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dk1"/>
                </a:solidFill>
                <a:latin typeface="Calibri"/>
                <a:ea typeface="Calibri"/>
                <a:cs typeface="Calibri"/>
                <a:sym typeface="Calibri"/>
              </a:rPr>
              <a:t>Nghị định số 95/2013/NĐ-CP được sửa đổi, bổ sung bằng Nghị định số 88/2015/NĐ-CP</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“Điều 6. Vi phạm quy định về thử việc</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1. Phạt cảnh cáo hoặc phạt tiền từ 500.000 đồng đến 1.000.000 đồng đối với người sử dụng lao động khi có một trong các hành vi sau đây:</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 Yêu cầu thử việc đối với người lao động làm việc theo hợp đồng lao động theo mùa vụ;</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b) Không thông báo kết quả công việc người lao động đã làm thử theo quy định của pháp luật.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2. Phạt tiền từ 2.000.000 đồng đến 5.000.000 đồng đối với người sử dụng lao động có một trong các hành vi sau đây:</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 Yêu cầu người lao động thử việc quá 01 lần đối với một công việc;</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b) Thử việc quá thời gian quy định;</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c) Trả lương cho người lao động trong thời gian thử việc thấp hơn 85% mức lương của công việc đó;</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d) Kết thúc thời gian thử việc, người lao động vẫn tiếp tục làm việc mà người sử dụng lao động không giao kết hợp đồng lao động với người lao động.</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3. Biện pháp khắc phục hậu quả:</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Buộc trả đủ 100% tiền lương của công việc đó cho người lao động đối với hành vi vi phạm quy định tại Điểm a Khoản 1, Điểm a, Điểm b và Điểm c Khoản 2 Điều này.”</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54" name="Google Shape;25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b="1" lang="en-US" sz="570">
                <a:solidFill>
                  <a:schemeClr val="dk1"/>
                </a:solidFill>
                <a:latin typeface="Calibri"/>
                <a:ea typeface="Calibri"/>
                <a:cs typeface="Calibri"/>
                <a:sym typeface="Calibri"/>
              </a:rPr>
              <a:t>Trích Luật bảo hiểm xã hội năm 2006</a:t>
            </a:r>
            <a:endParaRPr b="1"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570">
                <a:solidFill>
                  <a:schemeClr val="dk1"/>
                </a:solidFill>
                <a:latin typeface="Calibri"/>
                <a:ea typeface="Calibri"/>
                <a:cs typeface="Calibri"/>
                <a:sym typeface="Calibri"/>
              </a:rPr>
              <a:t>CHƯƠNG V</a:t>
            </a:r>
            <a:br>
              <a:rPr b="1" lang="en-US" sz="570">
                <a:solidFill>
                  <a:schemeClr val="dk1"/>
                </a:solidFill>
                <a:latin typeface="Calibri"/>
                <a:ea typeface="Calibri"/>
                <a:cs typeface="Calibri"/>
                <a:sym typeface="Calibri"/>
              </a:rPr>
            </a:br>
            <a:r>
              <a:rPr b="1" lang="en-US" sz="570">
                <a:solidFill>
                  <a:schemeClr val="dk1"/>
                </a:solidFill>
                <a:latin typeface="Calibri"/>
                <a:ea typeface="Calibri"/>
                <a:cs typeface="Calibri"/>
                <a:sym typeface="Calibri"/>
              </a:rPr>
              <a:t>BẢO HIỂM THẤT NGHIỆP  </a:t>
            </a:r>
            <a:endParaRPr b="1"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570">
                <a:solidFill>
                  <a:schemeClr val="dk1"/>
                </a:solidFill>
                <a:latin typeface="Calibri"/>
                <a:ea typeface="Calibri"/>
                <a:cs typeface="Calibri"/>
                <a:sym typeface="Calibri"/>
              </a:rPr>
              <a:t>Điều 80.</a:t>
            </a:r>
            <a:r>
              <a:rPr lang="en-US" sz="570">
                <a:solidFill>
                  <a:schemeClr val="dk1"/>
                </a:solidFill>
                <a:latin typeface="Calibri"/>
                <a:ea typeface="Calibri"/>
                <a:cs typeface="Calibri"/>
                <a:sym typeface="Calibri"/>
              </a:rPr>
              <a:t> Đối tượng áp dụng bảo hiểm thất nghiệp</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Bảo hiểm thất nghiệp áp dụng bắt buộc đối người lao động quy định tại khoản 3 và người sử dụng lao động quy định tại khoản 4 Điều 2 của Luật này.</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570">
                <a:solidFill>
                  <a:schemeClr val="dk1"/>
                </a:solidFill>
                <a:latin typeface="Calibri"/>
                <a:ea typeface="Calibri"/>
                <a:cs typeface="Calibri"/>
                <a:sym typeface="Calibri"/>
              </a:rPr>
              <a:t>Điều 81.</a:t>
            </a:r>
            <a:r>
              <a:rPr lang="en-US" sz="570">
                <a:solidFill>
                  <a:schemeClr val="dk1"/>
                </a:solidFill>
                <a:latin typeface="Calibri"/>
                <a:ea typeface="Calibri"/>
                <a:cs typeface="Calibri"/>
                <a:sym typeface="Calibri"/>
              </a:rPr>
              <a:t> Điều kiện hưởng bảo hiểm thất nghiệp</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Người thất nghiệp được hưởng bảo hiểm thất nghiệp khi có đủ các điều kiện sau đây:</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1. Đã đóng bảo hiểm thất nghiệp đủ mười hai tháng trở lên trong thời gian hai mươi bốn tháng trước khi thất nghiệp;</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2. Đã đăng ký thất nghiệp với tổ chức bảo hiểm xã hội;</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3. Chưa tìm được việc làm sau mười lăm ngày kể từ ngày đăng ký thất nghiệp theo quy định tại khoản 2 Điều này.</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570">
                <a:solidFill>
                  <a:schemeClr val="dk1"/>
                </a:solidFill>
                <a:latin typeface="Calibri"/>
                <a:ea typeface="Calibri"/>
                <a:cs typeface="Calibri"/>
                <a:sym typeface="Calibri"/>
              </a:rPr>
              <a:t>Điều 82.</a:t>
            </a:r>
            <a:r>
              <a:rPr lang="en-US" sz="570">
                <a:solidFill>
                  <a:schemeClr val="dk1"/>
                </a:solidFill>
                <a:latin typeface="Calibri"/>
                <a:ea typeface="Calibri"/>
                <a:cs typeface="Calibri"/>
                <a:sym typeface="Calibri"/>
              </a:rPr>
              <a:t> Trợ cấp thất nghiệp</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1. Mức trợ cấp thất nghiệp hằng tháng bằng 60% mức bình quân tiền lương, tiền công tháng đóng bảo hiểm thất nghiệp của sáu tháng liền kề trước khi thất nghiệp.</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2. Thời gian hưởng trợ cấp thất nghiệp được quy định như sau: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a) Ba tháng, nếu có từ đủ mười hai tháng đến dưới ba mươi sáu tháng đóng bảo hiểm thất nghiệp;</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b) Sáu tháng, nếu có từ đủ ba mươi sáu tháng đến dưới bảy mươi hai tháng đóng bảo hiểm thất nghiệp;</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c) Chín tháng, nếu có từ đủ bảy mươi hai tháng đến dưới một trăm bốn mươi bốn tháng đóng bảo hiểm thất nghiệp;</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d)  Mười hai tháng, nếu có từ đủ một trăm bốn mươi bốn tháng đóng bảo hiểm thất nghiệp trở lên.</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570">
                <a:solidFill>
                  <a:schemeClr val="dk1"/>
                </a:solidFill>
                <a:latin typeface="Calibri"/>
                <a:ea typeface="Calibri"/>
                <a:cs typeface="Calibri"/>
                <a:sym typeface="Calibri"/>
              </a:rPr>
              <a:t>Điều 83.</a:t>
            </a:r>
            <a:r>
              <a:rPr lang="en-US" sz="570">
                <a:solidFill>
                  <a:schemeClr val="dk1"/>
                </a:solidFill>
                <a:latin typeface="Calibri"/>
                <a:ea typeface="Calibri"/>
                <a:cs typeface="Calibri"/>
                <a:sym typeface="Calibri"/>
              </a:rPr>
              <a:t> Hỗ trợ học nghề</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Người đang hưởng trợ cấp thất nghiệp được hỗ trợ học nghề với thời gian không quá sáu tháng. Mức hỗ trợ bằng mức chi phí học nghề ngắn hạn theo quy định của pháp luật về dạy nghề.</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570">
                <a:solidFill>
                  <a:schemeClr val="dk1"/>
                </a:solidFill>
                <a:latin typeface="Calibri"/>
                <a:ea typeface="Calibri"/>
                <a:cs typeface="Calibri"/>
                <a:sym typeface="Calibri"/>
              </a:rPr>
              <a:t>Điều 84.</a:t>
            </a:r>
            <a:r>
              <a:rPr lang="en-US" sz="570">
                <a:solidFill>
                  <a:schemeClr val="dk1"/>
                </a:solidFill>
                <a:latin typeface="Calibri"/>
                <a:ea typeface="Calibri"/>
                <a:cs typeface="Calibri"/>
                <a:sym typeface="Calibri"/>
              </a:rPr>
              <a:t> Hỗ trợ tìm việc làm</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Người đang hưởng trợ cấp thất nghiệp được tư vấn, giới thiệu việc làm miễn phí.</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570">
                <a:solidFill>
                  <a:schemeClr val="dk1"/>
                </a:solidFill>
                <a:latin typeface="Calibri"/>
                <a:ea typeface="Calibri"/>
                <a:cs typeface="Calibri"/>
                <a:sym typeface="Calibri"/>
              </a:rPr>
              <a:t>Điều 85.</a:t>
            </a:r>
            <a:r>
              <a:rPr lang="en-US" sz="570">
                <a:solidFill>
                  <a:schemeClr val="dk1"/>
                </a:solidFill>
                <a:latin typeface="Calibri"/>
                <a:ea typeface="Calibri"/>
                <a:cs typeface="Calibri"/>
                <a:sym typeface="Calibri"/>
              </a:rPr>
              <a:t> Bảo hiểm y tế</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1. Người đang hưởng trợ cấp thất nghiệp được hưởng chế độ bảo hiểm y tế.</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2. Tổ chức bảo hiểm xã hội đóng bảo hiểm y tế cho người đang hưởng trợ cấp thất nghiệp.</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570">
                <a:solidFill>
                  <a:schemeClr val="dk1"/>
                </a:solidFill>
                <a:latin typeface="Calibri"/>
                <a:ea typeface="Calibri"/>
                <a:cs typeface="Calibri"/>
                <a:sym typeface="Calibri"/>
              </a:rPr>
              <a:t>Điều 86.</a:t>
            </a:r>
            <a:r>
              <a:rPr lang="en-US" sz="570">
                <a:solidFill>
                  <a:schemeClr val="dk1"/>
                </a:solidFill>
                <a:latin typeface="Calibri"/>
                <a:ea typeface="Calibri"/>
                <a:cs typeface="Calibri"/>
                <a:sym typeface="Calibri"/>
              </a:rPr>
              <a:t> Tạm dừng hưởng trợ cấp thất nghiệp</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Người đang hưởng trợ cấp thất nghiệp bị tạm dừng hưởng trợ cấp thất nghiệp khi thuộc một trong các trường hợp sau đây:</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1. Không thực hiện quy định tại điểm b khoản 2 Điều 16 của Luật này;</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2. Bị tạm giam.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570">
                <a:solidFill>
                  <a:schemeClr val="dk1"/>
                </a:solidFill>
                <a:latin typeface="Calibri"/>
                <a:ea typeface="Calibri"/>
                <a:cs typeface="Calibri"/>
                <a:sym typeface="Calibri"/>
              </a:rPr>
              <a:t>Điều 87.</a:t>
            </a:r>
            <a:r>
              <a:rPr lang="en-US" sz="570">
                <a:solidFill>
                  <a:schemeClr val="dk1"/>
                </a:solidFill>
                <a:latin typeface="Calibri"/>
                <a:ea typeface="Calibri"/>
                <a:cs typeface="Calibri"/>
                <a:sym typeface="Calibri"/>
              </a:rPr>
              <a:t> Chấm dứt hưởng trợ cấp thất nghiệp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1. Người đang hưởng trợ cấp thất nghiệp bị chấm dứt hưởng trợ cấp thất nghiệp trong các trường hợp sau đây: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a) Hết thời hạn hưởng trợ cấp thất nghiệp;</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b) Có việc làm;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c) Thực hiện nghĩa vụ quân sự;</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d) Hưởng lương hưu;</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đ) Sau hai lần từ chối nhận việc làm do tổ chức bảo hiểm xã hội giới thiệu mà không có lý do chính đáng;</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e) Không thực hiện quy định tại điểm b khoản 2 Điều 16 của Luật này trong ba tháng liên tục;</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g) Ra nước ngoài để định cư;</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h) Chấp hành quyết định áp dụng biện pháp xử lý hành chính tại trường giáo dưỡng, cơ sở giáo dục, cơ sở chữa bệnh hoặc chấp hành hình phạt tù nhưng không được hưởng án treo;</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i) Bị chết.</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2. Các trường hợp chấm dứt hưởng trợ cấp thất nghiệp quy định tại điểm b và điểm c khoản 1 Điều này sẽ được hưởng khoản trợ cấp một lần bằng giá trị còn lại của trợ cấp thất nghiệp quy định tại Điều 82 của Luật này.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3. Sau khi chấm dứt hưởng trợ cấp thất nghiệp quy định tại khoản 1 Điều này thì thời gian đóng bảo hiểm thất nghiệp trước đó không được tính để hưởng trợ cấp thất nghiệp lần sau.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570">
                <a:solidFill>
                  <a:schemeClr val="dk1"/>
                </a:solidFill>
                <a:latin typeface="Calibri"/>
                <a:ea typeface="Calibri"/>
                <a:cs typeface="Calibri"/>
                <a:sym typeface="Calibri"/>
              </a:rPr>
              <a:t>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br>
              <a:rPr lang="en-US" sz="570">
                <a:solidFill>
                  <a:schemeClr val="dk1"/>
                </a:solidFill>
                <a:latin typeface="Calibri"/>
                <a:ea typeface="Calibri"/>
                <a:cs typeface="Calibri"/>
                <a:sym typeface="Calibri"/>
              </a:rPr>
            </a:br>
            <a:endParaRPr sz="570"/>
          </a:p>
        </p:txBody>
      </p:sp>
      <p:sp>
        <p:nvSpPr>
          <p:cNvPr id="304" name="Google Shape;30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2"/>
          <p:cNvGrpSpPr/>
          <p:nvPr/>
        </p:nvGrpSpPr>
        <p:grpSpPr>
          <a:xfrm>
            <a:off x="-3765" y="4953000"/>
            <a:ext cx="9147765" cy="1912088"/>
            <a:chOff x="-3765" y="4832896"/>
            <a:chExt cx="9147765" cy="2032192"/>
          </a:xfrm>
        </p:grpSpPr>
        <p:sp>
          <p:nvSpPr>
            <p:cNvPr id="24" name="Google Shape;24;p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1" name="Shape 31"/>
        <p:cNvGrpSpPr/>
        <p:nvPr/>
      </p:nvGrpSpPr>
      <p:grpSpPr>
        <a:xfrm>
          <a:off x="0" y="0"/>
          <a:ext cx="0" cy="0"/>
          <a:chOff x="0" y="0"/>
          <a:chExt cx="0" cy="0"/>
        </a:xfrm>
      </p:grpSpPr>
      <p:sp>
        <p:nvSpPr>
          <p:cNvPr id="32" name="Google Shape;32;p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sp>
        <p:nvSpPr>
          <p:cNvPr id="38" name="Google Shape;38;p4"/>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4"/>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4" name="Google Shape;44;p4"/>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5" name="Shape 45"/>
        <p:cNvGrpSpPr/>
        <p:nvPr/>
      </p:nvGrpSpPr>
      <p:grpSpPr>
        <a:xfrm>
          <a:off x="0" y="0"/>
          <a:ext cx="0" cy="0"/>
          <a:chOff x="0" y="0"/>
          <a:chExt cx="0" cy="0"/>
        </a:xfrm>
      </p:grpSpPr>
      <p:sp>
        <p:nvSpPr>
          <p:cNvPr id="46" name="Google Shape;46;p5"/>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5"/>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6"/>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6"/>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6"/>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1" name="Shape 61"/>
        <p:cNvGrpSpPr/>
        <p:nvPr/>
      </p:nvGrpSpPr>
      <p:grpSpPr>
        <a:xfrm>
          <a:off x="0" y="0"/>
          <a:ext cx="0" cy="0"/>
          <a:chOff x="0" y="0"/>
          <a:chExt cx="0" cy="0"/>
        </a:xfrm>
      </p:grpSpPr>
      <p:sp>
        <p:nvSpPr>
          <p:cNvPr id="62" name="Google Shape;62;p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7" name="Shape 77"/>
        <p:cNvGrpSpPr/>
        <p:nvPr/>
      </p:nvGrpSpPr>
      <p:grpSpPr>
        <a:xfrm>
          <a:off x="0" y="0"/>
          <a:ext cx="0" cy="0"/>
          <a:chOff x="0" y="0"/>
          <a:chExt cx="0" cy="0"/>
        </a:xfrm>
      </p:grpSpPr>
      <p:sp>
        <p:nvSpPr>
          <p:cNvPr id="78" name="Google Shape;78;p1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1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80" name="Google Shape;80;p1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10"/>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6" name="Google Shape;86;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7" name="Google Shape;87;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1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9" name="Google Shape;89;p1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1"/>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jpg"/><Relationship Id="rId4" Type="http://schemas.openxmlformats.org/officeDocument/2006/relationships/image" Target="../media/image1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609600" y="1371600"/>
            <a:ext cx="8458200" cy="122237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4800"/>
              <a:buFont typeface="Times New Roman"/>
              <a:buNone/>
            </a:pPr>
            <a:r>
              <a:rPr b="1" lang="en-US" sz="4800">
                <a:solidFill>
                  <a:srgbClr val="FF0000"/>
                </a:solidFill>
                <a:latin typeface="Times New Roman"/>
                <a:ea typeface="Times New Roman"/>
                <a:cs typeface="Times New Roman"/>
                <a:sym typeface="Times New Roman"/>
              </a:rPr>
              <a:t>PHÁP LUẬT ĐẠI CƯƠNG</a:t>
            </a:r>
            <a:endParaRPr b="1" sz="4800">
              <a:solidFill>
                <a:srgbClr val="FF0000"/>
              </a:solidFill>
              <a:latin typeface="Times New Roman"/>
              <a:ea typeface="Times New Roman"/>
              <a:cs typeface="Times New Roman"/>
              <a:sym typeface="Times New Roman"/>
            </a:endParaRPr>
          </a:p>
        </p:txBody>
      </p:sp>
      <p:sp>
        <p:nvSpPr>
          <p:cNvPr id="107" name="Google Shape;107;p13"/>
          <p:cNvSpPr txBox="1"/>
          <p:nvPr>
            <p:ph idx="1" type="subTitle"/>
          </p:nvPr>
        </p:nvSpPr>
        <p:spPr>
          <a:xfrm>
            <a:off x="457200" y="3048000"/>
            <a:ext cx="8458200" cy="914400"/>
          </a:xfrm>
          <a:prstGeom prst="rect">
            <a:avLst/>
          </a:prstGeom>
          <a:noFill/>
          <a:ln>
            <a:noFill/>
          </a:ln>
        </p:spPr>
        <p:txBody>
          <a:bodyPr anchorCtr="0" anchor="t" bIns="45700" lIns="45700" spcFirstLastPara="1" rIns="45700" wrap="square" tIns="45700">
            <a:noAutofit/>
          </a:bodyPr>
          <a:lstStyle/>
          <a:p>
            <a:pPr indent="0" lvl="0" marL="0" rtl="0" algn="ctr">
              <a:spcBef>
                <a:spcPts val="0"/>
              </a:spcBef>
              <a:spcAft>
                <a:spcPts val="0"/>
              </a:spcAft>
              <a:buSzPts val="1836"/>
              <a:buNone/>
            </a:pPr>
            <a:r>
              <a:rPr lang="en-US">
                <a:solidFill>
                  <a:schemeClr val="dk1"/>
                </a:solidFill>
                <a:latin typeface="Times New Roman"/>
                <a:ea typeface="Times New Roman"/>
                <a:cs typeface="Times New Roman"/>
                <a:sym typeface="Times New Roman"/>
              </a:rPr>
              <a:t>Dành cho sinh viên không chuyên ngành Luật, khối ngành Khoa học Tự nhiên</a:t>
            </a:r>
            <a:endParaRPr>
              <a:solidFill>
                <a:schemeClr val="dk1"/>
              </a:solidFill>
              <a:latin typeface="Times New Roman"/>
              <a:ea typeface="Times New Roman"/>
              <a:cs typeface="Times New Roman"/>
              <a:sym typeface="Times New Roman"/>
            </a:endParaRPr>
          </a:p>
        </p:txBody>
      </p:sp>
      <p:sp>
        <p:nvSpPr>
          <p:cNvPr id="108" name="Google Shape;108;p13"/>
          <p:cNvSpPr txBox="1"/>
          <p:nvPr/>
        </p:nvSpPr>
        <p:spPr>
          <a:xfrm>
            <a:off x="3810000" y="5486400"/>
            <a:ext cx="5334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Thạc sĩ: Ngô Minh Tín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Email: nmtin@hcmus.edu.vn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idx="1" type="body"/>
          </p:nvPr>
        </p:nvSpPr>
        <p:spPr>
          <a:xfrm>
            <a:off x="914400" y="5334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 Hợp đồng lao động</a:t>
            </a:r>
            <a:endParaRPr/>
          </a:p>
        </p:txBody>
      </p:sp>
      <p:sp>
        <p:nvSpPr>
          <p:cNvPr id="205" name="Google Shape;205;p22"/>
          <p:cNvSpPr txBox="1"/>
          <p:nvPr/>
        </p:nvSpPr>
        <p:spPr>
          <a:xfrm>
            <a:off x="1143000" y="1676400"/>
            <a:ext cx="7391400" cy="26776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latin typeface="Times New Roman"/>
                <a:ea typeface="Times New Roman"/>
                <a:cs typeface="Times New Roman"/>
                <a:sym typeface="Times New Roman"/>
              </a:rPr>
              <a:t>Nguyên tắc giao kết hợp đồng lao động:</a:t>
            </a:r>
            <a:endParaRPr/>
          </a:p>
          <a:p>
            <a:pPr indent="-177800" lvl="0" marL="0" marR="0" rtl="0" algn="just">
              <a:spcBef>
                <a:spcPts val="0"/>
              </a:spcBef>
              <a:spcAft>
                <a:spcPts val="0"/>
              </a:spcAft>
              <a:buClr>
                <a:srgbClr val="FF0000"/>
              </a:buClr>
              <a:buSzPts val="2800"/>
              <a:buFont typeface="Times New Roman"/>
              <a:buChar char="-"/>
            </a:pPr>
            <a:r>
              <a:rPr lang="en-US" sz="2800">
                <a:solidFill>
                  <a:srgbClr val="FF0000"/>
                </a:solidFill>
                <a:latin typeface="Times New Roman"/>
                <a:ea typeface="Times New Roman"/>
                <a:cs typeface="Times New Roman"/>
                <a:sym typeface="Times New Roman"/>
              </a:rPr>
              <a:t>Tự nguyện, bình đẳng, thiện chí, hợp tác và trung thực.</a:t>
            </a:r>
            <a:endParaRPr/>
          </a:p>
          <a:p>
            <a:pPr indent="-177800" lvl="0" marL="0" marR="0" rtl="0" algn="just">
              <a:spcBef>
                <a:spcPts val="0"/>
              </a:spcBef>
              <a:spcAft>
                <a:spcPts val="0"/>
              </a:spcAft>
              <a:buClr>
                <a:srgbClr val="FF0000"/>
              </a:buClr>
              <a:buSzPts val="2800"/>
              <a:buFont typeface="Times New Roman"/>
              <a:buChar char="-"/>
            </a:pPr>
            <a:r>
              <a:rPr lang="en-US" sz="2800">
                <a:solidFill>
                  <a:srgbClr val="FF0000"/>
                </a:solidFill>
                <a:latin typeface="Times New Roman"/>
                <a:ea typeface="Times New Roman"/>
                <a:cs typeface="Times New Roman"/>
                <a:sym typeface="Times New Roman"/>
              </a:rPr>
              <a:t>Tự do giao kết hợp đồng lao động nhưng không được trái pháp luật, thỏa ước lao động tập thể và đạo đức xã hội.</a:t>
            </a:r>
            <a:endParaRPr/>
          </a:p>
        </p:txBody>
      </p:sp>
      <p:pic>
        <p:nvPicPr>
          <p:cNvPr descr="1.png" id="206" name="Google Shape;206;p22"/>
          <p:cNvPicPr preferRelativeResize="0"/>
          <p:nvPr/>
        </p:nvPicPr>
        <p:blipFill rotWithShape="1">
          <a:blip r:embed="rId3">
            <a:alphaModFix/>
          </a:blip>
          <a:srcRect b="0" l="0" r="0" t="0"/>
          <a:stretch/>
        </p:blipFill>
        <p:spPr>
          <a:xfrm>
            <a:off x="3657600" y="3886200"/>
            <a:ext cx="2971800" cy="26346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idx="1" type="body"/>
          </p:nvPr>
        </p:nvSpPr>
        <p:spPr>
          <a:xfrm>
            <a:off x="914400" y="5334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 Hợp đồng lao động</a:t>
            </a:r>
            <a:endParaRPr/>
          </a:p>
        </p:txBody>
      </p:sp>
      <p:sp>
        <p:nvSpPr>
          <p:cNvPr id="212" name="Google Shape;212;p23"/>
          <p:cNvSpPr txBox="1"/>
          <p:nvPr/>
        </p:nvSpPr>
        <p:spPr>
          <a:xfrm>
            <a:off x="1143000" y="1524000"/>
            <a:ext cx="77724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Các loại hợp đồng lao động (Khoản 1, Điều 22, BLLĐ):</a:t>
            </a:r>
            <a:endParaRPr/>
          </a:p>
        </p:txBody>
      </p:sp>
      <p:grpSp>
        <p:nvGrpSpPr>
          <p:cNvPr id="213" name="Google Shape;213;p23"/>
          <p:cNvGrpSpPr/>
          <p:nvPr/>
        </p:nvGrpSpPr>
        <p:grpSpPr>
          <a:xfrm>
            <a:off x="990600" y="2059558"/>
            <a:ext cx="7848599" cy="4415283"/>
            <a:chOff x="0" y="2158"/>
            <a:chExt cx="7848599" cy="4415283"/>
          </a:xfrm>
        </p:grpSpPr>
        <p:sp>
          <p:nvSpPr>
            <p:cNvPr id="214" name="Google Shape;214;p23"/>
            <p:cNvSpPr/>
            <p:nvPr/>
          </p:nvSpPr>
          <p:spPr>
            <a:xfrm rot="5400000">
              <a:off x="4651249" y="-1797251"/>
              <a:ext cx="1371597" cy="5023104"/>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txBox="1"/>
            <p:nvPr/>
          </p:nvSpPr>
          <p:spPr>
            <a:xfrm>
              <a:off x="2825496" y="95458"/>
              <a:ext cx="4956148" cy="1237685"/>
            </a:xfrm>
            <a:prstGeom prst="rect">
              <a:avLst/>
            </a:prstGeom>
            <a:noFill/>
            <a:ln>
              <a:noFill/>
            </a:ln>
          </p:spPr>
          <p:txBody>
            <a:bodyPr anchorCtr="0" anchor="ctr" bIns="123825" lIns="247650" spcFirstLastPara="1" rIns="247650" wrap="square" tIns="123825">
              <a:noAutofit/>
            </a:bodyPr>
            <a:lstStyle/>
            <a:p>
              <a:pPr indent="-228600" lvl="1" marL="228600" marR="0" rtl="0" algn="just">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Hai bên không xác định thời hạn, thời điểm chấm dứt hiệu lực của HĐ</a:t>
              </a:r>
              <a:endParaRPr/>
            </a:p>
          </p:txBody>
        </p:sp>
        <p:sp>
          <p:nvSpPr>
            <p:cNvPr id="216" name="Google Shape;216;p23"/>
            <p:cNvSpPr/>
            <p:nvPr/>
          </p:nvSpPr>
          <p:spPr>
            <a:xfrm>
              <a:off x="0" y="2158"/>
              <a:ext cx="2825496" cy="1424285"/>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txBox="1"/>
            <p:nvPr/>
          </p:nvSpPr>
          <p:spPr>
            <a:xfrm>
              <a:off x="69528" y="71686"/>
              <a:ext cx="2686440" cy="128522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HĐLĐ không xác định thời hạn</a:t>
              </a:r>
              <a:endParaRPr/>
            </a:p>
          </p:txBody>
        </p:sp>
        <p:sp>
          <p:nvSpPr>
            <p:cNvPr id="218" name="Google Shape;218;p23"/>
            <p:cNvSpPr/>
            <p:nvPr/>
          </p:nvSpPr>
          <p:spPr>
            <a:xfrm rot="5400000">
              <a:off x="4651249" y="-301752"/>
              <a:ext cx="1371597" cy="5023104"/>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txBox="1"/>
            <p:nvPr/>
          </p:nvSpPr>
          <p:spPr>
            <a:xfrm>
              <a:off x="2825496" y="1590957"/>
              <a:ext cx="4956148" cy="1237685"/>
            </a:xfrm>
            <a:prstGeom prst="rect">
              <a:avLst/>
            </a:prstGeom>
            <a:noFill/>
            <a:ln>
              <a:noFill/>
            </a:ln>
          </p:spPr>
          <p:txBody>
            <a:bodyPr anchorCtr="0" anchor="ctr" bIns="123825" lIns="247650" spcFirstLastPara="1" rIns="247650" wrap="square" tIns="123825">
              <a:noAutofit/>
            </a:bodyPr>
            <a:lstStyle/>
            <a:p>
              <a:pPr indent="-228600" lvl="1" marL="228600" marR="0" rtl="0" algn="just">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Hai bên xác định thời hạn, thời điểm chấm dứt hiệu lực của hợp đồng trong khoảng thời gian </a:t>
              </a:r>
              <a:r>
                <a:rPr b="0" i="0" lang="en-US" sz="2400" u="none" cap="none" strike="noStrike">
                  <a:solidFill>
                    <a:srgbClr val="FF0000"/>
                  </a:solidFill>
                  <a:latin typeface="Times New Roman"/>
                  <a:ea typeface="Times New Roman"/>
                  <a:cs typeface="Times New Roman"/>
                  <a:sym typeface="Times New Roman"/>
                </a:rPr>
                <a:t>từ đủ 12 tháng đến 36 tháng</a:t>
              </a:r>
              <a:endParaRPr/>
            </a:p>
          </p:txBody>
        </p:sp>
        <p:sp>
          <p:nvSpPr>
            <p:cNvPr id="220" name="Google Shape;220;p23"/>
            <p:cNvSpPr/>
            <p:nvPr/>
          </p:nvSpPr>
          <p:spPr>
            <a:xfrm>
              <a:off x="0" y="1497657"/>
              <a:ext cx="2825496" cy="1424285"/>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txBox="1"/>
            <p:nvPr/>
          </p:nvSpPr>
          <p:spPr>
            <a:xfrm>
              <a:off x="69528" y="1567185"/>
              <a:ext cx="2686440" cy="128522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HĐLĐ xác định thời hạn</a:t>
              </a:r>
              <a:endParaRPr/>
            </a:p>
          </p:txBody>
        </p:sp>
        <p:sp>
          <p:nvSpPr>
            <p:cNvPr id="222" name="Google Shape;222;p23"/>
            <p:cNvSpPr/>
            <p:nvPr/>
          </p:nvSpPr>
          <p:spPr>
            <a:xfrm rot="5400000">
              <a:off x="4651249" y="1193747"/>
              <a:ext cx="1371597" cy="5023104"/>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txBox="1"/>
            <p:nvPr/>
          </p:nvSpPr>
          <p:spPr>
            <a:xfrm>
              <a:off x="2825496" y="3086456"/>
              <a:ext cx="4956148" cy="1237685"/>
            </a:xfrm>
            <a:prstGeom prst="rect">
              <a:avLst/>
            </a:prstGeom>
            <a:noFill/>
            <a:ln>
              <a:noFill/>
            </a:ln>
          </p:spPr>
          <p:txBody>
            <a:bodyPr anchorCtr="0" anchor="ctr" bIns="123825" lIns="247650" spcFirstLastPara="1" rIns="247650" wrap="square" tIns="123825">
              <a:noAutofit/>
            </a:bodyPr>
            <a:lstStyle/>
            <a:p>
              <a:pPr indent="-228600" lvl="1" marL="228600" marR="0" rtl="0" algn="just">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Hợp đồng lao động theo mùa vụ hoặc theo một công việc nhất định có thời hạn </a:t>
              </a:r>
              <a:r>
                <a:rPr b="0" i="0" lang="en-US" sz="2400" u="none" cap="none" strike="noStrike">
                  <a:solidFill>
                    <a:srgbClr val="FF0000"/>
                  </a:solidFill>
                  <a:latin typeface="Times New Roman"/>
                  <a:ea typeface="Times New Roman"/>
                  <a:cs typeface="Times New Roman"/>
                  <a:sym typeface="Times New Roman"/>
                </a:rPr>
                <a:t>dưới 12 tháng</a:t>
              </a:r>
              <a:endParaRPr/>
            </a:p>
          </p:txBody>
        </p:sp>
        <p:sp>
          <p:nvSpPr>
            <p:cNvPr id="224" name="Google Shape;224;p23"/>
            <p:cNvSpPr/>
            <p:nvPr/>
          </p:nvSpPr>
          <p:spPr>
            <a:xfrm>
              <a:off x="0" y="2993156"/>
              <a:ext cx="2825496" cy="1424285"/>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txBox="1"/>
            <p:nvPr/>
          </p:nvSpPr>
          <p:spPr>
            <a:xfrm>
              <a:off x="69528" y="3062684"/>
              <a:ext cx="2686440" cy="128522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HĐLĐ khác</a:t>
              </a:r>
              <a:endParaRPr/>
            </a:p>
          </p:txBody>
        </p:sp>
      </p:grpSp>
      <p:pic>
        <p:nvPicPr>
          <p:cNvPr descr="5.jpg" id="226" name="Google Shape;226;p23"/>
          <p:cNvPicPr preferRelativeResize="0"/>
          <p:nvPr/>
        </p:nvPicPr>
        <p:blipFill rotWithShape="1">
          <a:blip r:embed="rId3">
            <a:alphaModFix/>
          </a:blip>
          <a:srcRect b="0" l="0" r="0" t="0"/>
          <a:stretch/>
        </p:blipFill>
        <p:spPr>
          <a:xfrm>
            <a:off x="5943600" y="380999"/>
            <a:ext cx="2743200" cy="11286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idx="1" type="body"/>
          </p:nvPr>
        </p:nvSpPr>
        <p:spPr>
          <a:xfrm>
            <a:off x="914400" y="5334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 Hợp đồng lao động</a:t>
            </a:r>
            <a:endParaRPr/>
          </a:p>
        </p:txBody>
      </p:sp>
      <p:sp>
        <p:nvSpPr>
          <p:cNvPr id="232" name="Google Shape;232;p24"/>
          <p:cNvSpPr txBox="1"/>
          <p:nvPr/>
        </p:nvSpPr>
        <p:spPr>
          <a:xfrm>
            <a:off x="1066800" y="1371600"/>
            <a:ext cx="7848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Các loại hợp đồng lao động (khoản 2, Điều 22, BLLĐ): </a:t>
            </a:r>
            <a:endParaRPr/>
          </a:p>
        </p:txBody>
      </p:sp>
      <p:sp>
        <p:nvSpPr>
          <p:cNvPr id="233" name="Google Shape;233;p24"/>
          <p:cNvSpPr txBox="1"/>
          <p:nvPr/>
        </p:nvSpPr>
        <p:spPr>
          <a:xfrm>
            <a:off x="838200" y="1752600"/>
            <a:ext cx="8077200" cy="489364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2. Khi hợp đồng lao động quy định tại điểm b và điểm c khoản 1 Điều này hết hạn mà người lao động vẫn tiếp tục làm việc thì </a:t>
            </a:r>
            <a:r>
              <a:rPr i="1" lang="en-US" sz="2400">
                <a:solidFill>
                  <a:srgbClr val="FF0000"/>
                </a:solidFill>
                <a:latin typeface="Times New Roman"/>
                <a:ea typeface="Times New Roman"/>
                <a:cs typeface="Times New Roman"/>
                <a:sym typeface="Times New Roman"/>
              </a:rPr>
              <a:t>trong thời hạn 30 ngày, kể từ ngày hợp đồng lao động hết hạn, hai bên phải ký kết hợp đồng lao động mới</a:t>
            </a:r>
            <a:r>
              <a:rPr i="1" lang="en-US" sz="2400">
                <a:solidFill>
                  <a:schemeClr val="dk1"/>
                </a:solidFill>
                <a:latin typeface="Times New Roman"/>
                <a:ea typeface="Times New Roman"/>
                <a:cs typeface="Times New Roman"/>
                <a:sym typeface="Times New Roman"/>
              </a:rPr>
              <a:t>; nếu không ký kết hợp đồng lao động mới thì </a:t>
            </a:r>
            <a:r>
              <a:rPr i="1" lang="en-US" sz="2400">
                <a:solidFill>
                  <a:srgbClr val="FF0000"/>
                </a:solidFill>
                <a:latin typeface="Times New Roman"/>
                <a:ea typeface="Times New Roman"/>
                <a:cs typeface="Times New Roman"/>
                <a:sym typeface="Times New Roman"/>
              </a:rPr>
              <a:t>hợp đồng đã giao kết </a:t>
            </a:r>
            <a:r>
              <a:rPr i="1" lang="en-US" sz="2400">
                <a:solidFill>
                  <a:schemeClr val="dk1"/>
                </a:solidFill>
                <a:latin typeface="Times New Roman"/>
                <a:ea typeface="Times New Roman"/>
                <a:cs typeface="Times New Roman"/>
                <a:sym typeface="Times New Roman"/>
              </a:rPr>
              <a:t>theo quy định tại điểm b khoản 1 Điều này </a:t>
            </a:r>
            <a:r>
              <a:rPr i="1" lang="en-US" sz="2400">
                <a:solidFill>
                  <a:srgbClr val="FF0000"/>
                </a:solidFill>
                <a:latin typeface="Times New Roman"/>
                <a:ea typeface="Times New Roman"/>
                <a:cs typeface="Times New Roman"/>
                <a:sym typeface="Times New Roman"/>
              </a:rPr>
              <a:t>trở thành hợp đồng lao động không xác định thời hạn </a:t>
            </a:r>
            <a:r>
              <a:rPr i="1" lang="en-US" sz="2400">
                <a:solidFill>
                  <a:schemeClr val="dk1"/>
                </a:solidFill>
                <a:latin typeface="Times New Roman"/>
                <a:ea typeface="Times New Roman"/>
                <a:cs typeface="Times New Roman"/>
                <a:sym typeface="Times New Roman"/>
              </a:rPr>
              <a:t>và hợp đồng đã giao kết theo quy định tại điểm c khoản 1 Điều này trở thành </a:t>
            </a:r>
            <a:r>
              <a:rPr i="1" lang="en-US" sz="2400">
                <a:solidFill>
                  <a:srgbClr val="FF0000"/>
                </a:solidFill>
                <a:latin typeface="Times New Roman"/>
                <a:ea typeface="Times New Roman"/>
                <a:cs typeface="Times New Roman"/>
                <a:sym typeface="Times New Roman"/>
              </a:rPr>
              <a:t>hợp đồng lao động xác định thời hạn với thời hạn là 24 tháng</a:t>
            </a:r>
            <a:r>
              <a:rPr i="1"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Trường hợp hai bên ký kết hợp đồng lao động mới là hợp đồng xác định thời hạn thì cũng </a:t>
            </a:r>
            <a:r>
              <a:rPr i="1" lang="en-US" sz="2400">
                <a:solidFill>
                  <a:srgbClr val="FF0000"/>
                </a:solidFill>
                <a:latin typeface="Times New Roman"/>
                <a:ea typeface="Times New Roman"/>
                <a:cs typeface="Times New Roman"/>
                <a:sym typeface="Times New Roman"/>
              </a:rPr>
              <a:t>chỉ được ký thêm 01 lần</a:t>
            </a:r>
            <a:r>
              <a:rPr i="1" lang="en-US" sz="2400">
                <a:solidFill>
                  <a:schemeClr val="dk1"/>
                </a:solidFill>
                <a:latin typeface="Times New Roman"/>
                <a:ea typeface="Times New Roman"/>
                <a:cs typeface="Times New Roman"/>
                <a:sym typeface="Times New Roman"/>
              </a:rPr>
              <a:t>, sau đó nếu người lao động vẫn tiếp tục làm việc thì phải ký kết hợp đồng lao động không xác định thời hạn.</a:t>
            </a:r>
            <a:endParaRPr/>
          </a:p>
        </p:txBody>
      </p:sp>
      <p:pic>
        <p:nvPicPr>
          <p:cNvPr descr="5.jpg" id="234" name="Google Shape;234;p24"/>
          <p:cNvPicPr preferRelativeResize="0"/>
          <p:nvPr/>
        </p:nvPicPr>
        <p:blipFill rotWithShape="1">
          <a:blip r:embed="rId3">
            <a:alphaModFix/>
          </a:blip>
          <a:srcRect b="0" l="0" r="0" t="0"/>
          <a:stretch/>
        </p:blipFill>
        <p:spPr>
          <a:xfrm>
            <a:off x="5943600" y="380999"/>
            <a:ext cx="2743200" cy="1066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idx="1" type="body"/>
          </p:nvPr>
        </p:nvSpPr>
        <p:spPr>
          <a:xfrm>
            <a:off x="914400" y="5334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 Hợp đồng lao động</a:t>
            </a:r>
            <a:endParaRPr/>
          </a:p>
        </p:txBody>
      </p:sp>
      <p:sp>
        <p:nvSpPr>
          <p:cNvPr id="240" name="Google Shape;240;p25"/>
          <p:cNvSpPr txBox="1"/>
          <p:nvPr/>
        </p:nvSpPr>
        <p:spPr>
          <a:xfrm>
            <a:off x="1066800" y="1371600"/>
            <a:ext cx="4648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Nội dung HĐLĐ:</a:t>
            </a:r>
            <a:endParaRPr/>
          </a:p>
        </p:txBody>
      </p:sp>
      <p:pic>
        <p:nvPicPr>
          <p:cNvPr descr="5.jpg" id="241" name="Google Shape;241;p25"/>
          <p:cNvPicPr preferRelativeResize="0"/>
          <p:nvPr/>
        </p:nvPicPr>
        <p:blipFill rotWithShape="1">
          <a:blip r:embed="rId3">
            <a:alphaModFix/>
          </a:blip>
          <a:srcRect b="0" l="0" r="0" t="0"/>
          <a:stretch/>
        </p:blipFill>
        <p:spPr>
          <a:xfrm>
            <a:off x="5943599" y="380999"/>
            <a:ext cx="2963335" cy="1219201"/>
          </a:xfrm>
          <a:prstGeom prst="rect">
            <a:avLst/>
          </a:prstGeom>
          <a:noFill/>
          <a:ln>
            <a:noFill/>
          </a:ln>
        </p:spPr>
      </p:pic>
      <p:sp>
        <p:nvSpPr>
          <p:cNvPr id="242" name="Google Shape;242;p25"/>
          <p:cNvSpPr txBox="1"/>
          <p:nvPr/>
        </p:nvSpPr>
        <p:spPr>
          <a:xfrm>
            <a:off x="838200" y="1828800"/>
            <a:ext cx="8077200" cy="455360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Điều 23. Nội dung hợp đồng lao động</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1. Hợp đồng lao động phải có những nội dung chủ yếu sau đây: </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a) Tên và địa chỉ người sử dụng lao động hoặc của người đại diện hợp pháp;</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b) Họ tên, ngày tháng năm sinh, giới tính, địa chỉ nơi cư trú, số chứng minh nhân dân hoặc giấy tờ hợp pháp khác của người lao động; </a:t>
            </a:r>
            <a:endParaRPr/>
          </a:p>
          <a:p>
            <a:pPr indent="0" lvl="0" marL="0" marR="0" rtl="0" algn="just">
              <a:spcBef>
                <a:spcPts val="0"/>
              </a:spcBef>
              <a:spcAft>
                <a:spcPts val="0"/>
              </a:spcAft>
              <a:buNone/>
            </a:pPr>
            <a:r>
              <a:rPr lang="en-US" sz="2000">
                <a:solidFill>
                  <a:srgbClr val="FF0000"/>
                </a:solidFill>
                <a:latin typeface="Times New Roman"/>
                <a:ea typeface="Times New Roman"/>
                <a:cs typeface="Times New Roman"/>
                <a:sym typeface="Times New Roman"/>
              </a:rPr>
              <a:t>c) Công việc và địa điểm làm việc;</a:t>
            </a:r>
            <a:endParaRPr/>
          </a:p>
          <a:p>
            <a:pPr indent="0" lvl="0" marL="0" marR="0" rtl="0" algn="just">
              <a:spcBef>
                <a:spcPts val="0"/>
              </a:spcBef>
              <a:spcAft>
                <a:spcPts val="0"/>
              </a:spcAft>
              <a:buNone/>
            </a:pPr>
            <a:r>
              <a:rPr lang="en-US" sz="2000">
                <a:solidFill>
                  <a:srgbClr val="FF0000"/>
                </a:solidFill>
                <a:latin typeface="Times New Roman"/>
                <a:ea typeface="Times New Roman"/>
                <a:cs typeface="Times New Roman"/>
                <a:sym typeface="Times New Roman"/>
              </a:rPr>
              <a:t>d) Thời hạn của hợp đồng lao động;</a:t>
            </a:r>
            <a:endParaRPr/>
          </a:p>
          <a:p>
            <a:pPr indent="0" lvl="0" marL="0" marR="0" rtl="0" algn="just">
              <a:spcBef>
                <a:spcPts val="0"/>
              </a:spcBef>
              <a:spcAft>
                <a:spcPts val="0"/>
              </a:spcAft>
              <a:buNone/>
            </a:pPr>
            <a:r>
              <a:rPr lang="en-US" sz="2000">
                <a:solidFill>
                  <a:srgbClr val="FF0000"/>
                </a:solidFill>
                <a:latin typeface="Times New Roman"/>
                <a:ea typeface="Times New Roman"/>
                <a:cs typeface="Times New Roman"/>
                <a:sym typeface="Times New Roman"/>
              </a:rPr>
              <a:t>đ) Mức lương, hình thức trả lương, thời hạn trả lương, phụ cấp lương và các khoản bổ sung khác; </a:t>
            </a:r>
            <a:endParaRPr/>
          </a:p>
          <a:p>
            <a:pPr indent="0" lvl="0" marL="0" marR="0" rtl="0" algn="just">
              <a:spcBef>
                <a:spcPts val="0"/>
              </a:spcBef>
              <a:spcAft>
                <a:spcPts val="0"/>
              </a:spcAft>
              <a:buNone/>
            </a:pPr>
            <a:r>
              <a:rPr lang="en-US" sz="2000">
                <a:solidFill>
                  <a:srgbClr val="FF0000"/>
                </a:solidFill>
                <a:latin typeface="Times New Roman"/>
                <a:ea typeface="Times New Roman"/>
                <a:cs typeface="Times New Roman"/>
                <a:sym typeface="Times New Roman"/>
              </a:rPr>
              <a:t>e) Chế độ nâng bậc, nâng lương;</a:t>
            </a:r>
            <a:endParaRPr/>
          </a:p>
          <a:p>
            <a:pPr indent="0" lvl="0" marL="0" marR="0" rtl="0" algn="just">
              <a:spcBef>
                <a:spcPts val="0"/>
              </a:spcBef>
              <a:spcAft>
                <a:spcPts val="0"/>
              </a:spcAft>
              <a:buNone/>
            </a:pPr>
            <a:r>
              <a:rPr lang="en-US" sz="2000">
                <a:solidFill>
                  <a:srgbClr val="FF0000"/>
                </a:solidFill>
                <a:latin typeface="Times New Roman"/>
                <a:ea typeface="Times New Roman"/>
                <a:cs typeface="Times New Roman"/>
                <a:sym typeface="Times New Roman"/>
              </a:rPr>
              <a:t>g) Thời giờ làm việc, thời giờ nghỉ ngơi;</a:t>
            </a:r>
            <a:endParaRPr/>
          </a:p>
          <a:p>
            <a:pPr indent="0" lvl="0" marL="0" marR="0" rtl="0" algn="just">
              <a:spcBef>
                <a:spcPts val="0"/>
              </a:spcBef>
              <a:spcAft>
                <a:spcPts val="0"/>
              </a:spcAft>
              <a:buNone/>
            </a:pPr>
            <a:r>
              <a:rPr lang="en-US" sz="2000">
                <a:solidFill>
                  <a:srgbClr val="FF0000"/>
                </a:solidFill>
                <a:latin typeface="Times New Roman"/>
                <a:ea typeface="Times New Roman"/>
                <a:cs typeface="Times New Roman"/>
                <a:sym typeface="Times New Roman"/>
              </a:rPr>
              <a:t>h) Trang bị bảo hộ lao động cho người lao động; </a:t>
            </a:r>
            <a:endParaRPr/>
          </a:p>
          <a:p>
            <a:pPr indent="0" lvl="0" marL="0" marR="0" rtl="0" algn="just">
              <a:spcBef>
                <a:spcPts val="0"/>
              </a:spcBef>
              <a:spcAft>
                <a:spcPts val="0"/>
              </a:spcAft>
              <a:buNone/>
            </a:pPr>
            <a:r>
              <a:rPr lang="en-US" sz="2000">
                <a:solidFill>
                  <a:srgbClr val="FF0000"/>
                </a:solidFill>
                <a:latin typeface="Times New Roman"/>
                <a:ea typeface="Times New Roman"/>
                <a:cs typeface="Times New Roman"/>
                <a:sym typeface="Times New Roman"/>
              </a:rPr>
              <a:t>i) Bảo hiểm xã hội và bảo hiểm y tế; </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k) Đào tạo, bồi dưỡng, nâng cao trình độ kỹ năng nghề.</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idx="1" type="body"/>
          </p:nvPr>
        </p:nvSpPr>
        <p:spPr>
          <a:xfrm>
            <a:off x="914400" y="5334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 Hợp đồng lao động</a:t>
            </a:r>
            <a:endParaRPr/>
          </a:p>
        </p:txBody>
      </p:sp>
      <p:sp>
        <p:nvSpPr>
          <p:cNvPr id="248" name="Google Shape;248;p26"/>
          <p:cNvSpPr txBox="1"/>
          <p:nvPr/>
        </p:nvSpPr>
        <p:spPr>
          <a:xfrm>
            <a:off x="1066800" y="1371600"/>
            <a:ext cx="4648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Thử việc – thời gian thử việc:</a:t>
            </a:r>
            <a:endParaRPr/>
          </a:p>
        </p:txBody>
      </p:sp>
      <p:sp>
        <p:nvSpPr>
          <p:cNvPr id="249" name="Google Shape;249;p26"/>
          <p:cNvSpPr txBox="1"/>
          <p:nvPr/>
        </p:nvSpPr>
        <p:spPr>
          <a:xfrm>
            <a:off x="990600" y="1828800"/>
            <a:ext cx="7924800" cy="406265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400">
                <a:solidFill>
                  <a:schemeClr val="dk1"/>
                </a:solidFill>
                <a:latin typeface="Times New Roman"/>
                <a:ea typeface="Times New Roman"/>
                <a:cs typeface="Times New Roman"/>
                <a:sym typeface="Times New Roman"/>
              </a:rPr>
              <a:t>Điều 27. Thời gian thử việc</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Thời gian thử việc căn cứ vào tính chất và mức độ phức tạp của công việc nhưng chỉ được thử việc 01 lần đối với một công việc và bảo đảm các điều kiện sau đây:</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1. </a:t>
            </a:r>
            <a:r>
              <a:rPr i="1" lang="en-US" sz="2400">
                <a:solidFill>
                  <a:srgbClr val="FF0000"/>
                </a:solidFill>
                <a:latin typeface="Times New Roman"/>
                <a:ea typeface="Times New Roman"/>
                <a:cs typeface="Times New Roman"/>
                <a:sym typeface="Times New Roman"/>
              </a:rPr>
              <a:t>Không quá 60 ngày </a:t>
            </a:r>
            <a:r>
              <a:rPr i="1" lang="en-US" sz="2400">
                <a:solidFill>
                  <a:schemeClr val="dk1"/>
                </a:solidFill>
                <a:latin typeface="Times New Roman"/>
                <a:ea typeface="Times New Roman"/>
                <a:cs typeface="Times New Roman"/>
                <a:sym typeface="Times New Roman"/>
              </a:rPr>
              <a:t>đối với công việc có chức danh nghề cần trình độ chuyên môn, kỹ thuật </a:t>
            </a:r>
            <a:r>
              <a:rPr i="1" lang="en-US" sz="2400">
                <a:solidFill>
                  <a:srgbClr val="FF0000"/>
                </a:solidFill>
                <a:latin typeface="Times New Roman"/>
                <a:ea typeface="Times New Roman"/>
                <a:cs typeface="Times New Roman"/>
                <a:sym typeface="Times New Roman"/>
              </a:rPr>
              <a:t>từ cao đẳng trở lên;</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2. </a:t>
            </a:r>
            <a:r>
              <a:rPr i="1" lang="en-US" sz="2400">
                <a:solidFill>
                  <a:srgbClr val="FF0000"/>
                </a:solidFill>
                <a:latin typeface="Times New Roman"/>
                <a:ea typeface="Times New Roman"/>
                <a:cs typeface="Times New Roman"/>
                <a:sym typeface="Times New Roman"/>
              </a:rPr>
              <a:t>Không quá 30 ngày </a:t>
            </a:r>
            <a:r>
              <a:rPr i="1" lang="en-US" sz="2400">
                <a:solidFill>
                  <a:schemeClr val="dk1"/>
                </a:solidFill>
                <a:latin typeface="Times New Roman"/>
                <a:ea typeface="Times New Roman"/>
                <a:cs typeface="Times New Roman"/>
                <a:sym typeface="Times New Roman"/>
              </a:rPr>
              <a:t>đối với công việc có chức danh nghề cần trình độ chuyên môn kỹ thuật </a:t>
            </a:r>
            <a:r>
              <a:rPr i="1" lang="en-US" sz="2400">
                <a:solidFill>
                  <a:srgbClr val="FF0000"/>
                </a:solidFill>
                <a:latin typeface="Times New Roman"/>
                <a:ea typeface="Times New Roman"/>
                <a:cs typeface="Times New Roman"/>
                <a:sym typeface="Times New Roman"/>
              </a:rPr>
              <a:t>trung cấp nghề, trung cấp chuyên nghiệp, công nhân kỹ thuật, nhân viên nghiệp vụ</a:t>
            </a:r>
            <a:r>
              <a:rPr i="1"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3. </a:t>
            </a:r>
            <a:r>
              <a:rPr i="1" lang="en-US" sz="2400">
                <a:solidFill>
                  <a:srgbClr val="FF0000"/>
                </a:solidFill>
                <a:latin typeface="Times New Roman"/>
                <a:ea typeface="Times New Roman"/>
                <a:cs typeface="Times New Roman"/>
                <a:sym typeface="Times New Roman"/>
              </a:rPr>
              <a:t>Không quá 6 ngày </a:t>
            </a:r>
            <a:r>
              <a:rPr i="1" lang="en-US" sz="2400">
                <a:solidFill>
                  <a:schemeClr val="dk1"/>
                </a:solidFill>
                <a:latin typeface="Times New Roman"/>
                <a:ea typeface="Times New Roman"/>
                <a:cs typeface="Times New Roman"/>
                <a:sym typeface="Times New Roman"/>
              </a:rPr>
              <a:t>làm việc đối với công việc khác.</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10.jpg" id="250" name="Google Shape;250;p26"/>
          <p:cNvPicPr preferRelativeResize="0"/>
          <p:nvPr/>
        </p:nvPicPr>
        <p:blipFill rotWithShape="1">
          <a:blip r:embed="rId3">
            <a:alphaModFix/>
          </a:blip>
          <a:srcRect b="0" l="0" r="0" t="0"/>
          <a:stretch/>
        </p:blipFill>
        <p:spPr>
          <a:xfrm>
            <a:off x="6096000" y="381000"/>
            <a:ext cx="2514600" cy="1819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idx="1" type="body"/>
          </p:nvPr>
        </p:nvSpPr>
        <p:spPr>
          <a:xfrm>
            <a:off x="914400" y="5334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 Hợp đồng lao động</a:t>
            </a:r>
            <a:endParaRPr/>
          </a:p>
        </p:txBody>
      </p:sp>
      <p:sp>
        <p:nvSpPr>
          <p:cNvPr id="257" name="Google Shape;257;p27"/>
          <p:cNvSpPr txBox="1"/>
          <p:nvPr/>
        </p:nvSpPr>
        <p:spPr>
          <a:xfrm>
            <a:off x="1066800" y="1371600"/>
            <a:ext cx="4648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Thử việc – tiền lương thử việc:</a:t>
            </a:r>
            <a:endParaRPr/>
          </a:p>
        </p:txBody>
      </p:sp>
      <p:pic>
        <p:nvPicPr>
          <p:cNvPr descr="11.jpg" id="258" name="Google Shape;258;p27"/>
          <p:cNvPicPr preferRelativeResize="0"/>
          <p:nvPr/>
        </p:nvPicPr>
        <p:blipFill rotWithShape="1">
          <a:blip r:embed="rId3">
            <a:alphaModFix/>
          </a:blip>
          <a:srcRect b="0" l="0" r="0" t="0"/>
          <a:stretch/>
        </p:blipFill>
        <p:spPr>
          <a:xfrm>
            <a:off x="6248400" y="304800"/>
            <a:ext cx="2552700" cy="1600200"/>
          </a:xfrm>
          <a:prstGeom prst="rect">
            <a:avLst/>
          </a:prstGeom>
          <a:noFill/>
          <a:ln>
            <a:noFill/>
          </a:ln>
        </p:spPr>
      </p:pic>
      <p:sp>
        <p:nvSpPr>
          <p:cNvPr id="259" name="Google Shape;259;p27"/>
          <p:cNvSpPr txBox="1"/>
          <p:nvPr/>
        </p:nvSpPr>
        <p:spPr>
          <a:xfrm>
            <a:off x="914400" y="1816417"/>
            <a:ext cx="7924800" cy="452431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28. Tiền lương trong thời gian thử việc</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Tiền lương của người lao động trong thời gian thử việc do hai bên thoả thuận nhưng </a:t>
            </a:r>
            <a:r>
              <a:rPr b="1" lang="en-US" sz="2400" u="sng">
                <a:solidFill>
                  <a:srgbClr val="FF0000"/>
                </a:solidFill>
                <a:latin typeface="Times New Roman"/>
                <a:ea typeface="Times New Roman"/>
                <a:cs typeface="Times New Roman"/>
                <a:sym typeface="Times New Roman"/>
              </a:rPr>
              <a:t>ít nhất phải bằng 85% mức lương của công việc đó.</a:t>
            </a:r>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29. Kết thúc thời gian thử việc</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1. Khi việc làm thử đạt yêu cầu thì người sử dụng lao động phải giao kết hợp đồng lao động với người lao động.</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2. Trong thời gian thử việc, mỗi bên có quyền huỷ bỏ thoả thuận thử việc mà không cần báo trước và không phải bồi thường nếu việc làm thử không đạt yêu cầu mà hai bên đã thoả thuận. </a:t>
            </a:r>
            <a:endParaRPr/>
          </a:p>
          <a:p>
            <a:pPr indent="0" lvl="0" marL="0" marR="0" rtl="0" algn="ctr">
              <a:spcBef>
                <a:spcPts val="0"/>
              </a:spcBef>
              <a:spcAft>
                <a:spcPts val="0"/>
              </a:spcAft>
              <a:buNone/>
            </a:pPr>
            <a:r>
              <a:rPr b="1" lang="en-US" sz="2400">
                <a:solidFill>
                  <a:srgbClr val="FF0000"/>
                </a:solidFill>
                <a:latin typeface="Times New Roman"/>
                <a:ea typeface="Times New Roman"/>
                <a:cs typeface="Times New Roman"/>
                <a:sym typeface="Times New Roman"/>
              </a:rPr>
              <a:t>CHỈ ĐƯỢC THỬ VIỆC 1 LẦN*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idx="1" type="body"/>
          </p:nvPr>
        </p:nvSpPr>
        <p:spPr>
          <a:xfrm>
            <a:off x="914400" y="5334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 Hợp đồng lao động</a:t>
            </a:r>
            <a:endParaRPr/>
          </a:p>
        </p:txBody>
      </p:sp>
      <p:sp>
        <p:nvSpPr>
          <p:cNvPr id="265" name="Google Shape;265;p28"/>
          <p:cNvSpPr txBox="1"/>
          <p:nvPr/>
        </p:nvSpPr>
        <p:spPr>
          <a:xfrm>
            <a:off x="1066800" y="1371600"/>
            <a:ext cx="4648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Chấm dứt hợp đồng lao động:</a:t>
            </a:r>
            <a:endParaRPr/>
          </a:p>
        </p:txBody>
      </p:sp>
      <p:sp>
        <p:nvSpPr>
          <p:cNvPr id="266" name="Google Shape;266;p28"/>
          <p:cNvSpPr txBox="1"/>
          <p:nvPr/>
        </p:nvSpPr>
        <p:spPr>
          <a:xfrm>
            <a:off x="914400" y="1828800"/>
            <a:ext cx="8001000" cy="470898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200">
                <a:solidFill>
                  <a:schemeClr val="dk1"/>
                </a:solidFill>
                <a:latin typeface="Times New Roman"/>
                <a:ea typeface="Times New Roman"/>
                <a:cs typeface="Times New Roman"/>
                <a:sym typeface="Times New Roman"/>
              </a:rPr>
              <a:t>Điều 36. Các trường hợp chấm dứt hợp đồng lao động </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1. </a:t>
            </a:r>
            <a:r>
              <a:rPr lang="en-US" sz="2200">
                <a:solidFill>
                  <a:srgbClr val="FF0000"/>
                </a:solidFill>
                <a:latin typeface="Times New Roman"/>
                <a:ea typeface="Times New Roman"/>
                <a:cs typeface="Times New Roman"/>
                <a:sym typeface="Times New Roman"/>
              </a:rPr>
              <a:t>Hết hạn </a:t>
            </a:r>
            <a:r>
              <a:rPr lang="en-US" sz="2200">
                <a:solidFill>
                  <a:schemeClr val="dk1"/>
                </a:solidFill>
                <a:latin typeface="Times New Roman"/>
                <a:ea typeface="Times New Roman"/>
                <a:cs typeface="Times New Roman"/>
                <a:sym typeface="Times New Roman"/>
              </a:rPr>
              <a:t>hợp đồng lao động, trừ trường hợp quy định tại khoản 6 Điều 192 của Bộ luật này.</a:t>
            </a:r>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2. </a:t>
            </a:r>
            <a:r>
              <a:rPr lang="en-US" sz="2200">
                <a:solidFill>
                  <a:srgbClr val="FF0000"/>
                </a:solidFill>
                <a:latin typeface="Times New Roman"/>
                <a:ea typeface="Times New Roman"/>
                <a:cs typeface="Times New Roman"/>
                <a:sym typeface="Times New Roman"/>
              </a:rPr>
              <a:t>Đã hoàn thành công việc </a:t>
            </a:r>
            <a:r>
              <a:rPr lang="en-US" sz="2200">
                <a:solidFill>
                  <a:schemeClr val="dk1"/>
                </a:solidFill>
                <a:latin typeface="Times New Roman"/>
                <a:ea typeface="Times New Roman"/>
                <a:cs typeface="Times New Roman"/>
                <a:sym typeface="Times New Roman"/>
              </a:rPr>
              <a:t>theo hợp đồng lao động.</a:t>
            </a:r>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3. Hai bên </a:t>
            </a:r>
            <a:r>
              <a:rPr lang="en-US" sz="2200">
                <a:solidFill>
                  <a:srgbClr val="FF0000"/>
                </a:solidFill>
                <a:latin typeface="Times New Roman"/>
                <a:ea typeface="Times New Roman"/>
                <a:cs typeface="Times New Roman"/>
                <a:sym typeface="Times New Roman"/>
              </a:rPr>
              <a:t>thoả thuận </a:t>
            </a:r>
            <a:r>
              <a:rPr lang="en-US" sz="2200">
                <a:solidFill>
                  <a:schemeClr val="dk1"/>
                </a:solidFill>
                <a:latin typeface="Times New Roman"/>
                <a:ea typeface="Times New Roman"/>
                <a:cs typeface="Times New Roman"/>
                <a:sym typeface="Times New Roman"/>
              </a:rPr>
              <a:t>chấm dứt hợp đồng lao động.</a:t>
            </a:r>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4. Người lao động </a:t>
            </a:r>
            <a:r>
              <a:rPr lang="en-US" sz="2200">
                <a:solidFill>
                  <a:srgbClr val="FF0000"/>
                </a:solidFill>
                <a:latin typeface="Times New Roman"/>
                <a:ea typeface="Times New Roman"/>
                <a:cs typeface="Times New Roman"/>
                <a:sym typeface="Times New Roman"/>
              </a:rPr>
              <a:t>đủ điều kiện về thời gian đóng bảo hiểm xã hội </a:t>
            </a:r>
            <a:r>
              <a:rPr lang="en-US" sz="2200">
                <a:solidFill>
                  <a:schemeClr val="dk1"/>
                </a:solidFill>
                <a:latin typeface="Times New Roman"/>
                <a:ea typeface="Times New Roman"/>
                <a:cs typeface="Times New Roman"/>
                <a:sym typeface="Times New Roman"/>
              </a:rPr>
              <a:t>và </a:t>
            </a:r>
            <a:r>
              <a:rPr lang="en-US" sz="2200">
                <a:solidFill>
                  <a:srgbClr val="FF0000"/>
                </a:solidFill>
                <a:latin typeface="Times New Roman"/>
                <a:ea typeface="Times New Roman"/>
                <a:cs typeface="Times New Roman"/>
                <a:sym typeface="Times New Roman"/>
              </a:rPr>
              <a:t>tuổi hưởng lương hưu </a:t>
            </a:r>
            <a:r>
              <a:rPr lang="en-US" sz="2200">
                <a:solidFill>
                  <a:schemeClr val="dk1"/>
                </a:solidFill>
                <a:latin typeface="Times New Roman"/>
                <a:ea typeface="Times New Roman"/>
                <a:cs typeface="Times New Roman"/>
                <a:sym typeface="Times New Roman"/>
              </a:rPr>
              <a:t>theo quy định tại Điều 187 của Bộ luật này. </a:t>
            </a:r>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5. Người lao động </a:t>
            </a:r>
            <a:r>
              <a:rPr lang="en-US" sz="2200">
                <a:solidFill>
                  <a:srgbClr val="FF0000"/>
                </a:solidFill>
                <a:latin typeface="Times New Roman"/>
                <a:ea typeface="Times New Roman"/>
                <a:cs typeface="Times New Roman"/>
                <a:sym typeface="Times New Roman"/>
              </a:rPr>
              <a:t>bị kết án tù giam, tử hình hoặc bị cấm làm công việc ghi trong hợp đồng </a:t>
            </a:r>
            <a:r>
              <a:rPr lang="en-US" sz="2200">
                <a:solidFill>
                  <a:schemeClr val="dk1"/>
                </a:solidFill>
                <a:latin typeface="Times New Roman"/>
                <a:ea typeface="Times New Roman"/>
                <a:cs typeface="Times New Roman"/>
                <a:sym typeface="Times New Roman"/>
              </a:rPr>
              <a:t>lao động theo bản án, quyết định có hiệu lực pháp luật của Toà án.</a:t>
            </a:r>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6. </a:t>
            </a:r>
            <a:r>
              <a:rPr lang="en-US" sz="2200">
                <a:solidFill>
                  <a:srgbClr val="FF0000"/>
                </a:solidFill>
                <a:latin typeface="Times New Roman"/>
                <a:ea typeface="Times New Roman"/>
                <a:cs typeface="Times New Roman"/>
                <a:sym typeface="Times New Roman"/>
              </a:rPr>
              <a:t>Người lao động chết</a:t>
            </a:r>
            <a:r>
              <a:rPr lang="en-US" sz="2200">
                <a:solidFill>
                  <a:schemeClr val="dk1"/>
                </a:solidFill>
                <a:latin typeface="Times New Roman"/>
                <a:ea typeface="Times New Roman"/>
                <a:cs typeface="Times New Roman"/>
                <a:sym typeface="Times New Roman"/>
              </a:rPr>
              <a:t>, bị Toà án tuyên bố </a:t>
            </a:r>
            <a:r>
              <a:rPr lang="en-US" sz="2200">
                <a:solidFill>
                  <a:srgbClr val="FF0000"/>
                </a:solidFill>
                <a:latin typeface="Times New Roman"/>
                <a:ea typeface="Times New Roman"/>
                <a:cs typeface="Times New Roman"/>
                <a:sym typeface="Times New Roman"/>
              </a:rPr>
              <a:t>mất năng lực hành vi dân sự</a:t>
            </a:r>
            <a:r>
              <a:rPr lang="en-US" sz="2200">
                <a:solidFill>
                  <a:schemeClr val="dk1"/>
                </a:solidFill>
                <a:latin typeface="Times New Roman"/>
                <a:ea typeface="Times New Roman"/>
                <a:cs typeface="Times New Roman"/>
                <a:sym typeface="Times New Roman"/>
              </a:rPr>
              <a:t>, </a:t>
            </a:r>
            <a:r>
              <a:rPr lang="en-US" sz="2200">
                <a:solidFill>
                  <a:srgbClr val="FF0000"/>
                </a:solidFill>
                <a:latin typeface="Times New Roman"/>
                <a:ea typeface="Times New Roman"/>
                <a:cs typeface="Times New Roman"/>
                <a:sym typeface="Times New Roman"/>
              </a:rPr>
              <a:t>mất tích </a:t>
            </a:r>
            <a:r>
              <a:rPr lang="en-US" sz="2200">
                <a:solidFill>
                  <a:schemeClr val="dk1"/>
                </a:solidFill>
                <a:latin typeface="Times New Roman"/>
                <a:ea typeface="Times New Roman"/>
                <a:cs typeface="Times New Roman"/>
                <a:sym typeface="Times New Roman"/>
              </a:rPr>
              <a:t>hoặc là </a:t>
            </a:r>
            <a:r>
              <a:rPr lang="en-US" sz="2200">
                <a:solidFill>
                  <a:srgbClr val="FF0000"/>
                </a:solidFill>
                <a:latin typeface="Times New Roman"/>
                <a:ea typeface="Times New Roman"/>
                <a:cs typeface="Times New Roman"/>
                <a:sym typeface="Times New Roman"/>
              </a:rPr>
              <a:t>đã chết</a:t>
            </a:r>
            <a:r>
              <a:rPr lang="en-US" sz="22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12.jpg" id="267" name="Google Shape;267;p28"/>
          <p:cNvPicPr preferRelativeResize="0"/>
          <p:nvPr/>
        </p:nvPicPr>
        <p:blipFill rotWithShape="1">
          <a:blip r:embed="rId3">
            <a:alphaModFix/>
          </a:blip>
          <a:srcRect b="0" l="0" r="0" t="0"/>
          <a:stretch/>
        </p:blipFill>
        <p:spPr>
          <a:xfrm>
            <a:off x="6172200" y="304800"/>
            <a:ext cx="2695575" cy="152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idx="1" type="body"/>
          </p:nvPr>
        </p:nvSpPr>
        <p:spPr>
          <a:xfrm>
            <a:off x="914400" y="5334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 Hợp đồng lao động</a:t>
            </a:r>
            <a:endParaRPr/>
          </a:p>
        </p:txBody>
      </p:sp>
      <p:sp>
        <p:nvSpPr>
          <p:cNvPr id="273" name="Google Shape;273;p29"/>
          <p:cNvSpPr txBox="1"/>
          <p:nvPr/>
        </p:nvSpPr>
        <p:spPr>
          <a:xfrm>
            <a:off x="1066800" y="1371600"/>
            <a:ext cx="4648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Chấm dứt hợp đồng lao động:</a:t>
            </a:r>
            <a:endParaRPr/>
          </a:p>
        </p:txBody>
      </p:sp>
      <p:sp>
        <p:nvSpPr>
          <p:cNvPr id="274" name="Google Shape;274;p29"/>
          <p:cNvSpPr txBox="1"/>
          <p:nvPr/>
        </p:nvSpPr>
        <p:spPr>
          <a:xfrm>
            <a:off x="914400" y="1752600"/>
            <a:ext cx="8001000" cy="486287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200">
                <a:solidFill>
                  <a:schemeClr val="dk1"/>
                </a:solidFill>
                <a:latin typeface="Times New Roman"/>
                <a:ea typeface="Times New Roman"/>
                <a:cs typeface="Times New Roman"/>
                <a:sym typeface="Times New Roman"/>
              </a:rPr>
              <a:t>Điều 36. Các trường hợp chấm dứt hợp đồng lao động </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7. </a:t>
            </a:r>
            <a:r>
              <a:rPr lang="en-US" sz="2400">
                <a:solidFill>
                  <a:srgbClr val="FF0000"/>
                </a:solidFill>
                <a:latin typeface="Times New Roman"/>
                <a:ea typeface="Times New Roman"/>
                <a:cs typeface="Times New Roman"/>
                <a:sym typeface="Times New Roman"/>
              </a:rPr>
              <a:t>Người sử dụng lao động </a:t>
            </a:r>
            <a:r>
              <a:rPr lang="en-US" sz="2400">
                <a:solidFill>
                  <a:schemeClr val="dk1"/>
                </a:solidFill>
                <a:latin typeface="Times New Roman"/>
                <a:ea typeface="Times New Roman"/>
                <a:cs typeface="Times New Roman"/>
                <a:sym typeface="Times New Roman"/>
              </a:rPr>
              <a:t>là cá nhân </a:t>
            </a:r>
            <a:r>
              <a:rPr lang="en-US" sz="2400">
                <a:solidFill>
                  <a:srgbClr val="FF0000"/>
                </a:solidFill>
                <a:latin typeface="Times New Roman"/>
                <a:ea typeface="Times New Roman"/>
                <a:cs typeface="Times New Roman"/>
                <a:sym typeface="Times New Roman"/>
              </a:rPr>
              <a:t>chết</a:t>
            </a:r>
            <a:r>
              <a:rPr lang="en-US" sz="2400">
                <a:solidFill>
                  <a:schemeClr val="dk1"/>
                </a:solidFill>
                <a:latin typeface="Times New Roman"/>
                <a:ea typeface="Times New Roman"/>
                <a:cs typeface="Times New Roman"/>
                <a:sym typeface="Times New Roman"/>
              </a:rPr>
              <a:t>, bị </a:t>
            </a:r>
            <a:r>
              <a:rPr lang="en-US" sz="2400">
                <a:solidFill>
                  <a:srgbClr val="FF0000"/>
                </a:solidFill>
                <a:latin typeface="Times New Roman"/>
                <a:ea typeface="Times New Roman"/>
                <a:cs typeface="Times New Roman"/>
                <a:sym typeface="Times New Roman"/>
              </a:rPr>
              <a:t>Toà án tuyên bố mất năng lực hành vi dân sự</a:t>
            </a:r>
            <a:r>
              <a:rPr lang="en-US" sz="2400">
                <a:solidFill>
                  <a:schemeClr val="dk1"/>
                </a:solidFill>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mất tích </a:t>
            </a:r>
            <a:r>
              <a:rPr lang="en-US" sz="2400">
                <a:solidFill>
                  <a:schemeClr val="dk1"/>
                </a:solidFill>
                <a:latin typeface="Times New Roman"/>
                <a:ea typeface="Times New Roman"/>
                <a:cs typeface="Times New Roman"/>
                <a:sym typeface="Times New Roman"/>
              </a:rPr>
              <a:t>hoặc là </a:t>
            </a:r>
            <a:r>
              <a:rPr lang="en-US" sz="2400">
                <a:solidFill>
                  <a:srgbClr val="FF0000"/>
                </a:solidFill>
                <a:latin typeface="Times New Roman"/>
                <a:ea typeface="Times New Roman"/>
                <a:cs typeface="Times New Roman"/>
                <a:sym typeface="Times New Roman"/>
              </a:rPr>
              <a:t>đã chết</a:t>
            </a:r>
            <a:r>
              <a:rPr lang="en-US" sz="2400">
                <a:solidFill>
                  <a:schemeClr val="dk1"/>
                </a:solidFill>
                <a:latin typeface="Times New Roman"/>
                <a:ea typeface="Times New Roman"/>
                <a:cs typeface="Times New Roman"/>
                <a:sym typeface="Times New Roman"/>
              </a:rPr>
              <a:t>; người sử dụng lao động không phải là cá nhân </a:t>
            </a:r>
            <a:r>
              <a:rPr lang="en-US" sz="2400">
                <a:solidFill>
                  <a:srgbClr val="FF0000"/>
                </a:solidFill>
                <a:latin typeface="Times New Roman"/>
                <a:ea typeface="Times New Roman"/>
                <a:cs typeface="Times New Roman"/>
                <a:sym typeface="Times New Roman"/>
              </a:rPr>
              <a:t>chấm dứt hoạt động</a:t>
            </a:r>
            <a:r>
              <a:rPr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8. Người lao động </a:t>
            </a:r>
            <a:r>
              <a:rPr lang="en-US" sz="2400">
                <a:solidFill>
                  <a:srgbClr val="FF0000"/>
                </a:solidFill>
                <a:latin typeface="Times New Roman"/>
                <a:ea typeface="Times New Roman"/>
                <a:cs typeface="Times New Roman"/>
                <a:sym typeface="Times New Roman"/>
              </a:rPr>
              <a:t>bị xử lý kỷ luật sa thải </a:t>
            </a:r>
            <a:r>
              <a:rPr lang="en-US" sz="2400">
                <a:solidFill>
                  <a:schemeClr val="dk1"/>
                </a:solidFill>
                <a:latin typeface="Times New Roman"/>
                <a:ea typeface="Times New Roman"/>
                <a:cs typeface="Times New Roman"/>
                <a:sym typeface="Times New Roman"/>
              </a:rPr>
              <a:t>theo quy định tại khoản 3 Điều 125 của Bộ luật này. </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9. </a:t>
            </a:r>
            <a:r>
              <a:rPr lang="en-US" sz="2400">
                <a:solidFill>
                  <a:srgbClr val="FF0000"/>
                </a:solidFill>
                <a:latin typeface="Times New Roman"/>
                <a:ea typeface="Times New Roman"/>
                <a:cs typeface="Times New Roman"/>
                <a:sym typeface="Times New Roman"/>
              </a:rPr>
              <a:t>Người lao động đơn phương chấm dứt hợp đồng lao động </a:t>
            </a:r>
            <a:r>
              <a:rPr lang="en-US" sz="2400">
                <a:solidFill>
                  <a:schemeClr val="dk1"/>
                </a:solidFill>
                <a:latin typeface="Times New Roman"/>
                <a:ea typeface="Times New Roman"/>
                <a:cs typeface="Times New Roman"/>
                <a:sym typeface="Times New Roman"/>
              </a:rPr>
              <a:t>theo quy định tại Điều 37 của Bộ luật này.</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10. </a:t>
            </a:r>
            <a:r>
              <a:rPr lang="en-US" sz="2400">
                <a:solidFill>
                  <a:srgbClr val="FF0000"/>
                </a:solidFill>
                <a:latin typeface="Times New Roman"/>
                <a:ea typeface="Times New Roman"/>
                <a:cs typeface="Times New Roman"/>
                <a:sym typeface="Times New Roman"/>
              </a:rPr>
              <a:t>Người sử dụng lao động đơn phương chấm dứt hợp đồng lao động</a:t>
            </a:r>
            <a:r>
              <a:rPr lang="en-US" sz="2400">
                <a:solidFill>
                  <a:schemeClr val="dk1"/>
                </a:solidFill>
                <a:latin typeface="Times New Roman"/>
                <a:ea typeface="Times New Roman"/>
                <a:cs typeface="Times New Roman"/>
                <a:sym typeface="Times New Roman"/>
              </a:rPr>
              <a:t> theo quy định tại Điều 38 của Bộ luật này; người sử dụng lao động cho người lao động thôi việc do thay đổi cơ cấu, công nghệ hoặc vì lý do kinh tế hoặc do sáp nhật, hợp nhất, chia tách doanh nghiệp, hợp tác xã.</a:t>
            </a:r>
            <a:endParaRPr sz="1800">
              <a:solidFill>
                <a:schemeClr val="dk1"/>
              </a:solidFill>
              <a:latin typeface="Times New Roman"/>
              <a:ea typeface="Times New Roman"/>
              <a:cs typeface="Times New Roman"/>
              <a:sym typeface="Times New Roman"/>
            </a:endParaRPr>
          </a:p>
        </p:txBody>
      </p:sp>
      <p:pic>
        <p:nvPicPr>
          <p:cNvPr descr="12.jpg" id="275" name="Google Shape;275;p29"/>
          <p:cNvPicPr preferRelativeResize="0"/>
          <p:nvPr/>
        </p:nvPicPr>
        <p:blipFill rotWithShape="1">
          <a:blip r:embed="rId3">
            <a:alphaModFix/>
          </a:blip>
          <a:srcRect b="0" l="0" r="0" t="0"/>
          <a:stretch/>
        </p:blipFill>
        <p:spPr>
          <a:xfrm>
            <a:off x="6172200" y="304800"/>
            <a:ext cx="2695575" cy="1524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ph idx="1" type="body"/>
          </p:nvPr>
        </p:nvSpPr>
        <p:spPr>
          <a:xfrm>
            <a:off x="914400" y="5334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 Hợp đồng lao động</a:t>
            </a:r>
            <a:endParaRPr/>
          </a:p>
        </p:txBody>
      </p:sp>
      <p:sp>
        <p:nvSpPr>
          <p:cNvPr id="281" name="Google Shape;281;p30"/>
          <p:cNvSpPr txBox="1"/>
          <p:nvPr/>
        </p:nvSpPr>
        <p:spPr>
          <a:xfrm>
            <a:off x="1066800" y="1371600"/>
            <a:ext cx="70104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Đơn phương chấm dứt hợp đồng lao động:</a:t>
            </a:r>
            <a:endParaRPr/>
          </a:p>
        </p:txBody>
      </p:sp>
      <p:grpSp>
        <p:nvGrpSpPr>
          <p:cNvPr id="282" name="Google Shape;282;p30"/>
          <p:cNvGrpSpPr/>
          <p:nvPr/>
        </p:nvGrpSpPr>
        <p:grpSpPr>
          <a:xfrm>
            <a:off x="914400" y="1905037"/>
            <a:ext cx="7772399" cy="3047924"/>
            <a:chOff x="0" y="37"/>
            <a:chExt cx="7772399" cy="3047924"/>
          </a:xfrm>
        </p:grpSpPr>
        <p:sp>
          <p:nvSpPr>
            <p:cNvPr id="283" name="Google Shape;283;p30"/>
            <p:cNvSpPr/>
            <p:nvPr/>
          </p:nvSpPr>
          <p:spPr>
            <a:xfrm rot="5400000">
              <a:off x="4690514" y="-1743734"/>
              <a:ext cx="1189434" cy="4974336"/>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txBox="1"/>
            <p:nvPr/>
          </p:nvSpPr>
          <p:spPr>
            <a:xfrm>
              <a:off x="2798064" y="206779"/>
              <a:ext cx="4916273" cy="1073308"/>
            </a:xfrm>
            <a:prstGeom prst="rect">
              <a:avLst/>
            </a:prstGeom>
            <a:noFill/>
            <a:ln>
              <a:noFill/>
            </a:ln>
          </p:spPr>
          <p:txBody>
            <a:bodyPr anchorCtr="0" anchor="ctr" bIns="123825" lIns="247650" spcFirstLastPara="1" rIns="247650" wrap="square" tIns="123825">
              <a:noAutofit/>
            </a:bodyPr>
            <a:lstStyle/>
            <a:p>
              <a:pPr indent="-285750" lvl="1" marL="28575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Điều 37, BLLĐ</a:t>
              </a:r>
              <a:endParaRPr/>
            </a:p>
          </p:txBody>
        </p:sp>
        <p:sp>
          <p:nvSpPr>
            <p:cNvPr id="285" name="Google Shape;285;p30"/>
            <p:cNvSpPr/>
            <p:nvPr/>
          </p:nvSpPr>
          <p:spPr>
            <a:xfrm>
              <a:off x="0" y="37"/>
              <a:ext cx="2798064" cy="1486792"/>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txBox="1"/>
            <p:nvPr/>
          </p:nvSpPr>
          <p:spPr>
            <a:xfrm>
              <a:off x="72579" y="72616"/>
              <a:ext cx="2652906" cy="1341634"/>
            </a:xfrm>
            <a:prstGeom prst="rect">
              <a:avLst/>
            </a:prstGeom>
            <a:noFill/>
            <a:ln>
              <a:noFill/>
            </a:ln>
          </p:spPr>
          <p:txBody>
            <a:bodyPr anchorCtr="0" anchor="ctr" bIns="53325" lIns="106675" spcFirstLastPara="1" rIns="106675" wrap="square" tIns="53325">
              <a:noAutofit/>
            </a:bodyPr>
            <a:lstStyle/>
            <a:p>
              <a:pPr indent="0" lvl="0" marL="0" marR="0" rtl="0" algn="ctr">
                <a:lnSpc>
                  <a:spcPct val="90000"/>
                </a:lnSpc>
                <a:spcBef>
                  <a:spcPts val="0"/>
                </a:spcBef>
                <a:spcAft>
                  <a:spcPts val="0"/>
                </a:spcAft>
                <a:buClr>
                  <a:schemeClr val="lt1"/>
                </a:buClr>
                <a:buSzPts val="2800"/>
                <a:buFont typeface="Times New Roman"/>
                <a:buNone/>
              </a:pPr>
              <a:r>
                <a:rPr lang="en-US" sz="2800">
                  <a:solidFill>
                    <a:schemeClr val="lt1"/>
                  </a:solidFill>
                  <a:latin typeface="Times New Roman"/>
                  <a:ea typeface="Times New Roman"/>
                  <a:cs typeface="Times New Roman"/>
                  <a:sym typeface="Times New Roman"/>
                </a:rPr>
                <a:t>Người lao động</a:t>
              </a:r>
              <a:endParaRPr/>
            </a:p>
          </p:txBody>
        </p:sp>
        <p:sp>
          <p:nvSpPr>
            <p:cNvPr id="287" name="Google Shape;287;p30"/>
            <p:cNvSpPr/>
            <p:nvPr/>
          </p:nvSpPr>
          <p:spPr>
            <a:xfrm rot="5400000">
              <a:off x="4690514" y="-182601"/>
              <a:ext cx="1189434" cy="4974336"/>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txBox="1"/>
            <p:nvPr/>
          </p:nvSpPr>
          <p:spPr>
            <a:xfrm>
              <a:off x="2798064" y="1767912"/>
              <a:ext cx="4916273" cy="1073308"/>
            </a:xfrm>
            <a:prstGeom prst="rect">
              <a:avLst/>
            </a:prstGeom>
            <a:noFill/>
            <a:ln>
              <a:noFill/>
            </a:ln>
          </p:spPr>
          <p:txBody>
            <a:bodyPr anchorCtr="0" anchor="ctr" bIns="123825" lIns="247650" spcFirstLastPara="1" rIns="247650" wrap="square" tIns="123825">
              <a:noAutofit/>
            </a:bodyPr>
            <a:lstStyle/>
            <a:p>
              <a:pPr indent="-285750" lvl="1" marL="28575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Điều 38, BLLĐ</a:t>
              </a:r>
              <a:endParaRPr/>
            </a:p>
          </p:txBody>
        </p:sp>
        <p:sp>
          <p:nvSpPr>
            <p:cNvPr id="289" name="Google Shape;289;p30"/>
            <p:cNvSpPr/>
            <p:nvPr/>
          </p:nvSpPr>
          <p:spPr>
            <a:xfrm>
              <a:off x="0" y="1561169"/>
              <a:ext cx="2798064" cy="1486792"/>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txBox="1"/>
            <p:nvPr/>
          </p:nvSpPr>
          <p:spPr>
            <a:xfrm>
              <a:off x="72579" y="1633748"/>
              <a:ext cx="2652906" cy="1341634"/>
            </a:xfrm>
            <a:prstGeom prst="rect">
              <a:avLst/>
            </a:prstGeom>
            <a:noFill/>
            <a:ln>
              <a:noFill/>
            </a:ln>
          </p:spPr>
          <p:txBody>
            <a:bodyPr anchorCtr="0" anchor="ctr" bIns="53325" lIns="106675" spcFirstLastPara="1" rIns="106675" wrap="square" tIns="53325">
              <a:noAutofit/>
            </a:bodyPr>
            <a:lstStyle/>
            <a:p>
              <a:pPr indent="0" lvl="0" marL="0" marR="0" rtl="0" algn="ctr">
                <a:lnSpc>
                  <a:spcPct val="90000"/>
                </a:lnSpc>
                <a:spcBef>
                  <a:spcPts val="0"/>
                </a:spcBef>
                <a:spcAft>
                  <a:spcPts val="0"/>
                </a:spcAft>
                <a:buClr>
                  <a:schemeClr val="lt1"/>
                </a:buClr>
                <a:buSzPts val="2800"/>
                <a:buFont typeface="Times New Roman"/>
                <a:buNone/>
              </a:pPr>
              <a:r>
                <a:rPr lang="en-US" sz="2800">
                  <a:solidFill>
                    <a:schemeClr val="lt1"/>
                  </a:solidFill>
                  <a:latin typeface="Times New Roman"/>
                  <a:ea typeface="Times New Roman"/>
                  <a:cs typeface="Times New Roman"/>
                  <a:sym typeface="Times New Roman"/>
                </a:rPr>
                <a:t>Người sử dụng lao động</a:t>
              </a:r>
              <a:endParaRPr/>
            </a:p>
          </p:txBody>
        </p:sp>
      </p:grpSp>
      <p:sp>
        <p:nvSpPr>
          <p:cNvPr id="291" name="Google Shape;291;p30"/>
          <p:cNvSpPr txBox="1"/>
          <p:nvPr/>
        </p:nvSpPr>
        <p:spPr>
          <a:xfrm>
            <a:off x="1066800" y="5105400"/>
            <a:ext cx="7620000" cy="138499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rgbClr val="FF0000"/>
                </a:solidFill>
                <a:latin typeface="Times New Roman"/>
                <a:ea typeface="Times New Roman"/>
                <a:cs typeface="Times New Roman"/>
                <a:sym typeface="Times New Roman"/>
              </a:rPr>
              <a:t>Trường hợp người sử dụng lao động </a:t>
            </a:r>
            <a:r>
              <a:rPr b="1" lang="en-US" sz="2800" u="sng">
                <a:solidFill>
                  <a:srgbClr val="FF0000"/>
                </a:solidFill>
                <a:latin typeface="Times New Roman"/>
                <a:ea typeface="Times New Roman"/>
                <a:cs typeface="Times New Roman"/>
                <a:sym typeface="Times New Roman"/>
              </a:rPr>
              <a:t>không được thực hiện quyền</a:t>
            </a:r>
            <a:r>
              <a:rPr b="1" lang="en-US" sz="2800">
                <a:solidFill>
                  <a:srgbClr val="FF0000"/>
                </a:solidFill>
                <a:latin typeface="Times New Roman"/>
                <a:ea typeface="Times New Roman"/>
                <a:cs typeface="Times New Roman"/>
                <a:sym typeface="Times New Roman"/>
              </a:rPr>
              <a:t> đơn phương chấm dứt hợp đồng lao động (Điều 39, BLLĐ)</a:t>
            </a:r>
            <a:endParaRPr/>
          </a:p>
        </p:txBody>
      </p:sp>
      <p:pic>
        <p:nvPicPr>
          <p:cNvPr descr="13.jpg" id="292" name="Google Shape;292;p30"/>
          <p:cNvPicPr preferRelativeResize="0"/>
          <p:nvPr/>
        </p:nvPicPr>
        <p:blipFill rotWithShape="1">
          <a:blip r:embed="rId3">
            <a:alphaModFix/>
          </a:blip>
          <a:srcRect b="0" l="0" r="0" t="0"/>
          <a:stretch/>
        </p:blipFill>
        <p:spPr>
          <a:xfrm>
            <a:off x="7162800" y="381000"/>
            <a:ext cx="1524000" cy="15863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1"/>
          <p:cNvSpPr txBox="1"/>
          <p:nvPr>
            <p:ph idx="1" type="body"/>
          </p:nvPr>
        </p:nvSpPr>
        <p:spPr>
          <a:xfrm>
            <a:off x="914400" y="3810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 Hợp đồng lao động</a:t>
            </a:r>
            <a:endParaRPr/>
          </a:p>
        </p:txBody>
      </p:sp>
      <p:sp>
        <p:nvSpPr>
          <p:cNvPr id="298" name="Google Shape;298;p31"/>
          <p:cNvSpPr txBox="1"/>
          <p:nvPr/>
        </p:nvSpPr>
        <p:spPr>
          <a:xfrm>
            <a:off x="1066800" y="1219200"/>
            <a:ext cx="4648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Chấm dứt hợp đồng lao động:</a:t>
            </a:r>
            <a:endParaRPr/>
          </a:p>
        </p:txBody>
      </p:sp>
      <p:sp>
        <p:nvSpPr>
          <p:cNvPr id="299" name="Google Shape;299;p31"/>
          <p:cNvSpPr txBox="1"/>
          <p:nvPr/>
        </p:nvSpPr>
        <p:spPr>
          <a:xfrm>
            <a:off x="762000" y="1600200"/>
            <a:ext cx="8153400" cy="529375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Điều 47. Trách nhiệm của người sử dụng lao động khi chấm dứt hợp đồng lao động</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1. </a:t>
            </a:r>
            <a:r>
              <a:rPr lang="en-US" sz="2000">
                <a:solidFill>
                  <a:srgbClr val="FF0000"/>
                </a:solidFill>
                <a:latin typeface="Times New Roman"/>
                <a:ea typeface="Times New Roman"/>
                <a:cs typeface="Times New Roman"/>
                <a:sym typeface="Times New Roman"/>
              </a:rPr>
              <a:t>Ít nhất 15</a:t>
            </a:r>
            <a:r>
              <a:rPr lang="en-US" sz="2000">
                <a:solidFill>
                  <a:schemeClr val="dk1"/>
                </a:solidFill>
                <a:latin typeface="Times New Roman"/>
                <a:ea typeface="Times New Roman"/>
                <a:cs typeface="Times New Roman"/>
                <a:sym typeface="Times New Roman"/>
              </a:rPr>
              <a:t> ngày trước ngày hợp đồng lao động xác định thời hạn hết hạn, người sử dụng lao động </a:t>
            </a:r>
            <a:r>
              <a:rPr lang="en-US" sz="2000">
                <a:solidFill>
                  <a:srgbClr val="FF0000"/>
                </a:solidFill>
                <a:latin typeface="Times New Roman"/>
                <a:ea typeface="Times New Roman"/>
                <a:cs typeface="Times New Roman"/>
                <a:sym typeface="Times New Roman"/>
              </a:rPr>
              <a:t>phải thông báo bằng văn bản cho người lao động biết thời điểm chấm dứt hợp đồng lao động.</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2. Trong thời hạn </a:t>
            </a:r>
            <a:r>
              <a:rPr lang="en-US" sz="2000">
                <a:solidFill>
                  <a:srgbClr val="FF0000"/>
                </a:solidFill>
                <a:latin typeface="Times New Roman"/>
                <a:ea typeface="Times New Roman"/>
                <a:cs typeface="Times New Roman"/>
                <a:sym typeface="Times New Roman"/>
              </a:rPr>
              <a:t>07 ngày làm việc</a:t>
            </a:r>
            <a:r>
              <a:rPr lang="en-US" sz="2000">
                <a:solidFill>
                  <a:schemeClr val="dk1"/>
                </a:solidFill>
                <a:latin typeface="Times New Roman"/>
                <a:ea typeface="Times New Roman"/>
                <a:cs typeface="Times New Roman"/>
                <a:sym typeface="Times New Roman"/>
              </a:rPr>
              <a:t>, kể từ ngày chấm dứt hợp đồng lao động, hai bên có trách nhiệm </a:t>
            </a:r>
            <a:r>
              <a:rPr lang="en-US" sz="2000">
                <a:solidFill>
                  <a:srgbClr val="FF0000"/>
                </a:solidFill>
                <a:latin typeface="Times New Roman"/>
                <a:ea typeface="Times New Roman"/>
                <a:cs typeface="Times New Roman"/>
                <a:sym typeface="Times New Roman"/>
              </a:rPr>
              <a:t>thanh toán đầy đủ các khoản có liên quan đến quyền lợi của mỗi bên</a:t>
            </a:r>
            <a:r>
              <a:rPr lang="en-US" sz="2000">
                <a:solidFill>
                  <a:schemeClr val="dk1"/>
                </a:solidFill>
                <a:latin typeface="Times New Roman"/>
                <a:ea typeface="Times New Roman"/>
                <a:cs typeface="Times New Roman"/>
                <a:sym typeface="Times New Roman"/>
              </a:rPr>
              <a:t>; trường hợp đặc biệt, có thể kéo dài nhưng không được quá 30 ngày.</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3. Người sử dụng lao động có trách nhiệm hoàn thành thủ tục xác nhận và trả lại sổ bảo hiểm xã hội và những giấy tờ khác mà người sử dụng lao động đã giữ lại của người lao động.</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4. Trong trường hợp doanh nghiệp, hợp tác xã bị chấm dứt hoạt động, bị giải thể, phá sản thì tiền lương, trợ cấp thôi việc, bảo hiểm xã hội, bảo hiểm y tế, bảo hiểm thất nghiệp và các quyền lợi khác của người lao động theo thoả ước lao động tập thể và hợp đồng lao động đã ký kết được ưu tiên thanh toán.</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descr="12.jpg" id="300" name="Google Shape;300;p31"/>
          <p:cNvPicPr preferRelativeResize="0"/>
          <p:nvPr/>
        </p:nvPicPr>
        <p:blipFill rotWithShape="1">
          <a:blip r:embed="rId3">
            <a:alphaModFix/>
          </a:blip>
          <a:srcRect b="0" l="0" r="0" t="0"/>
          <a:stretch/>
        </p:blipFill>
        <p:spPr>
          <a:xfrm>
            <a:off x="6172200" y="304800"/>
            <a:ext cx="2695575" cy="129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idx="1" type="body"/>
          </p:nvPr>
        </p:nvSpPr>
        <p:spPr>
          <a:xfrm>
            <a:off x="685800" y="1752600"/>
            <a:ext cx="8229600" cy="44958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Khái quát chung</a:t>
            </a:r>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Hợp đồng lao động</a:t>
            </a:r>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Tiền lương</a:t>
            </a:r>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Thời giờ làm việc và thời gian nghỉ ngơi</a:t>
            </a:r>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Kỷ luật lao động và trách nhiệm vật chất</a:t>
            </a:r>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Bảo hiểm xã hội</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14" name="Google Shape;114;p14"/>
          <p:cNvSpPr txBox="1"/>
          <p:nvPr>
            <p:ph type="title"/>
          </p:nvPr>
        </p:nvSpPr>
        <p:spPr>
          <a:xfrm>
            <a:off x="914400" y="8382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90"/>
              <a:buFont typeface="Times New Roman"/>
              <a:buNone/>
            </a:pPr>
            <a:r>
              <a:rPr b="1" lang="en-US" sz="3690">
                <a:solidFill>
                  <a:schemeClr val="dk1"/>
                </a:solidFill>
                <a:latin typeface="Times New Roman"/>
                <a:ea typeface="Times New Roman"/>
                <a:cs typeface="Times New Roman"/>
                <a:sym typeface="Times New Roman"/>
              </a:rPr>
              <a:t>CHƯƠNG 4</a:t>
            </a:r>
            <a:endParaRPr/>
          </a:p>
        </p:txBody>
      </p:sp>
      <p:pic>
        <p:nvPicPr>
          <p:cNvPr descr="7.jpg" id="115" name="Google Shape;115;p14"/>
          <p:cNvPicPr preferRelativeResize="0"/>
          <p:nvPr/>
        </p:nvPicPr>
        <p:blipFill rotWithShape="1">
          <a:blip r:embed="rId3">
            <a:alphaModFix/>
          </a:blip>
          <a:srcRect b="0" l="0" r="0" t="0"/>
          <a:stretch/>
        </p:blipFill>
        <p:spPr>
          <a:xfrm>
            <a:off x="5486400" y="1447800"/>
            <a:ext cx="3320738" cy="2209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idx="1" type="body"/>
          </p:nvPr>
        </p:nvSpPr>
        <p:spPr>
          <a:xfrm>
            <a:off x="914400" y="3810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 Hợp đồng lao động</a:t>
            </a:r>
            <a:endParaRPr/>
          </a:p>
        </p:txBody>
      </p:sp>
      <p:sp>
        <p:nvSpPr>
          <p:cNvPr id="307" name="Google Shape;307;p32"/>
          <p:cNvSpPr txBox="1"/>
          <p:nvPr/>
        </p:nvSpPr>
        <p:spPr>
          <a:xfrm>
            <a:off x="1066800" y="1219200"/>
            <a:ext cx="4648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Chấm dứt hợp đồng lao động:</a:t>
            </a:r>
            <a:endParaRPr/>
          </a:p>
        </p:txBody>
      </p:sp>
      <p:grpSp>
        <p:nvGrpSpPr>
          <p:cNvPr id="308" name="Google Shape;308;p32"/>
          <p:cNvGrpSpPr/>
          <p:nvPr/>
        </p:nvGrpSpPr>
        <p:grpSpPr>
          <a:xfrm>
            <a:off x="914400" y="1905055"/>
            <a:ext cx="7695970" cy="4571944"/>
            <a:chOff x="0" y="55"/>
            <a:chExt cx="7695970" cy="4571944"/>
          </a:xfrm>
        </p:grpSpPr>
        <p:sp>
          <p:nvSpPr>
            <p:cNvPr id="309" name="Google Shape;309;p32"/>
            <p:cNvSpPr/>
            <p:nvPr/>
          </p:nvSpPr>
          <p:spPr>
            <a:xfrm rot="5400000">
              <a:off x="3857020" y="-1831724"/>
              <a:ext cx="1784151" cy="5893750"/>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txBox="1"/>
            <p:nvPr/>
          </p:nvSpPr>
          <p:spPr>
            <a:xfrm>
              <a:off x="1802221" y="310170"/>
              <a:ext cx="5806655" cy="1609961"/>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Chấm dứt HĐLĐ</a:t>
              </a:r>
              <a:endParaRPr/>
            </a:p>
            <a:p>
              <a:pPr indent="-228600" lvl="1" marL="228600" marR="0" rtl="0" algn="l">
                <a:lnSpc>
                  <a:spcPct val="90000"/>
                </a:lnSpc>
                <a:spcBef>
                  <a:spcPts val="33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Điều 48, BLLĐ</a:t>
              </a:r>
              <a:endParaRPr/>
            </a:p>
            <a:p>
              <a:pPr indent="-228600" lvl="1" marL="228600" marR="0" rtl="0" algn="l">
                <a:lnSpc>
                  <a:spcPct val="90000"/>
                </a:lnSpc>
                <a:spcBef>
                  <a:spcPts val="33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Tg làm việc thực tế trừ Tg tham gia BH thất nghiệp</a:t>
              </a:r>
              <a:endParaRPr/>
            </a:p>
            <a:p>
              <a:pPr indent="-228600" lvl="1" marL="228600" marR="0" rtl="0" algn="l">
                <a:lnSpc>
                  <a:spcPct val="90000"/>
                </a:lnSpc>
                <a:spcBef>
                  <a:spcPts val="33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Mỗi năm làm việc = ½ tháng tiền lương</a:t>
              </a:r>
              <a:endParaRPr/>
            </a:p>
          </p:txBody>
        </p:sp>
        <p:sp>
          <p:nvSpPr>
            <p:cNvPr id="311" name="Google Shape;311;p32"/>
            <p:cNvSpPr/>
            <p:nvPr/>
          </p:nvSpPr>
          <p:spPr>
            <a:xfrm>
              <a:off x="228" y="55"/>
              <a:ext cx="1801993" cy="2230189"/>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txBox="1"/>
            <p:nvPr/>
          </p:nvSpPr>
          <p:spPr>
            <a:xfrm>
              <a:off x="88194" y="88021"/>
              <a:ext cx="1626061" cy="2054257"/>
            </a:xfrm>
            <a:prstGeom prst="rect">
              <a:avLst/>
            </a:prstGeom>
            <a:noFill/>
            <a:ln>
              <a:noFill/>
            </a:ln>
          </p:spPr>
          <p:txBody>
            <a:bodyPr anchorCtr="0" anchor="ctr" bIns="41900" lIns="83800" spcFirstLastPara="1" rIns="83800" wrap="square" tIns="41900">
              <a:noAutofit/>
            </a:bodyPr>
            <a:lstStyle/>
            <a:p>
              <a:pPr indent="0" lvl="0" marL="0" marR="0" rtl="0" algn="ctr">
                <a:lnSpc>
                  <a:spcPct val="90000"/>
                </a:lnSpc>
                <a:spcBef>
                  <a:spcPts val="0"/>
                </a:spcBef>
                <a:spcAft>
                  <a:spcPts val="0"/>
                </a:spcAft>
                <a:buClr>
                  <a:schemeClr val="lt1"/>
                </a:buClr>
                <a:buSzPts val="2200"/>
                <a:buFont typeface="Times New Roman"/>
                <a:buNone/>
              </a:pPr>
              <a:r>
                <a:rPr lang="en-US" sz="2200">
                  <a:solidFill>
                    <a:schemeClr val="lt1"/>
                  </a:solidFill>
                  <a:latin typeface="Times New Roman"/>
                  <a:ea typeface="Times New Roman"/>
                  <a:cs typeface="Times New Roman"/>
                  <a:sym typeface="Times New Roman"/>
                </a:rPr>
                <a:t>Trợ cấp thôi việc</a:t>
              </a:r>
              <a:endParaRPr/>
            </a:p>
          </p:txBody>
        </p:sp>
        <p:sp>
          <p:nvSpPr>
            <p:cNvPr id="313" name="Google Shape;313;p32"/>
            <p:cNvSpPr/>
            <p:nvPr/>
          </p:nvSpPr>
          <p:spPr>
            <a:xfrm rot="5400000">
              <a:off x="3854869" y="511572"/>
              <a:ext cx="1784151" cy="5890554"/>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txBox="1"/>
            <p:nvPr/>
          </p:nvSpPr>
          <p:spPr>
            <a:xfrm>
              <a:off x="1801668" y="2651869"/>
              <a:ext cx="5803459" cy="1609961"/>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Thay đổi cơ cấu, lý do kinh tế; sáp nhập, hợp nhất, chia,tách DN, HTX</a:t>
              </a:r>
              <a:endParaRPr/>
            </a:p>
            <a:p>
              <a:pPr indent="-228600" lvl="1" marL="228600" marR="0" rtl="0" algn="l">
                <a:lnSpc>
                  <a:spcPct val="90000"/>
                </a:lnSpc>
                <a:spcBef>
                  <a:spcPts val="33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Điều 49, BLLĐ</a:t>
              </a:r>
              <a:endParaRPr/>
            </a:p>
            <a:p>
              <a:pPr indent="-228600" lvl="1" marL="228600" marR="0" rtl="0" algn="l">
                <a:lnSpc>
                  <a:spcPct val="90000"/>
                </a:lnSpc>
                <a:spcBef>
                  <a:spcPts val="33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Tg làm việc thực tế trừ Tg tham gia BH thất nghiệp</a:t>
              </a:r>
              <a:endParaRPr/>
            </a:p>
            <a:p>
              <a:pPr indent="-228600" lvl="1" marL="228600" marR="0" rtl="0" algn="l">
                <a:lnSpc>
                  <a:spcPct val="90000"/>
                </a:lnSpc>
                <a:spcBef>
                  <a:spcPts val="33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Mỗi năm làm việc = 02 tháng tiền lương</a:t>
              </a:r>
              <a:endParaRPr/>
            </a:p>
          </p:txBody>
        </p:sp>
        <p:sp>
          <p:nvSpPr>
            <p:cNvPr id="315" name="Google Shape;315;p32"/>
            <p:cNvSpPr/>
            <p:nvPr/>
          </p:nvSpPr>
          <p:spPr>
            <a:xfrm>
              <a:off x="0" y="2341810"/>
              <a:ext cx="1801439" cy="2230189"/>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
            <p:cNvSpPr txBox="1"/>
            <p:nvPr/>
          </p:nvSpPr>
          <p:spPr>
            <a:xfrm>
              <a:off x="87939" y="2429749"/>
              <a:ext cx="1625561" cy="2054311"/>
            </a:xfrm>
            <a:prstGeom prst="rect">
              <a:avLst/>
            </a:prstGeom>
            <a:noFill/>
            <a:ln>
              <a:noFill/>
            </a:ln>
          </p:spPr>
          <p:txBody>
            <a:bodyPr anchorCtr="0" anchor="ctr" bIns="41900" lIns="83800" spcFirstLastPara="1" rIns="83800" wrap="square" tIns="41900">
              <a:noAutofit/>
            </a:bodyPr>
            <a:lstStyle/>
            <a:p>
              <a:pPr indent="0" lvl="0" marL="0" marR="0" rtl="0" algn="ctr">
                <a:lnSpc>
                  <a:spcPct val="90000"/>
                </a:lnSpc>
                <a:spcBef>
                  <a:spcPts val="0"/>
                </a:spcBef>
                <a:spcAft>
                  <a:spcPts val="0"/>
                </a:spcAft>
                <a:buClr>
                  <a:schemeClr val="lt1"/>
                </a:buClr>
                <a:buSzPts val="2200"/>
                <a:buFont typeface="Times New Roman"/>
                <a:buNone/>
              </a:pPr>
              <a:r>
                <a:rPr lang="en-US" sz="2200">
                  <a:solidFill>
                    <a:schemeClr val="lt1"/>
                  </a:solidFill>
                  <a:latin typeface="Times New Roman"/>
                  <a:ea typeface="Times New Roman"/>
                  <a:cs typeface="Times New Roman"/>
                  <a:sym typeface="Times New Roman"/>
                </a:rPr>
                <a:t>Trợ cấp mất việc làm</a:t>
              </a:r>
              <a:endParaRPr/>
            </a:p>
          </p:txBody>
        </p:sp>
      </p:grpSp>
      <p:pic>
        <p:nvPicPr>
          <p:cNvPr descr="4.png" id="317" name="Google Shape;317;p32"/>
          <p:cNvPicPr preferRelativeResize="0"/>
          <p:nvPr/>
        </p:nvPicPr>
        <p:blipFill rotWithShape="1">
          <a:blip r:embed="rId3">
            <a:alphaModFix/>
          </a:blip>
          <a:srcRect b="0" l="0" r="0" t="0"/>
          <a:stretch/>
        </p:blipFill>
        <p:spPr>
          <a:xfrm>
            <a:off x="7162800" y="381000"/>
            <a:ext cx="1600200" cy="1600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idx="1" type="body"/>
          </p:nvPr>
        </p:nvSpPr>
        <p:spPr>
          <a:xfrm>
            <a:off x="914400" y="6096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III. Tiền lương</a:t>
            </a:r>
            <a:endParaRPr/>
          </a:p>
        </p:txBody>
      </p:sp>
      <p:pic>
        <p:nvPicPr>
          <p:cNvPr descr="11.jpg" id="324" name="Google Shape;324;p33"/>
          <p:cNvPicPr preferRelativeResize="0"/>
          <p:nvPr/>
        </p:nvPicPr>
        <p:blipFill rotWithShape="1">
          <a:blip r:embed="rId3">
            <a:alphaModFix/>
          </a:blip>
          <a:srcRect b="0" l="0" r="0" t="0"/>
          <a:stretch/>
        </p:blipFill>
        <p:spPr>
          <a:xfrm>
            <a:off x="6324600" y="3886200"/>
            <a:ext cx="2552700" cy="1790700"/>
          </a:xfrm>
          <a:prstGeom prst="rect">
            <a:avLst/>
          </a:prstGeom>
          <a:noFill/>
          <a:ln>
            <a:noFill/>
          </a:ln>
        </p:spPr>
      </p:pic>
      <p:sp>
        <p:nvSpPr>
          <p:cNvPr id="325" name="Google Shape;325;p33"/>
          <p:cNvSpPr txBox="1"/>
          <p:nvPr/>
        </p:nvSpPr>
        <p:spPr>
          <a:xfrm>
            <a:off x="990600" y="1600200"/>
            <a:ext cx="5257800" cy="470898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Điều 90. Tiền lương</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1. Tiền lương là khoản tiền mà người sử dụng lao động trả cho người lao động để thực hiện công việc theo thỏa thuận.</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Tiền lương bao gồm </a:t>
            </a:r>
            <a:r>
              <a:rPr lang="en-US" sz="2000">
                <a:solidFill>
                  <a:srgbClr val="FF0000"/>
                </a:solidFill>
                <a:latin typeface="Times New Roman"/>
                <a:ea typeface="Times New Roman"/>
                <a:cs typeface="Times New Roman"/>
                <a:sym typeface="Times New Roman"/>
              </a:rPr>
              <a:t>mức lương theo công việc hoặc chức danh, phụ cấp lương và các khoản bổ sung khác.</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Mức lương của người lao động </a:t>
            </a:r>
            <a:r>
              <a:rPr lang="en-US" sz="2000">
                <a:solidFill>
                  <a:srgbClr val="FF0000"/>
                </a:solidFill>
                <a:latin typeface="Times New Roman"/>
                <a:ea typeface="Times New Roman"/>
                <a:cs typeface="Times New Roman"/>
                <a:sym typeface="Times New Roman"/>
              </a:rPr>
              <a:t>không được thấp hơn mức lương tối thiểu do Chính phủ quy định</a:t>
            </a:r>
            <a:r>
              <a:rPr lang="en-US" sz="20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2. Tiền lương trả cho người lao động căn cứ vào năng suất lao động và chất lượng công việc.</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3. Người sử dụng lao động phải bảo đảm trả lương bình đẳng, không phân biệt giới tính đối với người lao động làm công việc có giá trị như nhau.</a:t>
            </a:r>
            <a:endParaRPr/>
          </a:p>
        </p:txBody>
      </p:sp>
      <p:pic>
        <p:nvPicPr>
          <p:cNvPr descr="1.png" id="326" name="Google Shape;326;p33"/>
          <p:cNvPicPr preferRelativeResize="0"/>
          <p:nvPr/>
        </p:nvPicPr>
        <p:blipFill rotWithShape="1">
          <a:blip r:embed="rId4">
            <a:alphaModFix/>
          </a:blip>
          <a:srcRect b="0" l="0" r="0" t="0"/>
          <a:stretch/>
        </p:blipFill>
        <p:spPr>
          <a:xfrm>
            <a:off x="6400800" y="1371600"/>
            <a:ext cx="2266950" cy="2009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4"/>
          <p:cNvSpPr txBox="1"/>
          <p:nvPr>
            <p:ph idx="1" type="body"/>
          </p:nvPr>
        </p:nvSpPr>
        <p:spPr>
          <a:xfrm>
            <a:off x="914400" y="6096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III. Tiền lương</a:t>
            </a:r>
            <a:endParaRPr/>
          </a:p>
        </p:txBody>
      </p:sp>
      <p:pic>
        <p:nvPicPr>
          <p:cNvPr descr="11.jpg" id="332" name="Google Shape;332;p34"/>
          <p:cNvPicPr preferRelativeResize="0"/>
          <p:nvPr/>
        </p:nvPicPr>
        <p:blipFill rotWithShape="1">
          <a:blip r:embed="rId3">
            <a:alphaModFix/>
          </a:blip>
          <a:srcRect b="0" l="0" r="0" t="0"/>
          <a:stretch/>
        </p:blipFill>
        <p:spPr>
          <a:xfrm>
            <a:off x="6400800" y="304800"/>
            <a:ext cx="2552700" cy="1600200"/>
          </a:xfrm>
          <a:prstGeom prst="rect">
            <a:avLst/>
          </a:prstGeom>
          <a:noFill/>
          <a:ln>
            <a:noFill/>
          </a:ln>
        </p:spPr>
      </p:pic>
      <p:grpSp>
        <p:nvGrpSpPr>
          <p:cNvPr id="333" name="Google Shape;333;p34"/>
          <p:cNvGrpSpPr/>
          <p:nvPr/>
        </p:nvGrpSpPr>
        <p:grpSpPr>
          <a:xfrm>
            <a:off x="990600" y="3022643"/>
            <a:ext cx="7619999" cy="3530513"/>
            <a:chOff x="0" y="43"/>
            <a:chExt cx="7619999" cy="3530513"/>
          </a:xfrm>
        </p:grpSpPr>
        <p:sp>
          <p:nvSpPr>
            <p:cNvPr id="334" name="Google Shape;334;p34"/>
            <p:cNvSpPr/>
            <p:nvPr/>
          </p:nvSpPr>
          <p:spPr>
            <a:xfrm rot="5400000">
              <a:off x="4492719" y="-1577255"/>
              <a:ext cx="1377761" cy="4876800"/>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
            <p:cNvSpPr txBox="1"/>
            <p:nvPr/>
          </p:nvSpPr>
          <p:spPr>
            <a:xfrm>
              <a:off x="2743200" y="239521"/>
              <a:ext cx="4809543" cy="1243247"/>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Cán bộ, công chức, viên chức</a:t>
              </a:r>
              <a:endParaRPr/>
            </a:p>
            <a:p>
              <a:pPr indent="-228600" lvl="1" marL="228600" marR="0" rtl="0" algn="l">
                <a:lnSpc>
                  <a:spcPct val="90000"/>
                </a:lnSpc>
                <a:spcBef>
                  <a:spcPts val="36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Nghị định 66/2013/NĐ-CP</a:t>
              </a:r>
              <a:endParaRPr/>
            </a:p>
            <a:p>
              <a:pPr indent="-228600" lvl="1" marL="228600" marR="0" rtl="0" algn="l">
                <a:lnSpc>
                  <a:spcPct val="90000"/>
                </a:lnSpc>
                <a:spcBef>
                  <a:spcPts val="36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Từ ngày 01/7/2013 = 1.150.000đ</a:t>
              </a:r>
              <a:endParaRPr/>
            </a:p>
          </p:txBody>
        </p:sp>
        <p:sp>
          <p:nvSpPr>
            <p:cNvPr id="336" name="Google Shape;336;p34"/>
            <p:cNvSpPr/>
            <p:nvPr/>
          </p:nvSpPr>
          <p:spPr>
            <a:xfrm>
              <a:off x="0" y="43"/>
              <a:ext cx="2743200" cy="1722201"/>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txBox="1"/>
            <p:nvPr/>
          </p:nvSpPr>
          <p:spPr>
            <a:xfrm>
              <a:off x="84071" y="84114"/>
              <a:ext cx="2575058" cy="155405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Lương tối thiểu chung</a:t>
              </a:r>
              <a:endParaRPr/>
            </a:p>
            <a:p>
              <a:pPr indent="0" lvl="0" marL="0" marR="0" rtl="0" algn="ctr">
                <a:lnSpc>
                  <a:spcPct val="90000"/>
                </a:lnSpc>
                <a:spcBef>
                  <a:spcPts val="84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 </a:t>
              </a:r>
              <a:r>
                <a:rPr i="1" lang="en-US" sz="2400">
                  <a:solidFill>
                    <a:schemeClr val="lt1"/>
                  </a:solidFill>
                  <a:latin typeface="Times New Roman"/>
                  <a:ea typeface="Times New Roman"/>
                  <a:cs typeface="Times New Roman"/>
                  <a:sym typeface="Times New Roman"/>
                </a:rPr>
                <a:t>(Lương cơ sở/Lương cơ bản)</a:t>
              </a:r>
              <a:endParaRPr/>
            </a:p>
          </p:txBody>
        </p:sp>
        <p:sp>
          <p:nvSpPr>
            <p:cNvPr id="338" name="Google Shape;338;p34"/>
            <p:cNvSpPr/>
            <p:nvPr/>
          </p:nvSpPr>
          <p:spPr>
            <a:xfrm rot="5400000">
              <a:off x="4492719" y="231055"/>
              <a:ext cx="1377761" cy="4876800"/>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txBox="1"/>
            <p:nvPr/>
          </p:nvSpPr>
          <p:spPr>
            <a:xfrm>
              <a:off x="2743200" y="2047832"/>
              <a:ext cx="4809543" cy="1243247"/>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Người lao động</a:t>
              </a:r>
              <a:endParaRPr/>
            </a:p>
            <a:p>
              <a:pPr indent="-228600" lvl="1" marL="228600" marR="0" rtl="0" algn="l">
                <a:lnSpc>
                  <a:spcPct val="90000"/>
                </a:lnSpc>
                <a:spcBef>
                  <a:spcPts val="36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Nghị định số 103/2014/NĐ-CP</a:t>
              </a:r>
              <a:endParaRPr/>
            </a:p>
          </p:txBody>
        </p:sp>
        <p:sp>
          <p:nvSpPr>
            <p:cNvPr id="340" name="Google Shape;340;p34"/>
            <p:cNvSpPr/>
            <p:nvPr/>
          </p:nvSpPr>
          <p:spPr>
            <a:xfrm>
              <a:off x="0" y="1808355"/>
              <a:ext cx="2743200" cy="1722201"/>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txBox="1"/>
            <p:nvPr/>
          </p:nvSpPr>
          <p:spPr>
            <a:xfrm>
              <a:off x="84071" y="1892426"/>
              <a:ext cx="2575058" cy="155405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Lương tối thiểu vùng</a:t>
              </a:r>
              <a:endParaRPr/>
            </a:p>
          </p:txBody>
        </p:sp>
      </p:grpSp>
      <p:grpSp>
        <p:nvGrpSpPr>
          <p:cNvPr id="342" name="Google Shape;342;p34"/>
          <p:cNvGrpSpPr/>
          <p:nvPr/>
        </p:nvGrpSpPr>
        <p:grpSpPr>
          <a:xfrm>
            <a:off x="1386311" y="1065355"/>
            <a:ext cx="7605288" cy="1943823"/>
            <a:chOff x="-61489" y="150955"/>
            <a:chExt cx="7605288" cy="1943823"/>
          </a:xfrm>
        </p:grpSpPr>
        <p:sp>
          <p:nvSpPr>
            <p:cNvPr id="343" name="Google Shape;343;p34"/>
            <p:cNvSpPr/>
            <p:nvPr/>
          </p:nvSpPr>
          <p:spPr>
            <a:xfrm>
              <a:off x="3266052" y="680149"/>
              <a:ext cx="2480753" cy="462842"/>
            </a:xfrm>
            <a:custGeom>
              <a:rect b="b" l="l" r="r" t="t"/>
              <a:pathLst>
                <a:path extrusionOk="0" h="120000" w="120000">
                  <a:moveTo>
                    <a:pt x="0" y="0"/>
                  </a:moveTo>
                  <a:lnTo>
                    <a:pt x="0" y="49373"/>
                  </a:lnTo>
                  <a:lnTo>
                    <a:pt x="120000" y="49373"/>
                  </a:lnTo>
                  <a:lnTo>
                    <a:pt x="120000" y="120000"/>
                  </a:lnTo>
                </a:path>
              </a:pathLst>
            </a:custGeom>
            <a:noFill/>
            <a:ln cap="flat" cmpd="thickThin" w="55000">
              <a:solidFill>
                <a:srgbClr val="207F97"/>
              </a:solidFill>
              <a:prstDash val="solid"/>
              <a:round/>
              <a:headEnd len="sm" w="sm" type="none"/>
              <a:tailEnd len="sm" w="sm" type="none"/>
            </a:ln>
          </p:spPr>
        </p:sp>
        <p:sp>
          <p:nvSpPr>
            <p:cNvPr id="344" name="Google Shape;344;p34"/>
            <p:cNvSpPr/>
            <p:nvPr/>
          </p:nvSpPr>
          <p:spPr>
            <a:xfrm>
              <a:off x="1408778" y="680149"/>
              <a:ext cx="1857274" cy="507600"/>
            </a:xfrm>
            <a:custGeom>
              <a:rect b="b" l="l" r="r" t="t"/>
              <a:pathLst>
                <a:path extrusionOk="0" h="120000" w="120000">
                  <a:moveTo>
                    <a:pt x="120000" y="0"/>
                  </a:moveTo>
                  <a:lnTo>
                    <a:pt x="120000" y="55601"/>
                  </a:lnTo>
                  <a:lnTo>
                    <a:pt x="0" y="55601"/>
                  </a:lnTo>
                  <a:lnTo>
                    <a:pt x="0" y="120000"/>
                  </a:lnTo>
                </a:path>
              </a:pathLst>
            </a:custGeom>
            <a:noFill/>
            <a:ln cap="flat" cmpd="thickThin" w="55000">
              <a:solidFill>
                <a:srgbClr val="207F97"/>
              </a:solidFill>
              <a:prstDash val="solid"/>
              <a:round/>
              <a:headEnd len="sm" w="sm" type="none"/>
              <a:tailEnd len="sm" w="sm" type="none"/>
            </a:ln>
          </p:spPr>
        </p:sp>
        <p:sp>
          <p:nvSpPr>
            <p:cNvPr id="345" name="Google Shape;345;p34"/>
            <p:cNvSpPr/>
            <p:nvPr/>
          </p:nvSpPr>
          <p:spPr>
            <a:xfrm>
              <a:off x="1958793" y="150955"/>
              <a:ext cx="2614517" cy="52919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a:off x="2285520" y="461345"/>
              <a:ext cx="2614517" cy="52919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txBox="1"/>
            <p:nvPr/>
          </p:nvSpPr>
          <p:spPr>
            <a:xfrm>
              <a:off x="2301020" y="476845"/>
              <a:ext cx="2583517" cy="498194"/>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Lương tối thiểu</a:t>
              </a:r>
              <a:endParaRPr/>
            </a:p>
          </p:txBody>
        </p:sp>
        <p:sp>
          <p:nvSpPr>
            <p:cNvPr id="348" name="Google Shape;348;p34"/>
            <p:cNvSpPr/>
            <p:nvPr/>
          </p:nvSpPr>
          <p:spPr>
            <a:xfrm>
              <a:off x="-61489" y="1187750"/>
              <a:ext cx="2940534" cy="559630"/>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265236" y="1498140"/>
              <a:ext cx="2940534" cy="559630"/>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txBox="1"/>
            <p:nvPr/>
          </p:nvSpPr>
          <p:spPr>
            <a:xfrm>
              <a:off x="281627" y="1514531"/>
              <a:ext cx="2907752" cy="526848"/>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Lương tối thiểu chung</a:t>
              </a:r>
              <a:endParaRPr/>
            </a:p>
          </p:txBody>
        </p:sp>
        <p:sp>
          <p:nvSpPr>
            <p:cNvPr id="351" name="Google Shape;351;p34"/>
            <p:cNvSpPr/>
            <p:nvPr/>
          </p:nvSpPr>
          <p:spPr>
            <a:xfrm>
              <a:off x="4276538" y="1142992"/>
              <a:ext cx="2940534" cy="641396"/>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4603265" y="1453382"/>
              <a:ext cx="2940534" cy="641396"/>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txBox="1"/>
            <p:nvPr/>
          </p:nvSpPr>
          <p:spPr>
            <a:xfrm>
              <a:off x="4622051" y="1472168"/>
              <a:ext cx="2902962" cy="603824"/>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Lương tối thiểu vùng</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5"/>
          <p:cNvSpPr txBox="1"/>
          <p:nvPr>
            <p:ph idx="1" type="body"/>
          </p:nvPr>
        </p:nvSpPr>
        <p:spPr>
          <a:xfrm>
            <a:off x="914400" y="6096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III. Tiền lương</a:t>
            </a:r>
            <a:endParaRPr/>
          </a:p>
        </p:txBody>
      </p:sp>
      <p:pic>
        <p:nvPicPr>
          <p:cNvPr descr="11.jpg" id="359" name="Google Shape;359;p35"/>
          <p:cNvPicPr preferRelativeResize="0"/>
          <p:nvPr/>
        </p:nvPicPr>
        <p:blipFill rotWithShape="1">
          <a:blip r:embed="rId3">
            <a:alphaModFix/>
          </a:blip>
          <a:srcRect b="0" l="0" r="0" t="0"/>
          <a:stretch/>
        </p:blipFill>
        <p:spPr>
          <a:xfrm>
            <a:off x="6400800" y="304800"/>
            <a:ext cx="2552700" cy="1600200"/>
          </a:xfrm>
          <a:prstGeom prst="rect">
            <a:avLst/>
          </a:prstGeom>
          <a:noFill/>
          <a:ln>
            <a:noFill/>
          </a:ln>
        </p:spPr>
      </p:pic>
      <p:grpSp>
        <p:nvGrpSpPr>
          <p:cNvPr id="360" name="Google Shape;360;p35"/>
          <p:cNvGrpSpPr/>
          <p:nvPr/>
        </p:nvGrpSpPr>
        <p:grpSpPr>
          <a:xfrm>
            <a:off x="839195" y="3040837"/>
            <a:ext cx="8151408" cy="776324"/>
            <a:chOff x="995" y="754837"/>
            <a:chExt cx="8151408" cy="776324"/>
          </a:xfrm>
        </p:grpSpPr>
        <p:sp>
          <p:nvSpPr>
            <p:cNvPr id="361" name="Google Shape;361;p35"/>
            <p:cNvSpPr/>
            <p:nvPr/>
          </p:nvSpPr>
          <p:spPr>
            <a:xfrm>
              <a:off x="995" y="754837"/>
              <a:ext cx="1940811" cy="776324"/>
            </a:xfrm>
            <a:prstGeom prst="homePlate">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txBox="1"/>
            <p:nvPr/>
          </p:nvSpPr>
          <p:spPr>
            <a:xfrm>
              <a:off x="995" y="754837"/>
              <a:ext cx="1746730" cy="776324"/>
            </a:xfrm>
            <a:prstGeom prst="rect">
              <a:avLst/>
            </a:prstGeom>
            <a:noFill/>
            <a:ln>
              <a:noFill/>
            </a:ln>
          </p:spPr>
          <p:txBody>
            <a:bodyPr anchorCtr="0" anchor="ctr" bIns="80000" lIns="160000" spcFirstLastPara="1" rIns="40000" wrap="square" tIns="80000">
              <a:noAutofit/>
            </a:bodyPr>
            <a:lstStyle/>
            <a:p>
              <a:pPr indent="0" lvl="0" marL="0" marR="0" rtl="0" algn="ctr">
                <a:lnSpc>
                  <a:spcPct val="90000"/>
                </a:lnSpc>
                <a:spcBef>
                  <a:spcPts val="0"/>
                </a:spcBef>
                <a:spcAft>
                  <a:spcPts val="0"/>
                </a:spcAft>
                <a:buClr>
                  <a:schemeClr val="lt1"/>
                </a:buClr>
                <a:buSzPts val="3000"/>
                <a:buFont typeface="Times New Roman"/>
                <a:buNone/>
              </a:pPr>
              <a:r>
                <a:rPr b="1" lang="en-US" sz="3000">
                  <a:solidFill>
                    <a:schemeClr val="lt1"/>
                  </a:solidFill>
                  <a:latin typeface="Times New Roman"/>
                  <a:ea typeface="Times New Roman"/>
                  <a:cs typeface="Times New Roman"/>
                  <a:sym typeface="Times New Roman"/>
                </a:rPr>
                <a:t>2009</a:t>
              </a:r>
              <a:endParaRPr/>
            </a:p>
          </p:txBody>
        </p:sp>
        <p:sp>
          <p:nvSpPr>
            <p:cNvPr id="363" name="Google Shape;363;p35"/>
            <p:cNvSpPr/>
            <p:nvPr/>
          </p:nvSpPr>
          <p:spPr>
            <a:xfrm>
              <a:off x="1553644" y="754837"/>
              <a:ext cx="1940811" cy="776324"/>
            </a:xfrm>
            <a:prstGeom prst="chevron">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txBox="1"/>
            <p:nvPr/>
          </p:nvSpPr>
          <p:spPr>
            <a:xfrm>
              <a:off x="1941806" y="754837"/>
              <a:ext cx="1164487" cy="776324"/>
            </a:xfrm>
            <a:prstGeom prst="rect">
              <a:avLst/>
            </a:prstGeom>
            <a:noFill/>
            <a:ln>
              <a:noFill/>
            </a:ln>
          </p:spPr>
          <p:txBody>
            <a:bodyPr anchorCtr="0" anchor="ctr" bIns="80000" lIns="120000" spcFirstLastPara="1" rIns="40000" wrap="square" tIns="80000">
              <a:noAutofit/>
            </a:bodyPr>
            <a:lstStyle/>
            <a:p>
              <a:pPr indent="0" lvl="0" marL="0" marR="0" rtl="0" algn="ctr">
                <a:lnSpc>
                  <a:spcPct val="90000"/>
                </a:lnSpc>
                <a:spcBef>
                  <a:spcPts val="0"/>
                </a:spcBef>
                <a:spcAft>
                  <a:spcPts val="0"/>
                </a:spcAft>
                <a:buClr>
                  <a:schemeClr val="lt1"/>
                </a:buClr>
                <a:buSzPts val="3000"/>
                <a:buFont typeface="Times New Roman"/>
                <a:buNone/>
              </a:pPr>
              <a:r>
                <a:rPr b="1" lang="en-US" sz="3000">
                  <a:solidFill>
                    <a:schemeClr val="lt1"/>
                  </a:solidFill>
                  <a:latin typeface="Times New Roman"/>
                  <a:ea typeface="Times New Roman"/>
                  <a:cs typeface="Times New Roman"/>
                  <a:sym typeface="Times New Roman"/>
                </a:rPr>
                <a:t>2010</a:t>
              </a:r>
              <a:endParaRPr/>
            </a:p>
          </p:txBody>
        </p:sp>
        <p:sp>
          <p:nvSpPr>
            <p:cNvPr id="365" name="Google Shape;365;p35"/>
            <p:cNvSpPr/>
            <p:nvPr/>
          </p:nvSpPr>
          <p:spPr>
            <a:xfrm>
              <a:off x="3106294" y="754837"/>
              <a:ext cx="1940811" cy="776324"/>
            </a:xfrm>
            <a:prstGeom prst="chevron">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txBox="1"/>
            <p:nvPr/>
          </p:nvSpPr>
          <p:spPr>
            <a:xfrm>
              <a:off x="3494456" y="754837"/>
              <a:ext cx="1164487" cy="776324"/>
            </a:xfrm>
            <a:prstGeom prst="rect">
              <a:avLst/>
            </a:prstGeom>
            <a:noFill/>
            <a:ln>
              <a:noFill/>
            </a:ln>
          </p:spPr>
          <p:txBody>
            <a:bodyPr anchorCtr="0" anchor="ctr" bIns="80000" lIns="120000" spcFirstLastPara="1" rIns="40000" wrap="square" tIns="80000">
              <a:noAutofit/>
            </a:bodyPr>
            <a:lstStyle/>
            <a:p>
              <a:pPr indent="0" lvl="0" marL="0" marR="0" rtl="0" algn="ctr">
                <a:lnSpc>
                  <a:spcPct val="90000"/>
                </a:lnSpc>
                <a:spcBef>
                  <a:spcPts val="0"/>
                </a:spcBef>
                <a:spcAft>
                  <a:spcPts val="0"/>
                </a:spcAft>
                <a:buClr>
                  <a:schemeClr val="lt1"/>
                </a:buClr>
                <a:buSzPts val="3000"/>
                <a:buFont typeface="Times New Roman"/>
                <a:buNone/>
              </a:pPr>
              <a:r>
                <a:rPr b="1" lang="en-US" sz="3000">
                  <a:solidFill>
                    <a:schemeClr val="lt1"/>
                  </a:solidFill>
                  <a:latin typeface="Times New Roman"/>
                  <a:ea typeface="Times New Roman"/>
                  <a:cs typeface="Times New Roman"/>
                  <a:sym typeface="Times New Roman"/>
                </a:rPr>
                <a:t>2011</a:t>
              </a:r>
              <a:endParaRPr/>
            </a:p>
          </p:txBody>
        </p:sp>
        <p:sp>
          <p:nvSpPr>
            <p:cNvPr id="367" name="Google Shape;367;p35"/>
            <p:cNvSpPr/>
            <p:nvPr/>
          </p:nvSpPr>
          <p:spPr>
            <a:xfrm>
              <a:off x="4658943" y="754837"/>
              <a:ext cx="1940811" cy="776324"/>
            </a:xfrm>
            <a:prstGeom prst="chevron">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txBox="1"/>
            <p:nvPr/>
          </p:nvSpPr>
          <p:spPr>
            <a:xfrm>
              <a:off x="5047105" y="754837"/>
              <a:ext cx="1164487" cy="776324"/>
            </a:xfrm>
            <a:prstGeom prst="rect">
              <a:avLst/>
            </a:prstGeom>
            <a:noFill/>
            <a:ln>
              <a:noFill/>
            </a:ln>
          </p:spPr>
          <p:txBody>
            <a:bodyPr anchorCtr="0" anchor="ctr" bIns="80000" lIns="120000" spcFirstLastPara="1" rIns="40000" wrap="square" tIns="80000">
              <a:noAutofit/>
            </a:bodyPr>
            <a:lstStyle/>
            <a:p>
              <a:pPr indent="0" lvl="0" marL="0" marR="0" rtl="0" algn="ctr">
                <a:lnSpc>
                  <a:spcPct val="90000"/>
                </a:lnSpc>
                <a:spcBef>
                  <a:spcPts val="0"/>
                </a:spcBef>
                <a:spcAft>
                  <a:spcPts val="0"/>
                </a:spcAft>
                <a:buClr>
                  <a:schemeClr val="lt1"/>
                </a:buClr>
                <a:buSzPts val="3000"/>
                <a:buFont typeface="Times New Roman"/>
                <a:buNone/>
              </a:pPr>
              <a:r>
                <a:rPr b="1" lang="en-US" sz="3000">
                  <a:solidFill>
                    <a:schemeClr val="lt1"/>
                  </a:solidFill>
                  <a:latin typeface="Times New Roman"/>
                  <a:ea typeface="Times New Roman"/>
                  <a:cs typeface="Times New Roman"/>
                  <a:sym typeface="Times New Roman"/>
                </a:rPr>
                <a:t>2012</a:t>
              </a:r>
              <a:endParaRPr/>
            </a:p>
          </p:txBody>
        </p:sp>
        <p:sp>
          <p:nvSpPr>
            <p:cNvPr id="369" name="Google Shape;369;p35"/>
            <p:cNvSpPr/>
            <p:nvPr/>
          </p:nvSpPr>
          <p:spPr>
            <a:xfrm>
              <a:off x="6211592" y="754837"/>
              <a:ext cx="1940811" cy="776324"/>
            </a:xfrm>
            <a:prstGeom prst="chevron">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txBox="1"/>
            <p:nvPr/>
          </p:nvSpPr>
          <p:spPr>
            <a:xfrm>
              <a:off x="6599754" y="754837"/>
              <a:ext cx="1164487" cy="776324"/>
            </a:xfrm>
            <a:prstGeom prst="rect">
              <a:avLst/>
            </a:prstGeom>
            <a:noFill/>
            <a:ln>
              <a:noFill/>
            </a:ln>
          </p:spPr>
          <p:txBody>
            <a:bodyPr anchorCtr="0" anchor="ctr" bIns="80000" lIns="120000" spcFirstLastPara="1" rIns="40000" wrap="square" tIns="80000">
              <a:noAutofit/>
            </a:bodyPr>
            <a:lstStyle/>
            <a:p>
              <a:pPr indent="0" lvl="0" marL="0" marR="0" rtl="0" algn="ctr">
                <a:lnSpc>
                  <a:spcPct val="90000"/>
                </a:lnSpc>
                <a:spcBef>
                  <a:spcPts val="0"/>
                </a:spcBef>
                <a:spcAft>
                  <a:spcPts val="0"/>
                </a:spcAft>
                <a:buClr>
                  <a:schemeClr val="lt1"/>
                </a:buClr>
                <a:buSzPts val="3000"/>
                <a:buFont typeface="Times New Roman"/>
                <a:buNone/>
              </a:pPr>
              <a:r>
                <a:rPr b="1" lang="en-US" sz="3000">
                  <a:solidFill>
                    <a:schemeClr val="lt1"/>
                  </a:solidFill>
                  <a:latin typeface="Times New Roman"/>
                  <a:ea typeface="Times New Roman"/>
                  <a:cs typeface="Times New Roman"/>
                  <a:sym typeface="Times New Roman"/>
                </a:rPr>
                <a:t>2013</a:t>
              </a:r>
              <a:endParaRPr/>
            </a:p>
          </p:txBody>
        </p:sp>
      </p:grpSp>
      <p:grpSp>
        <p:nvGrpSpPr>
          <p:cNvPr id="371" name="Google Shape;371;p35"/>
          <p:cNvGrpSpPr/>
          <p:nvPr/>
        </p:nvGrpSpPr>
        <p:grpSpPr>
          <a:xfrm>
            <a:off x="839195" y="4069537"/>
            <a:ext cx="8151408" cy="776324"/>
            <a:chOff x="995" y="564337"/>
            <a:chExt cx="8151408" cy="776324"/>
          </a:xfrm>
        </p:grpSpPr>
        <p:sp>
          <p:nvSpPr>
            <p:cNvPr id="372" name="Google Shape;372;p35"/>
            <p:cNvSpPr/>
            <p:nvPr/>
          </p:nvSpPr>
          <p:spPr>
            <a:xfrm>
              <a:off x="995" y="564337"/>
              <a:ext cx="1940811" cy="776324"/>
            </a:xfrm>
            <a:prstGeom prst="homePlate">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txBox="1"/>
            <p:nvPr/>
          </p:nvSpPr>
          <p:spPr>
            <a:xfrm>
              <a:off x="995" y="564337"/>
              <a:ext cx="1746730" cy="776324"/>
            </a:xfrm>
            <a:prstGeom prst="rect">
              <a:avLst/>
            </a:prstGeom>
            <a:noFill/>
            <a:ln>
              <a:noFill/>
            </a:ln>
          </p:spPr>
          <p:txBody>
            <a:bodyPr anchorCtr="0" anchor="ctr" bIns="53325" lIns="106675" spcFirstLastPara="1" rIns="26650" wrap="square" tIns="53325">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650.000</a:t>
              </a:r>
              <a:endParaRPr/>
            </a:p>
          </p:txBody>
        </p:sp>
        <p:sp>
          <p:nvSpPr>
            <p:cNvPr id="374" name="Google Shape;374;p35"/>
            <p:cNvSpPr/>
            <p:nvPr/>
          </p:nvSpPr>
          <p:spPr>
            <a:xfrm>
              <a:off x="1553644" y="564337"/>
              <a:ext cx="1940811" cy="776324"/>
            </a:xfrm>
            <a:prstGeom prst="chevron">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5"/>
            <p:cNvSpPr txBox="1"/>
            <p:nvPr/>
          </p:nvSpPr>
          <p:spPr>
            <a:xfrm>
              <a:off x="1941806" y="564337"/>
              <a:ext cx="1164487" cy="776324"/>
            </a:xfrm>
            <a:prstGeom prst="rect">
              <a:avLst/>
            </a:prstGeom>
            <a:noFill/>
            <a:ln>
              <a:noFill/>
            </a:ln>
          </p:spPr>
          <p:txBody>
            <a:bodyPr anchorCtr="0" anchor="ctr" bIns="53325" lIns="80000" spcFirstLastPara="1" rIns="26650" wrap="square" tIns="53325">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730.000</a:t>
              </a:r>
              <a:endParaRPr/>
            </a:p>
          </p:txBody>
        </p:sp>
        <p:sp>
          <p:nvSpPr>
            <p:cNvPr id="376" name="Google Shape;376;p35"/>
            <p:cNvSpPr/>
            <p:nvPr/>
          </p:nvSpPr>
          <p:spPr>
            <a:xfrm>
              <a:off x="3106294" y="564337"/>
              <a:ext cx="1940811" cy="776324"/>
            </a:xfrm>
            <a:prstGeom prst="chevron">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5"/>
            <p:cNvSpPr txBox="1"/>
            <p:nvPr/>
          </p:nvSpPr>
          <p:spPr>
            <a:xfrm>
              <a:off x="3494456" y="564337"/>
              <a:ext cx="1164487" cy="776324"/>
            </a:xfrm>
            <a:prstGeom prst="rect">
              <a:avLst/>
            </a:prstGeom>
            <a:noFill/>
            <a:ln>
              <a:noFill/>
            </a:ln>
          </p:spPr>
          <p:txBody>
            <a:bodyPr anchorCtr="0" anchor="ctr" bIns="53325" lIns="80000" spcFirstLastPara="1" rIns="26650" wrap="square" tIns="53325">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830.000</a:t>
              </a:r>
              <a:endParaRPr/>
            </a:p>
          </p:txBody>
        </p:sp>
        <p:sp>
          <p:nvSpPr>
            <p:cNvPr id="378" name="Google Shape;378;p35"/>
            <p:cNvSpPr/>
            <p:nvPr/>
          </p:nvSpPr>
          <p:spPr>
            <a:xfrm>
              <a:off x="4658943" y="564337"/>
              <a:ext cx="1940811" cy="776324"/>
            </a:xfrm>
            <a:prstGeom prst="chevron">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5"/>
            <p:cNvSpPr txBox="1"/>
            <p:nvPr/>
          </p:nvSpPr>
          <p:spPr>
            <a:xfrm>
              <a:off x="5047105" y="564337"/>
              <a:ext cx="1164487" cy="776324"/>
            </a:xfrm>
            <a:prstGeom prst="rect">
              <a:avLst/>
            </a:prstGeom>
            <a:noFill/>
            <a:ln>
              <a:noFill/>
            </a:ln>
          </p:spPr>
          <p:txBody>
            <a:bodyPr anchorCtr="0" anchor="ctr" bIns="53325" lIns="80000" spcFirstLastPara="1" rIns="26650" wrap="square" tIns="53325">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1.050.000</a:t>
              </a:r>
              <a:endParaRPr/>
            </a:p>
          </p:txBody>
        </p:sp>
        <p:sp>
          <p:nvSpPr>
            <p:cNvPr id="380" name="Google Shape;380;p35"/>
            <p:cNvSpPr/>
            <p:nvPr/>
          </p:nvSpPr>
          <p:spPr>
            <a:xfrm>
              <a:off x="6211592" y="564337"/>
              <a:ext cx="1940811" cy="776324"/>
            </a:xfrm>
            <a:prstGeom prst="chevron">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
            <p:cNvSpPr txBox="1"/>
            <p:nvPr/>
          </p:nvSpPr>
          <p:spPr>
            <a:xfrm>
              <a:off x="6599754" y="564337"/>
              <a:ext cx="1164487" cy="776324"/>
            </a:xfrm>
            <a:prstGeom prst="rect">
              <a:avLst/>
            </a:prstGeom>
            <a:noFill/>
            <a:ln>
              <a:noFill/>
            </a:ln>
          </p:spPr>
          <p:txBody>
            <a:bodyPr anchorCtr="0" anchor="ctr" bIns="53325" lIns="80000" spcFirstLastPara="1" rIns="26650" wrap="square" tIns="53325">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1.150.000</a:t>
              </a:r>
              <a:endParaRPr/>
            </a:p>
          </p:txBody>
        </p:sp>
      </p:grpSp>
      <p:sp>
        <p:nvSpPr>
          <p:cNvPr id="382" name="Google Shape;382;p35"/>
          <p:cNvSpPr/>
          <p:nvPr/>
        </p:nvSpPr>
        <p:spPr>
          <a:xfrm>
            <a:off x="2514600" y="1752600"/>
            <a:ext cx="5257800" cy="9906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LƯƠNG TỐI THIỂU CHUNG</a:t>
            </a:r>
            <a:endParaRPr/>
          </a:p>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(LƯƠNG CƠ BẢN/LƯƠNG CƠ SỞ)</a:t>
            </a:r>
            <a:endParaRPr/>
          </a:p>
        </p:txBody>
      </p:sp>
      <p:sp>
        <p:nvSpPr>
          <p:cNvPr id="383" name="Google Shape;383;p35"/>
          <p:cNvSpPr txBox="1"/>
          <p:nvPr/>
        </p:nvSpPr>
        <p:spPr>
          <a:xfrm>
            <a:off x="990600" y="4907340"/>
            <a:ext cx="7772400" cy="156966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rgbClr val="FF0000"/>
                </a:solidFill>
                <a:latin typeface="Times New Roman"/>
                <a:ea typeface="Times New Roman"/>
                <a:cs typeface="Times New Roman"/>
                <a:sym typeface="Times New Roman"/>
              </a:rPr>
              <a:t>Áp dụng đối với cán bộ, công chức, viên chức, người lao động trong các cơ quan, đơn vị của nhà nước, của Đảng, đơn vị sự nghiệp công lập, sĩ quan, quân nhân chuyên nghiệp, nhân viên quốc phòng…..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6"/>
          <p:cNvSpPr txBox="1"/>
          <p:nvPr>
            <p:ph idx="1" type="body"/>
          </p:nvPr>
        </p:nvSpPr>
        <p:spPr>
          <a:xfrm>
            <a:off x="914400" y="6096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III. Tiền lương</a:t>
            </a:r>
            <a:endParaRPr/>
          </a:p>
        </p:txBody>
      </p:sp>
      <p:sp>
        <p:nvSpPr>
          <p:cNvPr id="389" name="Google Shape;389;p36"/>
          <p:cNvSpPr/>
          <p:nvPr/>
        </p:nvSpPr>
        <p:spPr>
          <a:xfrm>
            <a:off x="2895600" y="1905000"/>
            <a:ext cx="4953000" cy="7620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MỨC ĐÓNG CÁC KHOẢN </a:t>
            </a:r>
            <a:endParaRPr/>
          </a:p>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BẢO HIỂM/KHÁC</a:t>
            </a:r>
            <a:endParaRPr/>
          </a:p>
        </p:txBody>
      </p:sp>
      <p:grpSp>
        <p:nvGrpSpPr>
          <p:cNvPr id="390" name="Google Shape;390;p36"/>
          <p:cNvGrpSpPr/>
          <p:nvPr/>
        </p:nvGrpSpPr>
        <p:grpSpPr>
          <a:xfrm>
            <a:off x="990601" y="2896168"/>
            <a:ext cx="7924799" cy="3656461"/>
            <a:chOff x="1" y="568"/>
            <a:chExt cx="7924799" cy="3656461"/>
          </a:xfrm>
        </p:grpSpPr>
        <p:sp>
          <p:nvSpPr>
            <p:cNvPr id="391" name="Google Shape;391;p36"/>
            <p:cNvSpPr/>
            <p:nvPr/>
          </p:nvSpPr>
          <p:spPr>
            <a:xfrm rot="5400000">
              <a:off x="-154037" y="154606"/>
              <a:ext cx="1026914" cy="718839"/>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txBox="1"/>
            <p:nvPr/>
          </p:nvSpPr>
          <p:spPr>
            <a:xfrm>
              <a:off x="1" y="359989"/>
              <a:ext cx="718839" cy="308075"/>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8%</a:t>
              </a:r>
              <a:endParaRPr/>
            </a:p>
          </p:txBody>
        </p:sp>
        <p:sp>
          <p:nvSpPr>
            <p:cNvPr id="393" name="Google Shape;393;p36"/>
            <p:cNvSpPr/>
            <p:nvPr/>
          </p:nvSpPr>
          <p:spPr>
            <a:xfrm rot="5400000">
              <a:off x="3988072" y="-3268663"/>
              <a:ext cx="667494" cy="7205960"/>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txBox="1"/>
            <p:nvPr/>
          </p:nvSpPr>
          <p:spPr>
            <a:xfrm>
              <a:off x="718839" y="33154"/>
              <a:ext cx="7173376" cy="602326"/>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Bảo hiểm xã hội (Luật BHXH)</a:t>
              </a:r>
              <a:endParaRPr/>
            </a:p>
          </p:txBody>
        </p:sp>
        <p:sp>
          <p:nvSpPr>
            <p:cNvPr id="395" name="Google Shape;395;p36"/>
            <p:cNvSpPr/>
            <p:nvPr/>
          </p:nvSpPr>
          <p:spPr>
            <a:xfrm rot="5400000">
              <a:off x="-154037" y="1031122"/>
              <a:ext cx="1026914" cy="718839"/>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txBox="1"/>
            <p:nvPr/>
          </p:nvSpPr>
          <p:spPr>
            <a:xfrm>
              <a:off x="1" y="1236505"/>
              <a:ext cx="718839" cy="308075"/>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1%</a:t>
              </a:r>
              <a:endParaRPr/>
            </a:p>
          </p:txBody>
        </p:sp>
        <p:sp>
          <p:nvSpPr>
            <p:cNvPr id="397" name="Google Shape;397;p36"/>
            <p:cNvSpPr/>
            <p:nvPr/>
          </p:nvSpPr>
          <p:spPr>
            <a:xfrm rot="5400000">
              <a:off x="3988072" y="-2392147"/>
              <a:ext cx="667494" cy="7205960"/>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txBox="1"/>
            <p:nvPr/>
          </p:nvSpPr>
          <p:spPr>
            <a:xfrm>
              <a:off x="718839" y="909670"/>
              <a:ext cx="7173376" cy="602326"/>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Bảo hiểm thất nghiệp (Từ ngày 01/01/2009) (Luật BHXH)</a:t>
              </a:r>
              <a:endParaRPr/>
            </a:p>
          </p:txBody>
        </p:sp>
        <p:sp>
          <p:nvSpPr>
            <p:cNvPr id="399" name="Google Shape;399;p36"/>
            <p:cNvSpPr/>
            <p:nvPr/>
          </p:nvSpPr>
          <p:spPr>
            <a:xfrm rot="5400000">
              <a:off x="-154037" y="1907637"/>
              <a:ext cx="1026914" cy="718839"/>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txBox="1"/>
            <p:nvPr/>
          </p:nvSpPr>
          <p:spPr>
            <a:xfrm>
              <a:off x="1" y="2113020"/>
              <a:ext cx="718839" cy="308075"/>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1,5%</a:t>
              </a:r>
              <a:endParaRPr/>
            </a:p>
          </p:txBody>
        </p:sp>
        <p:sp>
          <p:nvSpPr>
            <p:cNvPr id="401" name="Google Shape;401;p36"/>
            <p:cNvSpPr/>
            <p:nvPr/>
          </p:nvSpPr>
          <p:spPr>
            <a:xfrm rot="5400000">
              <a:off x="3988072" y="-1515632"/>
              <a:ext cx="667494" cy="7205960"/>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txBox="1"/>
            <p:nvPr/>
          </p:nvSpPr>
          <p:spPr>
            <a:xfrm>
              <a:off x="718839" y="1786185"/>
              <a:ext cx="7173376" cy="602326"/>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Bảo hiểm y tế (Từ ngày 01/01/2010) (Luật BHYT)</a:t>
              </a:r>
              <a:endParaRPr/>
            </a:p>
          </p:txBody>
        </p:sp>
        <p:sp>
          <p:nvSpPr>
            <p:cNvPr id="403" name="Google Shape;403;p36"/>
            <p:cNvSpPr/>
            <p:nvPr/>
          </p:nvSpPr>
          <p:spPr>
            <a:xfrm rot="5400000">
              <a:off x="-154037" y="2784153"/>
              <a:ext cx="1026914" cy="718839"/>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txBox="1"/>
            <p:nvPr/>
          </p:nvSpPr>
          <p:spPr>
            <a:xfrm>
              <a:off x="1" y="2989536"/>
              <a:ext cx="718839" cy="308075"/>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Khác</a:t>
              </a:r>
              <a:endParaRPr/>
            </a:p>
          </p:txBody>
        </p:sp>
        <p:sp>
          <p:nvSpPr>
            <p:cNvPr id="405" name="Google Shape;405;p36"/>
            <p:cNvSpPr/>
            <p:nvPr/>
          </p:nvSpPr>
          <p:spPr>
            <a:xfrm rot="5400000">
              <a:off x="3988072" y="-639116"/>
              <a:ext cx="667494" cy="7205960"/>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txBox="1"/>
            <p:nvPr/>
          </p:nvSpPr>
          <p:spPr>
            <a:xfrm>
              <a:off x="718839" y="2662701"/>
              <a:ext cx="7173376" cy="602326"/>
            </a:xfrm>
            <a:prstGeom prst="rect">
              <a:avLst/>
            </a:prstGeom>
            <a:noFill/>
            <a:ln>
              <a:noFill/>
            </a:ln>
          </p:spPr>
          <p:txBody>
            <a:bodyPr anchorCtr="0" anchor="ctr" bIns="17775" lIns="199125" spcFirstLastPara="1" rIns="17775" wrap="square" tIns="17775">
              <a:noAutofit/>
            </a:bodyPr>
            <a:lstStyle/>
            <a:p>
              <a:pPr indent="-285750" lvl="1" marL="28575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Công đoàn phí (1%), Đảng phí (1%) (nếu có)</a:t>
              </a:r>
              <a:endParaRPr/>
            </a:p>
          </p:txBody>
        </p:sp>
      </p:grpSp>
      <p:pic>
        <p:nvPicPr>
          <p:cNvPr descr="5.png" id="407" name="Google Shape;407;p36"/>
          <p:cNvPicPr preferRelativeResize="0"/>
          <p:nvPr/>
        </p:nvPicPr>
        <p:blipFill rotWithShape="1">
          <a:blip r:embed="rId3">
            <a:alphaModFix/>
          </a:blip>
          <a:srcRect b="0" l="0" r="0" t="0"/>
          <a:stretch/>
        </p:blipFill>
        <p:spPr>
          <a:xfrm>
            <a:off x="7310934" y="381001"/>
            <a:ext cx="1604465" cy="1447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14.jpg" id="412" name="Google Shape;412;p37"/>
          <p:cNvPicPr preferRelativeResize="0"/>
          <p:nvPr/>
        </p:nvPicPr>
        <p:blipFill rotWithShape="1">
          <a:blip r:embed="rId3">
            <a:alphaModFix/>
          </a:blip>
          <a:srcRect b="0" l="0" r="0" t="0"/>
          <a:stretch/>
        </p:blipFill>
        <p:spPr>
          <a:xfrm>
            <a:off x="7031182" y="381000"/>
            <a:ext cx="1884218" cy="1295400"/>
          </a:xfrm>
          <a:prstGeom prst="rect">
            <a:avLst/>
          </a:prstGeom>
          <a:noFill/>
          <a:ln>
            <a:noFill/>
          </a:ln>
        </p:spPr>
      </p:pic>
      <p:sp>
        <p:nvSpPr>
          <p:cNvPr id="413" name="Google Shape;413;p37"/>
          <p:cNvSpPr txBox="1"/>
          <p:nvPr>
            <p:ph idx="1" type="body"/>
          </p:nvPr>
        </p:nvSpPr>
        <p:spPr>
          <a:xfrm>
            <a:off x="914400" y="4572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III. Tiền lương</a:t>
            </a:r>
            <a:endParaRPr/>
          </a:p>
        </p:txBody>
      </p:sp>
      <p:sp>
        <p:nvSpPr>
          <p:cNvPr id="414" name="Google Shape;414;p37"/>
          <p:cNvSpPr txBox="1"/>
          <p:nvPr/>
        </p:nvSpPr>
        <p:spPr>
          <a:xfrm>
            <a:off x="762000" y="1295400"/>
            <a:ext cx="8229600" cy="517064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200">
                <a:solidFill>
                  <a:schemeClr val="dk1"/>
                </a:solidFill>
                <a:latin typeface="Times New Roman"/>
                <a:ea typeface="Times New Roman"/>
                <a:cs typeface="Times New Roman"/>
                <a:sym typeface="Times New Roman"/>
              </a:rPr>
              <a:t>Điều 97. Tiền lương làm thêm giờ, làm việc vào ban đêm</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1. Người lao động làm thêm giờ được trả lương tính theo đơn giá tiền lương hoặc tiền lương theo công việc đang làm như sau:</a:t>
            </a:r>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a) </a:t>
            </a:r>
            <a:r>
              <a:rPr lang="en-US" sz="2200">
                <a:solidFill>
                  <a:srgbClr val="FF0000"/>
                </a:solidFill>
                <a:latin typeface="Times New Roman"/>
                <a:ea typeface="Times New Roman"/>
                <a:cs typeface="Times New Roman"/>
                <a:sym typeface="Times New Roman"/>
              </a:rPr>
              <a:t>Vào ngày thường, ít nhất bằng 150%;</a:t>
            </a:r>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b) </a:t>
            </a:r>
            <a:r>
              <a:rPr lang="en-US" sz="2200">
                <a:solidFill>
                  <a:srgbClr val="FF0000"/>
                </a:solidFill>
                <a:latin typeface="Times New Roman"/>
                <a:ea typeface="Times New Roman"/>
                <a:cs typeface="Times New Roman"/>
                <a:sym typeface="Times New Roman"/>
              </a:rPr>
              <a:t>Vào ngày nghỉ hằng tuần, ít nhất bằng 200%;</a:t>
            </a:r>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c) Vào ngày </a:t>
            </a:r>
            <a:r>
              <a:rPr lang="en-US" sz="2200">
                <a:solidFill>
                  <a:srgbClr val="FF0000"/>
                </a:solidFill>
                <a:latin typeface="Times New Roman"/>
                <a:ea typeface="Times New Roman"/>
                <a:cs typeface="Times New Roman"/>
                <a:sym typeface="Times New Roman"/>
              </a:rPr>
              <a:t>nghỉ lễ, ngày nghỉ có hưởng lương</a:t>
            </a:r>
            <a:r>
              <a:rPr lang="en-US" sz="2200">
                <a:solidFill>
                  <a:schemeClr val="dk1"/>
                </a:solidFill>
                <a:latin typeface="Times New Roman"/>
                <a:ea typeface="Times New Roman"/>
                <a:cs typeface="Times New Roman"/>
                <a:sym typeface="Times New Roman"/>
              </a:rPr>
              <a:t>, </a:t>
            </a:r>
            <a:r>
              <a:rPr lang="en-US" sz="2200">
                <a:solidFill>
                  <a:srgbClr val="FF0000"/>
                </a:solidFill>
                <a:latin typeface="Times New Roman"/>
                <a:ea typeface="Times New Roman"/>
                <a:cs typeface="Times New Roman"/>
                <a:sym typeface="Times New Roman"/>
              </a:rPr>
              <a:t>ít nhất bằng 300% </a:t>
            </a:r>
            <a:r>
              <a:rPr lang="en-US" sz="2200">
                <a:solidFill>
                  <a:schemeClr val="dk1"/>
                </a:solidFill>
                <a:latin typeface="Times New Roman"/>
                <a:ea typeface="Times New Roman"/>
                <a:cs typeface="Times New Roman"/>
                <a:sym typeface="Times New Roman"/>
              </a:rPr>
              <a:t>chưa kể tiền lương ngày lễ, ngày nghỉ có hưởng lương đối với người lao động hưởng lương ngày.</a:t>
            </a:r>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2. Người lao động </a:t>
            </a:r>
            <a:r>
              <a:rPr lang="en-US" sz="2200">
                <a:solidFill>
                  <a:srgbClr val="FF0000"/>
                </a:solidFill>
                <a:latin typeface="Times New Roman"/>
                <a:ea typeface="Times New Roman"/>
                <a:cs typeface="Times New Roman"/>
                <a:sym typeface="Times New Roman"/>
              </a:rPr>
              <a:t>làm việc vào ban đêm</a:t>
            </a:r>
            <a:r>
              <a:rPr lang="en-US" sz="2200">
                <a:solidFill>
                  <a:schemeClr val="dk1"/>
                </a:solidFill>
                <a:latin typeface="Times New Roman"/>
                <a:ea typeface="Times New Roman"/>
                <a:cs typeface="Times New Roman"/>
                <a:sym typeface="Times New Roman"/>
              </a:rPr>
              <a:t>, thì được trả thêm </a:t>
            </a:r>
            <a:r>
              <a:rPr lang="en-US" sz="2200">
                <a:solidFill>
                  <a:srgbClr val="FF0000"/>
                </a:solidFill>
                <a:latin typeface="Times New Roman"/>
                <a:ea typeface="Times New Roman"/>
                <a:cs typeface="Times New Roman"/>
                <a:sym typeface="Times New Roman"/>
              </a:rPr>
              <a:t>ít nhất bằng 30% tiền lương </a:t>
            </a:r>
            <a:r>
              <a:rPr lang="en-US" sz="2200">
                <a:solidFill>
                  <a:schemeClr val="dk1"/>
                </a:solidFill>
                <a:latin typeface="Times New Roman"/>
                <a:ea typeface="Times New Roman"/>
                <a:cs typeface="Times New Roman"/>
                <a:sym typeface="Times New Roman"/>
              </a:rPr>
              <a:t>tính theo đơn giá tiền lương hoặc tiền lương theo công việc của ngày làm việc bình thường.</a:t>
            </a:r>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3. Người lao động làm thêm giờ vào ban đêm thì ngoài việc trả lương theo quy định tại khoản 1 và khoản 2 Điều này, người lao động còn được trả </a:t>
            </a:r>
            <a:r>
              <a:rPr lang="en-US" sz="2200">
                <a:solidFill>
                  <a:srgbClr val="FF0000"/>
                </a:solidFill>
                <a:latin typeface="Times New Roman"/>
                <a:ea typeface="Times New Roman"/>
                <a:cs typeface="Times New Roman"/>
                <a:sym typeface="Times New Roman"/>
              </a:rPr>
              <a:t>thêm 20% tiền lương</a:t>
            </a:r>
            <a:r>
              <a:rPr lang="en-US" sz="2200">
                <a:solidFill>
                  <a:schemeClr val="dk1"/>
                </a:solidFill>
                <a:latin typeface="Times New Roman"/>
                <a:ea typeface="Times New Roman"/>
                <a:cs typeface="Times New Roman"/>
                <a:sym typeface="Times New Roman"/>
              </a:rPr>
              <a:t> tính theo đơn giá tiền lương hoặc tiền lương theo công việc làm vào ban ngày</a:t>
            </a:r>
            <a:r>
              <a:rPr lang="en-US" sz="1800">
                <a:solidFill>
                  <a:schemeClr val="dk1"/>
                </a:solidFill>
                <a:latin typeface="Lucida Sans"/>
                <a:ea typeface="Lucida Sans"/>
                <a:cs typeface="Lucida Sans"/>
                <a:sym typeface="Lucida Sans"/>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8"/>
          <p:cNvSpPr txBox="1"/>
          <p:nvPr>
            <p:ph idx="1" type="body"/>
          </p:nvPr>
        </p:nvSpPr>
        <p:spPr>
          <a:xfrm>
            <a:off x="914400" y="533400"/>
            <a:ext cx="5791200" cy="1371600"/>
          </a:xfrm>
          <a:prstGeom prst="rect">
            <a:avLst/>
          </a:prstGeom>
          <a:noFill/>
          <a:ln>
            <a:noFill/>
          </a:ln>
        </p:spPr>
        <p:txBody>
          <a:bodyPr anchorCtr="0" anchor="t" bIns="45700" lIns="91425" spcFirstLastPara="1" rIns="91425" wrap="square" tIns="45700">
            <a:noAutofit/>
          </a:bodyPr>
          <a:lstStyle/>
          <a:p>
            <a:pPr indent="0" lvl="0" marL="6350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LUẬT LAO ĐỘNG</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IV. Thời giờ làm việc, thời gian nghỉ ngơi. </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Thời giờ làm việc</a:t>
            </a:r>
            <a:endParaRPr/>
          </a:p>
        </p:txBody>
      </p:sp>
      <p:pic>
        <p:nvPicPr>
          <p:cNvPr descr="15.jpg" id="420" name="Google Shape;420;p38"/>
          <p:cNvPicPr preferRelativeResize="0"/>
          <p:nvPr/>
        </p:nvPicPr>
        <p:blipFill rotWithShape="1">
          <a:blip r:embed="rId3">
            <a:alphaModFix/>
          </a:blip>
          <a:srcRect b="0" l="0" r="0" t="0"/>
          <a:stretch/>
        </p:blipFill>
        <p:spPr>
          <a:xfrm>
            <a:off x="6543675" y="457200"/>
            <a:ext cx="2295525" cy="1828800"/>
          </a:xfrm>
          <a:prstGeom prst="rect">
            <a:avLst/>
          </a:prstGeom>
          <a:noFill/>
          <a:ln>
            <a:noFill/>
          </a:ln>
        </p:spPr>
      </p:pic>
      <p:sp>
        <p:nvSpPr>
          <p:cNvPr id="421" name="Google Shape;421;p38"/>
          <p:cNvSpPr txBox="1"/>
          <p:nvPr/>
        </p:nvSpPr>
        <p:spPr>
          <a:xfrm>
            <a:off x="990600" y="1923395"/>
            <a:ext cx="7696200" cy="440120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Điều 104. Thời giờ làm việc bình thường</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1. Thời giờ làm việc bình thường </a:t>
            </a:r>
            <a:r>
              <a:rPr lang="en-US" sz="2000">
                <a:solidFill>
                  <a:srgbClr val="FF0000"/>
                </a:solidFill>
                <a:latin typeface="Times New Roman"/>
                <a:ea typeface="Times New Roman"/>
                <a:cs typeface="Times New Roman"/>
                <a:sym typeface="Times New Roman"/>
              </a:rPr>
              <a:t>không quá 08 giờ trong 01 ngày </a:t>
            </a:r>
            <a:r>
              <a:rPr lang="en-US" sz="2000">
                <a:solidFill>
                  <a:schemeClr val="dk1"/>
                </a:solidFill>
                <a:latin typeface="Times New Roman"/>
                <a:ea typeface="Times New Roman"/>
                <a:cs typeface="Times New Roman"/>
                <a:sym typeface="Times New Roman"/>
              </a:rPr>
              <a:t>và </a:t>
            </a:r>
            <a:r>
              <a:rPr lang="en-US" sz="2000">
                <a:solidFill>
                  <a:srgbClr val="FF0000"/>
                </a:solidFill>
                <a:latin typeface="Times New Roman"/>
                <a:ea typeface="Times New Roman"/>
                <a:cs typeface="Times New Roman"/>
                <a:sym typeface="Times New Roman"/>
              </a:rPr>
              <a:t>48 giờ trong 01 tuần. </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2. Người sử dụng lao động có quyền quy định làm việc theo giờ hoặc ngày hoặc tuần; trường hợp theo tuần thì thời giờ làm việc bình thường không quá 10 giờ trong 01 ngày, nhưng không quá 48 giờ trong 01 tuần . </a:t>
            </a:r>
            <a:endParaRPr/>
          </a:p>
          <a:p>
            <a:pPr indent="0" lvl="0" marL="0" marR="0" rtl="0" algn="just">
              <a:spcBef>
                <a:spcPts val="0"/>
              </a:spcBef>
              <a:spcAft>
                <a:spcPts val="0"/>
              </a:spcAft>
              <a:buNone/>
            </a:pPr>
            <a:r>
              <a:rPr lang="en-US" sz="2000">
                <a:solidFill>
                  <a:srgbClr val="FF0000"/>
                </a:solidFill>
                <a:latin typeface="Times New Roman"/>
                <a:ea typeface="Times New Roman"/>
                <a:cs typeface="Times New Roman"/>
                <a:sym typeface="Times New Roman"/>
              </a:rPr>
              <a:t>Nhà nước khuyến khích người sử dụng lao động thực hiện tuần làm việc 40 giờ.</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3. Thời giờ làm việc không quá 06 giờ trong 01 ngày đối với những người làm các công việc đặc biệt nặng nhọc, độc hại, nguy hiểm theo danh mục do Bộ Lao động - Thương binh và Xã hội chủ trì phối hợp với Bộ Y tế ban hành.</a:t>
            </a:r>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Điều 105. Giờ làm việc ban đêm</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Giờ làm việc </a:t>
            </a:r>
            <a:r>
              <a:rPr lang="en-US" sz="2000">
                <a:solidFill>
                  <a:srgbClr val="FF0000"/>
                </a:solidFill>
                <a:latin typeface="Times New Roman"/>
                <a:ea typeface="Times New Roman"/>
                <a:cs typeface="Times New Roman"/>
                <a:sym typeface="Times New Roman"/>
              </a:rPr>
              <a:t>ban đêm</a:t>
            </a:r>
            <a:r>
              <a:rPr lang="en-US" sz="2000">
                <a:solidFill>
                  <a:schemeClr val="dk1"/>
                </a:solidFill>
                <a:latin typeface="Times New Roman"/>
                <a:ea typeface="Times New Roman"/>
                <a:cs typeface="Times New Roman"/>
                <a:sym typeface="Times New Roman"/>
              </a:rPr>
              <a:t> được tính từ </a:t>
            </a:r>
            <a:r>
              <a:rPr lang="en-US" sz="2000">
                <a:solidFill>
                  <a:srgbClr val="FF0000"/>
                </a:solidFill>
                <a:latin typeface="Times New Roman"/>
                <a:ea typeface="Times New Roman"/>
                <a:cs typeface="Times New Roman"/>
                <a:sym typeface="Times New Roman"/>
              </a:rPr>
              <a:t>22 giờ đến 6 giờ sáng ngày hôm sau.</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descr="16.jpg" id="426" name="Google Shape;426;p39"/>
          <p:cNvPicPr preferRelativeResize="0"/>
          <p:nvPr/>
        </p:nvPicPr>
        <p:blipFill rotWithShape="1">
          <a:blip r:embed="rId3">
            <a:alphaModFix/>
          </a:blip>
          <a:srcRect b="0" l="0" r="0" t="0"/>
          <a:stretch/>
        </p:blipFill>
        <p:spPr>
          <a:xfrm>
            <a:off x="6934200" y="304800"/>
            <a:ext cx="1981200" cy="1990045"/>
          </a:xfrm>
          <a:prstGeom prst="rect">
            <a:avLst/>
          </a:prstGeom>
          <a:noFill/>
          <a:ln>
            <a:noFill/>
          </a:ln>
        </p:spPr>
      </p:pic>
      <p:sp>
        <p:nvSpPr>
          <p:cNvPr id="427" name="Google Shape;427;p39"/>
          <p:cNvSpPr txBox="1"/>
          <p:nvPr>
            <p:ph idx="1" type="body"/>
          </p:nvPr>
        </p:nvSpPr>
        <p:spPr>
          <a:xfrm>
            <a:off x="914400" y="685800"/>
            <a:ext cx="5791200" cy="1371600"/>
          </a:xfrm>
          <a:prstGeom prst="rect">
            <a:avLst/>
          </a:prstGeom>
          <a:noFill/>
          <a:ln>
            <a:noFill/>
          </a:ln>
        </p:spPr>
        <p:txBody>
          <a:bodyPr anchorCtr="0" anchor="t" bIns="45700" lIns="91425" spcFirstLastPara="1" rIns="91425" wrap="square" tIns="45700">
            <a:noAutofit/>
          </a:bodyPr>
          <a:lstStyle/>
          <a:p>
            <a:pPr indent="0" lvl="0" marL="6350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LUẬT LAO ĐỘNG</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IV. Thời giờ làm việc, thời gian nghỉ ngơi. </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Thời gian nghỉ ngơi</a:t>
            </a:r>
            <a:endParaRPr/>
          </a:p>
        </p:txBody>
      </p:sp>
      <p:grpSp>
        <p:nvGrpSpPr>
          <p:cNvPr id="428" name="Google Shape;428;p39"/>
          <p:cNvGrpSpPr/>
          <p:nvPr/>
        </p:nvGrpSpPr>
        <p:grpSpPr>
          <a:xfrm>
            <a:off x="762000" y="2338833"/>
            <a:ext cx="7924799" cy="4059932"/>
            <a:chOff x="0" y="2033"/>
            <a:chExt cx="7924799" cy="4059932"/>
          </a:xfrm>
        </p:grpSpPr>
        <p:sp>
          <p:nvSpPr>
            <p:cNvPr id="429" name="Google Shape;429;p39"/>
            <p:cNvSpPr/>
            <p:nvPr/>
          </p:nvSpPr>
          <p:spPr>
            <a:xfrm rot="5400000">
              <a:off x="4997545" y="-2044753"/>
              <a:ext cx="782637" cy="5071872"/>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2852928" y="138069"/>
              <a:ext cx="5033667" cy="706227"/>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30 phút ban ngày (45 phút ban đêm)</a:t>
              </a:r>
              <a:endParaRPr/>
            </a:p>
          </p:txBody>
        </p:sp>
        <p:sp>
          <p:nvSpPr>
            <p:cNvPr id="431" name="Google Shape;431;p39"/>
            <p:cNvSpPr/>
            <p:nvPr/>
          </p:nvSpPr>
          <p:spPr>
            <a:xfrm>
              <a:off x="0" y="2033"/>
              <a:ext cx="2852928" cy="978296"/>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txBox="1"/>
            <p:nvPr/>
          </p:nvSpPr>
          <p:spPr>
            <a:xfrm>
              <a:off x="47756" y="49789"/>
              <a:ext cx="2757416" cy="882784"/>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Nghỉ trong giờ làm việc</a:t>
              </a:r>
              <a:endParaRPr/>
            </a:p>
          </p:txBody>
        </p:sp>
        <p:sp>
          <p:nvSpPr>
            <p:cNvPr id="433" name="Google Shape;433;p39"/>
            <p:cNvSpPr/>
            <p:nvPr/>
          </p:nvSpPr>
          <p:spPr>
            <a:xfrm rot="5400000">
              <a:off x="4997545" y="-1017541"/>
              <a:ext cx="782637" cy="5071872"/>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2852928" y="1165281"/>
              <a:ext cx="5033667" cy="706227"/>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12 giờ trước khi chuyển ca khác</a:t>
              </a:r>
              <a:endParaRPr/>
            </a:p>
          </p:txBody>
        </p:sp>
        <p:sp>
          <p:nvSpPr>
            <p:cNvPr id="435" name="Google Shape;435;p39"/>
            <p:cNvSpPr/>
            <p:nvPr/>
          </p:nvSpPr>
          <p:spPr>
            <a:xfrm>
              <a:off x="0" y="1029245"/>
              <a:ext cx="2852928" cy="978296"/>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47756" y="1077001"/>
              <a:ext cx="2757416" cy="882784"/>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Nghỉ chuyển ca</a:t>
              </a:r>
              <a:endParaRPr/>
            </a:p>
          </p:txBody>
        </p:sp>
        <p:sp>
          <p:nvSpPr>
            <p:cNvPr id="437" name="Google Shape;437;p39"/>
            <p:cNvSpPr/>
            <p:nvPr/>
          </p:nvSpPr>
          <p:spPr>
            <a:xfrm rot="5400000">
              <a:off x="4997545" y="9669"/>
              <a:ext cx="782637" cy="5071872"/>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txBox="1"/>
            <p:nvPr/>
          </p:nvSpPr>
          <p:spPr>
            <a:xfrm>
              <a:off x="2852928" y="2192492"/>
              <a:ext cx="5033667" cy="706227"/>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Ít nhất 24 giờ (04 ngày/tháng)</a:t>
              </a:r>
              <a:endParaRPr/>
            </a:p>
          </p:txBody>
        </p:sp>
        <p:sp>
          <p:nvSpPr>
            <p:cNvPr id="439" name="Google Shape;439;p39"/>
            <p:cNvSpPr/>
            <p:nvPr/>
          </p:nvSpPr>
          <p:spPr>
            <a:xfrm>
              <a:off x="0" y="2056457"/>
              <a:ext cx="2852928" cy="978296"/>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47756" y="2104213"/>
              <a:ext cx="2757416" cy="882784"/>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Nghỉ hàng tuần</a:t>
              </a:r>
              <a:endParaRPr/>
            </a:p>
          </p:txBody>
        </p:sp>
        <p:sp>
          <p:nvSpPr>
            <p:cNvPr id="441" name="Google Shape;441;p39"/>
            <p:cNvSpPr/>
            <p:nvPr/>
          </p:nvSpPr>
          <p:spPr>
            <a:xfrm rot="5400000">
              <a:off x="4997545" y="1036881"/>
              <a:ext cx="782637" cy="5071872"/>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2852928" y="3219704"/>
              <a:ext cx="5033667" cy="706227"/>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12/14/16 ngày làm việc</a:t>
              </a:r>
              <a:endParaRPr/>
            </a:p>
          </p:txBody>
        </p:sp>
        <p:sp>
          <p:nvSpPr>
            <p:cNvPr id="443" name="Google Shape;443;p39"/>
            <p:cNvSpPr/>
            <p:nvPr/>
          </p:nvSpPr>
          <p:spPr>
            <a:xfrm>
              <a:off x="0" y="3083669"/>
              <a:ext cx="2852928" cy="978296"/>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47756" y="3131425"/>
              <a:ext cx="2757416" cy="882784"/>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Nghỉ hàng năm</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0"/>
          <p:cNvSpPr txBox="1"/>
          <p:nvPr>
            <p:ph idx="1" type="body"/>
          </p:nvPr>
        </p:nvSpPr>
        <p:spPr>
          <a:xfrm>
            <a:off x="914400" y="685800"/>
            <a:ext cx="5791200" cy="1371600"/>
          </a:xfrm>
          <a:prstGeom prst="rect">
            <a:avLst/>
          </a:prstGeom>
          <a:noFill/>
          <a:ln>
            <a:noFill/>
          </a:ln>
        </p:spPr>
        <p:txBody>
          <a:bodyPr anchorCtr="0" anchor="t" bIns="45700" lIns="91425" spcFirstLastPara="1" rIns="91425" wrap="square" tIns="45700">
            <a:noAutofit/>
          </a:bodyPr>
          <a:lstStyle/>
          <a:p>
            <a:pPr indent="0" lvl="0" marL="6350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LUẬT LAO ĐỘNG</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IV. Thời giờ làm việc, thời gian nghỉ ngơi. </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Quy định riêng với lao động nữ</a:t>
            </a:r>
            <a:endParaRPr/>
          </a:p>
        </p:txBody>
      </p:sp>
      <p:pic>
        <p:nvPicPr>
          <p:cNvPr descr="6.png" id="450" name="Google Shape;450;p40"/>
          <p:cNvPicPr preferRelativeResize="0"/>
          <p:nvPr/>
        </p:nvPicPr>
        <p:blipFill rotWithShape="1">
          <a:blip r:embed="rId3">
            <a:alphaModFix/>
          </a:blip>
          <a:srcRect b="0" l="0" r="0" t="0"/>
          <a:stretch/>
        </p:blipFill>
        <p:spPr>
          <a:xfrm>
            <a:off x="7239000" y="457201"/>
            <a:ext cx="1371600" cy="1447799"/>
          </a:xfrm>
          <a:prstGeom prst="rect">
            <a:avLst/>
          </a:prstGeom>
          <a:noFill/>
          <a:ln>
            <a:noFill/>
          </a:ln>
        </p:spPr>
      </p:pic>
      <p:sp>
        <p:nvSpPr>
          <p:cNvPr id="451" name="Google Shape;451;p40"/>
          <p:cNvSpPr txBox="1"/>
          <p:nvPr/>
        </p:nvSpPr>
        <p:spPr>
          <a:xfrm>
            <a:off x="914400" y="1971794"/>
            <a:ext cx="8001000" cy="412420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155. Bảo vệ thai sản đối với lao động nữ</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1. Người sử dụng lao động không được sử dụng lao động nữ làm việc ban đêm, làm thêm giờ và đi công tác xa trong các trường hợp sau đây:</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a) Mang thai từ tháng thứ 07 hoặc từ tháng thứ 06 nếu làm việc ở vùng cao, vùng sâu, vùng xa, biên giới, hải đảo;</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b) Đang nuôi con dưới 12 tháng tuổi.</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2. Lao động nữ làm công việc nặng nhọc khi mang thai từ tháng thứ 07, </a:t>
            </a:r>
            <a:r>
              <a:rPr lang="en-US" sz="2400">
                <a:solidFill>
                  <a:srgbClr val="FF0000"/>
                </a:solidFill>
                <a:latin typeface="Times New Roman"/>
                <a:ea typeface="Times New Roman"/>
                <a:cs typeface="Times New Roman"/>
                <a:sym typeface="Times New Roman"/>
              </a:rPr>
              <a:t>được chuyển làm công việc nhẹ hơn hoặc được giảm bớt 01 giờ làm việc hằng ngày mà vẫn hưởng đủ lương.</a:t>
            </a:r>
            <a:endParaRPr/>
          </a:p>
          <a:p>
            <a:pPr indent="0" lvl="0" marL="0" marR="0" rtl="0" algn="l">
              <a:spcBef>
                <a:spcPts val="0"/>
              </a:spcBef>
              <a:spcAft>
                <a:spcPts val="0"/>
              </a:spcAft>
              <a:buNone/>
            </a:pPr>
            <a:r>
              <a:t/>
            </a:r>
            <a:endParaRPr sz="2200">
              <a:solidFill>
                <a:schemeClr val="dk1"/>
              </a:solidFill>
              <a:latin typeface="Lucida Sans"/>
              <a:ea typeface="Lucida Sans"/>
              <a:cs typeface="Lucida Sans"/>
              <a:sym typeface="Lucida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1"/>
          <p:cNvSpPr txBox="1"/>
          <p:nvPr>
            <p:ph idx="1" type="body"/>
          </p:nvPr>
        </p:nvSpPr>
        <p:spPr>
          <a:xfrm>
            <a:off x="914400" y="457200"/>
            <a:ext cx="5791200" cy="1371600"/>
          </a:xfrm>
          <a:prstGeom prst="rect">
            <a:avLst/>
          </a:prstGeom>
          <a:noFill/>
          <a:ln>
            <a:noFill/>
          </a:ln>
        </p:spPr>
        <p:txBody>
          <a:bodyPr anchorCtr="0" anchor="t" bIns="45700" lIns="91425" spcFirstLastPara="1" rIns="91425" wrap="square" tIns="45700">
            <a:noAutofit/>
          </a:bodyPr>
          <a:lstStyle/>
          <a:p>
            <a:pPr indent="0" lvl="0" marL="6350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LUẬT LAO ĐỘNG</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IV. Thời giờ làm việc, thời gian nghỉ ngơi. </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Quy định riêng với lao động nữ (tt)</a:t>
            </a:r>
            <a:endParaRPr/>
          </a:p>
        </p:txBody>
      </p:sp>
      <p:pic>
        <p:nvPicPr>
          <p:cNvPr descr="6.png" id="457" name="Google Shape;457;p41"/>
          <p:cNvPicPr preferRelativeResize="0"/>
          <p:nvPr/>
        </p:nvPicPr>
        <p:blipFill rotWithShape="1">
          <a:blip r:embed="rId3">
            <a:alphaModFix/>
          </a:blip>
          <a:srcRect b="0" l="0" r="0" t="0"/>
          <a:stretch/>
        </p:blipFill>
        <p:spPr>
          <a:xfrm>
            <a:off x="7239000" y="457201"/>
            <a:ext cx="1371600" cy="1447799"/>
          </a:xfrm>
          <a:prstGeom prst="rect">
            <a:avLst/>
          </a:prstGeom>
          <a:noFill/>
          <a:ln>
            <a:noFill/>
          </a:ln>
        </p:spPr>
      </p:pic>
      <p:sp>
        <p:nvSpPr>
          <p:cNvPr id="458" name="Google Shape;458;p41"/>
          <p:cNvSpPr txBox="1"/>
          <p:nvPr/>
        </p:nvSpPr>
        <p:spPr>
          <a:xfrm>
            <a:off x="762000" y="1748909"/>
            <a:ext cx="8001000" cy="483209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200">
                <a:solidFill>
                  <a:schemeClr val="dk1"/>
                </a:solidFill>
                <a:latin typeface="Times New Roman"/>
                <a:ea typeface="Times New Roman"/>
                <a:cs typeface="Times New Roman"/>
                <a:sym typeface="Times New Roman"/>
              </a:rPr>
              <a:t>Điều 155. Bảo vệ thai sản đối với lao động nữ</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3. Người sử dụng lao động </a:t>
            </a:r>
            <a:r>
              <a:rPr lang="en-US" sz="2200">
                <a:solidFill>
                  <a:srgbClr val="FF0000"/>
                </a:solidFill>
                <a:latin typeface="Times New Roman"/>
                <a:ea typeface="Times New Roman"/>
                <a:cs typeface="Times New Roman"/>
                <a:sym typeface="Times New Roman"/>
              </a:rPr>
              <a:t>không được sa thải hoặc đơn phương chấm dứt hợp đồng lao động đối với lao động nữ vì lý do kết hôn, mang thai, nghỉ thai sản, nuôi con dưới 12 tháng tuổi</a:t>
            </a:r>
            <a:r>
              <a:rPr lang="en-US" sz="2200">
                <a:solidFill>
                  <a:schemeClr val="dk1"/>
                </a:solidFill>
                <a:latin typeface="Times New Roman"/>
                <a:ea typeface="Times New Roman"/>
                <a:cs typeface="Times New Roman"/>
                <a:sym typeface="Times New Roman"/>
              </a:rPr>
              <a:t>, trừ trường hợp người sử dụng lao động là cá nhân chết, bị Tòa án tuyên bố mất năng lực hành vi dân sự, mất tích hoặc là đã chết hoặc người sử dụng lao động không phải là cá nhân chấm dứt hoạt động.</a:t>
            </a:r>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4. Trong thời gian mang thai, nghỉ hưởng chế độ khi sinh con theo quy định của pháp luật về bảo hiểm xã hội, nuôi con dưới 12 tháng tuổi, </a:t>
            </a:r>
            <a:r>
              <a:rPr lang="en-US" sz="2200">
                <a:solidFill>
                  <a:srgbClr val="FF0000"/>
                </a:solidFill>
                <a:latin typeface="Times New Roman"/>
                <a:ea typeface="Times New Roman"/>
                <a:cs typeface="Times New Roman"/>
                <a:sym typeface="Times New Roman"/>
              </a:rPr>
              <a:t>lao động nữ không bị xử lý kỷ luật lao động.</a:t>
            </a:r>
            <a:endParaRPr/>
          </a:p>
          <a:p>
            <a:pPr indent="0" lvl="0" marL="0" marR="0" rtl="0" algn="just">
              <a:spcBef>
                <a:spcPts val="0"/>
              </a:spcBef>
              <a:spcAft>
                <a:spcPts val="0"/>
              </a:spcAft>
              <a:buNone/>
            </a:pPr>
            <a:r>
              <a:rPr lang="en-US" sz="2200">
                <a:solidFill>
                  <a:schemeClr val="dk1"/>
                </a:solidFill>
                <a:latin typeface="Times New Roman"/>
                <a:ea typeface="Times New Roman"/>
                <a:cs typeface="Times New Roman"/>
                <a:sym typeface="Times New Roman"/>
              </a:rPr>
              <a:t>5. Lao động nữ </a:t>
            </a:r>
            <a:r>
              <a:rPr lang="en-US" sz="2200">
                <a:solidFill>
                  <a:srgbClr val="FF0000"/>
                </a:solidFill>
                <a:latin typeface="Times New Roman"/>
                <a:ea typeface="Times New Roman"/>
                <a:cs typeface="Times New Roman"/>
                <a:sym typeface="Times New Roman"/>
              </a:rPr>
              <a:t>trong thời gian hành kinh được nghỉ mỗi ngày 30 phút</a:t>
            </a:r>
            <a:r>
              <a:rPr lang="en-US" sz="2200">
                <a:solidFill>
                  <a:schemeClr val="dk1"/>
                </a:solidFill>
                <a:latin typeface="Times New Roman"/>
                <a:ea typeface="Times New Roman"/>
                <a:cs typeface="Times New Roman"/>
                <a:sym typeface="Times New Roman"/>
              </a:rPr>
              <a:t>; </a:t>
            </a:r>
            <a:r>
              <a:rPr lang="en-US" sz="2200">
                <a:solidFill>
                  <a:srgbClr val="FF0000"/>
                </a:solidFill>
                <a:latin typeface="Times New Roman"/>
                <a:ea typeface="Times New Roman"/>
                <a:cs typeface="Times New Roman"/>
                <a:sym typeface="Times New Roman"/>
              </a:rPr>
              <a:t>trong thời gian nuôi con dưới 12 tháng tuổi, được nghỉ mỗi ngày 60 phút trong thời gian làm việc.</a:t>
            </a:r>
            <a:r>
              <a:rPr lang="en-US" sz="2200">
                <a:solidFill>
                  <a:schemeClr val="dk1"/>
                </a:solidFill>
                <a:latin typeface="Times New Roman"/>
                <a:ea typeface="Times New Roman"/>
                <a:cs typeface="Times New Roman"/>
                <a:sym typeface="Times New Roman"/>
              </a:rPr>
              <a:t> Thời gian nghỉ vẫn được hưởng đủ tiền lương theo hợp đồng lao động.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idx="1" type="body"/>
          </p:nvPr>
        </p:nvSpPr>
        <p:spPr>
          <a:xfrm>
            <a:off x="914400" y="533400"/>
            <a:ext cx="3810000" cy="9906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342900" lvl="0" marL="457200" rtl="0" algn="just">
              <a:lnSpc>
                <a:spcPct val="90000"/>
              </a:lnSpc>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Khái quát chung</a:t>
            </a:r>
            <a:endParaRPr/>
          </a:p>
        </p:txBody>
      </p:sp>
      <p:pic>
        <p:nvPicPr>
          <p:cNvPr descr="1.jpg" id="121" name="Google Shape;121;p15"/>
          <p:cNvPicPr preferRelativeResize="0"/>
          <p:nvPr/>
        </p:nvPicPr>
        <p:blipFill rotWithShape="1">
          <a:blip r:embed="rId3">
            <a:alphaModFix/>
          </a:blip>
          <a:srcRect b="0" l="0" r="0" t="0"/>
          <a:stretch/>
        </p:blipFill>
        <p:spPr>
          <a:xfrm>
            <a:off x="5943600" y="990599"/>
            <a:ext cx="2590800" cy="3740727"/>
          </a:xfrm>
          <a:prstGeom prst="rect">
            <a:avLst/>
          </a:prstGeom>
          <a:noFill/>
          <a:ln>
            <a:noFill/>
          </a:ln>
        </p:spPr>
      </p:pic>
      <p:sp>
        <p:nvSpPr>
          <p:cNvPr id="122" name="Google Shape;122;p15"/>
          <p:cNvSpPr txBox="1"/>
          <p:nvPr/>
        </p:nvSpPr>
        <p:spPr>
          <a:xfrm>
            <a:off x="1066800" y="1447800"/>
            <a:ext cx="4648200" cy="483209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Bộ luật lao động quy định </a:t>
            </a:r>
            <a:r>
              <a:rPr lang="en-US" sz="2800">
                <a:solidFill>
                  <a:srgbClr val="FF0000"/>
                </a:solidFill>
                <a:latin typeface="Times New Roman"/>
                <a:ea typeface="Times New Roman"/>
                <a:cs typeface="Times New Roman"/>
                <a:sym typeface="Times New Roman"/>
              </a:rPr>
              <a:t>tiêu chuẩn lao động</a:t>
            </a:r>
            <a:r>
              <a:rPr lang="en-US" sz="2800">
                <a:solidFill>
                  <a:schemeClr val="dk1"/>
                </a:solidFill>
                <a:latin typeface="Times New Roman"/>
                <a:ea typeface="Times New Roman"/>
                <a:cs typeface="Times New Roman"/>
                <a:sym typeface="Times New Roman"/>
              </a:rPr>
              <a:t>; </a:t>
            </a:r>
            <a:r>
              <a:rPr lang="en-US" sz="2800">
                <a:solidFill>
                  <a:srgbClr val="FF0000"/>
                </a:solidFill>
                <a:latin typeface="Times New Roman"/>
                <a:ea typeface="Times New Roman"/>
                <a:cs typeface="Times New Roman"/>
                <a:sym typeface="Times New Roman"/>
              </a:rPr>
              <a:t>quyền, nghĩa vụ, trách nhiệm</a:t>
            </a:r>
            <a:r>
              <a:rPr lang="en-US" sz="2800">
                <a:solidFill>
                  <a:schemeClr val="dk1"/>
                </a:solidFill>
                <a:latin typeface="Times New Roman"/>
                <a:ea typeface="Times New Roman"/>
                <a:cs typeface="Times New Roman"/>
                <a:sym typeface="Times New Roman"/>
              </a:rPr>
              <a:t> của người lao động, người sử dụng lao động, tổ chức đại diện tập thể lao động, tổ chức đại diện người sử dụng lao động trong quan hệ lao động và các quan hệ khác liên quan trực tiếp đến quan hệ lao động; quản lý nhà nước về lao động.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2"/>
          <p:cNvSpPr txBox="1"/>
          <p:nvPr>
            <p:ph idx="1" type="body"/>
          </p:nvPr>
        </p:nvSpPr>
        <p:spPr>
          <a:xfrm>
            <a:off x="914400" y="685800"/>
            <a:ext cx="5791200" cy="1371600"/>
          </a:xfrm>
          <a:prstGeom prst="rect">
            <a:avLst/>
          </a:prstGeom>
          <a:noFill/>
          <a:ln>
            <a:noFill/>
          </a:ln>
        </p:spPr>
        <p:txBody>
          <a:bodyPr anchorCtr="0" anchor="t" bIns="45700" lIns="91425" spcFirstLastPara="1" rIns="91425" wrap="square" tIns="45700">
            <a:noAutofit/>
          </a:bodyPr>
          <a:lstStyle/>
          <a:p>
            <a:pPr indent="0" lvl="0" marL="6350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LUẬT LAO ĐỘNG</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V. Kỷ luật lao động, trách nhiệm vật chất</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Kỷ luật lao động</a:t>
            </a:r>
            <a:endParaRPr/>
          </a:p>
        </p:txBody>
      </p:sp>
      <p:pic>
        <p:nvPicPr>
          <p:cNvPr descr="17.jpg" id="464" name="Google Shape;464;p42"/>
          <p:cNvPicPr preferRelativeResize="0"/>
          <p:nvPr/>
        </p:nvPicPr>
        <p:blipFill rotWithShape="1">
          <a:blip r:embed="rId3">
            <a:alphaModFix/>
          </a:blip>
          <a:srcRect b="0" l="0" r="0" t="0"/>
          <a:stretch/>
        </p:blipFill>
        <p:spPr>
          <a:xfrm>
            <a:off x="6629400" y="457200"/>
            <a:ext cx="2286000" cy="1714500"/>
          </a:xfrm>
          <a:prstGeom prst="rect">
            <a:avLst/>
          </a:prstGeom>
          <a:noFill/>
          <a:ln>
            <a:noFill/>
          </a:ln>
        </p:spPr>
      </p:pic>
      <p:sp>
        <p:nvSpPr>
          <p:cNvPr id="465" name="Google Shape;465;p42"/>
          <p:cNvSpPr txBox="1"/>
          <p:nvPr/>
        </p:nvSpPr>
        <p:spPr>
          <a:xfrm>
            <a:off x="1066800" y="2438400"/>
            <a:ext cx="7848600" cy="184665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118. Kỷ luật lao động</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Kỷ luật lao động là những quy định về việc </a:t>
            </a:r>
            <a:r>
              <a:rPr lang="en-US" sz="2400">
                <a:solidFill>
                  <a:srgbClr val="FF0000"/>
                </a:solidFill>
                <a:latin typeface="Times New Roman"/>
                <a:ea typeface="Times New Roman"/>
                <a:cs typeface="Times New Roman"/>
                <a:sym typeface="Times New Roman"/>
              </a:rPr>
              <a:t>tuân theo thời gian</a:t>
            </a:r>
            <a:r>
              <a:rPr lang="en-US" sz="2400">
                <a:solidFill>
                  <a:schemeClr val="dk1"/>
                </a:solidFill>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công nghệ </a:t>
            </a:r>
            <a:r>
              <a:rPr lang="en-US" sz="2400">
                <a:solidFill>
                  <a:schemeClr val="dk1"/>
                </a:solidFill>
                <a:latin typeface="Times New Roman"/>
                <a:ea typeface="Times New Roman"/>
                <a:cs typeface="Times New Roman"/>
                <a:sym typeface="Times New Roman"/>
              </a:rPr>
              <a:t>và </a:t>
            </a:r>
            <a:r>
              <a:rPr lang="en-US" sz="2400">
                <a:solidFill>
                  <a:srgbClr val="FF0000"/>
                </a:solidFill>
                <a:latin typeface="Times New Roman"/>
                <a:ea typeface="Times New Roman"/>
                <a:cs typeface="Times New Roman"/>
                <a:sym typeface="Times New Roman"/>
              </a:rPr>
              <a:t>điều hành </a:t>
            </a:r>
            <a:r>
              <a:rPr lang="en-US" sz="2400">
                <a:solidFill>
                  <a:schemeClr val="dk1"/>
                </a:solidFill>
                <a:latin typeface="Times New Roman"/>
                <a:ea typeface="Times New Roman"/>
                <a:cs typeface="Times New Roman"/>
                <a:sym typeface="Times New Roman"/>
              </a:rPr>
              <a:t>sản xuất, kinh doanh </a:t>
            </a:r>
            <a:r>
              <a:rPr lang="en-US" sz="2400">
                <a:solidFill>
                  <a:srgbClr val="FF0000"/>
                </a:solidFill>
                <a:latin typeface="Times New Roman"/>
                <a:ea typeface="Times New Roman"/>
                <a:cs typeface="Times New Roman"/>
                <a:sym typeface="Times New Roman"/>
              </a:rPr>
              <a:t>trong nội quy lao động.</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18.jpg" id="466" name="Google Shape;466;p42"/>
          <p:cNvPicPr preferRelativeResize="0"/>
          <p:nvPr/>
        </p:nvPicPr>
        <p:blipFill rotWithShape="1">
          <a:blip r:embed="rId4">
            <a:alphaModFix/>
          </a:blip>
          <a:srcRect b="0" l="0" r="0" t="0"/>
          <a:stretch/>
        </p:blipFill>
        <p:spPr>
          <a:xfrm>
            <a:off x="1447800" y="4191000"/>
            <a:ext cx="7162800" cy="1905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3"/>
          <p:cNvSpPr txBox="1"/>
          <p:nvPr>
            <p:ph idx="1" type="body"/>
          </p:nvPr>
        </p:nvSpPr>
        <p:spPr>
          <a:xfrm>
            <a:off x="838200" y="685800"/>
            <a:ext cx="5943600" cy="1371600"/>
          </a:xfrm>
          <a:prstGeom prst="rect">
            <a:avLst/>
          </a:prstGeom>
          <a:noFill/>
          <a:ln>
            <a:noFill/>
          </a:ln>
        </p:spPr>
        <p:txBody>
          <a:bodyPr anchorCtr="0" anchor="t" bIns="45700" lIns="91425" spcFirstLastPara="1" rIns="91425" wrap="square" tIns="45700">
            <a:noAutofit/>
          </a:bodyPr>
          <a:lstStyle/>
          <a:p>
            <a:pPr indent="0" lvl="0" marL="6350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LUẬT LAO ĐỘNG</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V. Kỷ luật lao động, trách nhiệm vật chất</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Kỷ luật lao động – Nguyên tắc xử lý KLLĐ</a:t>
            </a:r>
            <a:endParaRPr/>
          </a:p>
        </p:txBody>
      </p:sp>
      <p:pic>
        <p:nvPicPr>
          <p:cNvPr descr="17.jpg" id="472" name="Google Shape;472;p43"/>
          <p:cNvPicPr preferRelativeResize="0"/>
          <p:nvPr/>
        </p:nvPicPr>
        <p:blipFill rotWithShape="1">
          <a:blip r:embed="rId3">
            <a:alphaModFix/>
          </a:blip>
          <a:srcRect b="0" l="0" r="0" t="0"/>
          <a:stretch/>
        </p:blipFill>
        <p:spPr>
          <a:xfrm>
            <a:off x="6629400" y="457200"/>
            <a:ext cx="2286000" cy="1600200"/>
          </a:xfrm>
          <a:prstGeom prst="rect">
            <a:avLst/>
          </a:prstGeom>
          <a:noFill/>
          <a:ln>
            <a:noFill/>
          </a:ln>
        </p:spPr>
      </p:pic>
      <p:grpSp>
        <p:nvGrpSpPr>
          <p:cNvPr id="473" name="Google Shape;473;p43"/>
          <p:cNvGrpSpPr/>
          <p:nvPr/>
        </p:nvGrpSpPr>
        <p:grpSpPr>
          <a:xfrm>
            <a:off x="762001" y="2134318"/>
            <a:ext cx="8229599" cy="4342681"/>
            <a:chOff x="1" y="718"/>
            <a:chExt cx="8229599" cy="4342681"/>
          </a:xfrm>
        </p:grpSpPr>
        <p:sp>
          <p:nvSpPr>
            <p:cNvPr id="474" name="Google Shape;474;p43"/>
            <p:cNvSpPr/>
            <p:nvPr/>
          </p:nvSpPr>
          <p:spPr>
            <a:xfrm rot="5400000">
              <a:off x="-179419" y="180138"/>
              <a:ext cx="1196131" cy="837292"/>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3"/>
            <p:cNvSpPr txBox="1"/>
            <p:nvPr/>
          </p:nvSpPr>
          <p:spPr>
            <a:xfrm>
              <a:off x="1" y="419364"/>
              <a:ext cx="837292" cy="358839"/>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1</a:t>
              </a:r>
              <a:endParaRPr/>
            </a:p>
          </p:txBody>
        </p:sp>
        <p:sp>
          <p:nvSpPr>
            <p:cNvPr id="476" name="Google Shape;476;p43"/>
            <p:cNvSpPr/>
            <p:nvPr/>
          </p:nvSpPr>
          <p:spPr>
            <a:xfrm rot="5400000">
              <a:off x="4144703" y="-3306692"/>
              <a:ext cx="777485" cy="7392307"/>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3"/>
            <p:cNvSpPr txBox="1"/>
            <p:nvPr/>
          </p:nvSpPr>
          <p:spPr>
            <a:xfrm>
              <a:off x="837292" y="38673"/>
              <a:ext cx="7354353" cy="701577"/>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NSDLĐ phải chứng minh lỗi của NLĐ</a:t>
              </a:r>
              <a:endParaRPr/>
            </a:p>
          </p:txBody>
        </p:sp>
        <p:sp>
          <p:nvSpPr>
            <p:cNvPr id="478" name="Google Shape;478;p43"/>
            <p:cNvSpPr/>
            <p:nvPr/>
          </p:nvSpPr>
          <p:spPr>
            <a:xfrm rot="5400000">
              <a:off x="-179419" y="1228748"/>
              <a:ext cx="1196131" cy="837292"/>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3"/>
            <p:cNvSpPr txBox="1"/>
            <p:nvPr/>
          </p:nvSpPr>
          <p:spPr>
            <a:xfrm>
              <a:off x="1" y="1467974"/>
              <a:ext cx="837292" cy="358839"/>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2</a:t>
              </a:r>
              <a:endParaRPr/>
            </a:p>
          </p:txBody>
        </p:sp>
        <p:sp>
          <p:nvSpPr>
            <p:cNvPr id="480" name="Google Shape;480;p43"/>
            <p:cNvSpPr/>
            <p:nvPr/>
          </p:nvSpPr>
          <p:spPr>
            <a:xfrm rot="5400000">
              <a:off x="4144703" y="-2258082"/>
              <a:ext cx="777485" cy="7392307"/>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3"/>
            <p:cNvSpPr txBox="1"/>
            <p:nvPr/>
          </p:nvSpPr>
          <p:spPr>
            <a:xfrm>
              <a:off x="837292" y="1087283"/>
              <a:ext cx="7354353" cy="701577"/>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Phải có sự tham gia của tổ chức đại diện tập thể lao động cơ sở</a:t>
              </a:r>
              <a:endParaRPr/>
            </a:p>
          </p:txBody>
        </p:sp>
        <p:sp>
          <p:nvSpPr>
            <p:cNvPr id="482" name="Google Shape;482;p43"/>
            <p:cNvSpPr/>
            <p:nvPr/>
          </p:nvSpPr>
          <p:spPr>
            <a:xfrm rot="5400000">
              <a:off x="-179419" y="2277359"/>
              <a:ext cx="1196131" cy="837292"/>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3"/>
            <p:cNvSpPr txBox="1"/>
            <p:nvPr/>
          </p:nvSpPr>
          <p:spPr>
            <a:xfrm>
              <a:off x="1" y="2516585"/>
              <a:ext cx="837292" cy="358839"/>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3</a:t>
              </a:r>
              <a:endParaRPr/>
            </a:p>
          </p:txBody>
        </p:sp>
        <p:sp>
          <p:nvSpPr>
            <p:cNvPr id="484" name="Google Shape;484;p43"/>
            <p:cNvSpPr/>
            <p:nvPr/>
          </p:nvSpPr>
          <p:spPr>
            <a:xfrm rot="5400000">
              <a:off x="4144703" y="-1209471"/>
              <a:ext cx="777485" cy="7392307"/>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3"/>
            <p:cNvSpPr txBox="1"/>
            <p:nvPr/>
          </p:nvSpPr>
          <p:spPr>
            <a:xfrm>
              <a:off x="837292" y="2135894"/>
              <a:ext cx="7354353" cy="701577"/>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Người lao động phải có mặt, quyền bào chữa</a:t>
              </a:r>
              <a:endParaRPr/>
            </a:p>
          </p:txBody>
        </p:sp>
        <p:sp>
          <p:nvSpPr>
            <p:cNvPr id="486" name="Google Shape;486;p43"/>
            <p:cNvSpPr/>
            <p:nvPr/>
          </p:nvSpPr>
          <p:spPr>
            <a:xfrm rot="5400000">
              <a:off x="-179419" y="3326688"/>
              <a:ext cx="1196131" cy="837292"/>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3"/>
            <p:cNvSpPr txBox="1"/>
            <p:nvPr/>
          </p:nvSpPr>
          <p:spPr>
            <a:xfrm>
              <a:off x="1" y="3565914"/>
              <a:ext cx="837292" cy="358839"/>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4</a:t>
              </a:r>
              <a:endParaRPr/>
            </a:p>
          </p:txBody>
        </p:sp>
        <p:sp>
          <p:nvSpPr>
            <p:cNvPr id="488" name="Google Shape;488;p43"/>
            <p:cNvSpPr/>
            <p:nvPr/>
          </p:nvSpPr>
          <p:spPr>
            <a:xfrm rot="5400000">
              <a:off x="4144703" y="-160861"/>
              <a:ext cx="777485" cy="7392307"/>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3"/>
            <p:cNvSpPr txBox="1"/>
            <p:nvPr/>
          </p:nvSpPr>
          <p:spPr>
            <a:xfrm>
              <a:off x="837292" y="3184504"/>
              <a:ext cx="7354353" cy="701577"/>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Việc xử lý kỷ luật phải lập thành biên bản</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4"/>
          <p:cNvSpPr txBox="1"/>
          <p:nvPr>
            <p:ph idx="1" type="body"/>
          </p:nvPr>
        </p:nvSpPr>
        <p:spPr>
          <a:xfrm>
            <a:off x="838200" y="685800"/>
            <a:ext cx="5943600" cy="1371600"/>
          </a:xfrm>
          <a:prstGeom prst="rect">
            <a:avLst/>
          </a:prstGeom>
          <a:noFill/>
          <a:ln>
            <a:noFill/>
          </a:ln>
        </p:spPr>
        <p:txBody>
          <a:bodyPr anchorCtr="0" anchor="t" bIns="45700" lIns="91425" spcFirstLastPara="1" rIns="91425" wrap="square" tIns="45700">
            <a:noAutofit/>
          </a:bodyPr>
          <a:lstStyle/>
          <a:p>
            <a:pPr indent="0" lvl="0" marL="6350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LUẬT LAO ĐỘNG</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V. Kỷ luật lao động, trách nhiệm vật chất</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Kỷ luật lao động – Hình thức xử lý KLLĐ</a:t>
            </a:r>
            <a:endParaRPr/>
          </a:p>
        </p:txBody>
      </p:sp>
      <p:pic>
        <p:nvPicPr>
          <p:cNvPr descr="17.jpg" id="495" name="Google Shape;495;p44"/>
          <p:cNvPicPr preferRelativeResize="0"/>
          <p:nvPr/>
        </p:nvPicPr>
        <p:blipFill rotWithShape="1">
          <a:blip r:embed="rId3">
            <a:alphaModFix/>
          </a:blip>
          <a:srcRect b="0" l="0" r="0" t="0"/>
          <a:stretch/>
        </p:blipFill>
        <p:spPr>
          <a:xfrm>
            <a:off x="6629400" y="457200"/>
            <a:ext cx="2286000" cy="1600200"/>
          </a:xfrm>
          <a:prstGeom prst="rect">
            <a:avLst/>
          </a:prstGeom>
          <a:noFill/>
          <a:ln>
            <a:noFill/>
          </a:ln>
        </p:spPr>
      </p:pic>
      <p:grpSp>
        <p:nvGrpSpPr>
          <p:cNvPr id="496" name="Google Shape;496;p44"/>
          <p:cNvGrpSpPr/>
          <p:nvPr/>
        </p:nvGrpSpPr>
        <p:grpSpPr>
          <a:xfrm>
            <a:off x="762000" y="2136008"/>
            <a:ext cx="8229598" cy="4338582"/>
            <a:chOff x="0" y="2408"/>
            <a:chExt cx="8229598" cy="4338582"/>
          </a:xfrm>
        </p:grpSpPr>
        <p:sp>
          <p:nvSpPr>
            <p:cNvPr id="497" name="Google Shape;497;p44"/>
            <p:cNvSpPr/>
            <p:nvPr/>
          </p:nvSpPr>
          <p:spPr>
            <a:xfrm rot="5400000">
              <a:off x="-236363" y="238771"/>
              <a:ext cx="1575754" cy="1103028"/>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4"/>
            <p:cNvSpPr txBox="1"/>
            <p:nvPr/>
          </p:nvSpPr>
          <p:spPr>
            <a:xfrm>
              <a:off x="0" y="553922"/>
              <a:ext cx="1103028" cy="472726"/>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1</a:t>
              </a:r>
              <a:endParaRPr/>
            </a:p>
          </p:txBody>
        </p:sp>
        <p:sp>
          <p:nvSpPr>
            <p:cNvPr id="499" name="Google Shape;499;p44"/>
            <p:cNvSpPr/>
            <p:nvPr/>
          </p:nvSpPr>
          <p:spPr>
            <a:xfrm rot="5400000">
              <a:off x="4154193" y="-3048756"/>
              <a:ext cx="1024240" cy="7126571"/>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4"/>
            <p:cNvSpPr txBox="1"/>
            <p:nvPr/>
          </p:nvSpPr>
          <p:spPr>
            <a:xfrm>
              <a:off x="1103028" y="52408"/>
              <a:ext cx="7076572" cy="924242"/>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Khiển trách</a:t>
              </a:r>
              <a:endParaRPr/>
            </a:p>
          </p:txBody>
        </p:sp>
        <p:sp>
          <p:nvSpPr>
            <p:cNvPr id="501" name="Google Shape;501;p44"/>
            <p:cNvSpPr/>
            <p:nvPr/>
          </p:nvSpPr>
          <p:spPr>
            <a:xfrm rot="5400000">
              <a:off x="-236363" y="1620185"/>
              <a:ext cx="1575754" cy="1103028"/>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4"/>
            <p:cNvSpPr txBox="1"/>
            <p:nvPr/>
          </p:nvSpPr>
          <p:spPr>
            <a:xfrm>
              <a:off x="0" y="1935336"/>
              <a:ext cx="1103028" cy="472726"/>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2</a:t>
              </a:r>
              <a:endParaRPr/>
            </a:p>
          </p:txBody>
        </p:sp>
        <p:sp>
          <p:nvSpPr>
            <p:cNvPr id="503" name="Google Shape;503;p44"/>
            <p:cNvSpPr/>
            <p:nvPr/>
          </p:nvSpPr>
          <p:spPr>
            <a:xfrm rot="5400000">
              <a:off x="4154193" y="-1667342"/>
              <a:ext cx="1024240" cy="7126571"/>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4"/>
            <p:cNvSpPr txBox="1"/>
            <p:nvPr/>
          </p:nvSpPr>
          <p:spPr>
            <a:xfrm>
              <a:off x="1103028" y="1433822"/>
              <a:ext cx="7076572" cy="924242"/>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Kéo dài thời hạn nâng bậc lương không quá 06 tháng, cách chức</a:t>
              </a:r>
              <a:endParaRPr/>
            </a:p>
          </p:txBody>
        </p:sp>
        <p:sp>
          <p:nvSpPr>
            <p:cNvPr id="505" name="Google Shape;505;p44"/>
            <p:cNvSpPr/>
            <p:nvPr/>
          </p:nvSpPr>
          <p:spPr>
            <a:xfrm rot="5400000">
              <a:off x="-236363" y="3001599"/>
              <a:ext cx="1575754" cy="1103028"/>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4"/>
            <p:cNvSpPr txBox="1"/>
            <p:nvPr/>
          </p:nvSpPr>
          <p:spPr>
            <a:xfrm>
              <a:off x="0" y="3316750"/>
              <a:ext cx="1103028" cy="472726"/>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3</a:t>
              </a:r>
              <a:endParaRPr/>
            </a:p>
          </p:txBody>
        </p:sp>
        <p:sp>
          <p:nvSpPr>
            <p:cNvPr id="507" name="Google Shape;507;p44"/>
            <p:cNvSpPr/>
            <p:nvPr/>
          </p:nvSpPr>
          <p:spPr>
            <a:xfrm rot="5400000">
              <a:off x="4154193" y="-285928"/>
              <a:ext cx="1024240" cy="7126571"/>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4"/>
            <p:cNvSpPr txBox="1"/>
            <p:nvPr/>
          </p:nvSpPr>
          <p:spPr>
            <a:xfrm>
              <a:off x="1103028" y="2815236"/>
              <a:ext cx="7076572" cy="924242"/>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Sa thải</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5"/>
          <p:cNvSpPr txBox="1"/>
          <p:nvPr>
            <p:ph idx="1" type="body"/>
          </p:nvPr>
        </p:nvSpPr>
        <p:spPr>
          <a:xfrm>
            <a:off x="838200" y="381000"/>
            <a:ext cx="8077200" cy="1371600"/>
          </a:xfrm>
          <a:prstGeom prst="rect">
            <a:avLst/>
          </a:prstGeom>
          <a:noFill/>
          <a:ln>
            <a:noFill/>
          </a:ln>
        </p:spPr>
        <p:txBody>
          <a:bodyPr anchorCtr="0" anchor="t" bIns="45700" lIns="91425" spcFirstLastPara="1" rIns="91425" wrap="square" tIns="45700">
            <a:noAutofit/>
          </a:bodyPr>
          <a:lstStyle/>
          <a:p>
            <a:pPr indent="0" lvl="0" marL="6350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LUẬT LAO ĐỘNG</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V. Kỷ luật lao động, trách nhiệm vật chất</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Kỷ luật lao động – Áp dụng hình thức sa thải (Điều 126)</a:t>
            </a:r>
            <a:endParaRPr/>
          </a:p>
        </p:txBody>
      </p:sp>
      <p:sp>
        <p:nvSpPr>
          <p:cNvPr id="514" name="Google Shape;514;p45"/>
          <p:cNvSpPr txBox="1"/>
          <p:nvPr/>
        </p:nvSpPr>
        <p:spPr>
          <a:xfrm>
            <a:off x="838200" y="1722596"/>
            <a:ext cx="8077200" cy="529375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1. Người lao động có hành vi trộm cắp, tham ô, đánh bạc, cố ý gây thương tích, sử dụng ma tuý trong phạm vi nơi làm việc, tiết lộ bí mật kinh doanh, bí mật công nghệ, xâm phạm quyền sở hữu trí tuệ của người sử dụng lao động, có hành vi gây thiệt hại nghiêm trọng hoặc đe doạ gây thiệt hại đặc biệt nghiêm trọng về tài sản, lợi ích của người sử dụng lao động;</a:t>
            </a:r>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2. Người lao động bị xử lý kỷ luật kéo dài thời hạn nâng lương mà tái phạm trong thời gian chưa xoá kỷ luật hoặc bị xử lý kỷ luật cách chức mà tái phạm.</a:t>
            </a:r>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Tái phạm là trường hợp người lao động lặp lại hành vi vi phạm đã bị xử lý kỷ luật mà chưa được xóa kỷ luật theo quy định tại Điều 127 của Bộ luật này;</a:t>
            </a:r>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3. Người lao động tự ý bỏ việc 05 ngày cộng dồn trong 01 tháng hoặc 20 ngày cộng dồn trong 01 năm mà không có lý do chính đáng. </a:t>
            </a:r>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Các trường hợp được coi là có lý do chính đáng bao gồm: thiên tai, hoả hoạn, bản thân, thân nhân bị ốm có xác nhận của cơ sở khám bệnh, chữa bệnh có thẩm quyền và các trường hợp khác được quy định trong nội quy lao động.</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6"/>
          <p:cNvSpPr txBox="1"/>
          <p:nvPr>
            <p:ph idx="1" type="body"/>
          </p:nvPr>
        </p:nvSpPr>
        <p:spPr>
          <a:xfrm>
            <a:off x="838200" y="533400"/>
            <a:ext cx="5867400" cy="1371600"/>
          </a:xfrm>
          <a:prstGeom prst="rect">
            <a:avLst/>
          </a:prstGeom>
          <a:noFill/>
          <a:ln>
            <a:noFill/>
          </a:ln>
        </p:spPr>
        <p:txBody>
          <a:bodyPr anchorCtr="0" anchor="t" bIns="45700" lIns="91425" spcFirstLastPara="1" rIns="91425" wrap="square" tIns="45700">
            <a:noAutofit/>
          </a:bodyPr>
          <a:lstStyle/>
          <a:p>
            <a:pPr indent="0" lvl="0" marL="6350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LUẬT LAO ĐỘNG</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V. Kỷ luật lao động, trách nhiệm vật chất</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Trách nhiệm vật chất</a:t>
            </a:r>
            <a:endParaRPr/>
          </a:p>
          <a:p>
            <a:pPr indent="0" lvl="0" marL="63500" rtl="0" algn="l">
              <a:spcBef>
                <a:spcPts val="400"/>
              </a:spcBef>
              <a:spcAft>
                <a:spcPts val="0"/>
              </a:spcAft>
              <a:buClr>
                <a:schemeClr val="dk1"/>
              </a:buClr>
              <a:buSzPts val="2400"/>
              <a:buNone/>
            </a:pPr>
            <a:r>
              <a:t/>
            </a:r>
            <a:endParaRPr b="1" sz="2400">
              <a:latin typeface="Times New Roman"/>
              <a:ea typeface="Times New Roman"/>
              <a:cs typeface="Times New Roman"/>
              <a:sym typeface="Times New Roman"/>
            </a:endParaRPr>
          </a:p>
        </p:txBody>
      </p:sp>
      <p:sp>
        <p:nvSpPr>
          <p:cNvPr id="520" name="Google Shape;520;p46"/>
          <p:cNvSpPr txBox="1"/>
          <p:nvPr/>
        </p:nvSpPr>
        <p:spPr>
          <a:xfrm>
            <a:off x="838200" y="1876485"/>
            <a:ext cx="7924800" cy="4493538"/>
          </a:xfrm>
          <a:prstGeom prst="rect">
            <a:avLst/>
          </a:prstGeom>
          <a:noFill/>
          <a:ln>
            <a:noFill/>
          </a:ln>
        </p:spPr>
        <p:txBody>
          <a:bodyPr anchorCtr="0" anchor="t" bIns="45700" lIns="91425" spcFirstLastPara="1" rIns="91425" wrap="square" tIns="45700">
            <a:noAutofit/>
          </a:bodyPr>
          <a:lstStyle/>
          <a:p>
            <a:pPr indent="342900" lvl="0" marL="0" marR="0" rtl="0" algn="just">
              <a:spcBef>
                <a:spcPts val="0"/>
              </a:spcBef>
              <a:spcAft>
                <a:spcPts val="0"/>
              </a:spcAft>
              <a:buNone/>
            </a:pPr>
            <a:r>
              <a:rPr b="1" lang="en-US" sz="2200">
                <a:solidFill>
                  <a:schemeClr val="dk1"/>
                </a:solidFill>
                <a:latin typeface="Times New Roman"/>
                <a:ea typeface="Times New Roman"/>
                <a:cs typeface="Times New Roman"/>
                <a:sym typeface="Times New Roman"/>
              </a:rPr>
              <a:t>Điều 130. Bồi thường thiệt hại </a:t>
            </a:r>
            <a:endParaRPr sz="22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Người lao động làm </a:t>
            </a:r>
            <a:r>
              <a:rPr lang="en-US" sz="2200">
                <a:solidFill>
                  <a:srgbClr val="FF0000"/>
                </a:solidFill>
                <a:latin typeface="Times New Roman"/>
                <a:ea typeface="Times New Roman"/>
                <a:cs typeface="Times New Roman"/>
                <a:sym typeface="Times New Roman"/>
              </a:rPr>
              <a:t>hư hỏng dụng cụ, thiết bị </a:t>
            </a:r>
            <a:r>
              <a:rPr lang="en-US" sz="2200">
                <a:solidFill>
                  <a:schemeClr val="dk1"/>
                </a:solidFill>
                <a:latin typeface="Times New Roman"/>
                <a:ea typeface="Times New Roman"/>
                <a:cs typeface="Times New Roman"/>
                <a:sym typeface="Times New Roman"/>
              </a:rPr>
              <a:t>hoặc có hành vi khác gây thiệt hại tài sản của người sử dụng lao động thì </a:t>
            </a:r>
            <a:r>
              <a:rPr lang="en-US" sz="2200">
                <a:solidFill>
                  <a:srgbClr val="FF0000"/>
                </a:solidFill>
                <a:latin typeface="Times New Roman"/>
                <a:ea typeface="Times New Roman"/>
                <a:cs typeface="Times New Roman"/>
                <a:sym typeface="Times New Roman"/>
              </a:rPr>
              <a:t>phải bồi thường theo quy định của pháp luật. </a:t>
            </a:r>
            <a:endParaRPr/>
          </a:p>
          <a:p>
            <a:pPr indent="-342900" lvl="0" marL="342900" marR="0" rtl="0" algn="just">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Người lao động </a:t>
            </a:r>
            <a:r>
              <a:rPr lang="en-US" sz="2200">
                <a:solidFill>
                  <a:srgbClr val="FF0000"/>
                </a:solidFill>
                <a:latin typeface="Times New Roman"/>
                <a:ea typeface="Times New Roman"/>
                <a:cs typeface="Times New Roman"/>
                <a:sym typeface="Times New Roman"/>
              </a:rPr>
              <a:t>làm mất dụng cụ, thiết bị, tài sản</a:t>
            </a:r>
            <a:r>
              <a:rPr lang="en-US" sz="2200">
                <a:solidFill>
                  <a:schemeClr val="dk1"/>
                </a:solidFill>
                <a:latin typeface="Times New Roman"/>
                <a:ea typeface="Times New Roman"/>
                <a:cs typeface="Times New Roman"/>
                <a:sym typeface="Times New Roman"/>
              </a:rPr>
              <a:t> của người sử dụng lao động hoặc tài sản khác do người sử dụng lao động giao hoặc tiêu hao vật tư quá định mức cho phép thì </a:t>
            </a:r>
            <a:r>
              <a:rPr lang="en-US" sz="2200">
                <a:solidFill>
                  <a:srgbClr val="FF0000"/>
                </a:solidFill>
                <a:latin typeface="Times New Roman"/>
                <a:ea typeface="Times New Roman"/>
                <a:cs typeface="Times New Roman"/>
                <a:sym typeface="Times New Roman"/>
              </a:rPr>
              <a:t>phải bồi thường thiệt hại một phần hoặc toàn bộ theo thời giá thị trường</a:t>
            </a:r>
            <a:r>
              <a:rPr lang="en-US" sz="2200">
                <a:solidFill>
                  <a:schemeClr val="dk1"/>
                </a:solidFill>
                <a:latin typeface="Times New Roman"/>
                <a:ea typeface="Times New Roman"/>
                <a:cs typeface="Times New Roman"/>
                <a:sym typeface="Times New Roman"/>
              </a:rPr>
              <a:t>; trường hợp có hợp đồng trách nhiệm thì phải bồi thường theo hợp đồng trách nhiệm; trường hợp do thiên tai, hoả hoạn, địch họa, dịch bệnh, thảm họa, sự kiện xảy ra khách quan không thể lường trước được và không thể khắc phục được mặc dù đã áp dụng mọi biện pháp cần thiết và khả năng cho phép thì không phải bồi thường.</a:t>
            </a:r>
            <a:endParaRPr/>
          </a:p>
        </p:txBody>
      </p:sp>
      <p:pic>
        <p:nvPicPr>
          <p:cNvPr descr="19.jpg" id="521" name="Google Shape;521;p46"/>
          <p:cNvPicPr preferRelativeResize="0"/>
          <p:nvPr/>
        </p:nvPicPr>
        <p:blipFill rotWithShape="1">
          <a:blip r:embed="rId3">
            <a:alphaModFix/>
          </a:blip>
          <a:srcRect b="0" l="0" r="0" t="0"/>
          <a:stretch/>
        </p:blipFill>
        <p:spPr>
          <a:xfrm>
            <a:off x="6400800" y="381000"/>
            <a:ext cx="2563660" cy="1600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7"/>
          <p:cNvSpPr txBox="1"/>
          <p:nvPr>
            <p:ph idx="1" type="body"/>
          </p:nvPr>
        </p:nvSpPr>
        <p:spPr>
          <a:xfrm>
            <a:off x="838200" y="685800"/>
            <a:ext cx="5867400" cy="1371600"/>
          </a:xfrm>
          <a:prstGeom prst="rect">
            <a:avLst/>
          </a:prstGeom>
          <a:noFill/>
          <a:ln>
            <a:noFill/>
          </a:ln>
        </p:spPr>
        <p:txBody>
          <a:bodyPr anchorCtr="0" anchor="t" bIns="45700" lIns="91425" spcFirstLastPara="1" rIns="91425" wrap="square" tIns="45700">
            <a:noAutofit/>
          </a:bodyPr>
          <a:lstStyle/>
          <a:p>
            <a:pPr indent="0" lvl="0" marL="6350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LUẬT LAO ĐỘNG</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V. Kỷ luật lao động, trách nhiệm vật chất</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Kỷ luật lao động </a:t>
            </a:r>
            <a:endParaRPr/>
          </a:p>
          <a:p>
            <a:pPr indent="0" lvl="0" marL="63500" rtl="0" algn="l">
              <a:spcBef>
                <a:spcPts val="400"/>
              </a:spcBef>
              <a:spcAft>
                <a:spcPts val="0"/>
              </a:spcAft>
              <a:buClr>
                <a:schemeClr val="dk1"/>
              </a:buClr>
              <a:buSzPts val="2400"/>
              <a:buNone/>
            </a:pPr>
            <a:r>
              <a:t/>
            </a:r>
            <a:endParaRPr b="1" sz="2400">
              <a:latin typeface="Times New Roman"/>
              <a:ea typeface="Times New Roman"/>
              <a:cs typeface="Times New Roman"/>
              <a:sym typeface="Times New Roman"/>
            </a:endParaRPr>
          </a:p>
        </p:txBody>
      </p:sp>
      <p:sp>
        <p:nvSpPr>
          <p:cNvPr id="527" name="Google Shape;527;p47"/>
          <p:cNvSpPr txBox="1"/>
          <p:nvPr/>
        </p:nvSpPr>
        <p:spPr>
          <a:xfrm>
            <a:off x="838200" y="2316301"/>
            <a:ext cx="7924800" cy="317009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600">
                <a:solidFill>
                  <a:schemeClr val="dk1"/>
                </a:solidFill>
                <a:latin typeface="Times New Roman"/>
                <a:ea typeface="Times New Roman"/>
                <a:cs typeface="Times New Roman"/>
                <a:sym typeface="Times New Roman"/>
              </a:rPr>
              <a:t>Điều 128. Những quy định cấm khi xử lý kỷ luật lao động</a:t>
            </a:r>
            <a:endParaRPr sz="2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600">
                <a:solidFill>
                  <a:schemeClr val="dk1"/>
                </a:solidFill>
                <a:latin typeface="Times New Roman"/>
                <a:ea typeface="Times New Roman"/>
                <a:cs typeface="Times New Roman"/>
                <a:sym typeface="Times New Roman"/>
              </a:rPr>
              <a:t>1. Xâm phạm thân thể, nhân phẩm của người lao động.</a:t>
            </a:r>
            <a:endParaRPr/>
          </a:p>
          <a:p>
            <a:pPr indent="0" lvl="0" marL="0" marR="0" rtl="0" algn="just">
              <a:spcBef>
                <a:spcPts val="0"/>
              </a:spcBef>
              <a:spcAft>
                <a:spcPts val="0"/>
              </a:spcAft>
              <a:buNone/>
            </a:pPr>
            <a:r>
              <a:rPr lang="en-US" sz="2600">
                <a:solidFill>
                  <a:schemeClr val="dk1"/>
                </a:solidFill>
                <a:latin typeface="Times New Roman"/>
                <a:ea typeface="Times New Roman"/>
                <a:cs typeface="Times New Roman"/>
                <a:sym typeface="Times New Roman"/>
              </a:rPr>
              <a:t>2. Dùng hình thức phạt tiền, </a:t>
            </a:r>
            <a:r>
              <a:rPr lang="en-US" sz="2600">
                <a:solidFill>
                  <a:srgbClr val="FF0000"/>
                </a:solidFill>
                <a:latin typeface="Times New Roman"/>
                <a:ea typeface="Times New Roman"/>
                <a:cs typeface="Times New Roman"/>
                <a:sym typeface="Times New Roman"/>
              </a:rPr>
              <a:t>cắt lương thay việc xử lý kỷ luật lao động.</a:t>
            </a:r>
            <a:endParaRPr/>
          </a:p>
          <a:p>
            <a:pPr indent="0" lvl="0" marL="0" marR="0" rtl="0" algn="just">
              <a:spcBef>
                <a:spcPts val="0"/>
              </a:spcBef>
              <a:spcAft>
                <a:spcPts val="0"/>
              </a:spcAft>
              <a:buNone/>
            </a:pPr>
            <a:r>
              <a:rPr lang="en-US" sz="2600">
                <a:solidFill>
                  <a:schemeClr val="dk1"/>
                </a:solidFill>
                <a:latin typeface="Times New Roman"/>
                <a:ea typeface="Times New Roman"/>
                <a:cs typeface="Times New Roman"/>
                <a:sym typeface="Times New Roman"/>
              </a:rPr>
              <a:t>3. Xử lý kỷ luật lao động đối với người lao động có hành vi vi phạm không được quy định trong nội quy lao động.</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3.png" id="528" name="Google Shape;528;p47"/>
          <p:cNvPicPr preferRelativeResize="0"/>
          <p:nvPr/>
        </p:nvPicPr>
        <p:blipFill rotWithShape="1">
          <a:blip r:embed="rId3">
            <a:alphaModFix/>
          </a:blip>
          <a:srcRect b="0" l="0" r="0" t="0"/>
          <a:stretch/>
        </p:blipFill>
        <p:spPr>
          <a:xfrm>
            <a:off x="6934200" y="381001"/>
            <a:ext cx="1828800" cy="1828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8"/>
          <p:cNvSpPr txBox="1"/>
          <p:nvPr>
            <p:ph idx="1" type="body"/>
          </p:nvPr>
        </p:nvSpPr>
        <p:spPr>
          <a:xfrm>
            <a:off x="838200" y="685800"/>
            <a:ext cx="5867400" cy="914400"/>
          </a:xfrm>
          <a:prstGeom prst="rect">
            <a:avLst/>
          </a:prstGeom>
          <a:noFill/>
          <a:ln>
            <a:noFill/>
          </a:ln>
        </p:spPr>
        <p:txBody>
          <a:bodyPr anchorCtr="0" anchor="t" bIns="45700" lIns="91425" spcFirstLastPara="1" rIns="91425" wrap="square" tIns="45700">
            <a:noAutofit/>
          </a:bodyPr>
          <a:lstStyle/>
          <a:p>
            <a:pPr indent="0" lvl="0" marL="6350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LUẬT LAO ĐỘNG</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VI. Bảo hiểm xã hội</a:t>
            </a:r>
            <a:endParaRPr/>
          </a:p>
        </p:txBody>
      </p:sp>
      <p:pic>
        <p:nvPicPr>
          <p:cNvPr descr="5.png" id="534" name="Google Shape;534;p48"/>
          <p:cNvPicPr preferRelativeResize="0"/>
          <p:nvPr/>
        </p:nvPicPr>
        <p:blipFill rotWithShape="1">
          <a:blip r:embed="rId3">
            <a:alphaModFix/>
          </a:blip>
          <a:srcRect b="0" l="0" r="0" t="0"/>
          <a:stretch/>
        </p:blipFill>
        <p:spPr>
          <a:xfrm>
            <a:off x="6492143" y="457201"/>
            <a:ext cx="2280029" cy="2057399"/>
          </a:xfrm>
          <a:prstGeom prst="rect">
            <a:avLst/>
          </a:prstGeom>
          <a:noFill/>
          <a:ln>
            <a:noFill/>
          </a:ln>
        </p:spPr>
      </p:pic>
      <p:grpSp>
        <p:nvGrpSpPr>
          <p:cNvPr id="535" name="Google Shape;535;p48"/>
          <p:cNvGrpSpPr/>
          <p:nvPr/>
        </p:nvGrpSpPr>
        <p:grpSpPr>
          <a:xfrm>
            <a:off x="917082" y="1904996"/>
            <a:ext cx="7843234" cy="3581407"/>
            <a:chOff x="2682" y="457196"/>
            <a:chExt cx="7843234" cy="3581407"/>
          </a:xfrm>
        </p:grpSpPr>
        <p:sp>
          <p:nvSpPr>
            <p:cNvPr id="536" name="Google Shape;536;p48"/>
            <p:cNvSpPr/>
            <p:nvPr/>
          </p:nvSpPr>
          <p:spPr>
            <a:xfrm>
              <a:off x="3851677" y="1287272"/>
              <a:ext cx="3195391" cy="380179"/>
            </a:xfrm>
            <a:custGeom>
              <a:rect b="b" l="l" r="r" t="t"/>
              <a:pathLst>
                <a:path extrusionOk="0" h="120000" w="120000">
                  <a:moveTo>
                    <a:pt x="0" y="0"/>
                  </a:moveTo>
                  <a:lnTo>
                    <a:pt x="0" y="81776"/>
                  </a:lnTo>
                  <a:lnTo>
                    <a:pt x="120000" y="81776"/>
                  </a:lnTo>
                  <a:lnTo>
                    <a:pt x="120000" y="120000"/>
                  </a:lnTo>
                </a:path>
              </a:pathLst>
            </a:custGeom>
            <a:noFill/>
            <a:ln cap="flat" cmpd="thickThin" w="55000">
              <a:solidFill>
                <a:srgbClr val="207F97"/>
              </a:solidFill>
              <a:prstDash val="solid"/>
              <a:round/>
              <a:headEnd len="sm" w="sm" type="none"/>
              <a:tailEnd len="sm" w="sm" type="none"/>
            </a:ln>
          </p:spPr>
        </p:sp>
        <p:sp>
          <p:nvSpPr>
            <p:cNvPr id="537" name="Google Shape;537;p48"/>
            <p:cNvSpPr/>
            <p:nvPr/>
          </p:nvSpPr>
          <p:spPr>
            <a:xfrm>
              <a:off x="3851677" y="1287272"/>
              <a:ext cx="1597695" cy="380179"/>
            </a:xfrm>
            <a:custGeom>
              <a:rect b="b" l="l" r="r" t="t"/>
              <a:pathLst>
                <a:path extrusionOk="0" h="120000" w="120000">
                  <a:moveTo>
                    <a:pt x="0" y="0"/>
                  </a:moveTo>
                  <a:lnTo>
                    <a:pt x="0" y="81776"/>
                  </a:lnTo>
                  <a:lnTo>
                    <a:pt x="120000" y="81776"/>
                  </a:lnTo>
                  <a:lnTo>
                    <a:pt x="120000" y="120000"/>
                  </a:lnTo>
                </a:path>
              </a:pathLst>
            </a:custGeom>
            <a:noFill/>
            <a:ln cap="flat" cmpd="thickThin" w="55000">
              <a:solidFill>
                <a:srgbClr val="207F97"/>
              </a:solidFill>
              <a:prstDash val="solid"/>
              <a:round/>
              <a:headEnd len="sm" w="sm" type="none"/>
              <a:tailEnd len="sm" w="sm" type="none"/>
            </a:ln>
          </p:spPr>
        </p:sp>
        <p:sp>
          <p:nvSpPr>
            <p:cNvPr id="538" name="Google Shape;538;p48"/>
            <p:cNvSpPr/>
            <p:nvPr/>
          </p:nvSpPr>
          <p:spPr>
            <a:xfrm>
              <a:off x="3805957" y="1287272"/>
              <a:ext cx="91440" cy="380179"/>
            </a:xfrm>
            <a:custGeom>
              <a:rect b="b" l="l" r="r" t="t"/>
              <a:pathLst>
                <a:path extrusionOk="0" h="120000" w="120000">
                  <a:moveTo>
                    <a:pt x="60000" y="0"/>
                  </a:moveTo>
                  <a:lnTo>
                    <a:pt x="60000" y="120000"/>
                  </a:lnTo>
                </a:path>
              </a:pathLst>
            </a:custGeom>
            <a:noFill/>
            <a:ln cap="flat" cmpd="thickThin" w="55000">
              <a:solidFill>
                <a:srgbClr val="207F97"/>
              </a:solidFill>
              <a:prstDash val="solid"/>
              <a:round/>
              <a:headEnd len="sm" w="sm" type="none"/>
              <a:tailEnd len="sm" w="sm" type="none"/>
            </a:ln>
          </p:spPr>
        </p:sp>
        <p:sp>
          <p:nvSpPr>
            <p:cNvPr id="539" name="Google Shape;539;p48"/>
            <p:cNvSpPr/>
            <p:nvPr/>
          </p:nvSpPr>
          <p:spPr>
            <a:xfrm>
              <a:off x="2253981" y="1287272"/>
              <a:ext cx="1597695" cy="380179"/>
            </a:xfrm>
            <a:custGeom>
              <a:rect b="b" l="l" r="r" t="t"/>
              <a:pathLst>
                <a:path extrusionOk="0" h="120000" w="120000">
                  <a:moveTo>
                    <a:pt x="120000" y="0"/>
                  </a:moveTo>
                  <a:lnTo>
                    <a:pt x="120000" y="81776"/>
                  </a:lnTo>
                  <a:lnTo>
                    <a:pt x="0" y="81776"/>
                  </a:lnTo>
                  <a:lnTo>
                    <a:pt x="0" y="120000"/>
                  </a:lnTo>
                </a:path>
              </a:pathLst>
            </a:custGeom>
            <a:noFill/>
            <a:ln cap="flat" cmpd="thickThin" w="55000">
              <a:solidFill>
                <a:srgbClr val="207F97"/>
              </a:solidFill>
              <a:prstDash val="solid"/>
              <a:round/>
              <a:headEnd len="sm" w="sm" type="none"/>
              <a:tailEnd len="sm" w="sm" type="none"/>
            </a:ln>
          </p:spPr>
        </p:sp>
        <p:sp>
          <p:nvSpPr>
            <p:cNvPr id="540" name="Google Shape;540;p48"/>
            <p:cNvSpPr/>
            <p:nvPr/>
          </p:nvSpPr>
          <p:spPr>
            <a:xfrm>
              <a:off x="656285" y="1287272"/>
              <a:ext cx="3195391" cy="380179"/>
            </a:xfrm>
            <a:custGeom>
              <a:rect b="b" l="l" r="r" t="t"/>
              <a:pathLst>
                <a:path extrusionOk="0" h="120000" w="120000">
                  <a:moveTo>
                    <a:pt x="120000" y="0"/>
                  </a:moveTo>
                  <a:lnTo>
                    <a:pt x="120000" y="81776"/>
                  </a:lnTo>
                  <a:lnTo>
                    <a:pt x="0" y="81776"/>
                  </a:lnTo>
                  <a:lnTo>
                    <a:pt x="0" y="120000"/>
                  </a:lnTo>
                </a:path>
              </a:pathLst>
            </a:custGeom>
            <a:noFill/>
            <a:ln cap="flat" cmpd="thickThin" w="55000">
              <a:solidFill>
                <a:srgbClr val="207F97"/>
              </a:solidFill>
              <a:prstDash val="solid"/>
              <a:round/>
              <a:headEnd len="sm" w="sm" type="none"/>
              <a:tailEnd len="sm" w="sm" type="none"/>
            </a:ln>
          </p:spPr>
        </p:sp>
        <p:sp>
          <p:nvSpPr>
            <p:cNvPr id="541" name="Google Shape;541;p48"/>
            <p:cNvSpPr/>
            <p:nvPr/>
          </p:nvSpPr>
          <p:spPr>
            <a:xfrm>
              <a:off x="2362201" y="457196"/>
              <a:ext cx="2978952" cy="830075"/>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8"/>
            <p:cNvSpPr/>
            <p:nvPr/>
          </p:nvSpPr>
          <p:spPr>
            <a:xfrm>
              <a:off x="2507446" y="595179"/>
              <a:ext cx="2978952" cy="830075"/>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8"/>
            <p:cNvSpPr txBox="1"/>
            <p:nvPr/>
          </p:nvSpPr>
          <p:spPr>
            <a:xfrm>
              <a:off x="2531758" y="619491"/>
              <a:ext cx="2930328" cy="781451"/>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Chế độ BHXH bắt buộc</a:t>
              </a:r>
              <a:endParaRPr/>
            </a:p>
          </p:txBody>
        </p:sp>
        <p:sp>
          <p:nvSpPr>
            <p:cNvPr id="544" name="Google Shape;544;p48"/>
            <p:cNvSpPr/>
            <p:nvPr/>
          </p:nvSpPr>
          <p:spPr>
            <a:xfrm>
              <a:off x="2682" y="1667451"/>
              <a:ext cx="1307205" cy="223316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8"/>
            <p:cNvSpPr/>
            <p:nvPr/>
          </p:nvSpPr>
          <p:spPr>
            <a:xfrm>
              <a:off x="147927" y="1805434"/>
              <a:ext cx="1307205" cy="223316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8"/>
            <p:cNvSpPr txBox="1"/>
            <p:nvPr/>
          </p:nvSpPr>
          <p:spPr>
            <a:xfrm>
              <a:off x="186214" y="1843721"/>
              <a:ext cx="1230631" cy="215659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Ốm đau </a:t>
              </a:r>
              <a:endParaRPr/>
            </a:p>
          </p:txBody>
        </p:sp>
        <p:sp>
          <p:nvSpPr>
            <p:cNvPr id="547" name="Google Shape;547;p48"/>
            <p:cNvSpPr/>
            <p:nvPr/>
          </p:nvSpPr>
          <p:spPr>
            <a:xfrm>
              <a:off x="1600378" y="1667451"/>
              <a:ext cx="1307205" cy="223316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8"/>
            <p:cNvSpPr/>
            <p:nvPr/>
          </p:nvSpPr>
          <p:spPr>
            <a:xfrm>
              <a:off x="1745623" y="1805434"/>
              <a:ext cx="1307205" cy="223316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8"/>
            <p:cNvSpPr txBox="1"/>
            <p:nvPr/>
          </p:nvSpPr>
          <p:spPr>
            <a:xfrm>
              <a:off x="1783910" y="1843721"/>
              <a:ext cx="1230631" cy="215659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Thai sản</a:t>
              </a:r>
              <a:endParaRPr/>
            </a:p>
          </p:txBody>
        </p:sp>
        <p:sp>
          <p:nvSpPr>
            <p:cNvPr id="550" name="Google Shape;550;p48"/>
            <p:cNvSpPr/>
            <p:nvPr/>
          </p:nvSpPr>
          <p:spPr>
            <a:xfrm>
              <a:off x="3198074" y="1667451"/>
              <a:ext cx="1307205" cy="223316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8"/>
            <p:cNvSpPr/>
            <p:nvPr/>
          </p:nvSpPr>
          <p:spPr>
            <a:xfrm>
              <a:off x="3343319" y="1805434"/>
              <a:ext cx="1307205" cy="223316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8"/>
            <p:cNvSpPr txBox="1"/>
            <p:nvPr/>
          </p:nvSpPr>
          <p:spPr>
            <a:xfrm>
              <a:off x="3381606" y="1843721"/>
              <a:ext cx="1230631" cy="215659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Tai nạn lao động, bệnh nghề nghiệp</a:t>
              </a:r>
              <a:endParaRPr/>
            </a:p>
          </p:txBody>
        </p:sp>
        <p:sp>
          <p:nvSpPr>
            <p:cNvPr id="553" name="Google Shape;553;p48"/>
            <p:cNvSpPr/>
            <p:nvPr/>
          </p:nvSpPr>
          <p:spPr>
            <a:xfrm>
              <a:off x="4795770" y="1667451"/>
              <a:ext cx="1307205" cy="223316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8"/>
            <p:cNvSpPr/>
            <p:nvPr/>
          </p:nvSpPr>
          <p:spPr>
            <a:xfrm>
              <a:off x="4941015" y="1805434"/>
              <a:ext cx="1307205" cy="223316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8"/>
            <p:cNvSpPr txBox="1"/>
            <p:nvPr/>
          </p:nvSpPr>
          <p:spPr>
            <a:xfrm>
              <a:off x="4979302" y="1843721"/>
              <a:ext cx="1230631" cy="215659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Hưu trí</a:t>
              </a:r>
              <a:endParaRPr/>
            </a:p>
          </p:txBody>
        </p:sp>
        <p:sp>
          <p:nvSpPr>
            <p:cNvPr id="556" name="Google Shape;556;p48"/>
            <p:cNvSpPr/>
            <p:nvPr/>
          </p:nvSpPr>
          <p:spPr>
            <a:xfrm>
              <a:off x="6393466" y="1667451"/>
              <a:ext cx="1307205" cy="223316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8"/>
            <p:cNvSpPr/>
            <p:nvPr/>
          </p:nvSpPr>
          <p:spPr>
            <a:xfrm>
              <a:off x="6538711" y="1805434"/>
              <a:ext cx="1307205" cy="223316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8"/>
            <p:cNvSpPr txBox="1"/>
            <p:nvPr/>
          </p:nvSpPr>
          <p:spPr>
            <a:xfrm>
              <a:off x="6576998" y="1843721"/>
              <a:ext cx="1230631" cy="215659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Tử tuất</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9"/>
          <p:cNvSpPr txBox="1"/>
          <p:nvPr>
            <p:ph idx="1" type="body"/>
          </p:nvPr>
        </p:nvSpPr>
        <p:spPr>
          <a:xfrm>
            <a:off x="838200" y="685800"/>
            <a:ext cx="5867400" cy="914400"/>
          </a:xfrm>
          <a:prstGeom prst="rect">
            <a:avLst/>
          </a:prstGeom>
          <a:noFill/>
          <a:ln>
            <a:noFill/>
          </a:ln>
        </p:spPr>
        <p:txBody>
          <a:bodyPr anchorCtr="0" anchor="t" bIns="45700" lIns="91425" spcFirstLastPara="1" rIns="91425" wrap="square" tIns="45700">
            <a:noAutofit/>
          </a:bodyPr>
          <a:lstStyle/>
          <a:p>
            <a:pPr indent="0" lvl="0" marL="6350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LUẬT LAO ĐỘNG</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VI. Bảo hiểm xã hội</a:t>
            </a:r>
            <a:endParaRPr/>
          </a:p>
        </p:txBody>
      </p:sp>
      <p:pic>
        <p:nvPicPr>
          <p:cNvPr descr="5.png" id="564" name="Google Shape;564;p49"/>
          <p:cNvPicPr preferRelativeResize="0"/>
          <p:nvPr/>
        </p:nvPicPr>
        <p:blipFill rotWithShape="1">
          <a:blip r:embed="rId3">
            <a:alphaModFix/>
          </a:blip>
          <a:srcRect b="0" l="0" r="0" t="0"/>
          <a:stretch/>
        </p:blipFill>
        <p:spPr>
          <a:xfrm>
            <a:off x="6492143" y="457201"/>
            <a:ext cx="2280029" cy="2057399"/>
          </a:xfrm>
          <a:prstGeom prst="rect">
            <a:avLst/>
          </a:prstGeom>
          <a:noFill/>
          <a:ln>
            <a:noFill/>
          </a:ln>
        </p:spPr>
      </p:pic>
      <p:grpSp>
        <p:nvGrpSpPr>
          <p:cNvPr id="565" name="Google Shape;565;p49"/>
          <p:cNvGrpSpPr/>
          <p:nvPr/>
        </p:nvGrpSpPr>
        <p:grpSpPr>
          <a:xfrm>
            <a:off x="2650263" y="1601452"/>
            <a:ext cx="3919672" cy="4493294"/>
            <a:chOff x="1964463" y="1252"/>
            <a:chExt cx="3919672" cy="4493294"/>
          </a:xfrm>
        </p:grpSpPr>
        <p:sp>
          <p:nvSpPr>
            <p:cNvPr id="566" name="Google Shape;566;p49"/>
            <p:cNvSpPr/>
            <p:nvPr/>
          </p:nvSpPr>
          <p:spPr>
            <a:xfrm>
              <a:off x="3833186" y="1042679"/>
              <a:ext cx="1002248" cy="476979"/>
            </a:xfrm>
            <a:custGeom>
              <a:rect b="b" l="l" r="r" t="t"/>
              <a:pathLst>
                <a:path extrusionOk="0" h="120000" w="120000">
                  <a:moveTo>
                    <a:pt x="0" y="0"/>
                  </a:moveTo>
                  <a:lnTo>
                    <a:pt x="0" y="81776"/>
                  </a:lnTo>
                  <a:lnTo>
                    <a:pt x="120000" y="81776"/>
                  </a:lnTo>
                  <a:lnTo>
                    <a:pt x="120000" y="120000"/>
                  </a:lnTo>
                </a:path>
              </a:pathLst>
            </a:custGeom>
            <a:noFill/>
            <a:ln cap="flat" cmpd="thickThin" w="55000">
              <a:solidFill>
                <a:srgbClr val="207F97"/>
              </a:solidFill>
              <a:prstDash val="solid"/>
              <a:round/>
              <a:headEnd len="sm" w="sm" type="none"/>
              <a:tailEnd len="sm" w="sm" type="none"/>
            </a:ln>
          </p:spPr>
        </p:sp>
        <p:sp>
          <p:nvSpPr>
            <p:cNvPr id="567" name="Google Shape;567;p49"/>
            <p:cNvSpPr/>
            <p:nvPr/>
          </p:nvSpPr>
          <p:spPr>
            <a:xfrm>
              <a:off x="2830937" y="1042679"/>
              <a:ext cx="1002248" cy="476979"/>
            </a:xfrm>
            <a:custGeom>
              <a:rect b="b" l="l" r="r" t="t"/>
              <a:pathLst>
                <a:path extrusionOk="0" h="120000" w="120000">
                  <a:moveTo>
                    <a:pt x="120000" y="0"/>
                  </a:moveTo>
                  <a:lnTo>
                    <a:pt x="120000" y="81776"/>
                  </a:lnTo>
                  <a:lnTo>
                    <a:pt x="0" y="81776"/>
                  </a:lnTo>
                  <a:lnTo>
                    <a:pt x="0" y="120000"/>
                  </a:lnTo>
                </a:path>
              </a:pathLst>
            </a:custGeom>
            <a:noFill/>
            <a:ln cap="flat" cmpd="thickThin" w="55000">
              <a:solidFill>
                <a:srgbClr val="207F97"/>
              </a:solidFill>
              <a:prstDash val="solid"/>
              <a:round/>
              <a:headEnd len="sm" w="sm" type="none"/>
              <a:tailEnd len="sm" w="sm" type="none"/>
            </a:ln>
          </p:spPr>
        </p:sp>
        <p:sp>
          <p:nvSpPr>
            <p:cNvPr id="568" name="Google Shape;568;p49"/>
            <p:cNvSpPr/>
            <p:nvPr/>
          </p:nvSpPr>
          <p:spPr>
            <a:xfrm>
              <a:off x="1964463" y="1252"/>
              <a:ext cx="3737445" cy="1041427"/>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9"/>
            <p:cNvSpPr/>
            <p:nvPr/>
          </p:nvSpPr>
          <p:spPr>
            <a:xfrm>
              <a:off x="2146690" y="174368"/>
              <a:ext cx="3737445" cy="1041427"/>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9"/>
            <p:cNvSpPr txBox="1"/>
            <p:nvPr/>
          </p:nvSpPr>
          <p:spPr>
            <a:xfrm>
              <a:off x="2177192" y="204870"/>
              <a:ext cx="3676441" cy="980423"/>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Chế độ BHXH tự nguyện</a:t>
              </a:r>
              <a:endParaRPr/>
            </a:p>
          </p:txBody>
        </p:sp>
        <p:sp>
          <p:nvSpPr>
            <p:cNvPr id="571" name="Google Shape;571;p49"/>
            <p:cNvSpPr/>
            <p:nvPr/>
          </p:nvSpPr>
          <p:spPr>
            <a:xfrm>
              <a:off x="2010916" y="1519658"/>
              <a:ext cx="1640043" cy="2801772"/>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9"/>
            <p:cNvSpPr/>
            <p:nvPr/>
          </p:nvSpPr>
          <p:spPr>
            <a:xfrm>
              <a:off x="2193143" y="1692774"/>
              <a:ext cx="1640043" cy="2801772"/>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9"/>
            <p:cNvSpPr txBox="1"/>
            <p:nvPr/>
          </p:nvSpPr>
          <p:spPr>
            <a:xfrm>
              <a:off x="2241178" y="1740809"/>
              <a:ext cx="1543973" cy="270570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Hưu trí</a:t>
              </a:r>
              <a:endParaRPr/>
            </a:p>
          </p:txBody>
        </p:sp>
        <p:sp>
          <p:nvSpPr>
            <p:cNvPr id="574" name="Google Shape;574;p49"/>
            <p:cNvSpPr/>
            <p:nvPr/>
          </p:nvSpPr>
          <p:spPr>
            <a:xfrm>
              <a:off x="4015413" y="1519658"/>
              <a:ext cx="1640043" cy="2801772"/>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9"/>
            <p:cNvSpPr/>
            <p:nvPr/>
          </p:nvSpPr>
          <p:spPr>
            <a:xfrm>
              <a:off x="4197640" y="1692774"/>
              <a:ext cx="1640043" cy="2801772"/>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9"/>
            <p:cNvSpPr txBox="1"/>
            <p:nvPr/>
          </p:nvSpPr>
          <p:spPr>
            <a:xfrm>
              <a:off x="4245675" y="1740809"/>
              <a:ext cx="1543973" cy="270570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Tử tuất</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0"/>
          <p:cNvSpPr txBox="1"/>
          <p:nvPr>
            <p:ph idx="1" type="body"/>
          </p:nvPr>
        </p:nvSpPr>
        <p:spPr>
          <a:xfrm>
            <a:off x="914400" y="685800"/>
            <a:ext cx="5867400" cy="914400"/>
          </a:xfrm>
          <a:prstGeom prst="rect">
            <a:avLst/>
          </a:prstGeom>
          <a:noFill/>
          <a:ln>
            <a:noFill/>
          </a:ln>
        </p:spPr>
        <p:txBody>
          <a:bodyPr anchorCtr="0" anchor="t" bIns="45700" lIns="91425" spcFirstLastPara="1" rIns="91425" wrap="square" tIns="45700">
            <a:noAutofit/>
          </a:bodyPr>
          <a:lstStyle/>
          <a:p>
            <a:pPr indent="0" lvl="0" marL="63500" rtl="0" algn="l">
              <a:spcBef>
                <a:spcPts val="0"/>
              </a:spcBef>
              <a:spcAft>
                <a:spcPts val="0"/>
              </a:spcAft>
              <a:buClr>
                <a:schemeClr val="dk1"/>
              </a:buClr>
              <a:buSzPts val="2400"/>
              <a:buNone/>
            </a:pPr>
            <a:r>
              <a:rPr b="1" lang="en-US" sz="2400">
                <a:latin typeface="Times New Roman"/>
                <a:ea typeface="Times New Roman"/>
                <a:cs typeface="Times New Roman"/>
                <a:sym typeface="Times New Roman"/>
              </a:rPr>
              <a:t>LUẬT LAO ĐỘNG</a:t>
            </a:r>
            <a:endParaRPr/>
          </a:p>
          <a:p>
            <a:pPr indent="0" lvl="0" marL="63500" rtl="0" algn="l">
              <a:spcBef>
                <a:spcPts val="400"/>
              </a:spcBef>
              <a:spcAft>
                <a:spcPts val="0"/>
              </a:spcAft>
              <a:buClr>
                <a:schemeClr val="dk1"/>
              </a:buClr>
              <a:buSzPts val="2400"/>
              <a:buNone/>
            </a:pPr>
            <a:r>
              <a:rPr b="1" lang="en-US" sz="2400">
                <a:latin typeface="Times New Roman"/>
                <a:ea typeface="Times New Roman"/>
                <a:cs typeface="Times New Roman"/>
                <a:sym typeface="Times New Roman"/>
              </a:rPr>
              <a:t>VI. Bảo hiểm xã hội</a:t>
            </a:r>
            <a:endParaRPr/>
          </a:p>
        </p:txBody>
      </p:sp>
      <p:pic>
        <p:nvPicPr>
          <p:cNvPr descr="5.png" id="582" name="Google Shape;582;p50"/>
          <p:cNvPicPr preferRelativeResize="0"/>
          <p:nvPr/>
        </p:nvPicPr>
        <p:blipFill rotWithShape="1">
          <a:blip r:embed="rId3">
            <a:alphaModFix/>
          </a:blip>
          <a:srcRect b="0" l="0" r="0" t="0"/>
          <a:stretch/>
        </p:blipFill>
        <p:spPr>
          <a:xfrm>
            <a:off x="6492143" y="457201"/>
            <a:ext cx="2280029" cy="2057399"/>
          </a:xfrm>
          <a:prstGeom prst="rect">
            <a:avLst/>
          </a:prstGeom>
          <a:noFill/>
          <a:ln>
            <a:noFill/>
          </a:ln>
        </p:spPr>
      </p:pic>
      <p:grpSp>
        <p:nvGrpSpPr>
          <p:cNvPr id="583" name="Google Shape;583;p50"/>
          <p:cNvGrpSpPr/>
          <p:nvPr/>
        </p:nvGrpSpPr>
        <p:grpSpPr>
          <a:xfrm>
            <a:off x="1728192" y="1600947"/>
            <a:ext cx="5763815" cy="4441322"/>
            <a:chOff x="1042392" y="747"/>
            <a:chExt cx="5763815" cy="4441322"/>
          </a:xfrm>
        </p:grpSpPr>
        <p:sp>
          <p:nvSpPr>
            <p:cNvPr id="584" name="Google Shape;584;p50"/>
            <p:cNvSpPr/>
            <p:nvPr/>
          </p:nvSpPr>
          <p:spPr>
            <a:xfrm>
              <a:off x="3834240" y="1030129"/>
              <a:ext cx="1981311" cy="410852"/>
            </a:xfrm>
            <a:custGeom>
              <a:rect b="b" l="l" r="r" t="t"/>
              <a:pathLst>
                <a:path extrusionOk="0" h="120000" w="120000">
                  <a:moveTo>
                    <a:pt x="0" y="0"/>
                  </a:moveTo>
                  <a:lnTo>
                    <a:pt x="0" y="76137"/>
                  </a:lnTo>
                  <a:lnTo>
                    <a:pt x="120000" y="76137"/>
                  </a:lnTo>
                  <a:lnTo>
                    <a:pt x="120000" y="120000"/>
                  </a:lnTo>
                </a:path>
              </a:pathLst>
            </a:custGeom>
            <a:noFill/>
            <a:ln cap="flat" cmpd="thickThin" w="55000">
              <a:solidFill>
                <a:srgbClr val="207F97"/>
              </a:solidFill>
              <a:prstDash val="solid"/>
              <a:round/>
              <a:headEnd len="sm" w="sm" type="none"/>
              <a:tailEnd len="sm" w="sm" type="none"/>
            </a:ln>
          </p:spPr>
        </p:sp>
        <p:sp>
          <p:nvSpPr>
            <p:cNvPr id="585" name="Google Shape;585;p50"/>
            <p:cNvSpPr/>
            <p:nvPr/>
          </p:nvSpPr>
          <p:spPr>
            <a:xfrm>
              <a:off x="3788520" y="1030129"/>
              <a:ext cx="91440" cy="471462"/>
            </a:xfrm>
            <a:custGeom>
              <a:rect b="b" l="l" r="r" t="t"/>
              <a:pathLst>
                <a:path extrusionOk="0" h="120000" w="120000">
                  <a:moveTo>
                    <a:pt x="60000" y="0"/>
                  </a:moveTo>
                  <a:lnTo>
                    <a:pt x="60000" y="120000"/>
                  </a:lnTo>
                </a:path>
              </a:pathLst>
            </a:custGeom>
            <a:noFill/>
            <a:ln cap="flat" cmpd="thickThin" w="55000">
              <a:solidFill>
                <a:srgbClr val="207F97"/>
              </a:solidFill>
              <a:prstDash val="solid"/>
              <a:round/>
              <a:headEnd len="sm" w="sm" type="none"/>
              <a:tailEnd len="sm" w="sm" type="none"/>
            </a:ln>
          </p:spPr>
        </p:sp>
        <p:sp>
          <p:nvSpPr>
            <p:cNvPr id="586" name="Google Shape;586;p50"/>
            <p:cNvSpPr/>
            <p:nvPr/>
          </p:nvSpPr>
          <p:spPr>
            <a:xfrm>
              <a:off x="1852928" y="1030129"/>
              <a:ext cx="1981311" cy="471462"/>
            </a:xfrm>
            <a:custGeom>
              <a:rect b="b" l="l" r="r" t="t"/>
              <a:pathLst>
                <a:path extrusionOk="0" h="120000" w="120000">
                  <a:moveTo>
                    <a:pt x="120000" y="0"/>
                  </a:moveTo>
                  <a:lnTo>
                    <a:pt x="120000" y="81776"/>
                  </a:lnTo>
                  <a:lnTo>
                    <a:pt x="0" y="81776"/>
                  </a:lnTo>
                  <a:lnTo>
                    <a:pt x="0" y="120000"/>
                  </a:lnTo>
                </a:path>
              </a:pathLst>
            </a:custGeom>
            <a:noFill/>
            <a:ln cap="flat" cmpd="thickThin" w="55000">
              <a:solidFill>
                <a:srgbClr val="207F97"/>
              </a:solidFill>
              <a:prstDash val="solid"/>
              <a:round/>
              <a:headEnd len="sm" w="sm" type="none"/>
              <a:tailEnd len="sm" w="sm" type="none"/>
            </a:ln>
          </p:spPr>
        </p:sp>
        <p:sp>
          <p:nvSpPr>
            <p:cNvPr id="587" name="Google Shape;587;p50"/>
            <p:cNvSpPr/>
            <p:nvPr/>
          </p:nvSpPr>
          <p:spPr>
            <a:xfrm>
              <a:off x="1987132" y="747"/>
              <a:ext cx="3694214" cy="1029381"/>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0"/>
            <p:cNvSpPr/>
            <p:nvPr/>
          </p:nvSpPr>
          <p:spPr>
            <a:xfrm>
              <a:off x="2167252" y="171860"/>
              <a:ext cx="3694214" cy="1029381"/>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0"/>
            <p:cNvSpPr txBox="1"/>
            <p:nvPr/>
          </p:nvSpPr>
          <p:spPr>
            <a:xfrm>
              <a:off x="2197402" y="202010"/>
              <a:ext cx="3633914" cy="969081"/>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Chế độ BHXH tự nguyện</a:t>
              </a:r>
              <a:endParaRPr/>
            </a:p>
          </p:txBody>
        </p:sp>
        <p:sp>
          <p:nvSpPr>
            <p:cNvPr id="590" name="Google Shape;590;p50"/>
            <p:cNvSpPr/>
            <p:nvPr/>
          </p:nvSpPr>
          <p:spPr>
            <a:xfrm>
              <a:off x="1042392" y="1501591"/>
              <a:ext cx="1621073" cy="2769365"/>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0"/>
            <p:cNvSpPr/>
            <p:nvPr/>
          </p:nvSpPr>
          <p:spPr>
            <a:xfrm>
              <a:off x="1222511" y="1672704"/>
              <a:ext cx="1621073" cy="2769365"/>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0"/>
            <p:cNvSpPr txBox="1"/>
            <p:nvPr/>
          </p:nvSpPr>
          <p:spPr>
            <a:xfrm>
              <a:off x="1269991" y="1720184"/>
              <a:ext cx="1526113" cy="267440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Trợ cấp thất nghiệp</a:t>
              </a:r>
              <a:endParaRPr/>
            </a:p>
          </p:txBody>
        </p:sp>
        <p:sp>
          <p:nvSpPr>
            <p:cNvPr id="593" name="Google Shape;593;p50"/>
            <p:cNvSpPr/>
            <p:nvPr/>
          </p:nvSpPr>
          <p:spPr>
            <a:xfrm>
              <a:off x="3023703" y="1501591"/>
              <a:ext cx="1621073" cy="2769365"/>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0"/>
            <p:cNvSpPr/>
            <p:nvPr/>
          </p:nvSpPr>
          <p:spPr>
            <a:xfrm>
              <a:off x="3203823" y="1672704"/>
              <a:ext cx="1621073" cy="2769365"/>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0"/>
            <p:cNvSpPr txBox="1"/>
            <p:nvPr/>
          </p:nvSpPr>
          <p:spPr>
            <a:xfrm>
              <a:off x="3251303" y="1720184"/>
              <a:ext cx="1526113" cy="267440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Hỗ trợ học nghề</a:t>
              </a:r>
              <a:endParaRPr/>
            </a:p>
          </p:txBody>
        </p:sp>
        <p:sp>
          <p:nvSpPr>
            <p:cNvPr id="596" name="Google Shape;596;p50"/>
            <p:cNvSpPr/>
            <p:nvPr/>
          </p:nvSpPr>
          <p:spPr>
            <a:xfrm>
              <a:off x="5005015" y="1440981"/>
              <a:ext cx="1621073" cy="2822347"/>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0"/>
            <p:cNvSpPr/>
            <p:nvPr/>
          </p:nvSpPr>
          <p:spPr>
            <a:xfrm>
              <a:off x="5185134" y="1612094"/>
              <a:ext cx="1621073" cy="2822347"/>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0"/>
            <p:cNvSpPr txBox="1"/>
            <p:nvPr/>
          </p:nvSpPr>
          <p:spPr>
            <a:xfrm>
              <a:off x="5232614" y="1659574"/>
              <a:ext cx="1526113" cy="2727387"/>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Hỗ trợ tìm việc</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idx="1" type="body"/>
          </p:nvPr>
        </p:nvSpPr>
        <p:spPr>
          <a:xfrm>
            <a:off x="914400" y="533400"/>
            <a:ext cx="3810000" cy="9906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342900" lvl="0" marL="457200" rtl="0" algn="just">
              <a:lnSpc>
                <a:spcPct val="90000"/>
              </a:lnSpc>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Khái quát chung</a:t>
            </a:r>
            <a:endParaRPr/>
          </a:p>
        </p:txBody>
      </p:sp>
      <p:pic>
        <p:nvPicPr>
          <p:cNvPr descr="1.jpg" id="128" name="Google Shape;128;p16"/>
          <p:cNvPicPr preferRelativeResize="0"/>
          <p:nvPr/>
        </p:nvPicPr>
        <p:blipFill rotWithShape="1">
          <a:blip r:embed="rId3">
            <a:alphaModFix/>
          </a:blip>
          <a:srcRect b="0" l="0" r="0" t="0"/>
          <a:stretch/>
        </p:blipFill>
        <p:spPr>
          <a:xfrm>
            <a:off x="5943600" y="990599"/>
            <a:ext cx="2590800" cy="3740727"/>
          </a:xfrm>
          <a:prstGeom prst="rect">
            <a:avLst/>
          </a:prstGeom>
          <a:noFill/>
          <a:ln>
            <a:noFill/>
          </a:ln>
        </p:spPr>
      </p:pic>
      <p:sp>
        <p:nvSpPr>
          <p:cNvPr id="129" name="Google Shape;129;p16"/>
          <p:cNvSpPr txBox="1"/>
          <p:nvPr/>
        </p:nvSpPr>
        <p:spPr>
          <a:xfrm>
            <a:off x="1066800" y="1447800"/>
            <a:ext cx="4648200" cy="26776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Cơ sở pháp lý:</a:t>
            </a:r>
            <a:endParaRPr/>
          </a:p>
          <a:p>
            <a:pPr indent="-177800" lvl="0" marL="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Bộ luật lao động số 10/2012/QH13 ngày 18/6/2012 có hiệu lực từ ngày 01/5/2013.</a:t>
            </a:r>
            <a:endParaRPr/>
          </a:p>
          <a:p>
            <a:pPr indent="-177800" lvl="0" marL="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Các văn bản QPPL dưới luật hướng dẫn thi hành.</a:t>
            </a:r>
            <a:endParaRPr/>
          </a:p>
        </p:txBody>
      </p:sp>
      <p:grpSp>
        <p:nvGrpSpPr>
          <p:cNvPr id="130" name="Google Shape;130;p16"/>
          <p:cNvGrpSpPr/>
          <p:nvPr/>
        </p:nvGrpSpPr>
        <p:grpSpPr>
          <a:xfrm>
            <a:off x="763990" y="5246377"/>
            <a:ext cx="8149418" cy="708645"/>
            <a:chOff x="1990" y="140977"/>
            <a:chExt cx="8149418" cy="708645"/>
          </a:xfrm>
        </p:grpSpPr>
        <p:sp>
          <p:nvSpPr>
            <p:cNvPr id="131" name="Google Shape;131;p16"/>
            <p:cNvSpPr/>
            <p:nvPr/>
          </p:nvSpPr>
          <p:spPr>
            <a:xfrm>
              <a:off x="1990" y="140977"/>
              <a:ext cx="1771612" cy="708645"/>
            </a:xfrm>
            <a:prstGeom prst="chevron">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txBox="1"/>
            <p:nvPr/>
          </p:nvSpPr>
          <p:spPr>
            <a:xfrm>
              <a:off x="356313" y="140977"/>
              <a:ext cx="1062967" cy="708645"/>
            </a:xfrm>
            <a:prstGeom prst="rect">
              <a:avLst/>
            </a:prstGeom>
            <a:noFill/>
            <a:ln>
              <a:noFill/>
            </a:ln>
          </p:spPr>
          <p:txBody>
            <a:bodyPr anchorCtr="0" anchor="ctr" bIns="21325" lIns="64000" spcFirstLastPara="1" rIns="21325" wrap="square" tIns="21325">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BLLĐ 1994</a:t>
              </a:r>
              <a:endParaRPr/>
            </a:p>
          </p:txBody>
        </p:sp>
        <p:sp>
          <p:nvSpPr>
            <p:cNvPr id="133" name="Google Shape;133;p16"/>
            <p:cNvSpPr/>
            <p:nvPr/>
          </p:nvSpPr>
          <p:spPr>
            <a:xfrm>
              <a:off x="1596442" y="140977"/>
              <a:ext cx="1771612" cy="708645"/>
            </a:xfrm>
            <a:prstGeom prst="chevron">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txBox="1"/>
            <p:nvPr/>
          </p:nvSpPr>
          <p:spPr>
            <a:xfrm>
              <a:off x="1950765" y="140977"/>
              <a:ext cx="1062967" cy="708645"/>
            </a:xfrm>
            <a:prstGeom prst="rect">
              <a:avLst/>
            </a:prstGeom>
            <a:noFill/>
            <a:ln>
              <a:noFill/>
            </a:ln>
          </p:spPr>
          <p:txBody>
            <a:bodyPr anchorCtr="0" anchor="ctr" bIns="21325" lIns="64000" spcFirstLastPara="1" rIns="21325" wrap="square" tIns="21325">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Sửa đổi năm 2002</a:t>
              </a:r>
              <a:endParaRPr/>
            </a:p>
          </p:txBody>
        </p:sp>
        <p:sp>
          <p:nvSpPr>
            <p:cNvPr id="135" name="Google Shape;135;p16"/>
            <p:cNvSpPr/>
            <p:nvPr/>
          </p:nvSpPr>
          <p:spPr>
            <a:xfrm>
              <a:off x="3190893" y="140977"/>
              <a:ext cx="1771612" cy="708645"/>
            </a:xfrm>
            <a:prstGeom prst="chevron">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3545216" y="140977"/>
              <a:ext cx="1062967" cy="708645"/>
            </a:xfrm>
            <a:prstGeom prst="rect">
              <a:avLst/>
            </a:prstGeom>
            <a:noFill/>
            <a:ln>
              <a:noFill/>
            </a:ln>
          </p:spPr>
          <p:txBody>
            <a:bodyPr anchorCtr="0" anchor="ctr" bIns="21325" lIns="64000" spcFirstLastPara="1" rIns="21325" wrap="square" tIns="21325">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Sửa đổi năm 2006</a:t>
              </a:r>
              <a:endParaRPr/>
            </a:p>
          </p:txBody>
        </p:sp>
        <p:sp>
          <p:nvSpPr>
            <p:cNvPr id="137" name="Google Shape;137;p16"/>
            <p:cNvSpPr/>
            <p:nvPr/>
          </p:nvSpPr>
          <p:spPr>
            <a:xfrm>
              <a:off x="4785345" y="140977"/>
              <a:ext cx="1771612" cy="708645"/>
            </a:xfrm>
            <a:prstGeom prst="chevron">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txBox="1"/>
            <p:nvPr/>
          </p:nvSpPr>
          <p:spPr>
            <a:xfrm>
              <a:off x="5139668" y="140977"/>
              <a:ext cx="1062967" cy="708645"/>
            </a:xfrm>
            <a:prstGeom prst="rect">
              <a:avLst/>
            </a:prstGeom>
            <a:noFill/>
            <a:ln>
              <a:noFill/>
            </a:ln>
          </p:spPr>
          <p:txBody>
            <a:bodyPr anchorCtr="0" anchor="ctr" bIns="21325" lIns="64000" spcFirstLastPara="1" rIns="21325" wrap="square" tIns="21325">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Sửa đổi năm 2007</a:t>
              </a:r>
              <a:endParaRPr/>
            </a:p>
          </p:txBody>
        </p:sp>
        <p:sp>
          <p:nvSpPr>
            <p:cNvPr id="139" name="Google Shape;139;p16"/>
            <p:cNvSpPr/>
            <p:nvPr/>
          </p:nvSpPr>
          <p:spPr>
            <a:xfrm>
              <a:off x="6379796" y="140977"/>
              <a:ext cx="1771612" cy="708645"/>
            </a:xfrm>
            <a:prstGeom prst="chevron">
              <a:avLst>
                <a:gd fmla="val 5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txBox="1"/>
            <p:nvPr/>
          </p:nvSpPr>
          <p:spPr>
            <a:xfrm>
              <a:off x="6734119" y="140977"/>
              <a:ext cx="1062967" cy="708645"/>
            </a:xfrm>
            <a:prstGeom prst="rect">
              <a:avLst/>
            </a:prstGeom>
            <a:noFill/>
            <a:ln>
              <a:noFill/>
            </a:ln>
          </p:spPr>
          <p:txBody>
            <a:bodyPr anchorCtr="0" anchor="ctr" bIns="21325" lIns="64000" spcFirstLastPara="1" rIns="21325" wrap="square" tIns="21325">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BLLĐ 2012</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7"/>
          <p:cNvSpPr txBox="1"/>
          <p:nvPr>
            <p:ph idx="1" type="body"/>
          </p:nvPr>
        </p:nvSpPr>
        <p:spPr>
          <a:xfrm>
            <a:off x="914400" y="533400"/>
            <a:ext cx="3810000" cy="9906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342900" lvl="0" marL="457200" rtl="0" algn="just">
              <a:lnSpc>
                <a:spcPct val="90000"/>
              </a:lnSpc>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Khái quát chung</a:t>
            </a:r>
            <a:endParaRPr/>
          </a:p>
        </p:txBody>
      </p:sp>
      <p:sp>
        <p:nvSpPr>
          <p:cNvPr id="146" name="Google Shape;146;p17"/>
          <p:cNvSpPr txBox="1"/>
          <p:nvPr/>
        </p:nvSpPr>
        <p:spPr>
          <a:xfrm>
            <a:off x="1066800" y="1447800"/>
            <a:ext cx="4648200" cy="5232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Giải thích từ ngữ:</a:t>
            </a:r>
            <a:endParaRPr/>
          </a:p>
        </p:txBody>
      </p:sp>
      <p:pic>
        <p:nvPicPr>
          <p:cNvPr descr="2.jpg" id="147" name="Google Shape;147;p17"/>
          <p:cNvPicPr preferRelativeResize="0"/>
          <p:nvPr/>
        </p:nvPicPr>
        <p:blipFill rotWithShape="1">
          <a:blip r:embed="rId3">
            <a:alphaModFix/>
          </a:blip>
          <a:srcRect b="0" l="0" r="0" t="0"/>
          <a:stretch/>
        </p:blipFill>
        <p:spPr>
          <a:xfrm>
            <a:off x="6934200" y="457200"/>
            <a:ext cx="1847850" cy="1295400"/>
          </a:xfrm>
          <a:prstGeom prst="rect">
            <a:avLst/>
          </a:prstGeom>
          <a:noFill/>
          <a:ln>
            <a:noFill/>
          </a:ln>
        </p:spPr>
      </p:pic>
      <p:grpSp>
        <p:nvGrpSpPr>
          <p:cNvPr id="148" name="Google Shape;148;p17"/>
          <p:cNvGrpSpPr/>
          <p:nvPr/>
        </p:nvGrpSpPr>
        <p:grpSpPr>
          <a:xfrm>
            <a:off x="1066926" y="1983286"/>
            <a:ext cx="7695947" cy="4491626"/>
            <a:chOff x="126" y="2086"/>
            <a:chExt cx="7695947" cy="4491626"/>
          </a:xfrm>
        </p:grpSpPr>
        <p:sp>
          <p:nvSpPr>
            <p:cNvPr id="149" name="Google Shape;149;p17"/>
            <p:cNvSpPr/>
            <p:nvPr/>
          </p:nvSpPr>
          <p:spPr>
            <a:xfrm rot="5400000">
              <a:off x="4018297" y="-2366177"/>
              <a:ext cx="1225145" cy="6126098"/>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txBox="1"/>
            <p:nvPr/>
          </p:nvSpPr>
          <p:spPr>
            <a:xfrm>
              <a:off x="1567821" y="144106"/>
              <a:ext cx="6066291" cy="1105531"/>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Người </a:t>
              </a:r>
              <a:r>
                <a:rPr b="1" i="0" lang="en-US" sz="2200" u="none" cap="none" strike="noStrike">
                  <a:solidFill>
                    <a:srgbClr val="FF0000"/>
                  </a:solidFill>
                  <a:latin typeface="Times New Roman"/>
                  <a:ea typeface="Times New Roman"/>
                  <a:cs typeface="Times New Roman"/>
                  <a:sym typeface="Times New Roman"/>
                </a:rPr>
                <a:t>từ đủ 15 tuổi trở lên</a:t>
              </a:r>
              <a:r>
                <a:rPr b="0" i="0" lang="en-US" sz="2200" u="none" cap="none" strike="noStrike">
                  <a:solidFill>
                    <a:schemeClr val="dk1"/>
                  </a:solidFill>
                  <a:latin typeface="Times New Roman"/>
                  <a:ea typeface="Times New Roman"/>
                  <a:cs typeface="Times New Roman"/>
                  <a:sym typeface="Times New Roman"/>
                </a:rPr>
                <a:t>, có khả năng lao động, làm việc theo hợp đồng lao động, được trả lương và chịu sự quản lý, điều hành của người sử dụng lao động</a:t>
              </a:r>
              <a:endParaRPr/>
            </a:p>
          </p:txBody>
        </p:sp>
        <p:sp>
          <p:nvSpPr>
            <p:cNvPr id="151" name="Google Shape;151;p17"/>
            <p:cNvSpPr/>
            <p:nvPr/>
          </p:nvSpPr>
          <p:spPr>
            <a:xfrm>
              <a:off x="126" y="2086"/>
              <a:ext cx="1567694" cy="138957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txBox="1"/>
            <p:nvPr/>
          </p:nvSpPr>
          <p:spPr>
            <a:xfrm>
              <a:off x="67959" y="69919"/>
              <a:ext cx="1432028" cy="1253904"/>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Người lao động</a:t>
              </a:r>
              <a:endParaRPr/>
            </a:p>
          </p:txBody>
        </p:sp>
        <p:sp>
          <p:nvSpPr>
            <p:cNvPr id="153" name="Google Shape;153;p17"/>
            <p:cNvSpPr/>
            <p:nvPr/>
          </p:nvSpPr>
          <p:spPr>
            <a:xfrm rot="5400000">
              <a:off x="3860901" y="-799966"/>
              <a:ext cx="1573527" cy="6095733"/>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txBox="1"/>
            <p:nvPr/>
          </p:nvSpPr>
          <p:spPr>
            <a:xfrm>
              <a:off x="1599799" y="1537949"/>
              <a:ext cx="6018920" cy="1419901"/>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Là doanh nghiệp, cơ quan, tổ chức, hợp tác xã, hộ gia đình, cá nhân có thuê mướn, sử dụng lao động theo hợp đồng lao động; nếu là cá nhân thì phải có NLHVDS đầy đủ</a:t>
              </a:r>
              <a:endParaRPr/>
            </a:p>
          </p:txBody>
        </p:sp>
        <p:sp>
          <p:nvSpPr>
            <p:cNvPr id="155" name="Google Shape;155;p17"/>
            <p:cNvSpPr/>
            <p:nvPr/>
          </p:nvSpPr>
          <p:spPr>
            <a:xfrm>
              <a:off x="126" y="1553114"/>
              <a:ext cx="1599672" cy="138957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nvSpPr>
          <p:spPr>
            <a:xfrm>
              <a:off x="67959" y="1620947"/>
              <a:ext cx="1464006" cy="1253904"/>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Người sử dụng lao động</a:t>
              </a:r>
              <a:endParaRPr/>
            </a:p>
          </p:txBody>
        </p:sp>
        <p:sp>
          <p:nvSpPr>
            <p:cNvPr id="157" name="Google Shape;157;p17"/>
            <p:cNvSpPr/>
            <p:nvPr/>
          </p:nvSpPr>
          <p:spPr>
            <a:xfrm rot="5400000">
              <a:off x="4090564" y="749247"/>
              <a:ext cx="1111656" cy="6099361"/>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txBox="1"/>
            <p:nvPr/>
          </p:nvSpPr>
          <p:spPr>
            <a:xfrm>
              <a:off x="1596712" y="3297367"/>
              <a:ext cx="6045094" cy="1003122"/>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Là quan hệ xã hội phát sinh trong việc thuê mướn, sử dụng lao động, trả lương giữa người lao động và người sử dụng lao động</a:t>
              </a:r>
              <a:endParaRPr/>
            </a:p>
          </p:txBody>
        </p:sp>
        <p:sp>
          <p:nvSpPr>
            <p:cNvPr id="159" name="Google Shape;159;p17"/>
            <p:cNvSpPr/>
            <p:nvPr/>
          </p:nvSpPr>
          <p:spPr>
            <a:xfrm>
              <a:off x="126" y="3104142"/>
              <a:ext cx="1596585" cy="138957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nvSpPr>
          <p:spPr>
            <a:xfrm>
              <a:off x="67959" y="3171975"/>
              <a:ext cx="1460919" cy="1253904"/>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Quan hệ lao động</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914400" y="533400"/>
            <a:ext cx="3810000" cy="9906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342900" lvl="0" marL="457200" rtl="0" algn="just">
              <a:lnSpc>
                <a:spcPct val="90000"/>
              </a:lnSpc>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Khái quát chung</a:t>
            </a:r>
            <a:endParaRPr/>
          </a:p>
        </p:txBody>
      </p:sp>
      <p:grpSp>
        <p:nvGrpSpPr>
          <p:cNvPr id="166" name="Google Shape;166;p18"/>
          <p:cNvGrpSpPr/>
          <p:nvPr/>
        </p:nvGrpSpPr>
        <p:grpSpPr>
          <a:xfrm>
            <a:off x="990600" y="1981661"/>
            <a:ext cx="6095998" cy="4063077"/>
            <a:chOff x="0" y="461"/>
            <a:chExt cx="6095998" cy="4063077"/>
          </a:xfrm>
        </p:grpSpPr>
        <p:sp>
          <p:nvSpPr>
            <p:cNvPr id="167" name="Google Shape;167;p18"/>
            <p:cNvSpPr/>
            <p:nvPr/>
          </p:nvSpPr>
          <p:spPr>
            <a:xfrm rot="5400000">
              <a:off x="-326231" y="326692"/>
              <a:ext cx="2174874" cy="1522412"/>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txBox="1"/>
            <p:nvPr/>
          </p:nvSpPr>
          <p:spPr>
            <a:xfrm>
              <a:off x="0" y="761667"/>
              <a:ext cx="1522412" cy="652462"/>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2800"/>
                <a:buFont typeface="Times New Roman"/>
                <a:buNone/>
              </a:pPr>
              <a:r>
                <a:rPr b="1" lang="en-US" sz="2800">
                  <a:solidFill>
                    <a:schemeClr val="lt1"/>
                  </a:solidFill>
                  <a:latin typeface="Times New Roman"/>
                  <a:ea typeface="Times New Roman"/>
                  <a:cs typeface="Times New Roman"/>
                  <a:sym typeface="Times New Roman"/>
                </a:rPr>
                <a:t>Điều 5</a:t>
              </a:r>
              <a:endParaRPr/>
            </a:p>
          </p:txBody>
        </p:sp>
        <p:sp>
          <p:nvSpPr>
            <p:cNvPr id="169" name="Google Shape;169;p18"/>
            <p:cNvSpPr/>
            <p:nvPr/>
          </p:nvSpPr>
          <p:spPr>
            <a:xfrm rot="5400000">
              <a:off x="3102371" y="-1579498"/>
              <a:ext cx="1413668" cy="4573587"/>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txBox="1"/>
            <p:nvPr/>
          </p:nvSpPr>
          <p:spPr>
            <a:xfrm>
              <a:off x="1522412" y="69471"/>
              <a:ext cx="4504577" cy="1275648"/>
            </a:xfrm>
            <a:prstGeom prst="rect">
              <a:avLst/>
            </a:prstGeom>
            <a:noFill/>
            <a:ln>
              <a:noFill/>
            </a:ln>
          </p:spPr>
          <p:txBody>
            <a:bodyPr anchorCtr="0" anchor="ctr" bIns="17775" lIns="199125" spcFirstLastPara="1" rIns="17775" wrap="square" tIns="17775">
              <a:noAutofit/>
            </a:bodyPr>
            <a:lstStyle/>
            <a:p>
              <a:pPr indent="-285750" lvl="1" marL="28575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Quyền và nghĩa vụ của người lao động </a:t>
              </a:r>
              <a:r>
                <a:rPr b="0" i="0" lang="en-US" sz="2800" u="none" cap="none" strike="noStrike">
                  <a:solidFill>
                    <a:srgbClr val="FF0000"/>
                  </a:solidFill>
                  <a:latin typeface="Times New Roman"/>
                  <a:ea typeface="Times New Roman"/>
                  <a:cs typeface="Times New Roman"/>
                  <a:sym typeface="Times New Roman"/>
                </a:rPr>
                <a:t>(employees)</a:t>
              </a:r>
              <a:endParaRPr/>
            </a:p>
          </p:txBody>
        </p:sp>
        <p:sp>
          <p:nvSpPr>
            <p:cNvPr id="171" name="Google Shape;171;p18"/>
            <p:cNvSpPr/>
            <p:nvPr/>
          </p:nvSpPr>
          <p:spPr>
            <a:xfrm rot="5400000">
              <a:off x="-326231" y="2214895"/>
              <a:ext cx="2174874" cy="1522412"/>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txBox="1"/>
            <p:nvPr/>
          </p:nvSpPr>
          <p:spPr>
            <a:xfrm>
              <a:off x="0" y="2649870"/>
              <a:ext cx="1522412" cy="652462"/>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2800"/>
                <a:buFont typeface="Times New Roman"/>
                <a:buNone/>
              </a:pPr>
              <a:r>
                <a:rPr b="1" lang="en-US" sz="2800">
                  <a:solidFill>
                    <a:schemeClr val="lt1"/>
                  </a:solidFill>
                  <a:latin typeface="Times New Roman"/>
                  <a:ea typeface="Times New Roman"/>
                  <a:cs typeface="Times New Roman"/>
                  <a:sym typeface="Times New Roman"/>
                </a:rPr>
                <a:t>Điều 6</a:t>
              </a:r>
              <a:endParaRPr/>
            </a:p>
          </p:txBody>
        </p:sp>
        <p:sp>
          <p:nvSpPr>
            <p:cNvPr id="173" name="Google Shape;173;p18"/>
            <p:cNvSpPr/>
            <p:nvPr/>
          </p:nvSpPr>
          <p:spPr>
            <a:xfrm rot="5400000">
              <a:off x="3102371" y="308704"/>
              <a:ext cx="1413668" cy="4573587"/>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nvSpPr>
          <p:spPr>
            <a:xfrm>
              <a:off x="1522412" y="1957673"/>
              <a:ext cx="4504577" cy="1275648"/>
            </a:xfrm>
            <a:prstGeom prst="rect">
              <a:avLst/>
            </a:prstGeom>
            <a:noFill/>
            <a:ln>
              <a:noFill/>
            </a:ln>
          </p:spPr>
          <p:txBody>
            <a:bodyPr anchorCtr="0" anchor="ctr" bIns="17775" lIns="199125" spcFirstLastPara="1" rIns="17775" wrap="square" tIns="17775">
              <a:noAutofit/>
            </a:bodyPr>
            <a:lstStyle/>
            <a:p>
              <a:pPr indent="-285750" lvl="1" marL="28575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Quyền và nghĩa vụ của người sử dụng lao động </a:t>
              </a:r>
              <a:r>
                <a:rPr b="0" i="0" lang="en-US" sz="2800" u="none" cap="none" strike="noStrike">
                  <a:solidFill>
                    <a:srgbClr val="FF0000"/>
                  </a:solidFill>
                  <a:latin typeface="Times New Roman"/>
                  <a:ea typeface="Times New Roman"/>
                  <a:cs typeface="Times New Roman"/>
                  <a:sym typeface="Times New Roman"/>
                </a:rPr>
                <a:t>(employers)</a:t>
              </a:r>
              <a:endParaRPr/>
            </a:p>
          </p:txBody>
        </p:sp>
      </p:grpSp>
      <p:pic>
        <p:nvPicPr>
          <p:cNvPr descr="2.png" id="175" name="Google Shape;175;p18"/>
          <p:cNvPicPr preferRelativeResize="0"/>
          <p:nvPr/>
        </p:nvPicPr>
        <p:blipFill rotWithShape="1">
          <a:blip r:embed="rId3">
            <a:alphaModFix/>
          </a:blip>
          <a:srcRect b="0" l="0" r="0" t="0"/>
          <a:stretch/>
        </p:blipFill>
        <p:spPr>
          <a:xfrm>
            <a:off x="7162800" y="1828801"/>
            <a:ext cx="1828800" cy="1828800"/>
          </a:xfrm>
          <a:prstGeom prst="rect">
            <a:avLst/>
          </a:prstGeom>
          <a:noFill/>
          <a:ln>
            <a:noFill/>
          </a:ln>
        </p:spPr>
      </p:pic>
      <p:pic>
        <p:nvPicPr>
          <p:cNvPr descr="3.jpg" id="176" name="Google Shape;176;p18"/>
          <p:cNvPicPr preferRelativeResize="0"/>
          <p:nvPr/>
        </p:nvPicPr>
        <p:blipFill rotWithShape="1">
          <a:blip r:embed="rId4">
            <a:alphaModFix/>
          </a:blip>
          <a:srcRect b="0" l="0" r="0" t="0"/>
          <a:stretch/>
        </p:blipFill>
        <p:spPr>
          <a:xfrm>
            <a:off x="7162800" y="3657600"/>
            <a:ext cx="1762125" cy="176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3.png" id="181" name="Google Shape;181;p19"/>
          <p:cNvPicPr preferRelativeResize="0"/>
          <p:nvPr/>
        </p:nvPicPr>
        <p:blipFill rotWithShape="1">
          <a:blip r:embed="rId3">
            <a:alphaModFix/>
          </a:blip>
          <a:srcRect b="0" l="0" r="0" t="0"/>
          <a:stretch/>
        </p:blipFill>
        <p:spPr>
          <a:xfrm>
            <a:off x="7315200" y="381000"/>
            <a:ext cx="1524000" cy="1524000"/>
          </a:xfrm>
          <a:prstGeom prst="rect">
            <a:avLst/>
          </a:prstGeom>
          <a:noFill/>
          <a:ln>
            <a:noFill/>
          </a:ln>
        </p:spPr>
      </p:pic>
      <p:sp>
        <p:nvSpPr>
          <p:cNvPr id="182" name="Google Shape;182;p19"/>
          <p:cNvSpPr txBox="1"/>
          <p:nvPr>
            <p:ph idx="1" type="body"/>
          </p:nvPr>
        </p:nvSpPr>
        <p:spPr>
          <a:xfrm>
            <a:off x="914400" y="533400"/>
            <a:ext cx="3810000" cy="990600"/>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342900" lvl="0" marL="457200" rtl="0" algn="just">
              <a:lnSpc>
                <a:spcPct val="90000"/>
              </a:lnSpc>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Khái quát chung</a:t>
            </a:r>
            <a:endParaRPr/>
          </a:p>
        </p:txBody>
      </p:sp>
      <p:sp>
        <p:nvSpPr>
          <p:cNvPr id="183" name="Google Shape;183;p19"/>
          <p:cNvSpPr txBox="1"/>
          <p:nvPr/>
        </p:nvSpPr>
        <p:spPr>
          <a:xfrm>
            <a:off x="838200" y="1371600"/>
            <a:ext cx="78486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Các hành vi bị nghiêm cấm (Điều 8):</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1. Phân biệt đối xử về giới tính, dân tộc, màu da, thành phần xã hội, tình trạng hôn nhân, tín ngưỡng, tôn giáo, nhiễm HIV, khuyết tật hoặc vì lý do thành lập, gia nhập và hoạt động công đoàn. </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2. Ngược đãi người lao động, quấy rối tình dục tại nơi làm việc.</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3. Cưỡng bức lao động.</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4. Lợi dụng danh nghĩa dạy nghề, tập nghề để trục lợi, bóc lột sức lao động hoặc dụ dỗ, ép buộc người học nghề, người tập nghề vào hoạt động trái pháp luật.</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5. Sử dụng lao động chưa qua đào tạo nghề hoặc chưa có chứng chỉ kỹ năng nghề quốc gia đối với nghề, công việc phải sử dụng lao động đã được đào tạo nghề hoặc phải có chứng chỉ kỹ năng nghề quốc gia.</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6. Dụ dỗ, hứa hẹn và quảng cáo gian dối để lừa gạt người lao động hoặc lợi dụng dịch vụ việc làm, hoạt động đưa người lao động đi làm việc ở nước ngoài theo hợp đồng để thực hiện hành vi trái pháp luật.</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7. Sử dụng lao động chưa thành niên trái pháp luật.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idx="1" type="body"/>
          </p:nvPr>
        </p:nvSpPr>
        <p:spPr>
          <a:xfrm>
            <a:off x="914400" y="5334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 Hợp đồng lao động</a:t>
            </a:r>
            <a:endParaRPr/>
          </a:p>
        </p:txBody>
      </p:sp>
      <p:pic>
        <p:nvPicPr>
          <p:cNvPr descr="4.jpg" id="189" name="Google Shape;189;p20"/>
          <p:cNvPicPr preferRelativeResize="0"/>
          <p:nvPr/>
        </p:nvPicPr>
        <p:blipFill rotWithShape="1">
          <a:blip r:embed="rId3">
            <a:alphaModFix/>
          </a:blip>
          <a:srcRect b="0" l="0" r="0" t="0"/>
          <a:stretch/>
        </p:blipFill>
        <p:spPr>
          <a:xfrm>
            <a:off x="5791200" y="914400"/>
            <a:ext cx="3048000" cy="3499822"/>
          </a:xfrm>
          <a:prstGeom prst="rect">
            <a:avLst/>
          </a:prstGeom>
          <a:noFill/>
          <a:ln>
            <a:noFill/>
          </a:ln>
        </p:spPr>
      </p:pic>
      <p:sp>
        <p:nvSpPr>
          <p:cNvPr id="190" name="Google Shape;190;p20"/>
          <p:cNvSpPr txBox="1"/>
          <p:nvPr/>
        </p:nvSpPr>
        <p:spPr>
          <a:xfrm>
            <a:off x="1143000" y="1524000"/>
            <a:ext cx="4495800" cy="310854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Hợp đồng lao động là </a:t>
            </a:r>
            <a:r>
              <a:rPr lang="en-US" sz="2800">
                <a:solidFill>
                  <a:srgbClr val="FF0000"/>
                </a:solidFill>
                <a:latin typeface="Times New Roman"/>
                <a:ea typeface="Times New Roman"/>
                <a:cs typeface="Times New Roman"/>
                <a:sym typeface="Times New Roman"/>
              </a:rPr>
              <a:t>sự thỏa thuận</a:t>
            </a:r>
            <a:r>
              <a:rPr lang="en-US" sz="2800">
                <a:solidFill>
                  <a:schemeClr val="dk1"/>
                </a:solidFill>
                <a:latin typeface="Times New Roman"/>
                <a:ea typeface="Times New Roman"/>
                <a:cs typeface="Times New Roman"/>
                <a:sym typeface="Times New Roman"/>
              </a:rPr>
              <a:t> giữa </a:t>
            </a:r>
            <a:r>
              <a:rPr lang="en-US" sz="2800">
                <a:solidFill>
                  <a:srgbClr val="FF0000"/>
                </a:solidFill>
                <a:latin typeface="Times New Roman"/>
                <a:ea typeface="Times New Roman"/>
                <a:cs typeface="Times New Roman"/>
                <a:sym typeface="Times New Roman"/>
              </a:rPr>
              <a:t>người lao động </a:t>
            </a:r>
            <a:r>
              <a:rPr lang="en-US" sz="2800">
                <a:solidFill>
                  <a:schemeClr val="dk1"/>
                </a:solidFill>
                <a:latin typeface="Times New Roman"/>
                <a:ea typeface="Times New Roman"/>
                <a:cs typeface="Times New Roman"/>
                <a:sym typeface="Times New Roman"/>
              </a:rPr>
              <a:t>và </a:t>
            </a:r>
            <a:r>
              <a:rPr lang="en-US" sz="2800">
                <a:solidFill>
                  <a:srgbClr val="FF0000"/>
                </a:solidFill>
                <a:latin typeface="Times New Roman"/>
                <a:ea typeface="Times New Roman"/>
                <a:cs typeface="Times New Roman"/>
                <a:sym typeface="Times New Roman"/>
              </a:rPr>
              <a:t>người sử dụng lao động </a:t>
            </a:r>
            <a:r>
              <a:rPr lang="en-US" sz="2800">
                <a:solidFill>
                  <a:schemeClr val="dk1"/>
                </a:solidFill>
                <a:latin typeface="Times New Roman"/>
                <a:ea typeface="Times New Roman"/>
                <a:cs typeface="Times New Roman"/>
                <a:sym typeface="Times New Roman"/>
              </a:rPr>
              <a:t>về việc làm có trả lương, điều kiện làm việc, quyền và nghĩa vụ của mỗi bên trong quan hệ lao động</a:t>
            </a:r>
            <a:endParaRPr/>
          </a:p>
        </p:txBody>
      </p:sp>
      <p:sp>
        <p:nvSpPr>
          <p:cNvPr id="191" name="Google Shape;191;p20"/>
          <p:cNvSpPr txBox="1"/>
          <p:nvPr/>
        </p:nvSpPr>
        <p:spPr>
          <a:xfrm>
            <a:off x="838200" y="4572000"/>
            <a:ext cx="7924800" cy="1938992"/>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Chương III, từ Điều 15 đến Điều 58, Bộ luật lao động 2012</a:t>
            </a:r>
            <a:endParaRPr/>
          </a:p>
          <a:p>
            <a:pPr indent="-152400" lvl="0" marL="0" marR="0" rtl="0" algn="l">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Nghị định số 44/2013/NĐ-CP ngày 10/5/2013 của Chính phủ, quy định chi tiết một số điều của bộ luật lao động về hợp đồng lao động.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idx="1" type="body"/>
          </p:nvPr>
        </p:nvSpPr>
        <p:spPr>
          <a:xfrm>
            <a:off x="914400" y="533400"/>
            <a:ext cx="4343400" cy="990600"/>
          </a:xfrm>
          <a:prstGeom prst="rect">
            <a:avLst/>
          </a:prstGeom>
          <a:noFill/>
          <a:ln>
            <a:noFill/>
          </a:ln>
        </p:spPr>
        <p:txBody>
          <a:bodyPr anchorCtr="0" anchor="t" bIns="45700" lIns="91425" spcFirstLastPara="1" rIns="91425" wrap="square" tIns="45700">
            <a:noAutofit/>
          </a:bodyPr>
          <a:lstStyle/>
          <a:p>
            <a:pPr indent="0" lvl="0" marL="6350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LUẬT LAO ĐỘNG</a:t>
            </a:r>
            <a:endParaRPr/>
          </a:p>
          <a:p>
            <a:pPr indent="0" lvl="0" marL="63500" rtl="0" algn="l">
              <a:lnSpc>
                <a:spcPct val="90000"/>
              </a:lnSpc>
              <a:spcBef>
                <a:spcPts val="400"/>
              </a:spcBef>
              <a:spcAft>
                <a:spcPts val="0"/>
              </a:spcAft>
              <a:buClr>
                <a:schemeClr val="dk1"/>
              </a:buClr>
              <a:buSzPts val="2800"/>
              <a:buNone/>
            </a:pPr>
            <a:r>
              <a:rPr b="1" lang="en-US" sz="2800">
                <a:latin typeface="Times New Roman"/>
                <a:ea typeface="Times New Roman"/>
                <a:cs typeface="Times New Roman"/>
                <a:sym typeface="Times New Roman"/>
              </a:rPr>
              <a:t>II. Hợp đồng lao động</a:t>
            </a:r>
            <a:endParaRPr/>
          </a:p>
        </p:txBody>
      </p:sp>
      <p:sp>
        <p:nvSpPr>
          <p:cNvPr id="197" name="Google Shape;197;p21"/>
          <p:cNvSpPr txBox="1"/>
          <p:nvPr/>
        </p:nvSpPr>
        <p:spPr>
          <a:xfrm>
            <a:off x="1143000" y="1676400"/>
            <a:ext cx="4495800" cy="3539430"/>
          </a:xfrm>
          <a:prstGeom prst="rect">
            <a:avLst/>
          </a:prstGeom>
          <a:noFill/>
          <a:ln>
            <a:noFill/>
          </a:ln>
        </p:spPr>
        <p:txBody>
          <a:bodyPr anchorCtr="0" anchor="t" bIns="45700" lIns="91425" spcFirstLastPara="1" rIns="91425" wrap="square" tIns="45700">
            <a:noAutofit/>
          </a:bodyPr>
          <a:lstStyle/>
          <a:p>
            <a:pPr indent="-177800" lvl="0" marL="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Hợp đồng lao động phải được giao kết </a:t>
            </a:r>
            <a:r>
              <a:rPr lang="en-US" sz="2800">
                <a:solidFill>
                  <a:srgbClr val="FF0000"/>
                </a:solidFill>
                <a:latin typeface="Times New Roman"/>
                <a:ea typeface="Times New Roman"/>
                <a:cs typeface="Times New Roman"/>
                <a:sym typeface="Times New Roman"/>
              </a:rPr>
              <a:t>bằng văn bản </a:t>
            </a:r>
            <a:r>
              <a:rPr lang="en-US" sz="2800">
                <a:solidFill>
                  <a:schemeClr val="dk1"/>
                </a:solidFill>
                <a:latin typeface="Times New Roman"/>
                <a:ea typeface="Times New Roman"/>
                <a:cs typeface="Times New Roman"/>
                <a:sym typeface="Times New Roman"/>
              </a:rPr>
              <a:t>và </a:t>
            </a:r>
            <a:r>
              <a:rPr lang="en-US" sz="2800">
                <a:solidFill>
                  <a:srgbClr val="FF0000"/>
                </a:solidFill>
                <a:latin typeface="Times New Roman"/>
                <a:ea typeface="Times New Roman"/>
                <a:cs typeface="Times New Roman"/>
                <a:sym typeface="Times New Roman"/>
              </a:rPr>
              <a:t>được làm thành 02 bản </a:t>
            </a:r>
            <a:r>
              <a:rPr lang="en-US" sz="2800">
                <a:solidFill>
                  <a:schemeClr val="dk1"/>
                </a:solidFill>
                <a:latin typeface="Times New Roman"/>
                <a:ea typeface="Times New Roman"/>
                <a:cs typeface="Times New Roman"/>
                <a:sym typeface="Times New Roman"/>
              </a:rPr>
              <a:t>(mỗi bên lưu giữ một bản)</a:t>
            </a:r>
            <a:endParaRPr/>
          </a:p>
          <a:p>
            <a:pPr indent="-177800" lvl="0" marL="0" marR="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Đối với công việc tạm thời có thời hạn </a:t>
            </a:r>
            <a:r>
              <a:rPr lang="en-US" sz="2800">
                <a:solidFill>
                  <a:srgbClr val="FF0000"/>
                </a:solidFill>
                <a:latin typeface="Times New Roman"/>
                <a:ea typeface="Times New Roman"/>
                <a:cs typeface="Times New Roman"/>
                <a:sym typeface="Times New Roman"/>
              </a:rPr>
              <a:t>dưới 03 tháng</a:t>
            </a:r>
            <a:r>
              <a:rPr lang="en-US" sz="2800">
                <a:solidFill>
                  <a:schemeClr val="dk1"/>
                </a:solidFill>
                <a:latin typeface="Times New Roman"/>
                <a:ea typeface="Times New Roman"/>
                <a:cs typeface="Times New Roman"/>
                <a:sym typeface="Times New Roman"/>
              </a:rPr>
              <a:t>, các bên có thể giao kết </a:t>
            </a:r>
            <a:r>
              <a:rPr lang="en-US" sz="2800">
                <a:solidFill>
                  <a:srgbClr val="FF0000"/>
                </a:solidFill>
                <a:latin typeface="Times New Roman"/>
                <a:ea typeface="Times New Roman"/>
                <a:cs typeface="Times New Roman"/>
                <a:sym typeface="Times New Roman"/>
              </a:rPr>
              <a:t>hợp đồng lao động bằng lời nói</a:t>
            </a:r>
            <a:endParaRPr/>
          </a:p>
        </p:txBody>
      </p:sp>
      <p:pic>
        <p:nvPicPr>
          <p:cNvPr descr="5.jpg" id="198" name="Google Shape;198;p21"/>
          <p:cNvPicPr preferRelativeResize="0"/>
          <p:nvPr/>
        </p:nvPicPr>
        <p:blipFill rotWithShape="1">
          <a:blip r:embed="rId3">
            <a:alphaModFix/>
          </a:blip>
          <a:srcRect b="0" l="0" r="0" t="0"/>
          <a:stretch/>
        </p:blipFill>
        <p:spPr>
          <a:xfrm>
            <a:off x="5715000" y="1219200"/>
            <a:ext cx="3105150" cy="1752600"/>
          </a:xfrm>
          <a:prstGeom prst="rect">
            <a:avLst/>
          </a:prstGeom>
          <a:noFill/>
          <a:ln>
            <a:noFill/>
          </a:ln>
        </p:spPr>
      </p:pic>
      <p:pic>
        <p:nvPicPr>
          <p:cNvPr descr="8.jpg" id="199" name="Google Shape;199;p21"/>
          <p:cNvPicPr preferRelativeResize="0"/>
          <p:nvPr/>
        </p:nvPicPr>
        <p:blipFill rotWithShape="1">
          <a:blip r:embed="rId4">
            <a:alphaModFix/>
          </a:blip>
          <a:srcRect b="0" l="0" r="0" t="0"/>
          <a:stretch/>
        </p:blipFill>
        <p:spPr>
          <a:xfrm>
            <a:off x="6096000" y="3200400"/>
            <a:ext cx="2590800" cy="259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