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6858000" cy="9144000"/>
  <p:embeddedFontLst>
    <p:embeddedFont>
      <p:font typeface="Libre Franklin"/>
      <p:regular r:id="rId52"/>
      <p:bold r:id="rId53"/>
      <p:italic r:id="rId54"/>
      <p:boldItalic r:id="rId55"/>
    </p:embeddedFont>
    <p:embeddedFont>
      <p:font typeface="Libre Baskerville"/>
      <p:regular r:id="rId56"/>
      <p:bold r:id="rId57"/>
      <p: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C60972-D4C2-4F02-9DB2-5DE3A456584D}">
  <a:tblStyle styleId="{62C60972-D4C2-4F02-9DB2-5DE3A456584D}"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ibreFranklin-bold.fntdata"/><Relationship Id="rId52" Type="http://schemas.openxmlformats.org/officeDocument/2006/relationships/font" Target="fonts/LibreFranklin-regular.fntdata"/><Relationship Id="rId11" Type="http://schemas.openxmlformats.org/officeDocument/2006/relationships/slide" Target="slides/slide5.xml"/><Relationship Id="rId55" Type="http://schemas.openxmlformats.org/officeDocument/2006/relationships/font" Target="fonts/LibreFranklin-boldItalic.fntdata"/><Relationship Id="rId10" Type="http://schemas.openxmlformats.org/officeDocument/2006/relationships/slide" Target="slides/slide4.xml"/><Relationship Id="rId54" Type="http://schemas.openxmlformats.org/officeDocument/2006/relationships/font" Target="fonts/LibreFranklin-italic.fntdata"/><Relationship Id="rId13" Type="http://schemas.openxmlformats.org/officeDocument/2006/relationships/slide" Target="slides/slide7.xml"/><Relationship Id="rId57" Type="http://schemas.openxmlformats.org/officeDocument/2006/relationships/font" Target="fonts/LibreBaskerville-bold.fntdata"/><Relationship Id="rId12" Type="http://schemas.openxmlformats.org/officeDocument/2006/relationships/slide" Target="slides/slide6.xml"/><Relationship Id="rId56" Type="http://schemas.openxmlformats.org/officeDocument/2006/relationships/font" Target="fonts/LibreBaskerville-regular.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ibreBaskervill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2" name="Google Shape;32;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3" name="Google Shape;33;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8" name="Google Shape;38;p4"/>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9" name="Google Shape;39;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0" name="Google Shape;40;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8" name="Google Shape;68;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9" name="Google Shape;69;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2" name="Google Shape;82;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3" name="Google Shape;83;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4" name="Google Shape;84;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21.jpg"/><Relationship Id="rId5"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1.jpg"/><Relationship Id="rId5" Type="http://schemas.openxmlformats.org/officeDocument/2006/relationships/image" Target="../media/image6.jpg"/><Relationship Id="rId6"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image" Target="../media/image14.jpg"/><Relationship Id="rId5"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27.jpg"/><Relationship Id="rId5" Type="http://schemas.openxmlformats.org/officeDocument/2006/relationships/image" Target="../media/image25.jpg"/><Relationship Id="rId6" Type="http://schemas.openxmlformats.org/officeDocument/2006/relationships/image" Target="../media/image23.jpg"/><Relationship Id="rId7" Type="http://schemas.openxmlformats.org/officeDocument/2006/relationships/image" Target="../media/image19.jpg"/><Relationship Id="rId8"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jpg"/><Relationship Id="rId4" Type="http://schemas.openxmlformats.org/officeDocument/2006/relationships/image" Target="../media/image31.jpg"/><Relationship Id="rId5" Type="http://schemas.openxmlformats.org/officeDocument/2006/relationships/image" Target="../media/image29.jpg"/><Relationship Id="rId6" Type="http://schemas.openxmlformats.org/officeDocument/2006/relationships/image" Target="../media/image40.jpg"/><Relationship Id="rId7" Type="http://schemas.openxmlformats.org/officeDocument/2006/relationships/image" Target="../media/image38.jpg"/><Relationship Id="rId8" Type="http://schemas.openxmlformats.org/officeDocument/2006/relationships/image" Target="../media/image4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jpg"/><Relationship Id="rId4" Type="http://schemas.openxmlformats.org/officeDocument/2006/relationships/image" Target="../media/image4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jpg"/><Relationship Id="rId4" Type="http://schemas.openxmlformats.org/officeDocument/2006/relationships/image" Target="../media/image34.png"/><Relationship Id="rId5"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1.jpg"/><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8.jpg"/><Relationship Id="rId4" Type="http://schemas.openxmlformats.org/officeDocument/2006/relationships/image" Target="../media/image44.jpg"/><Relationship Id="rId5" Type="http://schemas.openxmlformats.org/officeDocument/2006/relationships/image" Target="../media/image53.jpg"/><Relationship Id="rId6" Type="http://schemas.openxmlformats.org/officeDocument/2006/relationships/image" Target="../media/image4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jpg"/><Relationship Id="rId4" Type="http://schemas.openxmlformats.org/officeDocument/2006/relationships/image" Target="../media/image42.jpg"/><Relationship Id="rId5" Type="http://schemas.openxmlformats.org/officeDocument/2006/relationships/image" Target="../media/image37.jpg"/><Relationship Id="rId6" Type="http://schemas.openxmlformats.org/officeDocument/2006/relationships/image" Target="../media/image45.jpg"/><Relationship Id="rId7" Type="http://schemas.openxmlformats.org/officeDocument/2006/relationships/image" Target="../media/image5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2.jpg"/><Relationship Id="rId4" Type="http://schemas.openxmlformats.org/officeDocument/2006/relationships/image" Target="../media/image3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210"/>
              <a:buNone/>
            </a:pPr>
            <a:r>
              <a:rPr lang="en-US"/>
              <a:t>Dành cho sinh viên không chuyên ngành Luật, khối ngành Khoa học Tự nhiên</a:t>
            </a:r>
            <a:endParaRPr/>
          </a:p>
        </p:txBody>
      </p:sp>
      <p:sp>
        <p:nvSpPr>
          <p:cNvPr id="102" name="Google Shape;102;p13"/>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Times New Roman"/>
              <a:buNone/>
            </a:pPr>
            <a:r>
              <a:rPr lang="en-US">
                <a:latin typeface="Times New Roman"/>
                <a:ea typeface="Times New Roman"/>
                <a:cs typeface="Times New Roman"/>
                <a:sym typeface="Times New Roman"/>
              </a:rPr>
              <a:t>PHÁP LUẬT ĐẠI CƯƠNG</a:t>
            </a:r>
            <a:endParaRPr>
              <a:latin typeface="Times New Roman"/>
              <a:ea typeface="Times New Roman"/>
              <a:cs typeface="Times New Roman"/>
              <a:sym typeface="Times New Roman"/>
            </a:endParaRPr>
          </a:p>
        </p:txBody>
      </p:sp>
      <p:sp>
        <p:nvSpPr>
          <p:cNvPr id="103" name="Google Shape;103;p13"/>
          <p:cNvSpPr txBox="1"/>
          <p:nvPr/>
        </p:nvSpPr>
        <p:spPr>
          <a:xfrm>
            <a:off x="457200" y="5105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ThS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914400" y="3810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thần quyền (Divine Right Theory)</a:t>
            </a:r>
            <a:endParaRPr/>
          </a:p>
        </p:txBody>
      </p:sp>
      <p:sp>
        <p:nvSpPr>
          <p:cNvPr id="160" name="Google Shape;160;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210"/>
              <a:buChar char="⚫"/>
            </a:pPr>
            <a:r>
              <a:rPr lang="en-US">
                <a:latin typeface="Times New Roman"/>
                <a:ea typeface="Times New Roman"/>
                <a:cs typeface="Times New Roman"/>
                <a:sym typeface="Times New Roman"/>
              </a:rPr>
              <a:t>Cho rằng mọi sự vật trên thế giới đều do Thượng đế sáng tạo ra, và Thượng đế tạo ra nhà nước để duy trì trật tự thế giới bằng cách trao quyền lực tối thượng, siêu nhiên, vô hạn cho nhà nước. Dẫn đến quyền lực nhà nước là vĩnh cửu, bất biến.</a:t>
            </a:r>
            <a:endParaRPr/>
          </a:p>
        </p:txBody>
      </p:sp>
      <p:pic>
        <p:nvPicPr>
          <p:cNvPr descr="3.jpg" id="161" name="Google Shape;161;p22"/>
          <p:cNvPicPr preferRelativeResize="0"/>
          <p:nvPr/>
        </p:nvPicPr>
        <p:blipFill rotWithShape="1">
          <a:blip r:embed="rId3">
            <a:alphaModFix/>
          </a:blip>
          <a:srcRect b="0" l="0" r="0" t="0"/>
          <a:stretch/>
        </p:blipFill>
        <p:spPr>
          <a:xfrm>
            <a:off x="1524000" y="3657600"/>
            <a:ext cx="2797935" cy="2514600"/>
          </a:xfrm>
          <a:prstGeom prst="rect">
            <a:avLst/>
          </a:prstGeom>
          <a:noFill/>
          <a:ln>
            <a:noFill/>
          </a:ln>
        </p:spPr>
      </p:pic>
      <p:pic>
        <p:nvPicPr>
          <p:cNvPr descr="4.jpg" id="162" name="Google Shape;162;p22"/>
          <p:cNvPicPr preferRelativeResize="0"/>
          <p:nvPr/>
        </p:nvPicPr>
        <p:blipFill rotWithShape="1">
          <a:blip r:embed="rId4">
            <a:alphaModFix/>
          </a:blip>
          <a:srcRect b="0" l="0" r="0" t="0"/>
          <a:stretch/>
        </p:blipFill>
        <p:spPr>
          <a:xfrm>
            <a:off x="4953000" y="3505200"/>
            <a:ext cx="2667000" cy="27260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914400" y="7620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thần quyền (Divine Right Theory)</a:t>
            </a:r>
            <a:endParaRPr/>
          </a:p>
        </p:txBody>
      </p:sp>
      <p:grpSp>
        <p:nvGrpSpPr>
          <p:cNvPr id="168" name="Google Shape;168;p23"/>
          <p:cNvGrpSpPr/>
          <p:nvPr/>
        </p:nvGrpSpPr>
        <p:grpSpPr>
          <a:xfrm>
            <a:off x="1915502" y="1450813"/>
            <a:ext cx="5465394" cy="4946973"/>
            <a:chOff x="1153502" y="3013"/>
            <a:chExt cx="5465394" cy="4946973"/>
          </a:xfrm>
        </p:grpSpPr>
        <p:sp>
          <p:nvSpPr>
            <p:cNvPr id="169" name="Google Shape;169;p23"/>
            <p:cNvSpPr/>
            <p:nvPr/>
          </p:nvSpPr>
          <p:spPr>
            <a:xfrm>
              <a:off x="3061422" y="2229591"/>
              <a:ext cx="1595846" cy="1595846"/>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nvSpPr>
          <p:spPr>
            <a:xfrm>
              <a:off x="3295128" y="2463297"/>
              <a:ext cx="1128434" cy="112843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Học thuyết thần quyền</a:t>
              </a:r>
              <a:endParaRPr b="1" sz="2400">
                <a:solidFill>
                  <a:schemeClr val="lt1"/>
                </a:solidFill>
                <a:latin typeface="Times New Roman"/>
                <a:ea typeface="Times New Roman"/>
                <a:cs typeface="Times New Roman"/>
                <a:sym typeface="Times New Roman"/>
              </a:endParaRPr>
            </a:p>
          </p:txBody>
        </p:sp>
        <p:sp>
          <p:nvSpPr>
            <p:cNvPr id="171" name="Google Shape;171;p23"/>
            <p:cNvSpPr/>
            <p:nvPr/>
          </p:nvSpPr>
          <p:spPr>
            <a:xfrm rot="-5358541">
              <a:off x="3705472" y="1652394"/>
              <a:ext cx="334373" cy="542587"/>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nvSpPr>
          <p:spPr>
            <a:xfrm rot="-5358541">
              <a:off x="3755023" y="1811063"/>
              <a:ext cx="234061" cy="32555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Libre Baskerville"/>
                <a:buNone/>
              </a:pPr>
              <a:r>
                <a:t/>
              </a:r>
              <a:endParaRPr sz="2400">
                <a:solidFill>
                  <a:schemeClr val="lt1"/>
                </a:solidFill>
                <a:latin typeface="Libre Baskerville"/>
                <a:ea typeface="Libre Baskerville"/>
                <a:cs typeface="Libre Baskerville"/>
                <a:sym typeface="Libre Baskerville"/>
              </a:endParaRPr>
            </a:p>
          </p:txBody>
        </p:sp>
        <p:sp>
          <p:nvSpPr>
            <p:cNvPr id="173" name="Google Shape;173;p23"/>
            <p:cNvSpPr/>
            <p:nvPr/>
          </p:nvSpPr>
          <p:spPr>
            <a:xfrm>
              <a:off x="3088276" y="3013"/>
              <a:ext cx="1595846" cy="1595846"/>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txBox="1"/>
            <p:nvPr/>
          </p:nvSpPr>
          <p:spPr>
            <a:xfrm>
              <a:off x="3321982" y="236719"/>
              <a:ext cx="1128434" cy="112843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Phái Quân quyền</a:t>
              </a:r>
              <a:endParaRPr b="1" sz="2800">
                <a:solidFill>
                  <a:schemeClr val="lt1"/>
                </a:solidFill>
                <a:latin typeface="Times New Roman"/>
                <a:ea typeface="Times New Roman"/>
                <a:cs typeface="Times New Roman"/>
                <a:sym typeface="Times New Roman"/>
              </a:endParaRPr>
            </a:p>
          </p:txBody>
        </p:sp>
        <p:sp>
          <p:nvSpPr>
            <p:cNvPr id="175" name="Google Shape;175;p23"/>
            <p:cNvSpPr/>
            <p:nvPr/>
          </p:nvSpPr>
          <p:spPr>
            <a:xfrm rot="1789470">
              <a:off x="4655209" y="3313532"/>
              <a:ext cx="352586" cy="542587"/>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nvSpPr>
          <p:spPr>
            <a:xfrm rot="1789470">
              <a:off x="4662214" y="3395745"/>
              <a:ext cx="246810" cy="32555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Libre Baskerville"/>
                <a:buNone/>
              </a:pPr>
              <a:r>
                <a:t/>
              </a:r>
              <a:endParaRPr sz="2400">
                <a:solidFill>
                  <a:schemeClr val="lt1"/>
                </a:solidFill>
                <a:latin typeface="Libre Baskerville"/>
                <a:ea typeface="Libre Baskerville"/>
                <a:cs typeface="Libre Baskerville"/>
                <a:sym typeface="Libre Baskerville"/>
              </a:endParaRPr>
            </a:p>
          </p:txBody>
        </p:sp>
        <p:sp>
          <p:nvSpPr>
            <p:cNvPr id="177" name="Google Shape;177;p23"/>
            <p:cNvSpPr/>
            <p:nvPr/>
          </p:nvSpPr>
          <p:spPr>
            <a:xfrm>
              <a:off x="5023050" y="3354140"/>
              <a:ext cx="1595846" cy="1595846"/>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nvSpPr>
          <p:spPr>
            <a:xfrm>
              <a:off x="5256756" y="3587846"/>
              <a:ext cx="1128434" cy="1128434"/>
            </a:xfrm>
            <a:prstGeom prst="rect">
              <a:avLst/>
            </a:prstGeom>
            <a:noFill/>
            <a:ln>
              <a:noFill/>
            </a:ln>
          </p:spPr>
          <p:txBody>
            <a:bodyPr anchorCtr="0" anchor="ctr" bIns="33000" lIns="33000" spcFirstLastPara="1" rIns="33000" wrap="square" tIns="33000">
              <a:noAutofit/>
            </a:bodyPr>
            <a:lstStyle/>
            <a:p>
              <a:pPr indent="0" lvl="0" marL="0" marR="0" rtl="0" algn="ctr">
                <a:lnSpc>
                  <a:spcPct val="90000"/>
                </a:lnSpc>
                <a:spcBef>
                  <a:spcPts val="0"/>
                </a:spcBef>
                <a:spcAft>
                  <a:spcPts val="0"/>
                </a:spcAft>
                <a:buClr>
                  <a:schemeClr val="lt1"/>
                </a:buClr>
                <a:buSzPts val="2600"/>
                <a:buFont typeface="Times New Roman"/>
                <a:buNone/>
              </a:pPr>
              <a:r>
                <a:rPr b="1" lang="en-US" sz="2600">
                  <a:solidFill>
                    <a:schemeClr val="lt1"/>
                  </a:solidFill>
                  <a:latin typeface="Times New Roman"/>
                  <a:ea typeface="Times New Roman"/>
                  <a:cs typeface="Times New Roman"/>
                  <a:sym typeface="Times New Roman"/>
                </a:rPr>
                <a:t>Phái Dân quyền</a:t>
              </a:r>
              <a:endParaRPr b="1" sz="2600">
                <a:solidFill>
                  <a:schemeClr val="lt1"/>
                </a:solidFill>
                <a:latin typeface="Times New Roman"/>
                <a:ea typeface="Times New Roman"/>
                <a:cs typeface="Times New Roman"/>
                <a:sym typeface="Times New Roman"/>
              </a:endParaRPr>
            </a:p>
          </p:txBody>
        </p:sp>
        <p:sp>
          <p:nvSpPr>
            <p:cNvPr id="179" name="Google Shape;179;p23"/>
            <p:cNvSpPr/>
            <p:nvPr/>
          </p:nvSpPr>
          <p:spPr>
            <a:xfrm rot="8969067">
              <a:off x="2749394" y="3313781"/>
              <a:ext cx="327977" cy="542587"/>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txBox="1"/>
            <p:nvPr/>
          </p:nvSpPr>
          <p:spPr>
            <a:xfrm rot="-1830933">
              <a:off x="2840973" y="3397317"/>
              <a:ext cx="229584" cy="32555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Libre Baskerville"/>
                <a:buNone/>
              </a:pPr>
              <a:r>
                <a:t/>
              </a:r>
              <a:endParaRPr sz="2400">
                <a:solidFill>
                  <a:schemeClr val="lt1"/>
                </a:solidFill>
                <a:latin typeface="Libre Baskerville"/>
                <a:ea typeface="Libre Baskerville"/>
                <a:cs typeface="Libre Baskerville"/>
                <a:sym typeface="Libre Baskerville"/>
              </a:endParaRPr>
            </a:p>
          </p:txBody>
        </p:sp>
        <p:sp>
          <p:nvSpPr>
            <p:cNvPr id="181" name="Google Shape;181;p23"/>
            <p:cNvSpPr/>
            <p:nvPr/>
          </p:nvSpPr>
          <p:spPr>
            <a:xfrm>
              <a:off x="1153502" y="3354140"/>
              <a:ext cx="1595846" cy="1595846"/>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txBox="1"/>
            <p:nvPr/>
          </p:nvSpPr>
          <p:spPr>
            <a:xfrm>
              <a:off x="1387208" y="3587846"/>
              <a:ext cx="1128434" cy="1128434"/>
            </a:xfrm>
            <a:prstGeom prst="rect">
              <a:avLst/>
            </a:prstGeom>
            <a:noFill/>
            <a:ln>
              <a:noFill/>
            </a:ln>
          </p:spPr>
          <p:txBody>
            <a:bodyPr anchorCtr="0" anchor="ctr" bIns="33000" lIns="33000" spcFirstLastPara="1" rIns="33000" wrap="square" tIns="33000">
              <a:noAutofit/>
            </a:bodyPr>
            <a:lstStyle/>
            <a:p>
              <a:pPr indent="0" lvl="0" marL="0" marR="0" rtl="0" algn="ctr">
                <a:lnSpc>
                  <a:spcPct val="90000"/>
                </a:lnSpc>
                <a:spcBef>
                  <a:spcPts val="0"/>
                </a:spcBef>
                <a:spcAft>
                  <a:spcPts val="0"/>
                </a:spcAft>
                <a:buClr>
                  <a:schemeClr val="lt1"/>
                </a:buClr>
                <a:buSzPts val="2600"/>
                <a:buFont typeface="Times New Roman"/>
                <a:buNone/>
              </a:pPr>
              <a:r>
                <a:rPr b="1" i="0" lang="en-US" sz="2600">
                  <a:solidFill>
                    <a:schemeClr val="lt1"/>
                  </a:solidFill>
                  <a:latin typeface="Times New Roman"/>
                  <a:ea typeface="Times New Roman"/>
                  <a:cs typeface="Times New Roman"/>
                  <a:sym typeface="Times New Roman"/>
                </a:rPr>
                <a:t>Phái Giáo quyền</a:t>
              </a:r>
              <a:endParaRPr b="1" i="0" sz="26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thần quyền (Divine Right Theory)</a:t>
            </a:r>
            <a:endParaRPr/>
          </a:p>
        </p:txBody>
      </p:sp>
      <p:sp>
        <p:nvSpPr>
          <p:cNvPr id="188" name="Google Shape;188;p24"/>
          <p:cNvSpPr txBox="1"/>
          <p:nvPr>
            <p:ph idx="1" type="body"/>
          </p:nvPr>
        </p:nvSpPr>
        <p:spPr>
          <a:xfrm>
            <a:off x="914400" y="1447800"/>
            <a:ext cx="7772400" cy="2057400"/>
          </a:xfrm>
          <a:prstGeom prst="rect">
            <a:avLst/>
          </a:prstGeom>
          <a:noFill/>
          <a:ln>
            <a:noFill/>
          </a:ln>
        </p:spPr>
        <p:txBody>
          <a:bodyPr anchorCtr="0" anchor="t" bIns="45700" lIns="91425" spcFirstLastPara="1" rIns="91425" wrap="square" tIns="45700">
            <a:noAutofit/>
          </a:bodyPr>
          <a:lstStyle/>
          <a:p>
            <a:pPr indent="-274320" lvl="0" marL="274320" rtl="0" algn="just">
              <a:lnSpc>
                <a:spcPct val="90000"/>
              </a:lnSpc>
              <a:spcBef>
                <a:spcPts val="0"/>
              </a:spcBef>
              <a:spcAft>
                <a:spcPts val="0"/>
              </a:spcAft>
              <a:buSzPts val="2210"/>
              <a:buChar char="⚫"/>
            </a:pPr>
            <a:r>
              <a:rPr b="1" lang="en-US">
                <a:latin typeface="Times New Roman"/>
                <a:ea typeface="Times New Roman"/>
                <a:cs typeface="Times New Roman"/>
                <a:sym typeface="Times New Roman"/>
              </a:rPr>
              <a:t>Phái Quân quyền </a:t>
            </a:r>
            <a:r>
              <a:rPr lang="en-US">
                <a:latin typeface="Times New Roman"/>
                <a:ea typeface="Times New Roman"/>
                <a:cs typeface="Times New Roman"/>
                <a:sym typeface="Times New Roman"/>
              </a:rPr>
              <a:t>cho rằng, Thượng đế trực tiếp trao quyền cai trị dân chúng cho nhà nước mà đại diện là Hoàng đế (Vua). Từ đó Hoàng đế (Vua) là người có quyền lực tối thượng, quyền lực tuyệt đối. Tiêu biểu cho phái này là các nước phong kiến Phương Đông.</a:t>
            </a:r>
            <a:endParaRPr/>
          </a:p>
        </p:txBody>
      </p:sp>
      <p:pic>
        <p:nvPicPr>
          <p:cNvPr descr="5.jpg" id="189" name="Google Shape;189;p24"/>
          <p:cNvPicPr preferRelativeResize="0"/>
          <p:nvPr/>
        </p:nvPicPr>
        <p:blipFill rotWithShape="1">
          <a:blip r:embed="rId3">
            <a:alphaModFix/>
          </a:blip>
          <a:srcRect b="0" l="0" r="0" t="0"/>
          <a:stretch/>
        </p:blipFill>
        <p:spPr>
          <a:xfrm>
            <a:off x="667455" y="3657600"/>
            <a:ext cx="1847145" cy="2895600"/>
          </a:xfrm>
          <a:prstGeom prst="rect">
            <a:avLst/>
          </a:prstGeom>
          <a:noFill/>
          <a:ln>
            <a:noFill/>
          </a:ln>
        </p:spPr>
      </p:pic>
      <p:pic>
        <p:nvPicPr>
          <p:cNvPr descr="6.jpg" id="190" name="Google Shape;190;p24"/>
          <p:cNvPicPr preferRelativeResize="0"/>
          <p:nvPr/>
        </p:nvPicPr>
        <p:blipFill rotWithShape="1">
          <a:blip r:embed="rId4">
            <a:alphaModFix/>
          </a:blip>
          <a:srcRect b="0" l="0" r="0" t="0"/>
          <a:stretch/>
        </p:blipFill>
        <p:spPr>
          <a:xfrm>
            <a:off x="6781800" y="3657600"/>
            <a:ext cx="1828800" cy="2874873"/>
          </a:xfrm>
          <a:prstGeom prst="rect">
            <a:avLst/>
          </a:prstGeom>
          <a:noFill/>
          <a:ln>
            <a:noFill/>
          </a:ln>
        </p:spPr>
      </p:pic>
      <p:pic>
        <p:nvPicPr>
          <p:cNvPr descr="7.jpg" id="191" name="Google Shape;191;p24"/>
          <p:cNvPicPr preferRelativeResize="0"/>
          <p:nvPr/>
        </p:nvPicPr>
        <p:blipFill rotWithShape="1">
          <a:blip r:embed="rId5">
            <a:alphaModFix/>
          </a:blip>
          <a:srcRect b="0" l="0" r="0" t="0"/>
          <a:stretch/>
        </p:blipFill>
        <p:spPr>
          <a:xfrm>
            <a:off x="2514600" y="3619500"/>
            <a:ext cx="4333875" cy="293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thần quyền (Divine Right Theory)</a:t>
            </a:r>
            <a:endParaRPr/>
          </a:p>
        </p:txBody>
      </p:sp>
      <p:sp>
        <p:nvSpPr>
          <p:cNvPr id="197" name="Google Shape;197;p25"/>
          <p:cNvSpPr txBox="1"/>
          <p:nvPr>
            <p:ph idx="1" type="body"/>
          </p:nvPr>
        </p:nvSpPr>
        <p:spPr>
          <a:xfrm>
            <a:off x="914400" y="1447800"/>
            <a:ext cx="7772400" cy="2057400"/>
          </a:xfrm>
          <a:prstGeom prst="rect">
            <a:avLst/>
          </a:prstGeom>
          <a:noFill/>
          <a:ln>
            <a:noFill/>
          </a:ln>
        </p:spPr>
        <p:txBody>
          <a:bodyPr anchorCtr="0" anchor="t" bIns="45700" lIns="91425" spcFirstLastPara="1" rIns="91425" wrap="square" tIns="45700">
            <a:noAutofit/>
          </a:bodyPr>
          <a:lstStyle/>
          <a:p>
            <a:pPr indent="-274320" lvl="0" marL="274320" rtl="0" algn="just">
              <a:lnSpc>
                <a:spcPct val="90000"/>
              </a:lnSpc>
              <a:spcBef>
                <a:spcPts val="0"/>
              </a:spcBef>
              <a:spcAft>
                <a:spcPts val="0"/>
              </a:spcAft>
              <a:buSzPts val="2210"/>
              <a:buChar char="⚫"/>
            </a:pPr>
            <a:r>
              <a:rPr b="1" lang="en-US">
                <a:latin typeface="Times New Roman"/>
                <a:ea typeface="Times New Roman"/>
                <a:cs typeface="Times New Roman"/>
                <a:sym typeface="Times New Roman"/>
              </a:rPr>
              <a:t>Phái Giáo quyền </a:t>
            </a:r>
            <a:r>
              <a:rPr lang="en-US">
                <a:latin typeface="Times New Roman"/>
                <a:ea typeface="Times New Roman"/>
                <a:cs typeface="Times New Roman"/>
                <a:sym typeface="Times New Roman"/>
              </a:rPr>
              <a:t>cho rằng Thượng đế trao quyền lực tối thượng cho Giáo hội – </a:t>
            </a:r>
            <a:r>
              <a:rPr i="1" lang="en-US">
                <a:latin typeface="Times New Roman"/>
                <a:ea typeface="Times New Roman"/>
                <a:cs typeface="Times New Roman"/>
                <a:sym typeface="Times New Roman"/>
              </a:rPr>
              <a:t>Church </a:t>
            </a:r>
            <a:r>
              <a:rPr lang="en-US">
                <a:latin typeface="Times New Roman"/>
                <a:ea typeface="Times New Roman"/>
                <a:cs typeface="Times New Roman"/>
                <a:sym typeface="Times New Roman"/>
              </a:rPr>
              <a:t>(đại diện là Giáo hoàng - </a:t>
            </a:r>
            <a:r>
              <a:rPr i="1" lang="en-US">
                <a:latin typeface="Times New Roman"/>
                <a:ea typeface="Times New Roman"/>
                <a:cs typeface="Times New Roman"/>
                <a:sym typeface="Times New Roman"/>
              </a:rPr>
              <a:t>Pope</a:t>
            </a:r>
            <a:r>
              <a:rPr lang="en-US">
                <a:latin typeface="Times New Roman"/>
                <a:ea typeface="Times New Roman"/>
                <a:cs typeface="Times New Roman"/>
                <a:sym typeface="Times New Roman"/>
              </a:rPr>
              <a:t>), sau đó Giáo hội mới trao lại cho Hoàng đế (Vua) bằng nghi thức “trao vương niệm”, thường thấy ở các nước phong kiến  Phương Tây.</a:t>
            </a:r>
            <a:endParaRPr/>
          </a:p>
        </p:txBody>
      </p:sp>
      <p:pic>
        <p:nvPicPr>
          <p:cNvPr descr="8.jpg" id="198" name="Google Shape;198;p25"/>
          <p:cNvPicPr preferRelativeResize="0"/>
          <p:nvPr/>
        </p:nvPicPr>
        <p:blipFill rotWithShape="1">
          <a:blip r:embed="rId3">
            <a:alphaModFix/>
          </a:blip>
          <a:srcRect b="0" l="0" r="0" t="0"/>
          <a:stretch/>
        </p:blipFill>
        <p:spPr>
          <a:xfrm>
            <a:off x="468086" y="3429000"/>
            <a:ext cx="2122714" cy="2819400"/>
          </a:xfrm>
          <a:prstGeom prst="rect">
            <a:avLst/>
          </a:prstGeom>
          <a:noFill/>
          <a:ln>
            <a:noFill/>
          </a:ln>
        </p:spPr>
      </p:pic>
      <p:pic>
        <p:nvPicPr>
          <p:cNvPr descr="9.jpg" id="199" name="Google Shape;199;p25"/>
          <p:cNvPicPr preferRelativeResize="0"/>
          <p:nvPr/>
        </p:nvPicPr>
        <p:blipFill rotWithShape="1">
          <a:blip r:embed="rId4">
            <a:alphaModFix/>
          </a:blip>
          <a:srcRect b="0" l="0" r="0" t="0"/>
          <a:stretch/>
        </p:blipFill>
        <p:spPr>
          <a:xfrm>
            <a:off x="2514600" y="3429000"/>
            <a:ext cx="6172200" cy="281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thần quyền (Divine Right Theory)</a:t>
            </a:r>
            <a:endParaRPr/>
          </a:p>
        </p:txBody>
      </p:sp>
      <p:sp>
        <p:nvSpPr>
          <p:cNvPr id="205" name="Google Shape;205;p26"/>
          <p:cNvSpPr txBox="1"/>
          <p:nvPr>
            <p:ph idx="1" type="body"/>
          </p:nvPr>
        </p:nvSpPr>
        <p:spPr>
          <a:xfrm>
            <a:off x="914400" y="1447800"/>
            <a:ext cx="7772400" cy="2057400"/>
          </a:xfrm>
          <a:prstGeom prst="rect">
            <a:avLst/>
          </a:prstGeom>
          <a:noFill/>
          <a:ln>
            <a:noFill/>
          </a:ln>
        </p:spPr>
        <p:txBody>
          <a:bodyPr anchorCtr="0" anchor="t" bIns="45700" lIns="91425" spcFirstLastPara="1" rIns="91425" wrap="square" tIns="45700">
            <a:noAutofit/>
          </a:bodyPr>
          <a:lstStyle/>
          <a:p>
            <a:pPr indent="-274320" lvl="0" marL="274320" rtl="0" algn="just">
              <a:lnSpc>
                <a:spcPct val="90000"/>
              </a:lnSpc>
              <a:spcBef>
                <a:spcPts val="0"/>
              </a:spcBef>
              <a:spcAft>
                <a:spcPts val="0"/>
              </a:spcAft>
              <a:buSzPts val="2210"/>
              <a:buChar char="⚫"/>
            </a:pPr>
            <a:r>
              <a:rPr b="1" lang="en-US">
                <a:latin typeface="Times New Roman"/>
                <a:ea typeface="Times New Roman"/>
                <a:cs typeface="Times New Roman"/>
                <a:sym typeface="Times New Roman"/>
              </a:rPr>
              <a:t>Phái Dân quyền </a:t>
            </a:r>
            <a:r>
              <a:rPr lang="en-US">
                <a:latin typeface="Times New Roman"/>
                <a:ea typeface="Times New Roman"/>
                <a:cs typeface="Times New Roman"/>
                <a:sym typeface="Times New Roman"/>
              </a:rPr>
              <a:t>cho rằng nguồn gốc của quyền lực là từ Thượng đế và quyền lực đó được trao cho nhân dân để rồi họ ủy thác cho nhà nước (mà Vua là người đại diện). Có thể thấy được tư tưởng này trong tư tưởng Nho giáo của Trung Quốc</a:t>
            </a:r>
            <a:endParaRPr>
              <a:latin typeface="Times New Roman"/>
              <a:ea typeface="Times New Roman"/>
              <a:cs typeface="Times New Roman"/>
              <a:sym typeface="Times New Roman"/>
            </a:endParaRPr>
          </a:p>
        </p:txBody>
      </p:sp>
      <p:pic>
        <p:nvPicPr>
          <p:cNvPr descr="10.jpg" id="206" name="Google Shape;206;p26"/>
          <p:cNvPicPr preferRelativeResize="0"/>
          <p:nvPr/>
        </p:nvPicPr>
        <p:blipFill rotWithShape="1">
          <a:blip r:embed="rId3">
            <a:alphaModFix/>
          </a:blip>
          <a:srcRect b="0" l="0" r="0" t="0"/>
          <a:stretch/>
        </p:blipFill>
        <p:spPr>
          <a:xfrm>
            <a:off x="1676400" y="3276600"/>
            <a:ext cx="2438400" cy="3327400"/>
          </a:xfrm>
          <a:prstGeom prst="rect">
            <a:avLst/>
          </a:prstGeom>
          <a:noFill/>
          <a:ln>
            <a:noFill/>
          </a:ln>
        </p:spPr>
      </p:pic>
      <p:pic>
        <p:nvPicPr>
          <p:cNvPr descr="11.jpg" id="207" name="Google Shape;207;p26"/>
          <p:cNvPicPr preferRelativeResize="0"/>
          <p:nvPr/>
        </p:nvPicPr>
        <p:blipFill rotWithShape="1">
          <a:blip r:embed="rId4">
            <a:alphaModFix/>
          </a:blip>
          <a:srcRect b="0" l="0" r="0" t="0"/>
          <a:stretch/>
        </p:blipFill>
        <p:spPr>
          <a:xfrm>
            <a:off x="4343400" y="3404616"/>
            <a:ext cx="2438400" cy="30723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500"/>
                                        <p:tgtEl>
                                          <p:spTgt spid="20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khế ước xã hội (Social Contract Theory)</a:t>
            </a:r>
            <a:endParaRPr/>
          </a:p>
        </p:txBody>
      </p:sp>
      <p:sp>
        <p:nvSpPr>
          <p:cNvPr id="213" name="Google Shape;213;p27"/>
          <p:cNvSpPr txBox="1"/>
          <p:nvPr>
            <p:ph idx="1" type="body"/>
          </p:nvPr>
        </p:nvSpPr>
        <p:spPr>
          <a:xfrm>
            <a:off x="914400" y="1447800"/>
            <a:ext cx="7772400" cy="21336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210"/>
              <a:buChar char="⚫"/>
            </a:pPr>
            <a:r>
              <a:rPr lang="en-US">
                <a:latin typeface="Times New Roman"/>
                <a:ea typeface="Times New Roman"/>
                <a:cs typeface="Times New Roman"/>
                <a:sym typeface="Times New Roman"/>
              </a:rPr>
              <a:t>Cho rằng, con người không thể sống trong trạng thái tự nhiên vô chính phủ, vì vậy, học cần tự giác ký kết với nhau một khế ước để giao cho tổ chức làm trung gian, trọng tài nhằm đảm bảo an ninh , quyền tư hữu và các quyền cá nhân khác. Tổ chức đó là nhà nước.</a:t>
            </a:r>
            <a:endParaRPr/>
          </a:p>
        </p:txBody>
      </p:sp>
      <p:pic>
        <p:nvPicPr>
          <p:cNvPr descr="thomas hobben.jpg" id="214" name="Google Shape;214;p27"/>
          <p:cNvPicPr preferRelativeResize="0"/>
          <p:nvPr/>
        </p:nvPicPr>
        <p:blipFill rotWithShape="1">
          <a:blip r:embed="rId3">
            <a:alphaModFix/>
          </a:blip>
          <a:srcRect b="0" l="0" r="0" t="0"/>
          <a:stretch/>
        </p:blipFill>
        <p:spPr>
          <a:xfrm>
            <a:off x="381000" y="3733800"/>
            <a:ext cx="1981200" cy="2209800"/>
          </a:xfrm>
          <a:prstGeom prst="rect">
            <a:avLst/>
          </a:prstGeom>
          <a:noFill/>
          <a:ln>
            <a:noFill/>
          </a:ln>
        </p:spPr>
      </p:pic>
      <p:pic>
        <p:nvPicPr>
          <p:cNvPr descr="John Locke.jpg" id="215" name="Google Shape;215;p27"/>
          <p:cNvPicPr preferRelativeResize="0"/>
          <p:nvPr/>
        </p:nvPicPr>
        <p:blipFill rotWithShape="1">
          <a:blip r:embed="rId4">
            <a:alphaModFix/>
          </a:blip>
          <a:srcRect b="0" l="0" r="0" t="0"/>
          <a:stretch/>
        </p:blipFill>
        <p:spPr>
          <a:xfrm>
            <a:off x="2667000" y="3733800"/>
            <a:ext cx="1971675" cy="2314575"/>
          </a:xfrm>
          <a:prstGeom prst="rect">
            <a:avLst/>
          </a:prstGeom>
          <a:noFill/>
          <a:ln>
            <a:noFill/>
          </a:ln>
        </p:spPr>
      </p:pic>
      <p:pic>
        <p:nvPicPr>
          <p:cNvPr descr="Jean Jacques Rousseau.jpg" id="216" name="Google Shape;216;p27"/>
          <p:cNvPicPr preferRelativeResize="0"/>
          <p:nvPr/>
        </p:nvPicPr>
        <p:blipFill rotWithShape="1">
          <a:blip r:embed="rId5">
            <a:alphaModFix/>
          </a:blip>
          <a:srcRect b="0" l="0" r="0" t="0"/>
          <a:stretch/>
        </p:blipFill>
        <p:spPr>
          <a:xfrm>
            <a:off x="5105400" y="3733800"/>
            <a:ext cx="1857930" cy="2276475"/>
          </a:xfrm>
          <a:prstGeom prst="rect">
            <a:avLst/>
          </a:prstGeom>
          <a:noFill/>
          <a:ln>
            <a:noFill/>
          </a:ln>
        </p:spPr>
      </p:pic>
      <p:pic>
        <p:nvPicPr>
          <p:cNvPr descr="Montesquie.jpg" id="217" name="Google Shape;217;p27"/>
          <p:cNvPicPr preferRelativeResize="0"/>
          <p:nvPr/>
        </p:nvPicPr>
        <p:blipFill rotWithShape="1">
          <a:blip r:embed="rId6">
            <a:alphaModFix/>
          </a:blip>
          <a:srcRect b="0" l="0" r="0" t="0"/>
          <a:stretch/>
        </p:blipFill>
        <p:spPr>
          <a:xfrm>
            <a:off x="7239000" y="3733800"/>
            <a:ext cx="1447800" cy="2286000"/>
          </a:xfrm>
          <a:prstGeom prst="rect">
            <a:avLst/>
          </a:prstGeom>
          <a:noFill/>
          <a:ln>
            <a:noFill/>
          </a:ln>
        </p:spPr>
      </p:pic>
      <p:sp>
        <p:nvSpPr>
          <p:cNvPr id="218" name="Google Shape;218;p27"/>
          <p:cNvSpPr txBox="1"/>
          <p:nvPr/>
        </p:nvSpPr>
        <p:spPr>
          <a:xfrm>
            <a:off x="381000" y="6096000"/>
            <a:ext cx="1981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Thomas Hobben</a:t>
            </a:r>
            <a:endParaRPr sz="1800">
              <a:solidFill>
                <a:schemeClr val="dk1"/>
              </a:solidFill>
              <a:latin typeface="Libre Baskerville"/>
              <a:ea typeface="Libre Baskerville"/>
              <a:cs typeface="Libre Baskerville"/>
              <a:sym typeface="Libre Baskerville"/>
            </a:endParaRPr>
          </a:p>
        </p:txBody>
      </p:sp>
      <p:sp>
        <p:nvSpPr>
          <p:cNvPr id="219" name="Google Shape;219;p27"/>
          <p:cNvSpPr txBox="1"/>
          <p:nvPr/>
        </p:nvSpPr>
        <p:spPr>
          <a:xfrm>
            <a:off x="2971800" y="6107668"/>
            <a:ext cx="1371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Baskerville"/>
                <a:ea typeface="Libre Baskerville"/>
                <a:cs typeface="Libre Baskerville"/>
                <a:sym typeface="Libre Baskerville"/>
              </a:rPr>
              <a:t>John Loke</a:t>
            </a:r>
            <a:endParaRPr sz="1800">
              <a:solidFill>
                <a:schemeClr val="dk1"/>
              </a:solidFill>
              <a:latin typeface="Libre Baskerville"/>
              <a:ea typeface="Libre Baskerville"/>
              <a:cs typeface="Libre Baskerville"/>
              <a:sym typeface="Libre Baskerville"/>
            </a:endParaRPr>
          </a:p>
        </p:txBody>
      </p:sp>
      <p:sp>
        <p:nvSpPr>
          <p:cNvPr id="220" name="Google Shape;220;p27"/>
          <p:cNvSpPr txBox="1"/>
          <p:nvPr/>
        </p:nvSpPr>
        <p:spPr>
          <a:xfrm>
            <a:off x="5105400" y="6096000"/>
            <a:ext cx="19812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Jean Jacques Rousseau</a:t>
            </a:r>
            <a:endParaRPr/>
          </a:p>
        </p:txBody>
      </p:sp>
      <p:sp>
        <p:nvSpPr>
          <p:cNvPr id="221" name="Google Shape;221;p27"/>
          <p:cNvSpPr txBox="1"/>
          <p:nvPr/>
        </p:nvSpPr>
        <p:spPr>
          <a:xfrm>
            <a:off x="6934200" y="6172200"/>
            <a:ext cx="19812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Montesquie</a:t>
            </a:r>
            <a:endParaRPr sz="1800">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500"/>
                                        <p:tgtEl>
                                          <p:spTgt spid="21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04800" y="76200"/>
            <a:ext cx="8686800" cy="9144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I. Nguồn gốc Nhà nước (Origin of the State)</a:t>
            </a:r>
            <a:endParaRPr/>
          </a:p>
        </p:txBody>
      </p:sp>
      <p:sp>
        <p:nvSpPr>
          <p:cNvPr id="227" name="Google Shape;227;p28"/>
          <p:cNvSpPr txBox="1"/>
          <p:nvPr>
            <p:ph idx="1" type="body"/>
          </p:nvPr>
        </p:nvSpPr>
        <p:spPr>
          <a:xfrm>
            <a:off x="685800" y="1066800"/>
            <a:ext cx="8153400" cy="4876800"/>
          </a:xfrm>
          <a:prstGeom prst="rect">
            <a:avLst/>
          </a:prstGeom>
          <a:noFill/>
          <a:ln>
            <a:noFill/>
          </a:ln>
        </p:spPr>
        <p:txBody>
          <a:bodyPr anchorCtr="0" anchor="t" bIns="45700" lIns="91425" spcFirstLastPara="1" rIns="91425" wrap="square" tIns="45700">
            <a:noAutofit/>
          </a:bodyPr>
          <a:lstStyle/>
          <a:p>
            <a:pPr indent="-151130" lvl="0" marL="0" rtl="0" algn="just">
              <a:spcBef>
                <a:spcPts val="0"/>
              </a:spcBef>
              <a:spcAft>
                <a:spcPts val="0"/>
              </a:spcAft>
              <a:buSzPts val="2380"/>
              <a:buFont typeface="Noto Sans Symbols"/>
              <a:buChar char="⮚"/>
            </a:pPr>
            <a:r>
              <a:rPr lang="en-US" sz="2800">
                <a:latin typeface="Times New Roman"/>
                <a:ea typeface="Times New Roman"/>
                <a:cs typeface="Times New Roman"/>
                <a:sym typeface="Times New Roman"/>
              </a:rPr>
              <a:t>Bên cạnh các học thuyết vừa trình bày lý giải về nguồn gốc nhà nước còn có các </a:t>
            </a:r>
            <a:r>
              <a:rPr b="1" i="1" lang="en-US" sz="2800">
                <a:latin typeface="Times New Roman"/>
                <a:ea typeface="Times New Roman"/>
                <a:cs typeface="Times New Roman"/>
                <a:sym typeface="Times New Roman"/>
              </a:rPr>
              <a:t>Học thuyết Tâm lý</a:t>
            </a:r>
            <a:r>
              <a:rPr lang="en-US" sz="2800">
                <a:latin typeface="Times New Roman"/>
                <a:ea typeface="Times New Roman"/>
                <a:cs typeface="Times New Roman"/>
                <a:sym typeface="Times New Roman"/>
              </a:rPr>
              <a:t>, </a:t>
            </a:r>
            <a:r>
              <a:rPr b="1" i="1" lang="en-US" sz="2800">
                <a:latin typeface="Times New Roman"/>
                <a:ea typeface="Times New Roman"/>
                <a:cs typeface="Times New Roman"/>
                <a:sym typeface="Times New Roman"/>
              </a:rPr>
              <a:t>Học thuyết Siêu nhiên</a:t>
            </a:r>
            <a:r>
              <a:rPr lang="en-US" sz="2800">
                <a:latin typeface="Times New Roman"/>
                <a:ea typeface="Times New Roman"/>
                <a:cs typeface="Times New Roman"/>
                <a:sym typeface="Times New Roman"/>
              </a:rPr>
              <a:t>, chúng được gọi chung là các </a:t>
            </a:r>
            <a:r>
              <a:rPr b="1" lang="en-US" sz="2800">
                <a:latin typeface="Times New Roman"/>
                <a:ea typeface="Times New Roman"/>
                <a:cs typeface="Times New Roman"/>
                <a:sym typeface="Times New Roman"/>
              </a:rPr>
              <a:t>học thuyết phi Mác-xít </a:t>
            </a:r>
            <a:r>
              <a:rPr lang="en-US" sz="2800">
                <a:latin typeface="Times New Roman"/>
                <a:ea typeface="Times New Roman"/>
                <a:cs typeface="Times New Roman"/>
                <a:sym typeface="Times New Roman"/>
              </a:rPr>
              <a:t>về nguồn gốc của nhà nước. </a:t>
            </a:r>
            <a:endParaRPr/>
          </a:p>
          <a:p>
            <a:pPr indent="-151130" lvl="0" marL="0" rtl="0" algn="just">
              <a:spcBef>
                <a:spcPts val="580"/>
              </a:spcBef>
              <a:spcAft>
                <a:spcPts val="0"/>
              </a:spcAft>
              <a:buSzPts val="2380"/>
              <a:buFont typeface="Noto Sans Symbols"/>
              <a:buChar char="⮚"/>
            </a:pPr>
            <a:r>
              <a:rPr lang="en-US" sz="2800">
                <a:latin typeface="Times New Roman"/>
                <a:ea typeface="Times New Roman"/>
                <a:cs typeface="Times New Roman"/>
                <a:sym typeface="Times New Roman"/>
              </a:rPr>
              <a:t>Tồn tại của các học thuyết trên:</a:t>
            </a:r>
            <a:endParaRPr/>
          </a:p>
          <a:p>
            <a:pPr indent="-151130" lvl="0" marL="463550" rtl="0" algn="just">
              <a:spcBef>
                <a:spcPts val="580"/>
              </a:spcBef>
              <a:spcAft>
                <a:spcPts val="0"/>
              </a:spcAft>
              <a:buSzPts val="2380"/>
              <a:buFont typeface="Arial"/>
              <a:buChar char="•"/>
            </a:pPr>
            <a:r>
              <a:rPr lang="en-US" sz="2800">
                <a:latin typeface="Times New Roman"/>
                <a:ea typeface="Times New Roman"/>
                <a:cs typeface="Times New Roman"/>
                <a:sym typeface="Times New Roman"/>
              </a:rPr>
              <a:t>Dựa trên nền tảng lý luận của chủ nghĩa duy tâm</a:t>
            </a:r>
            <a:endParaRPr sz="2800">
              <a:latin typeface="Times New Roman"/>
              <a:ea typeface="Times New Roman"/>
              <a:cs typeface="Times New Roman"/>
              <a:sym typeface="Times New Roman"/>
            </a:endParaRPr>
          </a:p>
          <a:p>
            <a:pPr indent="-151130" lvl="0" marL="463550" rtl="0" algn="just">
              <a:spcBef>
                <a:spcPts val="580"/>
              </a:spcBef>
              <a:spcAft>
                <a:spcPts val="0"/>
              </a:spcAft>
              <a:buSzPts val="2380"/>
              <a:buFont typeface="Arial"/>
              <a:buChar char="•"/>
            </a:pPr>
            <a:r>
              <a:rPr lang="en-US" sz="2800">
                <a:latin typeface="Times New Roman"/>
                <a:ea typeface="Times New Roman"/>
                <a:cs typeface="Times New Roman"/>
                <a:sym typeface="Times New Roman"/>
              </a:rPr>
              <a:t>Không gắn liến với điều kiện vật chất của xã hội – các nguyên nhân về kinh tế.</a:t>
            </a:r>
            <a:endParaRPr/>
          </a:p>
          <a:p>
            <a:pPr indent="-151130" lvl="0" marL="463550" rtl="0" algn="just">
              <a:spcBef>
                <a:spcPts val="580"/>
              </a:spcBef>
              <a:spcAft>
                <a:spcPts val="0"/>
              </a:spcAft>
              <a:buSzPts val="2380"/>
              <a:buFont typeface="Arial"/>
              <a:buChar char="•"/>
            </a:pPr>
            <a:r>
              <a:rPr lang="en-US" sz="2800">
                <a:latin typeface="Times New Roman"/>
                <a:ea typeface="Times New Roman"/>
                <a:cs typeface="Times New Roman"/>
                <a:sym typeface="Times New Roman"/>
              </a:rPr>
              <a:t>Chưa đưa ra được bản chất của nhà nước – bản chất giai cấp của nhà nước</a:t>
            </a:r>
            <a:endParaRPr sz="2800">
              <a:latin typeface="Times New Roman"/>
              <a:ea typeface="Times New Roman"/>
              <a:cs typeface="Times New Roman"/>
              <a:sym typeface="Times New Roman"/>
            </a:endParaRPr>
          </a:p>
          <a:p>
            <a:pPr indent="0" lvl="0" marL="0" rtl="0" algn="just">
              <a:spcBef>
                <a:spcPts val="580"/>
              </a:spcBef>
              <a:spcAft>
                <a:spcPts val="0"/>
              </a:spcAft>
              <a:buSzPts val="2380"/>
              <a:buFont typeface="Libre Baskerville"/>
              <a:buNone/>
            </a:pPr>
            <a:r>
              <a:t/>
            </a:r>
            <a:endParaRPr sz="2800">
              <a:latin typeface="Times New Roman"/>
              <a:ea typeface="Times New Roman"/>
              <a:cs typeface="Times New Roman"/>
              <a:sym typeface="Times New Roman"/>
            </a:endParaRPr>
          </a:p>
          <a:p>
            <a:pPr indent="0" lvl="0" marL="0" rtl="0" algn="just">
              <a:spcBef>
                <a:spcPts val="580"/>
              </a:spcBef>
              <a:spcAft>
                <a:spcPts val="0"/>
              </a:spcAft>
              <a:buSzPts val="2380"/>
              <a:buNone/>
            </a:pPr>
            <a:r>
              <a:t/>
            </a:r>
            <a:endParaRPr sz="2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500"/>
                                        <p:tgtEl>
                                          <p:spTgt spid="2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500"/>
                                        <p:tgtEl>
                                          <p:spTgt spid="2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sp>
        <p:nvSpPr>
          <p:cNvPr id="233" name="Google Shape;233;p29"/>
          <p:cNvSpPr txBox="1"/>
          <p:nvPr/>
        </p:nvSpPr>
        <p:spPr>
          <a:xfrm>
            <a:off x="533400" y="990600"/>
            <a:ext cx="8077200"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Chủ nghĩa Mác – Lênin là hệ thống quan điểm và học thuyết khoa học của C.Mác (Karl Marx, 1818-1883), Ph.Awngghen (Friedrich Engels, 1820-1895) và sự phát triển của V.I.Leenin (Vladimir Ilich Lenin, 1870-1942). Nội dung được cấu thành từ 3 bộ phận lý luận, có mối quan hệ thống nhất, biện chứng với nhau: </a:t>
            </a:r>
            <a:r>
              <a:rPr b="1" lang="en-US" sz="2400">
                <a:solidFill>
                  <a:schemeClr val="dk1"/>
                </a:solidFill>
                <a:latin typeface="Times New Roman"/>
                <a:ea typeface="Times New Roman"/>
                <a:cs typeface="Times New Roman"/>
                <a:sym typeface="Times New Roman"/>
              </a:rPr>
              <a:t>Triết học </a:t>
            </a:r>
            <a:r>
              <a:rPr lang="en-US" sz="2400">
                <a:solidFill>
                  <a:schemeClr val="dk1"/>
                </a:solidFill>
                <a:latin typeface="Times New Roman"/>
                <a:ea typeface="Times New Roman"/>
                <a:cs typeface="Times New Roman"/>
                <a:sym typeface="Times New Roman"/>
              </a:rPr>
              <a:t>Mác – Lênin, </a:t>
            </a:r>
            <a:r>
              <a:rPr b="1" lang="en-US" sz="2400">
                <a:solidFill>
                  <a:schemeClr val="dk1"/>
                </a:solidFill>
                <a:latin typeface="Times New Roman"/>
                <a:ea typeface="Times New Roman"/>
                <a:cs typeface="Times New Roman"/>
                <a:sym typeface="Times New Roman"/>
              </a:rPr>
              <a:t>Kinh tế học chính trị </a:t>
            </a:r>
            <a:r>
              <a:rPr lang="en-US" sz="2400">
                <a:solidFill>
                  <a:schemeClr val="dk1"/>
                </a:solidFill>
                <a:latin typeface="Times New Roman"/>
                <a:ea typeface="Times New Roman"/>
                <a:cs typeface="Times New Roman"/>
                <a:sym typeface="Times New Roman"/>
              </a:rPr>
              <a:t>Mác – Lênin và </a:t>
            </a:r>
            <a:r>
              <a:rPr b="1" lang="en-US" sz="2400">
                <a:solidFill>
                  <a:schemeClr val="dk1"/>
                </a:solidFill>
                <a:latin typeface="Times New Roman"/>
                <a:ea typeface="Times New Roman"/>
                <a:cs typeface="Times New Roman"/>
                <a:sym typeface="Times New Roman"/>
              </a:rPr>
              <a:t>Chủ nghĩa xã hội khoa học</a:t>
            </a:r>
            <a:endParaRPr b="1" sz="2400">
              <a:solidFill>
                <a:schemeClr val="dk1"/>
              </a:solidFill>
              <a:latin typeface="Times New Roman"/>
              <a:ea typeface="Times New Roman"/>
              <a:cs typeface="Times New Roman"/>
              <a:sym typeface="Times New Roman"/>
            </a:endParaRPr>
          </a:p>
        </p:txBody>
      </p:sp>
      <p:pic>
        <p:nvPicPr>
          <p:cNvPr descr="Marx.jpg" id="234" name="Google Shape;234;p29"/>
          <p:cNvPicPr preferRelativeResize="0"/>
          <p:nvPr/>
        </p:nvPicPr>
        <p:blipFill rotWithShape="1">
          <a:blip r:embed="rId3">
            <a:alphaModFix/>
          </a:blip>
          <a:srcRect b="0" l="0" r="0" t="0"/>
          <a:stretch/>
        </p:blipFill>
        <p:spPr>
          <a:xfrm>
            <a:off x="990600" y="3886200"/>
            <a:ext cx="2133600" cy="2416732"/>
          </a:xfrm>
          <a:prstGeom prst="rect">
            <a:avLst/>
          </a:prstGeom>
          <a:noFill/>
          <a:ln>
            <a:noFill/>
          </a:ln>
        </p:spPr>
      </p:pic>
      <p:pic>
        <p:nvPicPr>
          <p:cNvPr descr="Angel.jpg" id="235" name="Google Shape;235;p29"/>
          <p:cNvPicPr preferRelativeResize="0"/>
          <p:nvPr/>
        </p:nvPicPr>
        <p:blipFill rotWithShape="1">
          <a:blip r:embed="rId4">
            <a:alphaModFix/>
          </a:blip>
          <a:srcRect b="0" l="0" r="0" t="0"/>
          <a:stretch/>
        </p:blipFill>
        <p:spPr>
          <a:xfrm>
            <a:off x="3581400" y="3886200"/>
            <a:ext cx="1981200" cy="2438400"/>
          </a:xfrm>
          <a:prstGeom prst="rect">
            <a:avLst/>
          </a:prstGeom>
          <a:noFill/>
          <a:ln>
            <a:noFill/>
          </a:ln>
        </p:spPr>
      </p:pic>
      <p:pic>
        <p:nvPicPr>
          <p:cNvPr descr="Lenin.jpg" id="236" name="Google Shape;236;p29"/>
          <p:cNvPicPr preferRelativeResize="0"/>
          <p:nvPr/>
        </p:nvPicPr>
        <p:blipFill rotWithShape="1">
          <a:blip r:embed="rId5">
            <a:alphaModFix/>
          </a:blip>
          <a:srcRect b="0" l="0" r="0" t="0"/>
          <a:stretch/>
        </p:blipFill>
        <p:spPr>
          <a:xfrm>
            <a:off x="6067425" y="3886200"/>
            <a:ext cx="1781175" cy="2438400"/>
          </a:xfrm>
          <a:prstGeom prst="rect">
            <a:avLst/>
          </a:prstGeom>
          <a:noFill/>
          <a:ln>
            <a:noFill/>
          </a:ln>
        </p:spPr>
      </p:pic>
      <p:sp>
        <p:nvSpPr>
          <p:cNvPr id="237" name="Google Shape;237;p29"/>
          <p:cNvSpPr txBox="1"/>
          <p:nvPr/>
        </p:nvSpPr>
        <p:spPr>
          <a:xfrm>
            <a:off x="990600" y="6324600"/>
            <a:ext cx="2133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Libre Baskerville"/>
                <a:ea typeface="Libre Baskerville"/>
                <a:cs typeface="Libre Baskerville"/>
                <a:sym typeface="Libre Baskerville"/>
              </a:rPr>
              <a:t>Karl Marx</a:t>
            </a:r>
            <a:endParaRPr/>
          </a:p>
        </p:txBody>
      </p:sp>
      <p:sp>
        <p:nvSpPr>
          <p:cNvPr id="238" name="Google Shape;238;p29"/>
          <p:cNvSpPr txBox="1"/>
          <p:nvPr/>
        </p:nvSpPr>
        <p:spPr>
          <a:xfrm>
            <a:off x="3505200" y="6324600"/>
            <a:ext cx="2133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Libre Baskerville"/>
                <a:ea typeface="Libre Baskerville"/>
                <a:cs typeface="Libre Baskerville"/>
                <a:sym typeface="Libre Baskerville"/>
              </a:rPr>
              <a:t>Friedrich Engels</a:t>
            </a:r>
            <a:endParaRPr/>
          </a:p>
        </p:txBody>
      </p:sp>
      <p:sp>
        <p:nvSpPr>
          <p:cNvPr id="239" name="Google Shape;239;p29"/>
          <p:cNvSpPr txBox="1"/>
          <p:nvPr/>
        </p:nvSpPr>
        <p:spPr>
          <a:xfrm>
            <a:off x="5943600" y="6324600"/>
            <a:ext cx="2133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Libre Baskerville"/>
                <a:ea typeface="Libre Baskerville"/>
                <a:cs typeface="Libre Baskerville"/>
                <a:sym typeface="Libre Baskerville"/>
              </a:rPr>
              <a:t>Lenin</a:t>
            </a:r>
            <a:endParaRPr b="1" sz="1800">
              <a:solidFill>
                <a:schemeClr val="dk1"/>
              </a:solidFill>
              <a:latin typeface="Libre Baskerville"/>
              <a:ea typeface="Libre Baskerville"/>
              <a:cs typeface="Libre Baskerville"/>
              <a:sym typeface="Libre Baskervil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2000"/>
                                        <p:tgtEl>
                                          <p:spTgt spid="23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grpSp>
        <p:nvGrpSpPr>
          <p:cNvPr id="245" name="Google Shape;245;p30"/>
          <p:cNvGrpSpPr/>
          <p:nvPr/>
        </p:nvGrpSpPr>
        <p:grpSpPr>
          <a:xfrm>
            <a:off x="1546334" y="853465"/>
            <a:ext cx="5594130" cy="5074868"/>
            <a:chOff x="22334" y="91465"/>
            <a:chExt cx="5594130" cy="5074868"/>
          </a:xfrm>
        </p:grpSpPr>
        <p:sp>
          <p:nvSpPr>
            <p:cNvPr id="246" name="Google Shape;246;p30"/>
            <p:cNvSpPr/>
            <p:nvPr/>
          </p:nvSpPr>
          <p:spPr>
            <a:xfrm>
              <a:off x="1962483" y="2089648"/>
              <a:ext cx="1718308" cy="171830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txBox="1"/>
            <p:nvPr/>
          </p:nvSpPr>
          <p:spPr>
            <a:xfrm>
              <a:off x="2214123" y="2341288"/>
              <a:ext cx="1215028" cy="1215028"/>
            </a:xfrm>
            <a:prstGeom prst="rect">
              <a:avLst/>
            </a:prstGeom>
            <a:noFill/>
            <a:ln>
              <a:noFill/>
            </a:ln>
          </p:spPr>
          <p:txBody>
            <a:bodyPr anchorCtr="0" anchor="ctr" bIns="13950" lIns="13950" spcFirstLastPara="1" rIns="13950" wrap="square" tIns="13950">
              <a:noAutofit/>
            </a:bodyPr>
            <a:lstStyle/>
            <a:p>
              <a:pPr indent="0" lvl="0" marL="0" marR="0" rtl="0" algn="ctr">
                <a:lnSpc>
                  <a:spcPct val="90000"/>
                </a:lnSpc>
                <a:spcBef>
                  <a:spcPts val="0"/>
                </a:spcBef>
                <a:spcAft>
                  <a:spcPts val="0"/>
                </a:spcAft>
                <a:buClr>
                  <a:schemeClr val="lt1"/>
                </a:buClr>
                <a:buSzPts val="2200"/>
                <a:buFont typeface="Times New Roman"/>
                <a:buNone/>
              </a:pPr>
              <a:r>
                <a:rPr b="1" lang="en-US" sz="2200">
                  <a:solidFill>
                    <a:schemeClr val="lt1"/>
                  </a:solidFill>
                  <a:latin typeface="Times New Roman"/>
                  <a:ea typeface="Times New Roman"/>
                  <a:cs typeface="Times New Roman"/>
                  <a:sym typeface="Times New Roman"/>
                </a:rPr>
                <a:t>Chủ nghĩa Mác-Lênin</a:t>
              </a:r>
              <a:endParaRPr b="1" sz="2200">
                <a:solidFill>
                  <a:schemeClr val="lt1"/>
                </a:solidFill>
                <a:latin typeface="Times New Roman"/>
                <a:ea typeface="Times New Roman"/>
                <a:cs typeface="Times New Roman"/>
                <a:sym typeface="Times New Roman"/>
              </a:endParaRPr>
            </a:p>
          </p:txBody>
        </p:sp>
        <p:sp>
          <p:nvSpPr>
            <p:cNvPr id="248" name="Google Shape;248;p30"/>
            <p:cNvSpPr/>
            <p:nvPr/>
          </p:nvSpPr>
          <p:spPr>
            <a:xfrm rot="-5403850">
              <a:off x="2680581" y="1922285"/>
              <a:ext cx="279875" cy="54851"/>
            </a:xfrm>
            <a:custGeom>
              <a:rect b="b" l="l" r="r" t="t"/>
              <a:pathLst>
                <a:path extrusionOk="0" h="120000" w="120000">
                  <a:moveTo>
                    <a:pt x="0" y="59999"/>
                  </a:moveTo>
                  <a:lnTo>
                    <a:pt x="120000" y="59999"/>
                  </a:lnTo>
                </a:path>
              </a:pathLst>
            </a:custGeom>
            <a:noFill/>
            <a:ln cap="flat" cmpd="sng" w="12700">
              <a:solidFill>
                <a:srgbClr val="A737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txBox="1"/>
            <p:nvPr/>
          </p:nvSpPr>
          <p:spPr>
            <a:xfrm rot="5396150">
              <a:off x="2813521" y="1942714"/>
              <a:ext cx="13993" cy="1399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Baskerville"/>
                <a:buNone/>
              </a:pPr>
              <a:r>
                <a:t/>
              </a:r>
              <a:endParaRPr sz="500">
                <a:solidFill>
                  <a:schemeClr val="dk1"/>
                </a:solidFill>
                <a:latin typeface="Libre Baskerville"/>
                <a:ea typeface="Libre Baskerville"/>
                <a:cs typeface="Libre Baskerville"/>
                <a:sym typeface="Libre Baskerville"/>
              </a:endParaRPr>
            </a:p>
          </p:txBody>
        </p:sp>
        <p:sp>
          <p:nvSpPr>
            <p:cNvPr id="250" name="Google Shape;250;p30"/>
            <p:cNvSpPr/>
            <p:nvPr/>
          </p:nvSpPr>
          <p:spPr>
            <a:xfrm>
              <a:off x="1960245" y="91465"/>
              <a:ext cx="1718308" cy="171830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txBox="1"/>
            <p:nvPr/>
          </p:nvSpPr>
          <p:spPr>
            <a:xfrm>
              <a:off x="2211885" y="343105"/>
              <a:ext cx="1215028" cy="1215028"/>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Triết học Đức</a:t>
              </a:r>
              <a:endParaRPr b="1" sz="2000">
                <a:solidFill>
                  <a:schemeClr val="lt1"/>
                </a:solidFill>
                <a:latin typeface="Times New Roman"/>
                <a:ea typeface="Times New Roman"/>
                <a:cs typeface="Times New Roman"/>
                <a:sym typeface="Times New Roman"/>
              </a:endParaRPr>
            </a:p>
          </p:txBody>
        </p:sp>
        <p:sp>
          <p:nvSpPr>
            <p:cNvPr id="252" name="Google Shape;252;p30"/>
            <p:cNvSpPr/>
            <p:nvPr/>
          </p:nvSpPr>
          <p:spPr>
            <a:xfrm rot="2103578">
              <a:off x="3466255" y="3600565"/>
              <a:ext cx="646436" cy="54851"/>
            </a:xfrm>
            <a:custGeom>
              <a:rect b="b" l="l" r="r" t="t"/>
              <a:pathLst>
                <a:path extrusionOk="0" h="120000" w="120000">
                  <a:moveTo>
                    <a:pt x="0" y="59999"/>
                  </a:moveTo>
                  <a:lnTo>
                    <a:pt x="120000" y="59999"/>
                  </a:lnTo>
                </a:path>
              </a:pathLst>
            </a:custGeom>
            <a:noFill/>
            <a:ln cap="flat" cmpd="sng" w="12700">
              <a:solidFill>
                <a:srgbClr val="A737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txBox="1"/>
            <p:nvPr/>
          </p:nvSpPr>
          <p:spPr>
            <a:xfrm rot="2103578">
              <a:off x="3773313" y="3611830"/>
              <a:ext cx="32321" cy="3232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Baskerville"/>
                <a:buNone/>
              </a:pPr>
              <a:r>
                <a:t/>
              </a:r>
              <a:endParaRPr sz="500">
                <a:solidFill>
                  <a:schemeClr val="dk1"/>
                </a:solidFill>
                <a:latin typeface="Libre Baskerville"/>
                <a:ea typeface="Libre Baskerville"/>
                <a:cs typeface="Libre Baskerville"/>
                <a:sym typeface="Libre Baskerville"/>
              </a:endParaRPr>
            </a:p>
          </p:txBody>
        </p:sp>
        <p:sp>
          <p:nvSpPr>
            <p:cNvPr id="254" name="Google Shape;254;p30"/>
            <p:cNvSpPr/>
            <p:nvPr/>
          </p:nvSpPr>
          <p:spPr>
            <a:xfrm>
              <a:off x="3898156" y="3448025"/>
              <a:ext cx="1718308" cy="171830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txBox="1"/>
            <p:nvPr/>
          </p:nvSpPr>
          <p:spPr>
            <a:xfrm>
              <a:off x="4149796" y="3699665"/>
              <a:ext cx="1215028" cy="1215028"/>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Chủ nghĩa xã hội không ưởng Pháp</a:t>
              </a:r>
              <a:endParaRPr b="1" sz="2000">
                <a:solidFill>
                  <a:schemeClr val="lt1"/>
                </a:solidFill>
                <a:latin typeface="Times New Roman"/>
                <a:ea typeface="Times New Roman"/>
                <a:cs typeface="Times New Roman"/>
                <a:sym typeface="Times New Roman"/>
              </a:endParaRPr>
            </a:p>
          </p:txBody>
        </p:sp>
        <p:sp>
          <p:nvSpPr>
            <p:cNvPr id="256" name="Google Shape;256;p30"/>
            <p:cNvSpPr/>
            <p:nvPr/>
          </p:nvSpPr>
          <p:spPr>
            <a:xfrm rot="8700154">
              <a:off x="1526512" y="3600565"/>
              <a:ext cx="650101" cy="54851"/>
            </a:xfrm>
            <a:custGeom>
              <a:rect b="b" l="l" r="r" t="t"/>
              <a:pathLst>
                <a:path extrusionOk="0" h="120000" w="120000">
                  <a:moveTo>
                    <a:pt x="0" y="59999"/>
                  </a:moveTo>
                  <a:lnTo>
                    <a:pt x="120000" y="59999"/>
                  </a:lnTo>
                </a:path>
              </a:pathLst>
            </a:custGeom>
            <a:noFill/>
            <a:ln cap="flat" cmpd="sng" w="12700">
              <a:solidFill>
                <a:srgbClr val="A7370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txBox="1"/>
            <p:nvPr/>
          </p:nvSpPr>
          <p:spPr>
            <a:xfrm rot="-2099846">
              <a:off x="1835310" y="3611738"/>
              <a:ext cx="32505" cy="3250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Libre Baskerville"/>
                <a:buNone/>
              </a:pPr>
              <a:r>
                <a:t/>
              </a:r>
              <a:endParaRPr sz="500">
                <a:solidFill>
                  <a:schemeClr val="dk1"/>
                </a:solidFill>
                <a:latin typeface="Libre Baskerville"/>
                <a:ea typeface="Libre Baskerville"/>
                <a:cs typeface="Libre Baskerville"/>
                <a:sym typeface="Libre Baskerville"/>
              </a:endParaRPr>
            </a:p>
          </p:txBody>
        </p:sp>
        <p:sp>
          <p:nvSpPr>
            <p:cNvPr id="258" name="Google Shape;258;p30"/>
            <p:cNvSpPr/>
            <p:nvPr/>
          </p:nvSpPr>
          <p:spPr>
            <a:xfrm>
              <a:off x="22334" y="3448025"/>
              <a:ext cx="1718308" cy="171830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txBox="1"/>
            <p:nvPr/>
          </p:nvSpPr>
          <p:spPr>
            <a:xfrm>
              <a:off x="273974" y="3699665"/>
              <a:ext cx="1215028" cy="1215028"/>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Chính trị học cổ điển Anh</a:t>
              </a:r>
              <a:endParaRPr b="1" sz="2000">
                <a:solidFill>
                  <a:schemeClr val="lt1"/>
                </a:solidFill>
                <a:latin typeface="Times New Roman"/>
                <a:ea typeface="Times New Roman"/>
                <a:cs typeface="Times New Roman"/>
                <a:sym typeface="Times New Roman"/>
              </a:endParaRPr>
            </a:p>
          </p:txBody>
        </p:sp>
      </p:grpSp>
      <p:pic>
        <p:nvPicPr>
          <p:cNvPr descr="adam-smith.jpg" id="260" name="Google Shape;260;p30"/>
          <p:cNvPicPr preferRelativeResize="0"/>
          <p:nvPr/>
        </p:nvPicPr>
        <p:blipFill rotWithShape="1">
          <a:blip r:embed="rId3">
            <a:alphaModFix/>
          </a:blip>
          <a:srcRect b="0" l="0" r="0" t="0"/>
          <a:stretch/>
        </p:blipFill>
        <p:spPr>
          <a:xfrm>
            <a:off x="304800" y="3429000"/>
            <a:ext cx="1190218" cy="1295400"/>
          </a:xfrm>
          <a:prstGeom prst="rect">
            <a:avLst/>
          </a:prstGeom>
          <a:noFill/>
          <a:ln>
            <a:noFill/>
          </a:ln>
        </p:spPr>
      </p:pic>
      <p:pic>
        <p:nvPicPr>
          <p:cNvPr descr="feuerbach.jpg" id="261" name="Google Shape;261;p30"/>
          <p:cNvPicPr preferRelativeResize="0"/>
          <p:nvPr/>
        </p:nvPicPr>
        <p:blipFill rotWithShape="1">
          <a:blip r:embed="rId4">
            <a:alphaModFix/>
          </a:blip>
          <a:srcRect b="0" l="0" r="0" t="0"/>
          <a:stretch/>
        </p:blipFill>
        <p:spPr>
          <a:xfrm>
            <a:off x="5333999" y="762000"/>
            <a:ext cx="1371601" cy="1567544"/>
          </a:xfrm>
          <a:prstGeom prst="rect">
            <a:avLst/>
          </a:prstGeom>
          <a:noFill/>
          <a:ln>
            <a:noFill/>
          </a:ln>
        </p:spPr>
      </p:pic>
      <p:pic>
        <p:nvPicPr>
          <p:cNvPr descr="Hegel.jpg" id="262" name="Google Shape;262;p30"/>
          <p:cNvPicPr preferRelativeResize="0"/>
          <p:nvPr/>
        </p:nvPicPr>
        <p:blipFill rotWithShape="1">
          <a:blip r:embed="rId5">
            <a:alphaModFix/>
          </a:blip>
          <a:srcRect b="0" l="0" r="0" t="0"/>
          <a:stretch/>
        </p:blipFill>
        <p:spPr>
          <a:xfrm>
            <a:off x="2208294" y="838200"/>
            <a:ext cx="1144506" cy="1447800"/>
          </a:xfrm>
          <a:prstGeom prst="rect">
            <a:avLst/>
          </a:prstGeom>
          <a:noFill/>
          <a:ln>
            <a:noFill/>
          </a:ln>
        </p:spPr>
      </p:pic>
      <p:sp>
        <p:nvSpPr>
          <p:cNvPr id="263" name="Google Shape;263;p30"/>
          <p:cNvSpPr txBox="1"/>
          <p:nvPr/>
        </p:nvSpPr>
        <p:spPr>
          <a:xfrm>
            <a:off x="228600" y="1143000"/>
            <a:ext cx="18288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George Wilhelm</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Friedrich Hegel</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(1770-1831)</a:t>
            </a:r>
            <a:endParaRPr/>
          </a:p>
        </p:txBody>
      </p:sp>
      <p:sp>
        <p:nvSpPr>
          <p:cNvPr id="264" name="Google Shape;264;p30"/>
          <p:cNvSpPr txBox="1"/>
          <p:nvPr/>
        </p:nvSpPr>
        <p:spPr>
          <a:xfrm>
            <a:off x="6781800" y="1143000"/>
            <a:ext cx="182880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Ludwig</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Feuerbach</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(1804-1872)</a:t>
            </a:r>
            <a:endParaRPr/>
          </a:p>
        </p:txBody>
      </p:sp>
      <p:sp>
        <p:nvSpPr>
          <p:cNvPr id="265" name="Google Shape;265;p30"/>
          <p:cNvSpPr txBox="1"/>
          <p:nvPr/>
        </p:nvSpPr>
        <p:spPr>
          <a:xfrm>
            <a:off x="0" y="4724400"/>
            <a:ext cx="16002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Adam Smith</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(1723-1790)</a:t>
            </a:r>
            <a:endParaRPr/>
          </a:p>
        </p:txBody>
      </p:sp>
      <p:pic>
        <p:nvPicPr>
          <p:cNvPr descr="David Ricado.jpg" id="266" name="Google Shape;266;p30"/>
          <p:cNvPicPr preferRelativeResize="0"/>
          <p:nvPr/>
        </p:nvPicPr>
        <p:blipFill rotWithShape="1">
          <a:blip r:embed="rId6">
            <a:alphaModFix/>
          </a:blip>
          <a:srcRect b="0" l="0" r="0" t="0"/>
          <a:stretch/>
        </p:blipFill>
        <p:spPr>
          <a:xfrm>
            <a:off x="3314700" y="5029200"/>
            <a:ext cx="1257300" cy="1676400"/>
          </a:xfrm>
          <a:prstGeom prst="rect">
            <a:avLst/>
          </a:prstGeom>
          <a:noFill/>
          <a:ln>
            <a:noFill/>
          </a:ln>
        </p:spPr>
      </p:pic>
      <p:sp>
        <p:nvSpPr>
          <p:cNvPr id="267" name="Google Shape;267;p30"/>
          <p:cNvSpPr txBox="1"/>
          <p:nvPr/>
        </p:nvSpPr>
        <p:spPr>
          <a:xfrm>
            <a:off x="1371600" y="6019800"/>
            <a:ext cx="19050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David Ricardo</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(1772-1823)</a:t>
            </a:r>
            <a:endParaRPr/>
          </a:p>
        </p:txBody>
      </p:sp>
      <p:pic>
        <p:nvPicPr>
          <p:cNvPr descr="Saint Simon.jpg" id="268" name="Google Shape;268;p30"/>
          <p:cNvPicPr preferRelativeResize="0"/>
          <p:nvPr/>
        </p:nvPicPr>
        <p:blipFill rotWithShape="1">
          <a:blip r:embed="rId7">
            <a:alphaModFix/>
          </a:blip>
          <a:srcRect b="0" l="0" r="0" t="0"/>
          <a:stretch/>
        </p:blipFill>
        <p:spPr>
          <a:xfrm>
            <a:off x="5906956" y="2671762"/>
            <a:ext cx="1179644" cy="1519238"/>
          </a:xfrm>
          <a:prstGeom prst="rect">
            <a:avLst/>
          </a:prstGeom>
          <a:noFill/>
          <a:ln>
            <a:noFill/>
          </a:ln>
        </p:spPr>
      </p:pic>
      <p:sp>
        <p:nvSpPr>
          <p:cNvPr id="269" name="Google Shape;269;p30"/>
          <p:cNvSpPr txBox="1"/>
          <p:nvPr/>
        </p:nvSpPr>
        <p:spPr>
          <a:xfrm>
            <a:off x="7010400" y="2895600"/>
            <a:ext cx="1828800"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Claude Henri de Rouvroy Saint Simon</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(1760-1825)</a:t>
            </a:r>
            <a:endParaRPr/>
          </a:p>
        </p:txBody>
      </p:sp>
      <p:pic>
        <p:nvPicPr>
          <p:cNvPr descr="Charles Fourier.jpg" id="270" name="Google Shape;270;p30"/>
          <p:cNvPicPr preferRelativeResize="0"/>
          <p:nvPr/>
        </p:nvPicPr>
        <p:blipFill rotWithShape="1">
          <a:blip r:embed="rId8">
            <a:alphaModFix/>
          </a:blip>
          <a:srcRect b="0" l="0" r="0" t="0"/>
          <a:stretch/>
        </p:blipFill>
        <p:spPr>
          <a:xfrm>
            <a:off x="7162800" y="4953000"/>
            <a:ext cx="1371600" cy="1705970"/>
          </a:xfrm>
          <a:prstGeom prst="rect">
            <a:avLst/>
          </a:prstGeom>
          <a:noFill/>
          <a:ln>
            <a:noFill/>
          </a:ln>
        </p:spPr>
      </p:pic>
      <p:sp>
        <p:nvSpPr>
          <p:cNvPr id="271" name="Google Shape;271;p30"/>
          <p:cNvSpPr txBox="1"/>
          <p:nvPr/>
        </p:nvSpPr>
        <p:spPr>
          <a:xfrm>
            <a:off x="5105400" y="6096000"/>
            <a:ext cx="2133600"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Charles Fourier</a:t>
            </a:r>
            <a:endParaRPr/>
          </a:p>
          <a:p>
            <a:pPr indent="0" lvl="0" marL="0" marR="0" rtl="0" algn="ctr">
              <a:spcBef>
                <a:spcPts val="0"/>
              </a:spcBef>
              <a:spcAft>
                <a:spcPts val="0"/>
              </a:spcAft>
              <a:buNone/>
            </a:pPr>
            <a:r>
              <a:rPr lang="en-US" sz="1800">
                <a:solidFill>
                  <a:schemeClr val="dk1"/>
                </a:solidFill>
                <a:latin typeface="Libre Baskerville"/>
                <a:ea typeface="Libre Baskerville"/>
                <a:cs typeface="Libre Baskerville"/>
                <a:sym typeface="Libre Baskerville"/>
              </a:rPr>
              <a:t>(1772-1837)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grpSp>
        <p:nvGrpSpPr>
          <p:cNvPr id="277" name="Google Shape;277;p31"/>
          <p:cNvGrpSpPr/>
          <p:nvPr/>
        </p:nvGrpSpPr>
        <p:grpSpPr>
          <a:xfrm>
            <a:off x="153488" y="1861560"/>
            <a:ext cx="8913223" cy="848878"/>
            <a:chOff x="1088" y="489960"/>
            <a:chExt cx="8913223" cy="848878"/>
          </a:xfrm>
        </p:grpSpPr>
        <p:sp>
          <p:nvSpPr>
            <p:cNvPr id="278" name="Google Shape;278;p31"/>
            <p:cNvSpPr/>
            <p:nvPr/>
          </p:nvSpPr>
          <p:spPr>
            <a:xfrm>
              <a:off x="1088" y="489960"/>
              <a:ext cx="2122196" cy="848878"/>
            </a:xfrm>
            <a:prstGeom prst="homePlate">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txBox="1"/>
            <p:nvPr/>
          </p:nvSpPr>
          <p:spPr>
            <a:xfrm>
              <a:off x="1088" y="489960"/>
              <a:ext cx="1909977" cy="848878"/>
            </a:xfrm>
            <a:prstGeom prst="rect">
              <a:avLst/>
            </a:prstGeom>
            <a:noFill/>
            <a:ln>
              <a:noFill/>
            </a:ln>
          </p:spPr>
          <p:txBody>
            <a:bodyPr anchorCtr="0" anchor="ctr" bIns="61325" lIns="122675" spcFirstLastPara="1" rIns="30650" wrap="square" tIns="61325">
              <a:noAutofit/>
            </a:bodyPr>
            <a:lstStyle/>
            <a:p>
              <a:pPr indent="0" lvl="0" marL="0" marR="0" rtl="0" algn="ctr">
                <a:lnSpc>
                  <a:spcPct val="90000"/>
                </a:lnSpc>
                <a:spcBef>
                  <a:spcPts val="0"/>
                </a:spcBef>
                <a:spcAft>
                  <a:spcPts val="0"/>
                </a:spcAft>
                <a:buClr>
                  <a:schemeClr val="lt1"/>
                </a:buClr>
                <a:buSzPts val="2300"/>
                <a:buFont typeface="Times New Roman"/>
                <a:buNone/>
              </a:pPr>
              <a:r>
                <a:rPr b="1" lang="en-US" sz="2300">
                  <a:solidFill>
                    <a:schemeClr val="lt1"/>
                  </a:solidFill>
                  <a:latin typeface="Times New Roman"/>
                  <a:ea typeface="Times New Roman"/>
                  <a:cs typeface="Times New Roman"/>
                  <a:sym typeface="Times New Roman"/>
                </a:rPr>
                <a:t>Thời tiền sử</a:t>
              </a:r>
              <a:endParaRPr b="1" sz="2300">
                <a:solidFill>
                  <a:schemeClr val="lt1"/>
                </a:solidFill>
                <a:latin typeface="Times New Roman"/>
                <a:ea typeface="Times New Roman"/>
                <a:cs typeface="Times New Roman"/>
                <a:sym typeface="Times New Roman"/>
              </a:endParaRPr>
            </a:p>
            <a:p>
              <a:pPr indent="0" lvl="0" marL="0" marR="0" rtl="0" algn="ctr">
                <a:lnSpc>
                  <a:spcPct val="90000"/>
                </a:lnSpc>
                <a:spcBef>
                  <a:spcPts val="805"/>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(Pre-History)</a:t>
              </a:r>
              <a:endParaRPr/>
            </a:p>
          </p:txBody>
        </p:sp>
        <p:sp>
          <p:nvSpPr>
            <p:cNvPr id="280" name="Google Shape;280;p31"/>
            <p:cNvSpPr/>
            <p:nvPr/>
          </p:nvSpPr>
          <p:spPr>
            <a:xfrm>
              <a:off x="1698845" y="4899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txBox="1"/>
            <p:nvPr/>
          </p:nvSpPr>
          <p:spPr>
            <a:xfrm>
              <a:off x="2123284" y="489960"/>
              <a:ext cx="1273318" cy="848878"/>
            </a:xfrm>
            <a:prstGeom prst="rect">
              <a:avLst/>
            </a:prstGeom>
            <a:noFill/>
            <a:ln>
              <a:noFill/>
            </a:ln>
          </p:spPr>
          <p:txBody>
            <a:bodyPr anchorCtr="0" anchor="ctr" bIns="61325" lIns="92000" spcFirstLastPara="1" rIns="30650" wrap="square" tIns="61325">
              <a:noAutofit/>
            </a:bodyPr>
            <a:lstStyle/>
            <a:p>
              <a:pPr indent="0" lvl="0" marL="0" marR="0" rtl="0" algn="ctr">
                <a:lnSpc>
                  <a:spcPct val="90000"/>
                </a:lnSpc>
                <a:spcBef>
                  <a:spcPts val="0"/>
                </a:spcBef>
                <a:spcAft>
                  <a:spcPts val="0"/>
                </a:spcAft>
                <a:buClr>
                  <a:schemeClr val="lt1"/>
                </a:buClr>
                <a:buSzPts val="2300"/>
                <a:buFont typeface="Times New Roman"/>
                <a:buNone/>
              </a:pPr>
              <a:r>
                <a:rPr b="1" lang="en-US" sz="2300">
                  <a:solidFill>
                    <a:schemeClr val="lt1"/>
                  </a:solidFill>
                  <a:latin typeface="Times New Roman"/>
                  <a:ea typeface="Times New Roman"/>
                  <a:cs typeface="Times New Roman"/>
                  <a:sym typeface="Times New Roman"/>
                </a:rPr>
                <a:t>Cổ đại </a:t>
              </a:r>
              <a:endParaRPr/>
            </a:p>
            <a:p>
              <a:pPr indent="0" lvl="0" marL="0" marR="0" rtl="0" algn="ctr">
                <a:lnSpc>
                  <a:spcPct val="90000"/>
                </a:lnSpc>
                <a:spcBef>
                  <a:spcPts val="805"/>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(Antiquity)</a:t>
              </a:r>
              <a:endParaRPr/>
            </a:p>
          </p:txBody>
        </p:sp>
        <p:sp>
          <p:nvSpPr>
            <p:cNvPr id="282" name="Google Shape;282;p31"/>
            <p:cNvSpPr/>
            <p:nvPr/>
          </p:nvSpPr>
          <p:spPr>
            <a:xfrm>
              <a:off x="3396601" y="4899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txBox="1"/>
            <p:nvPr/>
          </p:nvSpPr>
          <p:spPr>
            <a:xfrm>
              <a:off x="3821040" y="489960"/>
              <a:ext cx="1273318" cy="848878"/>
            </a:xfrm>
            <a:prstGeom prst="rect">
              <a:avLst/>
            </a:prstGeom>
            <a:noFill/>
            <a:ln>
              <a:noFill/>
            </a:ln>
          </p:spPr>
          <p:txBody>
            <a:bodyPr anchorCtr="0" anchor="ctr" bIns="61325" lIns="92000" spcFirstLastPara="1" rIns="30650" wrap="square" tIns="61325">
              <a:noAutofit/>
            </a:bodyPr>
            <a:lstStyle/>
            <a:p>
              <a:pPr indent="0" lvl="0" marL="0" marR="0" rtl="0" algn="ctr">
                <a:lnSpc>
                  <a:spcPct val="90000"/>
                </a:lnSpc>
                <a:spcBef>
                  <a:spcPts val="0"/>
                </a:spcBef>
                <a:spcAft>
                  <a:spcPts val="0"/>
                </a:spcAft>
                <a:buClr>
                  <a:schemeClr val="lt1"/>
                </a:buClr>
                <a:buSzPts val="2300"/>
                <a:buFont typeface="Times New Roman"/>
                <a:buNone/>
              </a:pPr>
              <a:r>
                <a:rPr b="1" lang="en-US" sz="2300">
                  <a:solidFill>
                    <a:schemeClr val="lt1"/>
                  </a:solidFill>
                  <a:latin typeface="Times New Roman"/>
                  <a:ea typeface="Times New Roman"/>
                  <a:cs typeface="Times New Roman"/>
                  <a:sym typeface="Times New Roman"/>
                </a:rPr>
                <a:t>Trung cổ</a:t>
              </a:r>
              <a:endParaRPr b="1" sz="2300">
                <a:solidFill>
                  <a:schemeClr val="lt1"/>
                </a:solidFill>
                <a:latin typeface="Times New Roman"/>
                <a:ea typeface="Times New Roman"/>
                <a:cs typeface="Times New Roman"/>
                <a:sym typeface="Times New Roman"/>
              </a:endParaRPr>
            </a:p>
            <a:p>
              <a:pPr indent="0" lvl="0" marL="0" marR="0" rtl="0" algn="ctr">
                <a:lnSpc>
                  <a:spcPct val="90000"/>
                </a:lnSpc>
                <a:spcBef>
                  <a:spcPts val="805"/>
                </a:spcBef>
                <a:spcAft>
                  <a:spcPts val="0"/>
                </a:spcAft>
                <a:buClr>
                  <a:schemeClr val="lt1"/>
                </a:buClr>
                <a:buSzPts val="1400"/>
                <a:buFont typeface="Times New Roman"/>
                <a:buNone/>
              </a:pPr>
              <a:r>
                <a:rPr lang="en-US" sz="1400">
                  <a:solidFill>
                    <a:schemeClr val="lt1"/>
                  </a:solidFill>
                  <a:latin typeface="Times New Roman"/>
                  <a:ea typeface="Times New Roman"/>
                  <a:cs typeface="Times New Roman"/>
                  <a:sym typeface="Times New Roman"/>
                </a:rPr>
                <a:t>(Middle Ages)</a:t>
              </a:r>
              <a:endParaRPr/>
            </a:p>
          </p:txBody>
        </p:sp>
        <p:sp>
          <p:nvSpPr>
            <p:cNvPr id="284" name="Google Shape;284;p31"/>
            <p:cNvSpPr/>
            <p:nvPr/>
          </p:nvSpPr>
          <p:spPr>
            <a:xfrm>
              <a:off x="5094358" y="4899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txBox="1"/>
            <p:nvPr/>
          </p:nvSpPr>
          <p:spPr>
            <a:xfrm>
              <a:off x="5518797" y="489960"/>
              <a:ext cx="1273318" cy="848878"/>
            </a:xfrm>
            <a:prstGeom prst="rect">
              <a:avLst/>
            </a:prstGeom>
            <a:noFill/>
            <a:ln>
              <a:noFill/>
            </a:ln>
          </p:spPr>
          <p:txBody>
            <a:bodyPr anchorCtr="0" anchor="ctr" bIns="61325" lIns="92000" spcFirstLastPara="1" rIns="30650" wrap="square" tIns="61325">
              <a:noAutofit/>
            </a:bodyPr>
            <a:lstStyle/>
            <a:p>
              <a:pPr indent="0" lvl="0" marL="0" marR="0" rtl="0" algn="ctr">
                <a:lnSpc>
                  <a:spcPct val="90000"/>
                </a:lnSpc>
                <a:spcBef>
                  <a:spcPts val="0"/>
                </a:spcBef>
                <a:spcAft>
                  <a:spcPts val="0"/>
                </a:spcAft>
                <a:buClr>
                  <a:schemeClr val="lt1"/>
                </a:buClr>
                <a:buSzPts val="2300"/>
                <a:buFont typeface="Times New Roman"/>
                <a:buNone/>
              </a:pPr>
              <a:r>
                <a:rPr b="1" lang="en-US" sz="2300">
                  <a:solidFill>
                    <a:schemeClr val="lt1"/>
                  </a:solidFill>
                  <a:latin typeface="Times New Roman"/>
                  <a:ea typeface="Times New Roman"/>
                  <a:cs typeface="Times New Roman"/>
                  <a:sym typeface="Times New Roman"/>
                </a:rPr>
                <a:t>Cận đại</a:t>
              </a:r>
              <a:endParaRPr b="1" sz="2300">
                <a:solidFill>
                  <a:schemeClr val="lt1"/>
                </a:solidFill>
                <a:latin typeface="Times New Roman"/>
                <a:ea typeface="Times New Roman"/>
                <a:cs typeface="Times New Roman"/>
                <a:sym typeface="Times New Roman"/>
              </a:endParaRPr>
            </a:p>
            <a:p>
              <a:pPr indent="0" lvl="0" marL="0" marR="0" rtl="0" algn="ctr">
                <a:lnSpc>
                  <a:spcPct val="90000"/>
                </a:lnSpc>
                <a:spcBef>
                  <a:spcPts val="805"/>
                </a:spcBef>
                <a:spcAft>
                  <a:spcPts val="0"/>
                </a:spcAft>
                <a:buClr>
                  <a:schemeClr val="lt1"/>
                </a:buClr>
                <a:buSzPts val="1400"/>
                <a:buFont typeface="Times New Roman"/>
                <a:buNone/>
              </a:pPr>
              <a:r>
                <a:rPr lang="en-US" sz="1400">
                  <a:solidFill>
                    <a:schemeClr val="lt1"/>
                  </a:solidFill>
                  <a:latin typeface="Times New Roman"/>
                  <a:ea typeface="Times New Roman"/>
                  <a:cs typeface="Times New Roman"/>
                  <a:sym typeface="Times New Roman"/>
                </a:rPr>
                <a:t>(Early Morden)</a:t>
              </a:r>
              <a:endParaRPr/>
            </a:p>
          </p:txBody>
        </p:sp>
        <p:sp>
          <p:nvSpPr>
            <p:cNvPr id="286" name="Google Shape;286;p31"/>
            <p:cNvSpPr/>
            <p:nvPr/>
          </p:nvSpPr>
          <p:spPr>
            <a:xfrm>
              <a:off x="6792115" y="4899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txBox="1"/>
            <p:nvPr/>
          </p:nvSpPr>
          <p:spPr>
            <a:xfrm>
              <a:off x="7216554" y="489960"/>
              <a:ext cx="1273318" cy="848878"/>
            </a:xfrm>
            <a:prstGeom prst="rect">
              <a:avLst/>
            </a:prstGeom>
            <a:noFill/>
            <a:ln>
              <a:noFill/>
            </a:ln>
          </p:spPr>
          <p:txBody>
            <a:bodyPr anchorCtr="0" anchor="ctr" bIns="61325" lIns="92000" spcFirstLastPara="1" rIns="30650" wrap="square" tIns="61325">
              <a:noAutofit/>
            </a:bodyPr>
            <a:lstStyle/>
            <a:p>
              <a:pPr indent="0" lvl="0" marL="0" marR="0" rtl="0" algn="ctr">
                <a:lnSpc>
                  <a:spcPct val="90000"/>
                </a:lnSpc>
                <a:spcBef>
                  <a:spcPts val="0"/>
                </a:spcBef>
                <a:spcAft>
                  <a:spcPts val="0"/>
                </a:spcAft>
                <a:buClr>
                  <a:schemeClr val="lt1"/>
                </a:buClr>
                <a:buSzPts val="2300"/>
                <a:buFont typeface="Times New Roman"/>
                <a:buNone/>
              </a:pPr>
              <a:r>
                <a:rPr b="1" lang="en-US" sz="2300">
                  <a:solidFill>
                    <a:schemeClr val="lt1"/>
                  </a:solidFill>
                  <a:latin typeface="Times New Roman"/>
                  <a:ea typeface="Times New Roman"/>
                  <a:cs typeface="Times New Roman"/>
                  <a:sym typeface="Times New Roman"/>
                </a:rPr>
                <a:t>Hiện đại</a:t>
              </a:r>
              <a:endParaRPr b="1" sz="2300">
                <a:solidFill>
                  <a:schemeClr val="lt1"/>
                </a:solidFill>
                <a:latin typeface="Times New Roman"/>
                <a:ea typeface="Times New Roman"/>
                <a:cs typeface="Times New Roman"/>
                <a:sym typeface="Times New Roman"/>
              </a:endParaRPr>
            </a:p>
            <a:p>
              <a:pPr indent="0" lvl="0" marL="0" marR="0" rtl="0" algn="ctr">
                <a:lnSpc>
                  <a:spcPct val="90000"/>
                </a:lnSpc>
                <a:spcBef>
                  <a:spcPts val="805"/>
                </a:spcBef>
                <a:spcAft>
                  <a:spcPts val="0"/>
                </a:spcAft>
                <a:buClr>
                  <a:schemeClr val="lt1"/>
                </a:buClr>
                <a:buSzPts val="1600"/>
                <a:buFont typeface="Times New Roman"/>
                <a:buNone/>
              </a:pPr>
              <a:r>
                <a:rPr lang="en-US" sz="1600">
                  <a:solidFill>
                    <a:schemeClr val="lt1"/>
                  </a:solidFill>
                  <a:latin typeface="Times New Roman"/>
                  <a:ea typeface="Times New Roman"/>
                  <a:cs typeface="Times New Roman"/>
                  <a:sym typeface="Times New Roman"/>
                </a:rPr>
                <a:t>(Morden)</a:t>
              </a:r>
              <a:endParaRPr/>
            </a:p>
          </p:txBody>
        </p:sp>
      </p:grpSp>
      <p:grpSp>
        <p:nvGrpSpPr>
          <p:cNvPr id="288" name="Google Shape;288;p31"/>
          <p:cNvGrpSpPr/>
          <p:nvPr/>
        </p:nvGrpSpPr>
        <p:grpSpPr>
          <a:xfrm>
            <a:off x="229688" y="3918960"/>
            <a:ext cx="8913223" cy="848878"/>
            <a:chOff x="1088" y="566160"/>
            <a:chExt cx="8913223" cy="848878"/>
          </a:xfrm>
        </p:grpSpPr>
        <p:sp>
          <p:nvSpPr>
            <p:cNvPr id="289" name="Google Shape;289;p31"/>
            <p:cNvSpPr/>
            <p:nvPr/>
          </p:nvSpPr>
          <p:spPr>
            <a:xfrm>
              <a:off x="1088" y="566160"/>
              <a:ext cx="2122196" cy="848878"/>
            </a:xfrm>
            <a:prstGeom prst="homePlate">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txBox="1"/>
            <p:nvPr/>
          </p:nvSpPr>
          <p:spPr>
            <a:xfrm>
              <a:off x="1088" y="566160"/>
              <a:ext cx="1909977" cy="848878"/>
            </a:xfrm>
            <a:prstGeom prst="rect">
              <a:avLst/>
            </a:prstGeom>
            <a:noFill/>
            <a:ln>
              <a:noFill/>
            </a:ln>
          </p:spPr>
          <p:txBody>
            <a:bodyPr anchorCtr="0" anchor="ctr" bIns="37325" lIns="74675" spcFirstLastPara="1" rIns="18650" wrap="square" tIns="37325">
              <a:noAutofit/>
            </a:bodyPr>
            <a:lstStyle/>
            <a:p>
              <a:pPr indent="0" lvl="0" marL="0" marR="0" rtl="0" algn="just">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Cộng sản nguyên thủy</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lt1"/>
                </a:buClr>
                <a:buSzPts val="1500"/>
                <a:buFont typeface="Times New Roman"/>
                <a:buNone/>
              </a:pPr>
              <a:r>
                <a:rPr lang="en-US" sz="1500">
                  <a:solidFill>
                    <a:schemeClr val="lt1"/>
                  </a:solidFill>
                  <a:latin typeface="Times New Roman"/>
                  <a:ea typeface="Times New Roman"/>
                  <a:cs typeface="Times New Roman"/>
                  <a:sym typeface="Times New Roman"/>
                </a:rPr>
                <a:t>(Primitive Communism)</a:t>
              </a:r>
              <a:endParaRPr/>
            </a:p>
          </p:txBody>
        </p:sp>
        <p:sp>
          <p:nvSpPr>
            <p:cNvPr id="291" name="Google Shape;291;p31"/>
            <p:cNvSpPr/>
            <p:nvPr/>
          </p:nvSpPr>
          <p:spPr>
            <a:xfrm>
              <a:off x="1698845" y="5661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txBox="1"/>
            <p:nvPr/>
          </p:nvSpPr>
          <p:spPr>
            <a:xfrm>
              <a:off x="2123284" y="566160"/>
              <a:ext cx="1273318" cy="848878"/>
            </a:xfrm>
            <a:prstGeom prst="rect">
              <a:avLst/>
            </a:prstGeom>
            <a:noFill/>
            <a:ln>
              <a:noFill/>
            </a:ln>
          </p:spPr>
          <p:txBody>
            <a:bodyPr anchorCtr="0" anchor="ctr" bIns="37325" lIns="56000" spcFirstLastPara="1" rIns="18650" wrap="square" tIns="37325">
              <a:noAutofit/>
            </a:bodyPr>
            <a:lstStyle/>
            <a:p>
              <a:pPr indent="0" lvl="0" marL="0" marR="0" rtl="0" algn="just">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Chiếm hữu nô lệ</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lt1"/>
                </a:buClr>
                <a:buSzPts val="1500"/>
                <a:buFont typeface="Times New Roman"/>
                <a:buNone/>
              </a:pPr>
              <a:r>
                <a:rPr lang="en-US" sz="1500">
                  <a:solidFill>
                    <a:schemeClr val="lt1"/>
                  </a:solidFill>
                  <a:latin typeface="Times New Roman"/>
                  <a:ea typeface="Times New Roman"/>
                  <a:cs typeface="Times New Roman"/>
                  <a:sym typeface="Times New Roman"/>
                </a:rPr>
                <a:t>(Slave Society)</a:t>
              </a:r>
              <a:endParaRPr/>
            </a:p>
          </p:txBody>
        </p:sp>
        <p:sp>
          <p:nvSpPr>
            <p:cNvPr id="293" name="Google Shape;293;p31"/>
            <p:cNvSpPr/>
            <p:nvPr/>
          </p:nvSpPr>
          <p:spPr>
            <a:xfrm>
              <a:off x="3396601" y="5661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txBox="1"/>
            <p:nvPr/>
          </p:nvSpPr>
          <p:spPr>
            <a:xfrm>
              <a:off x="3821040" y="566160"/>
              <a:ext cx="1273318" cy="848878"/>
            </a:xfrm>
            <a:prstGeom prst="rect">
              <a:avLst/>
            </a:prstGeom>
            <a:noFill/>
            <a:ln>
              <a:noFill/>
            </a:ln>
          </p:spPr>
          <p:txBody>
            <a:bodyPr anchorCtr="0" anchor="ctr" bIns="37325" lIns="56000" spcFirstLastPara="1" rIns="18650" wrap="square" tIns="37325">
              <a:noAutofit/>
            </a:bodyPr>
            <a:lstStyle/>
            <a:p>
              <a:pPr indent="0" lvl="0" marL="0" marR="0" rtl="0" algn="just">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Phong kiến</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lt1"/>
                </a:buClr>
                <a:buSzPts val="1500"/>
                <a:buFont typeface="Times New Roman"/>
                <a:buNone/>
              </a:pPr>
              <a:r>
                <a:rPr lang="en-US" sz="1500">
                  <a:solidFill>
                    <a:schemeClr val="lt1"/>
                  </a:solidFill>
                  <a:latin typeface="Times New Roman"/>
                  <a:ea typeface="Times New Roman"/>
                  <a:cs typeface="Times New Roman"/>
                  <a:sym typeface="Times New Roman"/>
                </a:rPr>
                <a:t>( Feudalism)</a:t>
              </a:r>
              <a:endParaRPr/>
            </a:p>
          </p:txBody>
        </p:sp>
        <p:sp>
          <p:nvSpPr>
            <p:cNvPr id="295" name="Google Shape;295;p31"/>
            <p:cNvSpPr/>
            <p:nvPr/>
          </p:nvSpPr>
          <p:spPr>
            <a:xfrm>
              <a:off x="5094358" y="5661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txBox="1"/>
            <p:nvPr/>
          </p:nvSpPr>
          <p:spPr>
            <a:xfrm>
              <a:off x="5518797" y="566160"/>
              <a:ext cx="1273318" cy="848878"/>
            </a:xfrm>
            <a:prstGeom prst="rect">
              <a:avLst/>
            </a:prstGeom>
            <a:noFill/>
            <a:ln>
              <a:noFill/>
            </a:ln>
          </p:spPr>
          <p:txBody>
            <a:bodyPr anchorCtr="0" anchor="ctr" bIns="37325" lIns="56000" spcFirstLastPara="1" rIns="18650" wrap="square" tIns="37325">
              <a:noAutofit/>
            </a:bodyPr>
            <a:lstStyle/>
            <a:p>
              <a:pPr indent="0" lvl="0" marL="0" marR="0" rtl="0" algn="just">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Chủ nghĩa Tư bản</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lt1"/>
                </a:buClr>
                <a:buSzPts val="1500"/>
                <a:buFont typeface="Times New Roman"/>
                <a:buNone/>
              </a:pPr>
              <a:r>
                <a:rPr lang="en-US" sz="1500">
                  <a:solidFill>
                    <a:schemeClr val="lt1"/>
                  </a:solidFill>
                  <a:latin typeface="Times New Roman"/>
                  <a:ea typeface="Times New Roman"/>
                  <a:cs typeface="Times New Roman"/>
                  <a:sym typeface="Times New Roman"/>
                </a:rPr>
                <a:t>(Capitalism)</a:t>
              </a:r>
              <a:endParaRPr/>
            </a:p>
          </p:txBody>
        </p:sp>
        <p:sp>
          <p:nvSpPr>
            <p:cNvPr id="297" name="Google Shape;297;p31"/>
            <p:cNvSpPr/>
            <p:nvPr/>
          </p:nvSpPr>
          <p:spPr>
            <a:xfrm>
              <a:off x="6792115" y="566160"/>
              <a:ext cx="2122196" cy="848878"/>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txBox="1"/>
            <p:nvPr/>
          </p:nvSpPr>
          <p:spPr>
            <a:xfrm>
              <a:off x="7216554" y="566160"/>
              <a:ext cx="1273318" cy="848878"/>
            </a:xfrm>
            <a:prstGeom prst="rect">
              <a:avLst/>
            </a:prstGeom>
            <a:noFill/>
            <a:ln>
              <a:noFill/>
            </a:ln>
          </p:spPr>
          <p:txBody>
            <a:bodyPr anchorCtr="0" anchor="ctr" bIns="37325" lIns="56000" spcFirstLastPara="1" rIns="18650" wrap="square" tIns="37325">
              <a:noAutofit/>
            </a:bodyPr>
            <a:lstStyle/>
            <a:p>
              <a:pPr indent="0" lvl="0" marL="0" marR="0" rtl="0" algn="just">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Chủ nghĩa Cộng sản</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lt1"/>
                </a:buClr>
                <a:buSzPts val="1500"/>
                <a:buFont typeface="Times New Roman"/>
                <a:buNone/>
              </a:pPr>
              <a:r>
                <a:rPr lang="en-US" sz="1500">
                  <a:solidFill>
                    <a:schemeClr val="lt1"/>
                  </a:solidFill>
                  <a:latin typeface="Times New Roman"/>
                  <a:ea typeface="Times New Roman"/>
                  <a:cs typeface="Times New Roman"/>
                  <a:sym typeface="Times New Roman"/>
                </a:rPr>
                <a:t> (Communism)</a:t>
              </a:r>
              <a:endParaRPr/>
            </a:p>
          </p:txBody>
        </p:sp>
      </p:grpSp>
      <p:sp>
        <p:nvSpPr>
          <p:cNvPr id="299" name="Google Shape;299;p31"/>
          <p:cNvSpPr txBox="1"/>
          <p:nvPr/>
        </p:nvSpPr>
        <p:spPr>
          <a:xfrm>
            <a:off x="2895600" y="1371600"/>
            <a:ext cx="28956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Lịch sử thế giới</a:t>
            </a:r>
            <a:endParaRPr b="1" sz="1800">
              <a:solidFill>
                <a:srgbClr val="FF0000"/>
              </a:solidFill>
              <a:latin typeface="Times New Roman"/>
              <a:ea typeface="Times New Roman"/>
              <a:cs typeface="Times New Roman"/>
              <a:sym typeface="Times New Roman"/>
            </a:endParaRPr>
          </a:p>
        </p:txBody>
      </p:sp>
      <p:sp>
        <p:nvSpPr>
          <p:cNvPr id="300" name="Google Shape;300;p31"/>
          <p:cNvSpPr txBox="1"/>
          <p:nvPr/>
        </p:nvSpPr>
        <p:spPr>
          <a:xfrm>
            <a:off x="1447800" y="3352800"/>
            <a:ext cx="617220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Các hình thái kinh tế - xã hội (Chủ nghĩa Mác-Lênin)</a:t>
            </a:r>
            <a:endParaRPr/>
          </a:p>
        </p:txBody>
      </p:sp>
      <p:pic>
        <p:nvPicPr>
          <p:cNvPr descr="12.jpg" id="301" name="Google Shape;301;p31"/>
          <p:cNvPicPr preferRelativeResize="0"/>
          <p:nvPr/>
        </p:nvPicPr>
        <p:blipFill rotWithShape="1">
          <a:blip r:embed="rId3">
            <a:alphaModFix/>
          </a:blip>
          <a:srcRect b="0" l="0" r="0" t="0"/>
          <a:stretch/>
        </p:blipFill>
        <p:spPr>
          <a:xfrm>
            <a:off x="533400" y="4890247"/>
            <a:ext cx="8077200" cy="16629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dk2"/>
              </a:buClr>
              <a:buSzPts val="4000"/>
              <a:buFont typeface="Times New Roman"/>
              <a:buNone/>
            </a:pPr>
            <a:r>
              <a:rPr b="1" lang="en-US">
                <a:latin typeface="Times New Roman"/>
                <a:ea typeface="Times New Roman"/>
                <a:cs typeface="Times New Roman"/>
                <a:sym typeface="Times New Roman"/>
              </a:rPr>
              <a:t>CHƯƠNG I</a:t>
            </a:r>
            <a:endParaRPr/>
          </a:p>
        </p:txBody>
      </p:sp>
      <p:sp>
        <p:nvSpPr>
          <p:cNvPr id="109" name="Google Shape;109;p14"/>
          <p:cNvSpPr txBox="1"/>
          <p:nvPr>
            <p:ph idx="1" type="body"/>
          </p:nvPr>
        </p:nvSpPr>
        <p:spPr>
          <a:xfrm>
            <a:off x="152400" y="1447800"/>
            <a:ext cx="8763000" cy="27432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380"/>
              <a:buChar char="⚫"/>
            </a:pPr>
            <a:r>
              <a:rPr b="1" lang="en-US" sz="2800">
                <a:latin typeface="Times New Roman"/>
                <a:ea typeface="Times New Roman"/>
                <a:cs typeface="Times New Roman"/>
                <a:sym typeface="Times New Roman"/>
              </a:rPr>
              <a:t>Bài 1: Nguồn gốc, bản chất, đặc điểm, chức năng của Nhà nước</a:t>
            </a:r>
            <a:endParaRPr b="1" sz="2800">
              <a:latin typeface="Times New Roman"/>
              <a:ea typeface="Times New Roman"/>
              <a:cs typeface="Times New Roman"/>
              <a:sym typeface="Times New Roman"/>
            </a:endParaRPr>
          </a:p>
          <a:p>
            <a:pPr indent="-274320" lvl="0" marL="274320" rtl="0" algn="just">
              <a:spcBef>
                <a:spcPts val="580"/>
              </a:spcBef>
              <a:spcAft>
                <a:spcPts val="0"/>
              </a:spcAft>
              <a:buSzPts val="2380"/>
              <a:buChar char="⚫"/>
            </a:pPr>
            <a:r>
              <a:rPr b="1" lang="en-US" sz="2800">
                <a:latin typeface="Times New Roman"/>
                <a:ea typeface="Times New Roman"/>
                <a:cs typeface="Times New Roman"/>
                <a:sym typeface="Times New Roman"/>
              </a:rPr>
              <a:t>Bài 2: Nguồn gốc, bản chất, chức năng của Pháp luật</a:t>
            </a:r>
            <a:endParaRPr b="1" sz="2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grpSp>
        <p:nvGrpSpPr>
          <p:cNvPr id="307" name="Google Shape;307;p32"/>
          <p:cNvGrpSpPr/>
          <p:nvPr/>
        </p:nvGrpSpPr>
        <p:grpSpPr>
          <a:xfrm>
            <a:off x="304800" y="2178088"/>
            <a:ext cx="4187725" cy="3175259"/>
            <a:chOff x="0" y="1111288"/>
            <a:chExt cx="4187725" cy="3175259"/>
          </a:xfrm>
        </p:grpSpPr>
        <p:sp>
          <p:nvSpPr>
            <p:cNvPr id="308" name="Google Shape;308;p32"/>
            <p:cNvSpPr/>
            <p:nvPr/>
          </p:nvSpPr>
          <p:spPr>
            <a:xfrm>
              <a:off x="3274" y="1111288"/>
              <a:ext cx="1162347" cy="116234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txBox="1"/>
            <p:nvPr/>
          </p:nvSpPr>
          <p:spPr>
            <a:xfrm>
              <a:off x="173496" y="1281510"/>
              <a:ext cx="821903" cy="82190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Lực lượng Sản xuất</a:t>
              </a:r>
              <a:endParaRPr b="1" sz="1600">
                <a:solidFill>
                  <a:schemeClr val="lt1"/>
                </a:solidFill>
                <a:latin typeface="Times New Roman"/>
                <a:ea typeface="Times New Roman"/>
                <a:cs typeface="Times New Roman"/>
                <a:sym typeface="Times New Roman"/>
              </a:endParaRPr>
            </a:p>
          </p:txBody>
        </p:sp>
        <p:sp>
          <p:nvSpPr>
            <p:cNvPr id="310" name="Google Shape;310;p32"/>
            <p:cNvSpPr/>
            <p:nvPr/>
          </p:nvSpPr>
          <p:spPr>
            <a:xfrm>
              <a:off x="247367" y="2368019"/>
              <a:ext cx="674161" cy="674161"/>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txBox="1"/>
            <p:nvPr/>
          </p:nvSpPr>
          <p:spPr>
            <a:xfrm>
              <a:off x="336727" y="2625818"/>
              <a:ext cx="495441" cy="158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12" name="Google Shape;312;p32"/>
            <p:cNvSpPr/>
            <p:nvPr/>
          </p:nvSpPr>
          <p:spPr>
            <a:xfrm>
              <a:off x="0" y="3124200"/>
              <a:ext cx="1162347" cy="116234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txBox="1"/>
            <p:nvPr/>
          </p:nvSpPr>
          <p:spPr>
            <a:xfrm>
              <a:off x="170222" y="3294422"/>
              <a:ext cx="821903" cy="82190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Quan hệ Sản xuất</a:t>
              </a:r>
              <a:endParaRPr b="1" sz="1600">
                <a:solidFill>
                  <a:schemeClr val="lt1"/>
                </a:solidFill>
                <a:latin typeface="Times New Roman"/>
                <a:ea typeface="Times New Roman"/>
                <a:cs typeface="Times New Roman"/>
                <a:sym typeface="Times New Roman"/>
              </a:endParaRPr>
            </a:p>
          </p:txBody>
        </p:sp>
        <p:sp>
          <p:nvSpPr>
            <p:cNvPr id="314" name="Google Shape;314;p32"/>
            <p:cNvSpPr/>
            <p:nvPr/>
          </p:nvSpPr>
          <p:spPr>
            <a:xfrm rot="8700">
              <a:off x="1339974" y="2485105"/>
              <a:ext cx="369629" cy="432393"/>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txBox="1"/>
            <p:nvPr/>
          </p:nvSpPr>
          <p:spPr>
            <a:xfrm rot="8700">
              <a:off x="1339974" y="2571444"/>
              <a:ext cx="258740" cy="25943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16" name="Google Shape;316;p32"/>
            <p:cNvSpPr/>
            <p:nvPr/>
          </p:nvSpPr>
          <p:spPr>
            <a:xfrm>
              <a:off x="1863030" y="1542752"/>
              <a:ext cx="2324695" cy="2324695"/>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txBox="1"/>
            <p:nvPr/>
          </p:nvSpPr>
          <p:spPr>
            <a:xfrm>
              <a:off x="2203474" y="1883196"/>
              <a:ext cx="1643807" cy="16438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Phương thức Sản xuất</a:t>
              </a:r>
              <a:endParaRPr b="1" sz="2400">
                <a:solidFill>
                  <a:schemeClr val="lt1"/>
                </a:solidFill>
                <a:latin typeface="Times New Roman"/>
                <a:ea typeface="Times New Roman"/>
                <a:cs typeface="Times New Roman"/>
                <a:sym typeface="Times New Roman"/>
              </a:endParaRPr>
            </a:p>
          </p:txBody>
        </p:sp>
      </p:grpSp>
      <p:grpSp>
        <p:nvGrpSpPr>
          <p:cNvPr id="318" name="Google Shape;318;p32"/>
          <p:cNvGrpSpPr/>
          <p:nvPr/>
        </p:nvGrpSpPr>
        <p:grpSpPr>
          <a:xfrm>
            <a:off x="4727614" y="1212841"/>
            <a:ext cx="4108371" cy="5118117"/>
            <a:chOff x="3214" y="298441"/>
            <a:chExt cx="4108371" cy="5118117"/>
          </a:xfrm>
        </p:grpSpPr>
        <p:sp>
          <p:nvSpPr>
            <p:cNvPr id="319" name="Google Shape;319;p32"/>
            <p:cNvSpPr/>
            <p:nvPr/>
          </p:nvSpPr>
          <p:spPr>
            <a:xfrm>
              <a:off x="3214" y="298441"/>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txBox="1"/>
            <p:nvPr/>
          </p:nvSpPr>
          <p:spPr>
            <a:xfrm>
              <a:off x="170341" y="465568"/>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Tư liệu Sản xuất</a:t>
              </a:r>
              <a:endParaRPr b="1" sz="1600">
                <a:solidFill>
                  <a:schemeClr val="lt1"/>
                </a:solidFill>
                <a:latin typeface="Times New Roman"/>
                <a:ea typeface="Times New Roman"/>
                <a:cs typeface="Times New Roman"/>
                <a:sym typeface="Times New Roman"/>
              </a:endParaRPr>
            </a:p>
          </p:txBody>
        </p:sp>
        <p:sp>
          <p:nvSpPr>
            <p:cNvPr id="321" name="Google Shape;321;p32"/>
            <p:cNvSpPr/>
            <p:nvPr/>
          </p:nvSpPr>
          <p:spPr>
            <a:xfrm>
              <a:off x="242869" y="1532322"/>
              <a:ext cx="661904" cy="661904"/>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txBox="1"/>
            <p:nvPr/>
          </p:nvSpPr>
          <p:spPr>
            <a:xfrm>
              <a:off x="330604" y="1785434"/>
              <a:ext cx="486434" cy="155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23" name="Google Shape;323;p32"/>
            <p:cNvSpPr/>
            <p:nvPr/>
          </p:nvSpPr>
          <p:spPr>
            <a:xfrm>
              <a:off x="3214" y="2286892"/>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txBox="1"/>
            <p:nvPr/>
          </p:nvSpPr>
          <p:spPr>
            <a:xfrm>
              <a:off x="170341" y="2454019"/>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Quan hệ Sản xuất</a:t>
              </a:r>
              <a:endParaRPr b="1" sz="1600">
                <a:solidFill>
                  <a:schemeClr val="lt1"/>
                </a:solidFill>
                <a:latin typeface="Times New Roman"/>
                <a:ea typeface="Times New Roman"/>
                <a:cs typeface="Times New Roman"/>
                <a:sym typeface="Times New Roman"/>
              </a:endParaRPr>
            </a:p>
          </p:txBody>
        </p:sp>
        <p:sp>
          <p:nvSpPr>
            <p:cNvPr id="325" name="Google Shape;325;p32"/>
            <p:cNvSpPr/>
            <p:nvPr/>
          </p:nvSpPr>
          <p:spPr>
            <a:xfrm>
              <a:off x="242869" y="3520773"/>
              <a:ext cx="661904" cy="661904"/>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txBox="1"/>
            <p:nvPr/>
          </p:nvSpPr>
          <p:spPr>
            <a:xfrm>
              <a:off x="330604" y="3773885"/>
              <a:ext cx="486434" cy="155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27" name="Google Shape;327;p32"/>
            <p:cNvSpPr/>
            <p:nvPr/>
          </p:nvSpPr>
          <p:spPr>
            <a:xfrm>
              <a:off x="3214" y="4275344"/>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txBox="1"/>
            <p:nvPr/>
          </p:nvSpPr>
          <p:spPr>
            <a:xfrm>
              <a:off x="170341" y="4442471"/>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Kiến trúc thượng tầng</a:t>
              </a:r>
              <a:endParaRPr b="1" sz="1600">
                <a:solidFill>
                  <a:schemeClr val="lt1"/>
                </a:solidFill>
                <a:latin typeface="Times New Roman"/>
                <a:ea typeface="Times New Roman"/>
                <a:cs typeface="Times New Roman"/>
                <a:sym typeface="Times New Roman"/>
              </a:endParaRPr>
            </a:p>
          </p:txBody>
        </p:sp>
        <p:sp>
          <p:nvSpPr>
            <p:cNvPr id="329" name="Google Shape;329;p32"/>
            <p:cNvSpPr/>
            <p:nvPr/>
          </p:nvSpPr>
          <p:spPr>
            <a:xfrm>
              <a:off x="1315610" y="2645234"/>
              <a:ext cx="362906" cy="424531"/>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txBox="1"/>
            <p:nvPr/>
          </p:nvSpPr>
          <p:spPr>
            <a:xfrm>
              <a:off x="1315610" y="2730140"/>
              <a:ext cx="254034" cy="25471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Libre Baskerville"/>
                <a:buNone/>
              </a:pPr>
              <a:r>
                <a:t/>
              </a:r>
              <a:endParaRPr sz="1800">
                <a:solidFill>
                  <a:schemeClr val="lt1"/>
                </a:solidFill>
                <a:latin typeface="Libre Baskerville"/>
                <a:ea typeface="Libre Baskerville"/>
                <a:cs typeface="Libre Baskerville"/>
                <a:sym typeface="Libre Baskerville"/>
              </a:endParaRPr>
            </a:p>
          </p:txBody>
        </p:sp>
        <p:sp>
          <p:nvSpPr>
            <p:cNvPr id="331" name="Google Shape;331;p32"/>
            <p:cNvSpPr/>
            <p:nvPr/>
          </p:nvSpPr>
          <p:spPr>
            <a:xfrm>
              <a:off x="1829157" y="1716285"/>
              <a:ext cx="2282428" cy="228242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txBox="1"/>
            <p:nvPr/>
          </p:nvSpPr>
          <p:spPr>
            <a:xfrm>
              <a:off x="2163411" y="2050539"/>
              <a:ext cx="1613920" cy="1613920"/>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Hình thái KT-XH</a:t>
              </a:r>
              <a:endParaRPr b="1" sz="28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grpSp>
        <p:nvGrpSpPr>
          <p:cNvPr id="338" name="Google Shape;338;p33"/>
          <p:cNvGrpSpPr/>
          <p:nvPr/>
        </p:nvGrpSpPr>
        <p:grpSpPr>
          <a:xfrm>
            <a:off x="308074" y="2178088"/>
            <a:ext cx="4184451" cy="3187622"/>
            <a:chOff x="3274" y="1111288"/>
            <a:chExt cx="4184451" cy="3187622"/>
          </a:xfrm>
        </p:grpSpPr>
        <p:sp>
          <p:nvSpPr>
            <p:cNvPr id="339" name="Google Shape;339;p33"/>
            <p:cNvSpPr/>
            <p:nvPr/>
          </p:nvSpPr>
          <p:spPr>
            <a:xfrm>
              <a:off x="3274" y="1111288"/>
              <a:ext cx="1162347" cy="116234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txBox="1"/>
            <p:nvPr/>
          </p:nvSpPr>
          <p:spPr>
            <a:xfrm>
              <a:off x="173496" y="1281510"/>
              <a:ext cx="821903" cy="82190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Người lao động</a:t>
              </a:r>
              <a:endParaRPr b="1" sz="1600">
                <a:solidFill>
                  <a:schemeClr val="lt1"/>
                </a:solidFill>
                <a:latin typeface="Times New Roman"/>
                <a:ea typeface="Times New Roman"/>
                <a:cs typeface="Times New Roman"/>
                <a:sym typeface="Times New Roman"/>
              </a:endParaRPr>
            </a:p>
          </p:txBody>
        </p:sp>
        <p:sp>
          <p:nvSpPr>
            <p:cNvPr id="341" name="Google Shape;341;p33"/>
            <p:cNvSpPr/>
            <p:nvPr/>
          </p:nvSpPr>
          <p:spPr>
            <a:xfrm>
              <a:off x="247367" y="2368019"/>
              <a:ext cx="674161" cy="674161"/>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txBox="1"/>
            <p:nvPr/>
          </p:nvSpPr>
          <p:spPr>
            <a:xfrm>
              <a:off x="336727" y="2625818"/>
              <a:ext cx="495441" cy="158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43" name="Google Shape;343;p33"/>
            <p:cNvSpPr/>
            <p:nvPr/>
          </p:nvSpPr>
          <p:spPr>
            <a:xfrm>
              <a:off x="3274" y="3136563"/>
              <a:ext cx="1162347" cy="116234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txBox="1"/>
            <p:nvPr/>
          </p:nvSpPr>
          <p:spPr>
            <a:xfrm>
              <a:off x="173496" y="3306785"/>
              <a:ext cx="821903" cy="82190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Tư liệu sản xuất </a:t>
              </a:r>
              <a:endParaRPr/>
            </a:p>
          </p:txBody>
        </p:sp>
        <p:sp>
          <p:nvSpPr>
            <p:cNvPr id="345" name="Google Shape;345;p33"/>
            <p:cNvSpPr/>
            <p:nvPr/>
          </p:nvSpPr>
          <p:spPr>
            <a:xfrm>
              <a:off x="1339974" y="2488903"/>
              <a:ext cx="369626" cy="432393"/>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txBox="1"/>
            <p:nvPr/>
          </p:nvSpPr>
          <p:spPr>
            <a:xfrm>
              <a:off x="1339974" y="2575382"/>
              <a:ext cx="258738" cy="25943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47" name="Google Shape;347;p33"/>
            <p:cNvSpPr/>
            <p:nvPr/>
          </p:nvSpPr>
          <p:spPr>
            <a:xfrm>
              <a:off x="1863030" y="1542752"/>
              <a:ext cx="2324695" cy="2324695"/>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txBox="1"/>
            <p:nvPr/>
          </p:nvSpPr>
          <p:spPr>
            <a:xfrm>
              <a:off x="2203474" y="1883196"/>
              <a:ext cx="1643807" cy="16438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LỰC LƯỢNG SẢN XUẤT</a:t>
              </a:r>
              <a:endParaRPr/>
            </a:p>
          </p:txBody>
        </p:sp>
      </p:grpSp>
      <p:grpSp>
        <p:nvGrpSpPr>
          <p:cNvPr id="349" name="Google Shape;349;p33"/>
          <p:cNvGrpSpPr/>
          <p:nvPr/>
        </p:nvGrpSpPr>
        <p:grpSpPr>
          <a:xfrm>
            <a:off x="4727614" y="1212841"/>
            <a:ext cx="4108371" cy="5118117"/>
            <a:chOff x="3214" y="298441"/>
            <a:chExt cx="4108371" cy="5118117"/>
          </a:xfrm>
        </p:grpSpPr>
        <p:sp>
          <p:nvSpPr>
            <p:cNvPr id="350" name="Google Shape;350;p33"/>
            <p:cNvSpPr/>
            <p:nvPr/>
          </p:nvSpPr>
          <p:spPr>
            <a:xfrm>
              <a:off x="3214" y="298441"/>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txBox="1"/>
            <p:nvPr/>
          </p:nvSpPr>
          <p:spPr>
            <a:xfrm>
              <a:off x="170341" y="465568"/>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QH</a:t>
              </a:r>
              <a:r>
                <a:rPr b="1" lang="en-US" sz="1600">
                  <a:solidFill>
                    <a:schemeClr val="lt1"/>
                  </a:solidFill>
                  <a:latin typeface="Times New Roman"/>
                  <a:ea typeface="Times New Roman"/>
                  <a:cs typeface="Times New Roman"/>
                  <a:sym typeface="Times New Roman"/>
                </a:rPr>
                <a:t> sở hữu TLSX</a:t>
              </a:r>
              <a:endParaRPr b="1" sz="1600">
                <a:solidFill>
                  <a:schemeClr val="lt1"/>
                </a:solidFill>
                <a:latin typeface="Times New Roman"/>
                <a:ea typeface="Times New Roman"/>
                <a:cs typeface="Times New Roman"/>
                <a:sym typeface="Times New Roman"/>
              </a:endParaRPr>
            </a:p>
          </p:txBody>
        </p:sp>
        <p:sp>
          <p:nvSpPr>
            <p:cNvPr id="352" name="Google Shape;352;p33"/>
            <p:cNvSpPr/>
            <p:nvPr/>
          </p:nvSpPr>
          <p:spPr>
            <a:xfrm>
              <a:off x="242869" y="1532322"/>
              <a:ext cx="661904" cy="661904"/>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txBox="1"/>
            <p:nvPr/>
          </p:nvSpPr>
          <p:spPr>
            <a:xfrm>
              <a:off x="330604" y="1785434"/>
              <a:ext cx="486434" cy="155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54" name="Google Shape;354;p33"/>
            <p:cNvSpPr/>
            <p:nvPr/>
          </p:nvSpPr>
          <p:spPr>
            <a:xfrm>
              <a:off x="3214" y="2286892"/>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txBox="1"/>
            <p:nvPr/>
          </p:nvSpPr>
          <p:spPr>
            <a:xfrm>
              <a:off x="170341" y="2454019"/>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QH Tổ chức – Quản lý</a:t>
              </a:r>
              <a:endParaRPr b="1" sz="1600">
                <a:solidFill>
                  <a:schemeClr val="lt1"/>
                </a:solidFill>
                <a:latin typeface="Times New Roman"/>
                <a:ea typeface="Times New Roman"/>
                <a:cs typeface="Times New Roman"/>
                <a:sym typeface="Times New Roman"/>
              </a:endParaRPr>
            </a:p>
          </p:txBody>
        </p:sp>
        <p:sp>
          <p:nvSpPr>
            <p:cNvPr id="356" name="Google Shape;356;p33"/>
            <p:cNvSpPr/>
            <p:nvPr/>
          </p:nvSpPr>
          <p:spPr>
            <a:xfrm>
              <a:off x="242869" y="3520773"/>
              <a:ext cx="661904" cy="661904"/>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txBox="1"/>
            <p:nvPr/>
          </p:nvSpPr>
          <p:spPr>
            <a:xfrm>
              <a:off x="330604" y="3773885"/>
              <a:ext cx="486434" cy="155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58" name="Google Shape;358;p33"/>
            <p:cNvSpPr/>
            <p:nvPr/>
          </p:nvSpPr>
          <p:spPr>
            <a:xfrm>
              <a:off x="3214" y="4275344"/>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txBox="1"/>
            <p:nvPr/>
          </p:nvSpPr>
          <p:spPr>
            <a:xfrm>
              <a:off x="170341" y="4442471"/>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QH phân phối</a:t>
              </a:r>
              <a:endParaRPr b="1" sz="1600">
                <a:solidFill>
                  <a:schemeClr val="lt1"/>
                </a:solidFill>
                <a:latin typeface="Times New Roman"/>
                <a:ea typeface="Times New Roman"/>
                <a:cs typeface="Times New Roman"/>
                <a:sym typeface="Times New Roman"/>
              </a:endParaRPr>
            </a:p>
          </p:txBody>
        </p:sp>
        <p:sp>
          <p:nvSpPr>
            <p:cNvPr id="360" name="Google Shape;360;p33"/>
            <p:cNvSpPr/>
            <p:nvPr/>
          </p:nvSpPr>
          <p:spPr>
            <a:xfrm>
              <a:off x="1315610" y="2645234"/>
              <a:ext cx="362906" cy="424531"/>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txBox="1"/>
            <p:nvPr/>
          </p:nvSpPr>
          <p:spPr>
            <a:xfrm>
              <a:off x="1315610" y="2730140"/>
              <a:ext cx="254034" cy="25471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Libre Baskerville"/>
                <a:buNone/>
              </a:pPr>
              <a:r>
                <a:t/>
              </a:r>
              <a:endParaRPr sz="1800">
                <a:solidFill>
                  <a:schemeClr val="lt1"/>
                </a:solidFill>
                <a:latin typeface="Libre Baskerville"/>
                <a:ea typeface="Libre Baskerville"/>
                <a:cs typeface="Libre Baskerville"/>
                <a:sym typeface="Libre Baskerville"/>
              </a:endParaRPr>
            </a:p>
          </p:txBody>
        </p:sp>
        <p:sp>
          <p:nvSpPr>
            <p:cNvPr id="362" name="Google Shape;362;p33"/>
            <p:cNvSpPr/>
            <p:nvPr/>
          </p:nvSpPr>
          <p:spPr>
            <a:xfrm>
              <a:off x="1829157" y="1716285"/>
              <a:ext cx="2282428" cy="228242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txBox="1"/>
            <p:nvPr/>
          </p:nvSpPr>
          <p:spPr>
            <a:xfrm>
              <a:off x="2163411" y="2050539"/>
              <a:ext cx="1613920" cy="1613920"/>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QUAN HỆ SẢN XUẤT</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grpSp>
        <p:nvGrpSpPr>
          <p:cNvPr id="369" name="Google Shape;369;p34"/>
          <p:cNvGrpSpPr/>
          <p:nvPr/>
        </p:nvGrpSpPr>
        <p:grpSpPr>
          <a:xfrm>
            <a:off x="308074" y="1165451"/>
            <a:ext cx="4184451" cy="5212896"/>
            <a:chOff x="3274" y="98651"/>
            <a:chExt cx="4184451" cy="5212896"/>
          </a:xfrm>
        </p:grpSpPr>
        <p:sp>
          <p:nvSpPr>
            <p:cNvPr id="370" name="Google Shape;370;p34"/>
            <p:cNvSpPr/>
            <p:nvPr/>
          </p:nvSpPr>
          <p:spPr>
            <a:xfrm>
              <a:off x="3274" y="98651"/>
              <a:ext cx="1162347" cy="116234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txBox="1"/>
            <p:nvPr/>
          </p:nvSpPr>
          <p:spPr>
            <a:xfrm>
              <a:off x="173496" y="268873"/>
              <a:ext cx="821903" cy="82190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QHSX tàn dư</a:t>
              </a:r>
              <a:endParaRPr b="1" sz="1600">
                <a:solidFill>
                  <a:schemeClr val="lt1"/>
                </a:solidFill>
                <a:latin typeface="Times New Roman"/>
                <a:ea typeface="Times New Roman"/>
                <a:cs typeface="Times New Roman"/>
                <a:sym typeface="Times New Roman"/>
              </a:endParaRPr>
            </a:p>
          </p:txBody>
        </p:sp>
        <p:sp>
          <p:nvSpPr>
            <p:cNvPr id="372" name="Google Shape;372;p34"/>
            <p:cNvSpPr/>
            <p:nvPr/>
          </p:nvSpPr>
          <p:spPr>
            <a:xfrm>
              <a:off x="247367" y="1355381"/>
              <a:ext cx="674161" cy="674161"/>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txBox="1"/>
            <p:nvPr/>
          </p:nvSpPr>
          <p:spPr>
            <a:xfrm>
              <a:off x="336727" y="1613180"/>
              <a:ext cx="495441" cy="158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74" name="Google Shape;374;p34"/>
            <p:cNvSpPr/>
            <p:nvPr/>
          </p:nvSpPr>
          <p:spPr>
            <a:xfrm>
              <a:off x="3274" y="2123926"/>
              <a:ext cx="1162347" cy="116234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txBox="1"/>
            <p:nvPr/>
          </p:nvSpPr>
          <p:spPr>
            <a:xfrm>
              <a:off x="173496" y="2294148"/>
              <a:ext cx="821903" cy="82190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QHSX thống trị</a:t>
              </a:r>
              <a:endParaRPr b="1" sz="1600">
                <a:solidFill>
                  <a:schemeClr val="lt1"/>
                </a:solidFill>
                <a:latin typeface="Times New Roman"/>
                <a:ea typeface="Times New Roman"/>
                <a:cs typeface="Times New Roman"/>
                <a:sym typeface="Times New Roman"/>
              </a:endParaRPr>
            </a:p>
          </p:txBody>
        </p:sp>
        <p:sp>
          <p:nvSpPr>
            <p:cNvPr id="376" name="Google Shape;376;p34"/>
            <p:cNvSpPr/>
            <p:nvPr/>
          </p:nvSpPr>
          <p:spPr>
            <a:xfrm>
              <a:off x="247367" y="3380656"/>
              <a:ext cx="674161" cy="674161"/>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txBox="1"/>
            <p:nvPr/>
          </p:nvSpPr>
          <p:spPr>
            <a:xfrm>
              <a:off x="336727" y="3638455"/>
              <a:ext cx="495441" cy="1585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78" name="Google Shape;378;p34"/>
            <p:cNvSpPr/>
            <p:nvPr/>
          </p:nvSpPr>
          <p:spPr>
            <a:xfrm>
              <a:off x="3274" y="4149200"/>
              <a:ext cx="1162347" cy="116234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txBox="1"/>
            <p:nvPr/>
          </p:nvSpPr>
          <p:spPr>
            <a:xfrm>
              <a:off x="173496" y="4319422"/>
              <a:ext cx="821903" cy="821903"/>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QHSX mới</a:t>
              </a:r>
              <a:endParaRPr b="1" sz="1600">
                <a:solidFill>
                  <a:schemeClr val="lt1"/>
                </a:solidFill>
                <a:latin typeface="Times New Roman"/>
                <a:ea typeface="Times New Roman"/>
                <a:cs typeface="Times New Roman"/>
                <a:sym typeface="Times New Roman"/>
              </a:endParaRPr>
            </a:p>
          </p:txBody>
        </p:sp>
        <p:sp>
          <p:nvSpPr>
            <p:cNvPr id="380" name="Google Shape;380;p34"/>
            <p:cNvSpPr/>
            <p:nvPr/>
          </p:nvSpPr>
          <p:spPr>
            <a:xfrm>
              <a:off x="1339974" y="2488903"/>
              <a:ext cx="369626" cy="432393"/>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txBox="1"/>
            <p:nvPr/>
          </p:nvSpPr>
          <p:spPr>
            <a:xfrm>
              <a:off x="1339974" y="2575382"/>
              <a:ext cx="258738" cy="25943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900"/>
                <a:buFont typeface="Libre Baskerville"/>
                <a:buNone/>
              </a:pPr>
              <a:r>
                <a:t/>
              </a:r>
              <a:endParaRPr sz="1900">
                <a:solidFill>
                  <a:schemeClr val="lt1"/>
                </a:solidFill>
                <a:latin typeface="Libre Baskerville"/>
                <a:ea typeface="Libre Baskerville"/>
                <a:cs typeface="Libre Baskerville"/>
                <a:sym typeface="Libre Baskerville"/>
              </a:endParaRPr>
            </a:p>
          </p:txBody>
        </p:sp>
        <p:sp>
          <p:nvSpPr>
            <p:cNvPr id="382" name="Google Shape;382;p34"/>
            <p:cNvSpPr/>
            <p:nvPr/>
          </p:nvSpPr>
          <p:spPr>
            <a:xfrm>
              <a:off x="1863030" y="1542752"/>
              <a:ext cx="2324695" cy="2324695"/>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txBox="1"/>
            <p:nvPr/>
          </p:nvSpPr>
          <p:spPr>
            <a:xfrm>
              <a:off x="2203474" y="1883196"/>
              <a:ext cx="1643807" cy="1643807"/>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CƠ SỞ </a:t>
              </a:r>
              <a:endParaRPr/>
            </a:p>
            <a:p>
              <a:pPr indent="0" lvl="0" marL="0" marR="0" rtl="0" algn="ctr">
                <a:lnSpc>
                  <a:spcPct val="90000"/>
                </a:lnSpc>
                <a:spcBef>
                  <a:spcPts val="84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HẠ TẦNG</a:t>
              </a:r>
              <a:endParaRPr/>
            </a:p>
          </p:txBody>
        </p:sp>
      </p:grpSp>
      <p:grpSp>
        <p:nvGrpSpPr>
          <p:cNvPr id="384" name="Google Shape;384;p34"/>
          <p:cNvGrpSpPr/>
          <p:nvPr/>
        </p:nvGrpSpPr>
        <p:grpSpPr>
          <a:xfrm>
            <a:off x="4727614" y="2207067"/>
            <a:ext cx="4108371" cy="3129665"/>
            <a:chOff x="3214" y="1292667"/>
            <a:chExt cx="4108371" cy="3129665"/>
          </a:xfrm>
        </p:grpSpPr>
        <p:sp>
          <p:nvSpPr>
            <p:cNvPr id="385" name="Google Shape;385;p34"/>
            <p:cNvSpPr/>
            <p:nvPr/>
          </p:nvSpPr>
          <p:spPr>
            <a:xfrm>
              <a:off x="3214" y="1292667"/>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txBox="1"/>
            <p:nvPr/>
          </p:nvSpPr>
          <p:spPr>
            <a:xfrm>
              <a:off x="170341" y="1459794"/>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Hệ thống ý thức xã hội</a:t>
              </a:r>
              <a:endParaRPr b="1" sz="1600">
                <a:solidFill>
                  <a:schemeClr val="lt1"/>
                </a:solidFill>
                <a:latin typeface="Times New Roman"/>
                <a:ea typeface="Times New Roman"/>
                <a:cs typeface="Times New Roman"/>
                <a:sym typeface="Times New Roman"/>
              </a:endParaRPr>
            </a:p>
          </p:txBody>
        </p:sp>
        <p:sp>
          <p:nvSpPr>
            <p:cNvPr id="387" name="Google Shape;387;p34"/>
            <p:cNvSpPr/>
            <p:nvPr/>
          </p:nvSpPr>
          <p:spPr>
            <a:xfrm>
              <a:off x="242869" y="2526547"/>
              <a:ext cx="661904" cy="661904"/>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txBox="1"/>
            <p:nvPr/>
          </p:nvSpPr>
          <p:spPr>
            <a:xfrm>
              <a:off x="330604" y="2779659"/>
              <a:ext cx="486434" cy="1556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sz="1600">
                <a:solidFill>
                  <a:schemeClr val="lt1"/>
                </a:solidFill>
                <a:latin typeface="Times New Roman"/>
                <a:ea typeface="Times New Roman"/>
                <a:cs typeface="Times New Roman"/>
                <a:sym typeface="Times New Roman"/>
              </a:endParaRPr>
            </a:p>
          </p:txBody>
        </p:sp>
        <p:sp>
          <p:nvSpPr>
            <p:cNvPr id="389" name="Google Shape;389;p34"/>
            <p:cNvSpPr/>
            <p:nvPr/>
          </p:nvSpPr>
          <p:spPr>
            <a:xfrm>
              <a:off x="3214" y="3281118"/>
              <a:ext cx="1141214" cy="1141214"/>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txBox="1"/>
            <p:nvPr/>
          </p:nvSpPr>
          <p:spPr>
            <a:xfrm>
              <a:off x="170341" y="3448245"/>
              <a:ext cx="806960" cy="806960"/>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Thiết chế chính trị - xã hội</a:t>
              </a:r>
              <a:endParaRPr b="1" sz="1600">
                <a:solidFill>
                  <a:schemeClr val="lt1"/>
                </a:solidFill>
                <a:latin typeface="Times New Roman"/>
                <a:ea typeface="Times New Roman"/>
                <a:cs typeface="Times New Roman"/>
                <a:sym typeface="Times New Roman"/>
              </a:endParaRPr>
            </a:p>
          </p:txBody>
        </p:sp>
        <p:sp>
          <p:nvSpPr>
            <p:cNvPr id="391" name="Google Shape;391;p34"/>
            <p:cNvSpPr/>
            <p:nvPr/>
          </p:nvSpPr>
          <p:spPr>
            <a:xfrm>
              <a:off x="1315610" y="2645234"/>
              <a:ext cx="362906" cy="424531"/>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txBox="1"/>
            <p:nvPr/>
          </p:nvSpPr>
          <p:spPr>
            <a:xfrm>
              <a:off x="1315610" y="2730140"/>
              <a:ext cx="254034" cy="25471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Libre Baskerville"/>
                <a:buNone/>
              </a:pPr>
              <a:r>
                <a:t/>
              </a:r>
              <a:endParaRPr sz="1800">
                <a:solidFill>
                  <a:schemeClr val="lt1"/>
                </a:solidFill>
                <a:latin typeface="Libre Baskerville"/>
                <a:ea typeface="Libre Baskerville"/>
                <a:cs typeface="Libre Baskerville"/>
                <a:sym typeface="Libre Baskerville"/>
              </a:endParaRPr>
            </a:p>
          </p:txBody>
        </p:sp>
        <p:sp>
          <p:nvSpPr>
            <p:cNvPr id="393" name="Google Shape;393;p34"/>
            <p:cNvSpPr/>
            <p:nvPr/>
          </p:nvSpPr>
          <p:spPr>
            <a:xfrm>
              <a:off x="1829157" y="1716285"/>
              <a:ext cx="2282428" cy="2282428"/>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txBox="1"/>
            <p:nvPr/>
          </p:nvSpPr>
          <p:spPr>
            <a:xfrm>
              <a:off x="2163411" y="2050539"/>
              <a:ext cx="1613920" cy="161392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2400"/>
                <a:buFont typeface="Times New Roman"/>
                <a:buNone/>
              </a:pPr>
              <a:r>
                <a:rPr b="1" lang="en-US" sz="2400">
                  <a:solidFill>
                    <a:schemeClr val="lt1"/>
                  </a:solidFill>
                  <a:latin typeface="Times New Roman"/>
                  <a:ea typeface="Times New Roman"/>
                  <a:cs typeface="Times New Roman"/>
                  <a:sym typeface="Times New Roman"/>
                </a:rPr>
                <a:t>KIẾN TRÚC THƯỢNG TẦNG</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grpSp>
        <p:nvGrpSpPr>
          <p:cNvPr id="400" name="Google Shape;400;p35"/>
          <p:cNvGrpSpPr/>
          <p:nvPr/>
        </p:nvGrpSpPr>
        <p:grpSpPr>
          <a:xfrm>
            <a:off x="154639" y="5422855"/>
            <a:ext cx="8682320" cy="914489"/>
            <a:chOff x="2239" y="444455"/>
            <a:chExt cx="8682320" cy="914489"/>
          </a:xfrm>
        </p:grpSpPr>
        <p:sp>
          <p:nvSpPr>
            <p:cNvPr id="401" name="Google Shape;401;p35"/>
            <p:cNvSpPr/>
            <p:nvPr/>
          </p:nvSpPr>
          <p:spPr>
            <a:xfrm>
              <a:off x="2239" y="444455"/>
              <a:ext cx="2913425" cy="914489"/>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txBox="1"/>
            <p:nvPr/>
          </p:nvSpPr>
          <p:spPr>
            <a:xfrm>
              <a:off x="459484" y="444455"/>
              <a:ext cx="1998936" cy="914489"/>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Times New Roman"/>
                <a:buNone/>
              </a:pPr>
              <a:r>
                <a:rPr lang="en-US" sz="2100">
                  <a:solidFill>
                    <a:schemeClr val="lt1"/>
                  </a:solidFill>
                  <a:latin typeface="Times New Roman"/>
                  <a:ea typeface="Times New Roman"/>
                  <a:cs typeface="Times New Roman"/>
                  <a:sym typeface="Times New Roman"/>
                </a:rPr>
                <a:t>Chăn nuôi tách khỏi trồng trọt</a:t>
              </a:r>
              <a:endParaRPr sz="2100">
                <a:solidFill>
                  <a:schemeClr val="lt1"/>
                </a:solidFill>
                <a:latin typeface="Times New Roman"/>
                <a:ea typeface="Times New Roman"/>
                <a:cs typeface="Times New Roman"/>
                <a:sym typeface="Times New Roman"/>
              </a:endParaRPr>
            </a:p>
          </p:txBody>
        </p:sp>
        <p:sp>
          <p:nvSpPr>
            <p:cNvPr id="403" name="Google Shape;403;p35"/>
            <p:cNvSpPr/>
            <p:nvPr/>
          </p:nvSpPr>
          <p:spPr>
            <a:xfrm>
              <a:off x="2687042" y="444455"/>
              <a:ext cx="3003571" cy="914489"/>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5"/>
            <p:cNvSpPr txBox="1"/>
            <p:nvPr/>
          </p:nvSpPr>
          <p:spPr>
            <a:xfrm>
              <a:off x="3144287" y="444455"/>
              <a:ext cx="2089082" cy="914489"/>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Times New Roman"/>
                <a:buNone/>
              </a:pPr>
              <a:r>
                <a:rPr lang="en-US" sz="2100">
                  <a:solidFill>
                    <a:schemeClr val="lt1"/>
                  </a:solidFill>
                  <a:latin typeface="Times New Roman"/>
                  <a:ea typeface="Times New Roman"/>
                  <a:cs typeface="Times New Roman"/>
                  <a:sym typeface="Times New Roman"/>
                </a:rPr>
                <a:t>Thủ công nghiệp tách khỏi nông nghiệp</a:t>
              </a:r>
              <a:endParaRPr sz="2100">
                <a:solidFill>
                  <a:schemeClr val="lt1"/>
                </a:solidFill>
                <a:latin typeface="Times New Roman"/>
                <a:ea typeface="Times New Roman"/>
                <a:cs typeface="Times New Roman"/>
                <a:sym typeface="Times New Roman"/>
              </a:endParaRPr>
            </a:p>
          </p:txBody>
        </p:sp>
        <p:sp>
          <p:nvSpPr>
            <p:cNvPr id="405" name="Google Shape;405;p35"/>
            <p:cNvSpPr/>
            <p:nvPr/>
          </p:nvSpPr>
          <p:spPr>
            <a:xfrm>
              <a:off x="5461991" y="444455"/>
              <a:ext cx="3222568" cy="914489"/>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txBox="1"/>
            <p:nvPr/>
          </p:nvSpPr>
          <p:spPr>
            <a:xfrm>
              <a:off x="5919236" y="444455"/>
              <a:ext cx="2308079" cy="914489"/>
            </a:xfrm>
            <a:prstGeom prst="rect">
              <a:avLst/>
            </a:prstGeom>
            <a:noFill/>
            <a:ln>
              <a:noFill/>
            </a:ln>
          </p:spPr>
          <p:txBody>
            <a:bodyPr anchorCtr="0" anchor="ctr" bIns="28000" lIns="84000" spcFirstLastPara="1" rIns="28000" wrap="square" tIns="28000">
              <a:noAutofit/>
            </a:bodyPr>
            <a:lstStyle/>
            <a:p>
              <a:pPr indent="0" lvl="0" marL="0" marR="0" rtl="0" algn="ctr">
                <a:lnSpc>
                  <a:spcPct val="90000"/>
                </a:lnSpc>
                <a:spcBef>
                  <a:spcPts val="0"/>
                </a:spcBef>
                <a:spcAft>
                  <a:spcPts val="0"/>
                </a:spcAft>
                <a:buClr>
                  <a:schemeClr val="lt1"/>
                </a:buClr>
                <a:buSzPts val="2100"/>
                <a:buFont typeface="Times New Roman"/>
                <a:buNone/>
              </a:pPr>
              <a:r>
                <a:rPr lang="en-US" sz="2100">
                  <a:solidFill>
                    <a:schemeClr val="lt1"/>
                  </a:solidFill>
                  <a:latin typeface="Times New Roman"/>
                  <a:ea typeface="Times New Roman"/>
                  <a:cs typeface="Times New Roman"/>
                  <a:sym typeface="Times New Roman"/>
                </a:rPr>
                <a:t>Buôn bán phát triển, thương nghiệp ra đời</a:t>
              </a:r>
              <a:endParaRPr sz="2100">
                <a:solidFill>
                  <a:schemeClr val="lt1"/>
                </a:solidFill>
                <a:latin typeface="Times New Roman"/>
                <a:ea typeface="Times New Roman"/>
                <a:cs typeface="Times New Roman"/>
                <a:sym typeface="Times New Roman"/>
              </a:endParaRPr>
            </a:p>
          </p:txBody>
        </p:sp>
      </p:grpSp>
      <p:grpSp>
        <p:nvGrpSpPr>
          <p:cNvPr id="407" name="Google Shape;407;p35"/>
          <p:cNvGrpSpPr/>
          <p:nvPr/>
        </p:nvGrpSpPr>
        <p:grpSpPr>
          <a:xfrm>
            <a:off x="1038224" y="1066800"/>
            <a:ext cx="3305175" cy="2285999"/>
            <a:chOff x="200024" y="0"/>
            <a:chExt cx="3305175" cy="2285999"/>
          </a:xfrm>
        </p:grpSpPr>
        <p:sp>
          <p:nvSpPr>
            <p:cNvPr id="408" name="Google Shape;408;p35"/>
            <p:cNvSpPr/>
            <p:nvPr/>
          </p:nvSpPr>
          <p:spPr>
            <a:xfrm>
              <a:off x="200024" y="571499"/>
              <a:ext cx="1714500" cy="1714500"/>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a:off x="542924" y="914400"/>
              <a:ext cx="1028700" cy="1028700"/>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5"/>
            <p:cNvSpPr/>
            <p:nvPr/>
          </p:nvSpPr>
          <p:spPr>
            <a:xfrm>
              <a:off x="885824" y="1257299"/>
              <a:ext cx="342900" cy="342900"/>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a:off x="2200274" y="0"/>
              <a:ext cx="857250" cy="500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txBox="1"/>
            <p:nvPr/>
          </p:nvSpPr>
          <p:spPr>
            <a:xfrm>
              <a:off x="2200274" y="0"/>
              <a:ext cx="857250" cy="500062"/>
            </a:xfrm>
            <a:prstGeom prst="rect">
              <a:avLst/>
            </a:prstGeom>
            <a:noFill/>
            <a:ln>
              <a:noFill/>
            </a:ln>
          </p:spPr>
          <p:txBody>
            <a:bodyPr anchorCtr="0" anchor="ctr" bIns="25400" lIns="142225" spcFirstLastPara="1" rIns="25400" wrap="square" tIns="254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Bộ lạc</a:t>
              </a:r>
              <a:endParaRPr b="1" sz="2000">
                <a:solidFill>
                  <a:schemeClr val="dk1"/>
                </a:solidFill>
                <a:latin typeface="Times New Roman"/>
                <a:ea typeface="Times New Roman"/>
                <a:cs typeface="Times New Roman"/>
                <a:sym typeface="Times New Roman"/>
              </a:endParaRPr>
            </a:p>
          </p:txBody>
        </p:sp>
        <p:cxnSp>
          <p:nvCxnSpPr>
            <p:cNvPr id="413" name="Google Shape;413;p35"/>
            <p:cNvCxnSpPr/>
            <p:nvPr/>
          </p:nvCxnSpPr>
          <p:spPr>
            <a:xfrm>
              <a:off x="1985962" y="250031"/>
              <a:ext cx="214312" cy="0"/>
            </a:xfrm>
            <a:prstGeom prst="straightConnector1">
              <a:avLst/>
            </a:prstGeom>
            <a:solidFill>
              <a:srgbClr val="D34614"/>
            </a:solidFill>
            <a:ln cap="flat" cmpd="sng" w="12700">
              <a:solidFill>
                <a:srgbClr val="EABFBB"/>
              </a:solidFill>
              <a:prstDash val="solid"/>
              <a:round/>
              <a:headEnd len="sm" w="sm" type="none"/>
              <a:tailEnd len="sm" w="sm" type="none"/>
            </a:ln>
          </p:spPr>
        </p:cxnSp>
        <p:cxnSp>
          <p:nvCxnSpPr>
            <p:cNvPr id="414" name="Google Shape;414;p35"/>
            <p:cNvCxnSpPr/>
            <p:nvPr/>
          </p:nvCxnSpPr>
          <p:spPr>
            <a:xfrm rot="5400000">
              <a:off x="931973" y="375618"/>
              <a:ext cx="1178432" cy="927830"/>
            </a:xfrm>
            <a:prstGeom prst="straightConnector1">
              <a:avLst/>
            </a:prstGeom>
            <a:solidFill>
              <a:srgbClr val="D34614"/>
            </a:solidFill>
            <a:ln cap="flat" cmpd="sng" w="12700">
              <a:solidFill>
                <a:srgbClr val="EABFBB"/>
              </a:solidFill>
              <a:prstDash val="solid"/>
              <a:round/>
              <a:headEnd len="sm" w="sm" type="none"/>
              <a:tailEnd len="sm" w="sm" type="none"/>
            </a:ln>
          </p:spPr>
        </p:cxnSp>
        <p:sp>
          <p:nvSpPr>
            <p:cNvPr id="415" name="Google Shape;415;p35"/>
            <p:cNvSpPr/>
            <p:nvPr/>
          </p:nvSpPr>
          <p:spPr>
            <a:xfrm>
              <a:off x="2152648" y="500062"/>
              <a:ext cx="1352551" cy="500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txBox="1"/>
            <p:nvPr/>
          </p:nvSpPr>
          <p:spPr>
            <a:xfrm>
              <a:off x="2152648" y="500062"/>
              <a:ext cx="1352551" cy="500062"/>
            </a:xfrm>
            <a:prstGeom prst="rect">
              <a:avLst/>
            </a:prstGeom>
            <a:noFill/>
            <a:ln>
              <a:noFill/>
            </a:ln>
          </p:spPr>
          <p:txBody>
            <a:bodyPr anchorCtr="0" anchor="ctr" bIns="25400" lIns="142225" spcFirstLastPara="1" rIns="25400" wrap="square" tIns="254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Bào tộc</a:t>
              </a:r>
              <a:endParaRPr b="1" sz="2000">
                <a:solidFill>
                  <a:schemeClr val="dk1"/>
                </a:solidFill>
                <a:latin typeface="Times New Roman"/>
                <a:ea typeface="Times New Roman"/>
                <a:cs typeface="Times New Roman"/>
                <a:sym typeface="Times New Roman"/>
              </a:endParaRPr>
            </a:p>
          </p:txBody>
        </p:sp>
        <p:cxnSp>
          <p:nvCxnSpPr>
            <p:cNvPr id="417" name="Google Shape;417;p35"/>
            <p:cNvCxnSpPr/>
            <p:nvPr/>
          </p:nvCxnSpPr>
          <p:spPr>
            <a:xfrm>
              <a:off x="1985962" y="750093"/>
              <a:ext cx="214312" cy="0"/>
            </a:xfrm>
            <a:prstGeom prst="straightConnector1">
              <a:avLst/>
            </a:prstGeom>
            <a:solidFill>
              <a:srgbClr val="D34614"/>
            </a:solidFill>
            <a:ln cap="flat" cmpd="sng" w="12700">
              <a:solidFill>
                <a:srgbClr val="EABFBB"/>
              </a:solidFill>
              <a:prstDash val="solid"/>
              <a:round/>
              <a:headEnd len="sm" w="sm" type="none"/>
              <a:tailEnd len="sm" w="sm" type="none"/>
            </a:ln>
          </p:spPr>
        </p:cxnSp>
        <p:cxnSp>
          <p:nvCxnSpPr>
            <p:cNvPr id="418" name="Google Shape;418;p35"/>
            <p:cNvCxnSpPr/>
            <p:nvPr/>
          </p:nvCxnSpPr>
          <p:spPr>
            <a:xfrm rot="5400000">
              <a:off x="1184919" y="867879"/>
              <a:ext cx="918286" cy="682085"/>
            </a:xfrm>
            <a:prstGeom prst="straightConnector1">
              <a:avLst/>
            </a:prstGeom>
            <a:solidFill>
              <a:srgbClr val="D34614"/>
            </a:solidFill>
            <a:ln cap="flat" cmpd="sng" w="12700">
              <a:solidFill>
                <a:srgbClr val="EABFBB"/>
              </a:solidFill>
              <a:prstDash val="solid"/>
              <a:round/>
              <a:headEnd len="sm" w="sm" type="none"/>
              <a:tailEnd len="sm" w="sm" type="none"/>
            </a:ln>
          </p:spPr>
        </p:cxnSp>
        <p:sp>
          <p:nvSpPr>
            <p:cNvPr id="419" name="Google Shape;419;p35"/>
            <p:cNvSpPr/>
            <p:nvPr/>
          </p:nvSpPr>
          <p:spPr>
            <a:xfrm>
              <a:off x="2133597" y="1000124"/>
              <a:ext cx="990603" cy="500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txBox="1"/>
            <p:nvPr/>
          </p:nvSpPr>
          <p:spPr>
            <a:xfrm>
              <a:off x="2133597" y="1000124"/>
              <a:ext cx="990603" cy="500062"/>
            </a:xfrm>
            <a:prstGeom prst="rect">
              <a:avLst/>
            </a:prstGeom>
            <a:noFill/>
            <a:ln>
              <a:noFill/>
            </a:ln>
          </p:spPr>
          <p:txBody>
            <a:bodyPr anchorCtr="0" anchor="ctr" bIns="25400" lIns="142225" spcFirstLastPara="1" rIns="25400" wrap="square" tIns="25400">
              <a:noAutofit/>
            </a:bodyPr>
            <a:lstStyle/>
            <a:p>
              <a:pPr indent="0" lvl="0" marL="0" marR="0" rtl="0" algn="l">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Thị tộc</a:t>
              </a:r>
              <a:endParaRPr b="1" sz="2000">
                <a:solidFill>
                  <a:schemeClr val="dk1"/>
                </a:solidFill>
                <a:latin typeface="Times New Roman"/>
                <a:ea typeface="Times New Roman"/>
                <a:cs typeface="Times New Roman"/>
                <a:sym typeface="Times New Roman"/>
              </a:endParaRPr>
            </a:p>
          </p:txBody>
        </p:sp>
        <p:cxnSp>
          <p:nvCxnSpPr>
            <p:cNvPr id="421" name="Google Shape;421;p35"/>
            <p:cNvCxnSpPr/>
            <p:nvPr/>
          </p:nvCxnSpPr>
          <p:spPr>
            <a:xfrm>
              <a:off x="1985962" y="1250156"/>
              <a:ext cx="214312" cy="0"/>
            </a:xfrm>
            <a:prstGeom prst="straightConnector1">
              <a:avLst/>
            </a:prstGeom>
            <a:solidFill>
              <a:srgbClr val="D34614"/>
            </a:solidFill>
            <a:ln cap="flat" cmpd="sng" w="12700">
              <a:solidFill>
                <a:srgbClr val="EABFBB"/>
              </a:solidFill>
              <a:prstDash val="solid"/>
              <a:round/>
              <a:headEnd len="sm" w="sm" type="none"/>
              <a:tailEnd len="sm" w="sm" type="none"/>
            </a:ln>
          </p:spPr>
        </p:cxnSp>
        <p:cxnSp>
          <p:nvCxnSpPr>
            <p:cNvPr id="422" name="Google Shape;422;p35"/>
            <p:cNvCxnSpPr/>
            <p:nvPr/>
          </p:nvCxnSpPr>
          <p:spPr>
            <a:xfrm rot="5400000">
              <a:off x="1438179" y="1359741"/>
              <a:ext cx="656082" cy="436340"/>
            </a:xfrm>
            <a:prstGeom prst="straightConnector1">
              <a:avLst/>
            </a:prstGeom>
            <a:solidFill>
              <a:srgbClr val="D34614"/>
            </a:solidFill>
            <a:ln cap="flat" cmpd="sng" w="12700">
              <a:solidFill>
                <a:srgbClr val="EABFBB"/>
              </a:solidFill>
              <a:prstDash val="solid"/>
              <a:round/>
              <a:headEnd len="sm" w="sm" type="none"/>
              <a:tailEnd len="sm" w="sm" type="none"/>
            </a:ln>
          </p:spPr>
        </p:cxnSp>
      </p:grpSp>
      <p:pic>
        <p:nvPicPr>
          <p:cNvPr descr="trible.jpg" id="423" name="Google Shape;423;p35"/>
          <p:cNvPicPr preferRelativeResize="0"/>
          <p:nvPr/>
        </p:nvPicPr>
        <p:blipFill rotWithShape="1">
          <a:blip r:embed="rId3">
            <a:alphaModFix/>
          </a:blip>
          <a:srcRect b="0" l="0" r="0" t="0"/>
          <a:stretch/>
        </p:blipFill>
        <p:spPr>
          <a:xfrm>
            <a:off x="4800600" y="990600"/>
            <a:ext cx="3200400" cy="2405765"/>
          </a:xfrm>
          <a:prstGeom prst="rect">
            <a:avLst/>
          </a:prstGeom>
          <a:noFill/>
          <a:ln>
            <a:noFill/>
          </a:ln>
        </p:spPr>
      </p:pic>
      <p:grpSp>
        <p:nvGrpSpPr>
          <p:cNvPr id="424" name="Google Shape;424;p35"/>
          <p:cNvGrpSpPr/>
          <p:nvPr/>
        </p:nvGrpSpPr>
        <p:grpSpPr>
          <a:xfrm>
            <a:off x="915566" y="3405482"/>
            <a:ext cx="6931867" cy="1545635"/>
            <a:chOff x="1166" y="509882"/>
            <a:chExt cx="6931867" cy="1545635"/>
          </a:xfrm>
        </p:grpSpPr>
        <p:sp>
          <p:nvSpPr>
            <p:cNvPr id="425" name="Google Shape;425;p35"/>
            <p:cNvSpPr/>
            <p:nvPr/>
          </p:nvSpPr>
          <p:spPr>
            <a:xfrm>
              <a:off x="1166" y="509882"/>
              <a:ext cx="1545635" cy="1545635"/>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txBox="1"/>
            <p:nvPr/>
          </p:nvSpPr>
          <p:spPr>
            <a:xfrm>
              <a:off x="227519" y="736235"/>
              <a:ext cx="1092929" cy="109292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Công cụ lao động phát triển (đá, đồng, sắt)</a:t>
              </a:r>
              <a:endParaRPr/>
            </a:p>
          </p:txBody>
        </p:sp>
        <p:sp>
          <p:nvSpPr>
            <p:cNvPr id="427" name="Google Shape;427;p35"/>
            <p:cNvSpPr/>
            <p:nvPr/>
          </p:nvSpPr>
          <p:spPr>
            <a:xfrm>
              <a:off x="1672307" y="834465"/>
              <a:ext cx="896468" cy="896468"/>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txBox="1"/>
            <p:nvPr/>
          </p:nvSpPr>
          <p:spPr>
            <a:xfrm>
              <a:off x="1791134" y="1177274"/>
              <a:ext cx="658814" cy="21085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b="1" sz="1600">
                <a:solidFill>
                  <a:schemeClr val="lt1"/>
                </a:solidFill>
                <a:latin typeface="Times New Roman"/>
                <a:ea typeface="Times New Roman"/>
                <a:cs typeface="Times New Roman"/>
                <a:sym typeface="Times New Roman"/>
              </a:endParaRPr>
            </a:p>
          </p:txBody>
        </p:sp>
        <p:sp>
          <p:nvSpPr>
            <p:cNvPr id="429" name="Google Shape;429;p35"/>
            <p:cNvSpPr/>
            <p:nvPr/>
          </p:nvSpPr>
          <p:spPr>
            <a:xfrm>
              <a:off x="2694282" y="509882"/>
              <a:ext cx="1545635" cy="1545635"/>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txBox="1"/>
            <p:nvPr/>
          </p:nvSpPr>
          <p:spPr>
            <a:xfrm>
              <a:off x="2920635" y="736235"/>
              <a:ext cx="1092929" cy="109292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Kinh nghiệm lao động của con người</a:t>
              </a:r>
              <a:endParaRPr b="1" sz="1600">
                <a:solidFill>
                  <a:schemeClr val="lt1"/>
                </a:solidFill>
                <a:latin typeface="Times New Roman"/>
                <a:ea typeface="Times New Roman"/>
                <a:cs typeface="Times New Roman"/>
                <a:sym typeface="Times New Roman"/>
              </a:endParaRPr>
            </a:p>
          </p:txBody>
        </p:sp>
        <p:sp>
          <p:nvSpPr>
            <p:cNvPr id="431" name="Google Shape;431;p35"/>
            <p:cNvSpPr/>
            <p:nvPr/>
          </p:nvSpPr>
          <p:spPr>
            <a:xfrm>
              <a:off x="4365423" y="834465"/>
              <a:ext cx="896468" cy="896468"/>
            </a:xfrm>
            <a:prstGeom prst="mathEqual">
              <a:avLst>
                <a:gd fmla="val 23520" name="adj1"/>
                <a:gd fmla="val 1176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txBox="1"/>
            <p:nvPr/>
          </p:nvSpPr>
          <p:spPr>
            <a:xfrm>
              <a:off x="4484250" y="1019137"/>
              <a:ext cx="658814" cy="52712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600"/>
                <a:buFont typeface="Libre Baskerville"/>
                <a:buNone/>
              </a:pPr>
              <a:r>
                <a:t/>
              </a:r>
              <a:endParaRPr b="1" sz="1600">
                <a:solidFill>
                  <a:schemeClr val="lt1"/>
                </a:solidFill>
                <a:latin typeface="Times New Roman"/>
                <a:ea typeface="Times New Roman"/>
                <a:cs typeface="Times New Roman"/>
                <a:sym typeface="Times New Roman"/>
              </a:endParaRPr>
            </a:p>
          </p:txBody>
        </p:sp>
        <p:sp>
          <p:nvSpPr>
            <p:cNvPr id="433" name="Google Shape;433;p35"/>
            <p:cNvSpPr/>
            <p:nvPr/>
          </p:nvSpPr>
          <p:spPr>
            <a:xfrm>
              <a:off x="5387398" y="509882"/>
              <a:ext cx="1545635" cy="1545635"/>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5"/>
            <p:cNvSpPr txBox="1"/>
            <p:nvPr/>
          </p:nvSpPr>
          <p:spPr>
            <a:xfrm>
              <a:off x="5613751" y="736235"/>
              <a:ext cx="1092929" cy="109292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Năng suất lao động tăng, của cải dư thừa</a:t>
              </a:r>
              <a:endParaRPr b="1" sz="1600">
                <a:solidFill>
                  <a:schemeClr val="lt1"/>
                </a:solidFill>
                <a:latin typeface="Times New Roman"/>
                <a:ea typeface="Times New Roman"/>
                <a:cs typeface="Times New Roman"/>
                <a:sym typeface="Times New Roman"/>
              </a:endParaRPr>
            </a:p>
          </p:txBody>
        </p:sp>
      </p:grpSp>
      <p:sp>
        <p:nvSpPr>
          <p:cNvPr id="435" name="Google Shape;435;p35"/>
          <p:cNvSpPr txBox="1"/>
          <p:nvPr/>
        </p:nvSpPr>
        <p:spPr>
          <a:xfrm>
            <a:off x="3124200" y="5029200"/>
            <a:ext cx="2971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imes New Roman"/>
                <a:ea typeface="Times New Roman"/>
                <a:cs typeface="Times New Roman"/>
                <a:sym typeface="Times New Roman"/>
              </a:rPr>
              <a:t>3 lần phân công lao động</a:t>
            </a:r>
            <a:endParaRPr b="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grpSp>
        <p:nvGrpSpPr>
          <p:cNvPr id="441" name="Google Shape;441;p36"/>
          <p:cNvGrpSpPr/>
          <p:nvPr/>
        </p:nvGrpSpPr>
        <p:grpSpPr>
          <a:xfrm>
            <a:off x="1772542" y="1296435"/>
            <a:ext cx="5598914" cy="4265128"/>
            <a:chOff x="96142" y="1035"/>
            <a:chExt cx="5598914" cy="4265128"/>
          </a:xfrm>
        </p:grpSpPr>
        <p:sp>
          <p:nvSpPr>
            <p:cNvPr id="442" name="Google Shape;442;p36"/>
            <p:cNvSpPr/>
            <p:nvPr/>
          </p:nvSpPr>
          <p:spPr>
            <a:xfrm>
              <a:off x="96142" y="1035"/>
              <a:ext cx="1555253" cy="1555253"/>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txBox="1"/>
            <p:nvPr/>
          </p:nvSpPr>
          <p:spPr>
            <a:xfrm>
              <a:off x="323904" y="228797"/>
              <a:ext cx="1099729" cy="1099729"/>
            </a:xfrm>
            <a:prstGeom prst="rect">
              <a:avLst/>
            </a:prstGeom>
            <a:noFill/>
            <a:ln>
              <a:noFill/>
            </a:ln>
          </p:spPr>
          <p:txBody>
            <a:bodyPr anchorCtr="0" anchor="ctr" bIns="17775" lIns="17775" spcFirstLastPara="1" rIns="17775" wrap="square" tIns="17775">
              <a:noAutofit/>
            </a:bodyPr>
            <a:lstStyle/>
            <a:p>
              <a:pPr indent="0" lvl="0" marL="0" marR="0" rtl="0" algn="l">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Chế độ tư hữu xuất hiện</a:t>
              </a:r>
              <a:endParaRPr b="1" sz="1400">
                <a:solidFill>
                  <a:schemeClr val="lt1"/>
                </a:solidFill>
                <a:latin typeface="Times New Roman"/>
                <a:ea typeface="Times New Roman"/>
                <a:cs typeface="Times New Roman"/>
                <a:sym typeface="Times New Roman"/>
              </a:endParaRPr>
            </a:p>
            <a:p>
              <a:pPr indent="0" lvl="0" marL="0" marR="0" rtl="0" algn="l">
                <a:lnSpc>
                  <a:spcPct val="90000"/>
                </a:lnSpc>
                <a:spcBef>
                  <a:spcPts val="49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Phân chia giàu nghèo</a:t>
              </a:r>
              <a:endParaRPr b="1" sz="1400">
                <a:solidFill>
                  <a:schemeClr val="lt1"/>
                </a:solidFill>
                <a:latin typeface="Times New Roman"/>
                <a:ea typeface="Times New Roman"/>
                <a:cs typeface="Times New Roman"/>
                <a:sym typeface="Times New Roman"/>
              </a:endParaRPr>
            </a:p>
          </p:txBody>
        </p:sp>
        <p:sp>
          <p:nvSpPr>
            <p:cNvPr id="444" name="Google Shape;444;p36"/>
            <p:cNvSpPr/>
            <p:nvPr/>
          </p:nvSpPr>
          <p:spPr>
            <a:xfrm>
              <a:off x="422746" y="1682576"/>
              <a:ext cx="902047" cy="902047"/>
            </a:xfrm>
            <a:prstGeom prst="mathPlus">
              <a:avLst>
                <a:gd fmla="val 23520" name="adj1"/>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txBox="1"/>
            <p:nvPr/>
          </p:nvSpPr>
          <p:spPr>
            <a:xfrm>
              <a:off x="542312" y="2027519"/>
              <a:ext cx="662915" cy="21216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p:txBody>
        </p:sp>
        <p:sp>
          <p:nvSpPr>
            <p:cNvPr id="446" name="Google Shape;446;p36"/>
            <p:cNvSpPr/>
            <p:nvPr/>
          </p:nvSpPr>
          <p:spPr>
            <a:xfrm>
              <a:off x="96142" y="2710910"/>
              <a:ext cx="1555253" cy="1555253"/>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txBox="1"/>
            <p:nvPr/>
          </p:nvSpPr>
          <p:spPr>
            <a:xfrm>
              <a:off x="323904" y="2938672"/>
              <a:ext cx="1099729" cy="1099729"/>
            </a:xfrm>
            <a:prstGeom prst="rect">
              <a:avLst/>
            </a:prstGeom>
            <a:noFill/>
            <a:ln>
              <a:noFill/>
            </a:ln>
          </p:spPr>
          <p:txBody>
            <a:bodyPr anchorCtr="0" anchor="ctr" bIns="17775" lIns="17775" spcFirstLastPara="1" rIns="17775" wrap="square" tIns="17775">
              <a:noAutofit/>
            </a:bodyPr>
            <a:lstStyle/>
            <a:p>
              <a:pPr indent="0" lvl="0" marL="0" marR="0" rtl="0" algn="l">
                <a:lnSpc>
                  <a:spcPct val="90000"/>
                </a:lnSpc>
                <a:spcBef>
                  <a:spcPts val="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Gia đình nhỏ tách khỏi thị tộc</a:t>
              </a:r>
              <a:endParaRPr b="1" sz="1400">
                <a:solidFill>
                  <a:schemeClr val="lt1"/>
                </a:solidFill>
                <a:latin typeface="Times New Roman"/>
                <a:ea typeface="Times New Roman"/>
                <a:cs typeface="Times New Roman"/>
                <a:sym typeface="Times New Roman"/>
              </a:endParaRPr>
            </a:p>
            <a:p>
              <a:pPr indent="0" lvl="0" marL="0" marR="0" rtl="0" algn="l">
                <a:lnSpc>
                  <a:spcPct val="90000"/>
                </a:lnSpc>
                <a:spcBef>
                  <a:spcPts val="490"/>
                </a:spcBef>
                <a:spcAft>
                  <a:spcPts val="0"/>
                </a:spcAft>
                <a:buClr>
                  <a:schemeClr val="lt1"/>
                </a:buClr>
                <a:buSzPts val="1400"/>
                <a:buFont typeface="Times New Roman"/>
                <a:buNone/>
              </a:pPr>
              <a:r>
                <a:rPr b="1" lang="en-US" sz="1400">
                  <a:solidFill>
                    <a:schemeClr val="lt1"/>
                  </a:solidFill>
                  <a:latin typeface="Times New Roman"/>
                  <a:ea typeface="Times New Roman"/>
                  <a:cs typeface="Times New Roman"/>
                  <a:sym typeface="Times New Roman"/>
                </a:rPr>
                <a:t> Hình thành công xã nông thôn</a:t>
              </a:r>
              <a:endParaRPr b="1" sz="1400">
                <a:solidFill>
                  <a:schemeClr val="lt1"/>
                </a:solidFill>
                <a:latin typeface="Times New Roman"/>
                <a:ea typeface="Times New Roman"/>
                <a:cs typeface="Times New Roman"/>
                <a:sym typeface="Times New Roman"/>
              </a:endParaRPr>
            </a:p>
          </p:txBody>
        </p:sp>
        <p:sp>
          <p:nvSpPr>
            <p:cNvPr id="448" name="Google Shape;448;p36"/>
            <p:cNvSpPr/>
            <p:nvPr/>
          </p:nvSpPr>
          <p:spPr>
            <a:xfrm>
              <a:off x="1884684" y="1844322"/>
              <a:ext cx="494570" cy="578554"/>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txBox="1"/>
            <p:nvPr/>
          </p:nvSpPr>
          <p:spPr>
            <a:xfrm>
              <a:off x="1884684" y="1960033"/>
              <a:ext cx="346199" cy="34713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Libre Baskerville"/>
                <a:buNone/>
              </a:pPr>
              <a:r>
                <a:t/>
              </a:r>
              <a:endParaRPr b="1" sz="1400">
                <a:solidFill>
                  <a:schemeClr val="lt1"/>
                </a:solidFill>
                <a:latin typeface="Times New Roman"/>
                <a:ea typeface="Times New Roman"/>
                <a:cs typeface="Times New Roman"/>
                <a:sym typeface="Times New Roman"/>
              </a:endParaRPr>
            </a:p>
          </p:txBody>
        </p:sp>
        <p:sp>
          <p:nvSpPr>
            <p:cNvPr id="450" name="Google Shape;450;p36"/>
            <p:cNvSpPr/>
            <p:nvPr/>
          </p:nvSpPr>
          <p:spPr>
            <a:xfrm>
              <a:off x="2584549" y="578346"/>
              <a:ext cx="3110507" cy="311050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txBox="1"/>
            <p:nvPr/>
          </p:nvSpPr>
          <p:spPr>
            <a:xfrm>
              <a:off x="3040072" y="1033869"/>
              <a:ext cx="2199461" cy="2199461"/>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Công xã nguyên thủy tan rã.</a:t>
              </a:r>
              <a:endParaRPr/>
            </a:p>
            <a:p>
              <a:pPr indent="0" lvl="0" marL="0" marR="0" rtl="0" algn="ctr">
                <a:lnSpc>
                  <a:spcPct val="90000"/>
                </a:lnSpc>
                <a:spcBef>
                  <a:spcPts val="1120"/>
                </a:spcBef>
                <a:spcAft>
                  <a:spcPts val="0"/>
                </a:spcAft>
                <a:buClr>
                  <a:schemeClr val="lt1"/>
                </a:buClr>
                <a:buSzPts val="3200"/>
                <a:buFont typeface="Times New Roman"/>
                <a:buNone/>
              </a:pPr>
              <a:r>
                <a:rPr b="1" lang="en-US" sz="3200">
                  <a:solidFill>
                    <a:schemeClr val="lt1"/>
                  </a:solidFill>
                  <a:latin typeface="Times New Roman"/>
                  <a:ea typeface="Times New Roman"/>
                  <a:cs typeface="Times New Roman"/>
                  <a:sym typeface="Times New Roman"/>
                </a:rPr>
                <a:t>Nhà nước được thiết lập</a:t>
              </a:r>
              <a:endParaRPr b="1" sz="3200">
                <a:solidFill>
                  <a:schemeClr val="lt1"/>
                </a:solidFill>
                <a:latin typeface="Times New Roman"/>
                <a:ea typeface="Times New Roman"/>
                <a:cs typeface="Times New Roman"/>
                <a:sym typeface="Times New Roman"/>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sp>
        <p:nvSpPr>
          <p:cNvPr id="457" name="Google Shape;457;p37"/>
          <p:cNvSpPr txBox="1"/>
          <p:nvPr/>
        </p:nvSpPr>
        <p:spPr>
          <a:xfrm>
            <a:off x="304800" y="1066800"/>
            <a:ext cx="8610600" cy="2831544"/>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Nhà nước xuất hiện tại xã hội tồn tại </a:t>
            </a:r>
            <a:r>
              <a:rPr b="1" lang="en-US" sz="2400">
                <a:solidFill>
                  <a:schemeClr val="dk1"/>
                </a:solidFill>
                <a:latin typeface="Times New Roman"/>
                <a:ea typeface="Times New Roman"/>
                <a:cs typeface="Times New Roman"/>
                <a:sym typeface="Times New Roman"/>
              </a:rPr>
              <a:t>chế độ tư hữu </a:t>
            </a:r>
            <a:r>
              <a:rPr lang="en-US" sz="2400">
                <a:solidFill>
                  <a:schemeClr val="dk1"/>
                </a:solidFill>
                <a:latin typeface="Times New Roman"/>
                <a:ea typeface="Times New Roman"/>
                <a:cs typeface="Times New Roman"/>
                <a:sym typeface="Times New Roman"/>
              </a:rPr>
              <a:t>và </a:t>
            </a:r>
            <a:r>
              <a:rPr b="1" lang="en-US" sz="2400">
                <a:solidFill>
                  <a:schemeClr val="dk1"/>
                </a:solidFill>
                <a:latin typeface="Times New Roman"/>
                <a:ea typeface="Times New Roman"/>
                <a:cs typeface="Times New Roman"/>
                <a:sym typeface="Times New Roman"/>
              </a:rPr>
              <a:t>phân chia thành các giai cấp </a:t>
            </a:r>
            <a:r>
              <a:rPr lang="en-US" sz="2400">
                <a:solidFill>
                  <a:schemeClr val="dk1"/>
                </a:solidFill>
                <a:latin typeface="Times New Roman"/>
                <a:ea typeface="Times New Roman"/>
                <a:cs typeface="Times New Roman"/>
                <a:sym typeface="Times New Roman"/>
              </a:rPr>
              <a:t>đối kháng. Nhà nước là sản phẩm của những đối kháng giai cấp không thể điều hòa được.</a:t>
            </a:r>
            <a:endParaRPr/>
          </a:p>
          <a:p>
            <a:pPr indent="-152400" lvl="0" marL="0" marR="0" rtl="0" algn="just">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Nhà nước là một phạm trù lịch sử, </a:t>
            </a:r>
            <a:r>
              <a:rPr b="1" lang="en-US" sz="2400">
                <a:solidFill>
                  <a:schemeClr val="dk1"/>
                </a:solidFill>
                <a:latin typeface="Times New Roman"/>
                <a:ea typeface="Times New Roman"/>
                <a:cs typeface="Times New Roman"/>
                <a:sym typeface="Times New Roman"/>
              </a:rPr>
              <a:t>xuất hiện khách quan </a:t>
            </a:r>
            <a:r>
              <a:rPr lang="en-US" sz="2400">
                <a:solidFill>
                  <a:schemeClr val="dk1"/>
                </a:solidFill>
                <a:latin typeface="Times New Roman"/>
                <a:ea typeface="Times New Roman"/>
                <a:cs typeface="Times New Roman"/>
                <a:sym typeface="Times New Roman"/>
              </a:rPr>
              <a:t>nhưng không vĩnh cửu và bất biến. Nhà nước luôn vận động, phát triển và </a:t>
            </a:r>
            <a:r>
              <a:rPr b="1" lang="en-US" sz="2400">
                <a:solidFill>
                  <a:schemeClr val="dk1"/>
                </a:solidFill>
                <a:latin typeface="Times New Roman"/>
                <a:ea typeface="Times New Roman"/>
                <a:cs typeface="Times New Roman"/>
                <a:sym typeface="Times New Roman"/>
              </a:rPr>
              <a:t>sẽ tiêu vong </a:t>
            </a:r>
            <a:r>
              <a:rPr lang="en-US" sz="2400">
                <a:solidFill>
                  <a:schemeClr val="dk1"/>
                </a:solidFill>
                <a:latin typeface="Times New Roman"/>
                <a:ea typeface="Times New Roman"/>
                <a:cs typeface="Times New Roman"/>
                <a:sym typeface="Times New Roman"/>
              </a:rPr>
              <a:t>khi điều kiện khách quan cho sự tồn tại của nó không còn nữa.</a:t>
            </a:r>
            <a:endParaRPr/>
          </a:p>
        </p:txBody>
      </p:sp>
      <p:pic>
        <p:nvPicPr>
          <p:cNvPr descr="marxism.jpg" id="458" name="Google Shape;458;p37"/>
          <p:cNvPicPr preferRelativeResize="0"/>
          <p:nvPr/>
        </p:nvPicPr>
        <p:blipFill rotWithShape="1">
          <a:blip r:embed="rId3">
            <a:alphaModFix/>
          </a:blip>
          <a:srcRect b="0" l="0" r="0" t="0"/>
          <a:stretch/>
        </p:blipFill>
        <p:spPr>
          <a:xfrm>
            <a:off x="1676400" y="3657600"/>
            <a:ext cx="6096000" cy="304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anim calcmode="lin" valueType="num">
                                      <p:cBhvr additive="base">
                                        <p:cTn dur="500"/>
                                        <p:tgtEl>
                                          <p:spTgt spid="45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anim calcmode="lin" valueType="num">
                                      <p:cBhvr additive="base">
                                        <p:cTn dur="500"/>
                                        <p:tgtEl>
                                          <p:spTgt spid="45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Mác (Marx’s Theory)</a:t>
            </a:r>
            <a:br>
              <a:rPr b="1" lang="en-US" sz="3600">
                <a:latin typeface="Times New Roman"/>
                <a:ea typeface="Times New Roman"/>
                <a:cs typeface="Times New Roman"/>
                <a:sym typeface="Times New Roman"/>
              </a:rPr>
            </a:br>
            <a:endParaRPr b="1" sz="3600">
              <a:solidFill>
                <a:srgbClr val="FF0000"/>
              </a:solidFill>
              <a:latin typeface="Times New Roman"/>
              <a:ea typeface="Times New Roman"/>
              <a:cs typeface="Times New Roman"/>
              <a:sym typeface="Times New Roman"/>
            </a:endParaRPr>
          </a:p>
        </p:txBody>
      </p:sp>
      <p:pic>
        <p:nvPicPr>
          <p:cNvPr descr="athen.jpg" id="464" name="Google Shape;464;p38"/>
          <p:cNvPicPr preferRelativeResize="0"/>
          <p:nvPr/>
        </p:nvPicPr>
        <p:blipFill rotWithShape="1">
          <a:blip r:embed="rId3">
            <a:alphaModFix/>
          </a:blip>
          <a:srcRect b="0" l="0" r="0" t="0"/>
          <a:stretch/>
        </p:blipFill>
        <p:spPr>
          <a:xfrm>
            <a:off x="914400" y="762000"/>
            <a:ext cx="2183219" cy="1466850"/>
          </a:xfrm>
          <a:prstGeom prst="rect">
            <a:avLst/>
          </a:prstGeom>
          <a:noFill/>
          <a:ln>
            <a:noFill/>
          </a:ln>
        </p:spPr>
      </p:pic>
      <p:pic>
        <p:nvPicPr>
          <p:cNvPr descr="roma.jpg" id="465" name="Google Shape;465;p38"/>
          <p:cNvPicPr preferRelativeResize="0"/>
          <p:nvPr/>
        </p:nvPicPr>
        <p:blipFill rotWithShape="1">
          <a:blip r:embed="rId4">
            <a:alphaModFix/>
          </a:blip>
          <a:srcRect b="0" l="0" r="0" t="0"/>
          <a:stretch/>
        </p:blipFill>
        <p:spPr>
          <a:xfrm>
            <a:off x="914400" y="2286000"/>
            <a:ext cx="2171700" cy="1447800"/>
          </a:xfrm>
          <a:prstGeom prst="rect">
            <a:avLst/>
          </a:prstGeom>
          <a:noFill/>
          <a:ln>
            <a:noFill/>
          </a:ln>
        </p:spPr>
      </p:pic>
      <p:pic>
        <p:nvPicPr>
          <p:cNvPr descr="Giec-manh.jpg" id="466" name="Google Shape;466;p38"/>
          <p:cNvPicPr preferRelativeResize="0"/>
          <p:nvPr/>
        </p:nvPicPr>
        <p:blipFill rotWithShape="1">
          <a:blip r:embed="rId5">
            <a:alphaModFix/>
          </a:blip>
          <a:srcRect b="0" l="0" r="0" t="0"/>
          <a:stretch/>
        </p:blipFill>
        <p:spPr>
          <a:xfrm>
            <a:off x="914400" y="3789425"/>
            <a:ext cx="2209800" cy="1441895"/>
          </a:xfrm>
          <a:prstGeom prst="rect">
            <a:avLst/>
          </a:prstGeom>
          <a:noFill/>
          <a:ln>
            <a:noFill/>
          </a:ln>
        </p:spPr>
      </p:pic>
      <p:pic>
        <p:nvPicPr>
          <p:cNvPr descr="ando.jpeg" id="467" name="Google Shape;467;p38"/>
          <p:cNvPicPr preferRelativeResize="0"/>
          <p:nvPr/>
        </p:nvPicPr>
        <p:blipFill rotWithShape="1">
          <a:blip r:embed="rId6">
            <a:alphaModFix/>
          </a:blip>
          <a:srcRect b="0" l="0" r="0" t="0"/>
          <a:stretch/>
        </p:blipFill>
        <p:spPr>
          <a:xfrm>
            <a:off x="381000" y="5257800"/>
            <a:ext cx="1835113" cy="1143000"/>
          </a:xfrm>
          <a:prstGeom prst="rect">
            <a:avLst/>
          </a:prstGeom>
          <a:noFill/>
          <a:ln>
            <a:noFill/>
          </a:ln>
        </p:spPr>
      </p:pic>
      <p:pic>
        <p:nvPicPr>
          <p:cNvPr descr="aicap.jpg" id="468" name="Google Shape;468;p38"/>
          <p:cNvPicPr preferRelativeResize="0"/>
          <p:nvPr/>
        </p:nvPicPr>
        <p:blipFill rotWithShape="1">
          <a:blip r:embed="rId7">
            <a:alphaModFix/>
          </a:blip>
          <a:srcRect b="0" l="0" r="0" t="0"/>
          <a:stretch/>
        </p:blipFill>
        <p:spPr>
          <a:xfrm>
            <a:off x="2209800" y="5264150"/>
            <a:ext cx="1905000" cy="1136650"/>
          </a:xfrm>
          <a:prstGeom prst="rect">
            <a:avLst/>
          </a:prstGeom>
          <a:noFill/>
          <a:ln>
            <a:noFill/>
          </a:ln>
        </p:spPr>
      </p:pic>
      <p:pic>
        <p:nvPicPr>
          <p:cNvPr descr="china.jpg" id="469" name="Google Shape;469;p38"/>
          <p:cNvPicPr preferRelativeResize="0"/>
          <p:nvPr/>
        </p:nvPicPr>
        <p:blipFill rotWithShape="1">
          <a:blip r:embed="rId8">
            <a:alphaModFix/>
          </a:blip>
          <a:srcRect b="0" l="0" r="0" t="0"/>
          <a:stretch/>
        </p:blipFill>
        <p:spPr>
          <a:xfrm>
            <a:off x="4114800" y="5257800"/>
            <a:ext cx="2133600" cy="1143000"/>
          </a:xfrm>
          <a:prstGeom prst="rect">
            <a:avLst/>
          </a:prstGeom>
          <a:noFill/>
          <a:ln>
            <a:noFill/>
          </a:ln>
        </p:spPr>
      </p:pic>
      <p:sp>
        <p:nvSpPr>
          <p:cNvPr id="470" name="Google Shape;470;p38"/>
          <p:cNvSpPr txBox="1"/>
          <p:nvPr/>
        </p:nvSpPr>
        <p:spPr>
          <a:xfrm>
            <a:off x="3200400" y="1371600"/>
            <a:ext cx="274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Nhà nước Athen</a:t>
            </a:r>
            <a:endParaRPr b="1" sz="1800">
              <a:solidFill>
                <a:schemeClr val="dk1"/>
              </a:solidFill>
              <a:latin typeface="Times New Roman"/>
              <a:ea typeface="Times New Roman"/>
              <a:cs typeface="Times New Roman"/>
              <a:sym typeface="Times New Roman"/>
            </a:endParaRPr>
          </a:p>
        </p:txBody>
      </p:sp>
      <p:sp>
        <p:nvSpPr>
          <p:cNvPr id="471" name="Google Shape;471;p38"/>
          <p:cNvSpPr txBox="1"/>
          <p:nvPr/>
        </p:nvSpPr>
        <p:spPr>
          <a:xfrm>
            <a:off x="3276600" y="2819400"/>
            <a:ext cx="274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Nhà nước Roma</a:t>
            </a:r>
            <a:endParaRPr/>
          </a:p>
        </p:txBody>
      </p:sp>
      <p:sp>
        <p:nvSpPr>
          <p:cNvPr id="472" name="Google Shape;472;p38"/>
          <p:cNvSpPr txBox="1"/>
          <p:nvPr/>
        </p:nvSpPr>
        <p:spPr>
          <a:xfrm>
            <a:off x="3352800" y="4343400"/>
            <a:ext cx="2743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Nhà nước Giéc-manh</a:t>
            </a:r>
            <a:endParaRPr b="1" sz="1800">
              <a:solidFill>
                <a:schemeClr val="dk1"/>
              </a:solidFill>
              <a:latin typeface="Times New Roman"/>
              <a:ea typeface="Times New Roman"/>
              <a:cs typeface="Times New Roman"/>
              <a:sym typeface="Times New Roman"/>
            </a:endParaRPr>
          </a:p>
        </p:txBody>
      </p:sp>
      <p:sp>
        <p:nvSpPr>
          <p:cNvPr id="473" name="Google Shape;473;p38"/>
          <p:cNvSpPr txBox="1"/>
          <p:nvPr/>
        </p:nvSpPr>
        <p:spPr>
          <a:xfrm>
            <a:off x="6629400" y="5410200"/>
            <a:ext cx="2133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Nhà nước Ấn độ, Ai cập, Trung Quốc </a:t>
            </a:r>
            <a:endParaRPr/>
          </a:p>
        </p:txBody>
      </p:sp>
      <p:sp>
        <p:nvSpPr>
          <p:cNvPr id="474" name="Google Shape;474;p38"/>
          <p:cNvSpPr txBox="1"/>
          <p:nvPr/>
        </p:nvSpPr>
        <p:spPr>
          <a:xfrm>
            <a:off x="7848600" y="762000"/>
            <a:ext cx="990600" cy="452431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0000"/>
                </a:solidFill>
                <a:latin typeface="Times New Roman"/>
                <a:ea typeface="Times New Roman"/>
                <a:cs typeface="Times New Roman"/>
                <a:sym typeface="Times New Roman"/>
              </a:rPr>
              <a:t>4 hình thức nhà nước xuất hiện đầu tiên trong lịch sử</a:t>
            </a:r>
            <a:endParaRPr b="1" sz="24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2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822"/>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822"/>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822"/>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822"/>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822"/>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822"/>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822"/>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822"/>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822"/>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9"/>
          <p:cNvSpPr txBox="1"/>
          <p:nvPr>
            <p:ph type="title"/>
          </p:nvPr>
        </p:nvSpPr>
        <p:spPr>
          <a:xfrm>
            <a:off x="304800" y="685800"/>
            <a:ext cx="8686800" cy="6096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000"/>
              <a:buFont typeface="Times New Roman"/>
              <a:buNone/>
            </a:pPr>
            <a:r>
              <a:rPr b="1" lang="en-US" sz="3000">
                <a:solidFill>
                  <a:srgbClr val="FF0000"/>
                </a:solidFill>
                <a:latin typeface="Times New Roman"/>
                <a:ea typeface="Times New Roman"/>
                <a:cs typeface="Times New Roman"/>
                <a:sym typeface="Times New Roman"/>
              </a:rPr>
              <a:t>II. Bản chất của Nhà nước (The nature of the State)</a:t>
            </a:r>
            <a:endParaRPr/>
          </a:p>
        </p:txBody>
      </p:sp>
      <p:pic>
        <p:nvPicPr>
          <p:cNvPr descr="class.jpg" id="480" name="Google Shape;480;p39"/>
          <p:cNvPicPr preferRelativeResize="0"/>
          <p:nvPr/>
        </p:nvPicPr>
        <p:blipFill rotWithShape="1">
          <a:blip r:embed="rId3">
            <a:alphaModFix/>
          </a:blip>
          <a:srcRect b="0" l="0" r="0" t="0"/>
          <a:stretch/>
        </p:blipFill>
        <p:spPr>
          <a:xfrm>
            <a:off x="152400" y="1752600"/>
            <a:ext cx="3192419" cy="4800600"/>
          </a:xfrm>
          <a:prstGeom prst="rect">
            <a:avLst/>
          </a:prstGeom>
          <a:noFill/>
          <a:ln>
            <a:noFill/>
          </a:ln>
        </p:spPr>
      </p:pic>
      <p:pic>
        <p:nvPicPr>
          <p:cNvPr descr="social.jpg" id="481" name="Google Shape;481;p39"/>
          <p:cNvPicPr preferRelativeResize="0"/>
          <p:nvPr/>
        </p:nvPicPr>
        <p:blipFill rotWithShape="1">
          <a:blip r:embed="rId4">
            <a:alphaModFix/>
          </a:blip>
          <a:srcRect b="0" l="0" r="0" t="0"/>
          <a:stretch/>
        </p:blipFill>
        <p:spPr>
          <a:xfrm>
            <a:off x="3505200" y="1752600"/>
            <a:ext cx="5486400" cy="4953000"/>
          </a:xfrm>
          <a:prstGeom prst="rect">
            <a:avLst/>
          </a:prstGeom>
          <a:noFill/>
          <a:ln>
            <a:noFill/>
          </a:ln>
        </p:spPr>
      </p:pic>
      <p:graphicFrame>
        <p:nvGraphicFramePr>
          <p:cNvPr id="482" name="Google Shape;482;p39"/>
          <p:cNvGraphicFramePr/>
          <p:nvPr/>
        </p:nvGraphicFramePr>
        <p:xfrm>
          <a:off x="304800" y="1381760"/>
          <a:ext cx="3000000" cy="3000000"/>
        </p:xfrm>
        <a:graphic>
          <a:graphicData uri="http://schemas.openxmlformats.org/drawingml/2006/table">
            <a:tbl>
              <a:tblPr bandRow="1" firstRow="1">
                <a:noFill/>
                <a:tableStyleId>{62C60972-D4C2-4F02-9DB2-5DE3A456584D}</a:tableStyleId>
              </a:tblPr>
              <a:tblGrid>
                <a:gridCol w="2971800"/>
                <a:gridCol w="5562600"/>
              </a:tblGrid>
              <a:tr h="370850">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TÍNH GIAI CẤP (Class)</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TÍNH</a:t>
                      </a:r>
                      <a:r>
                        <a:rPr lang="en-US" sz="1800">
                          <a:latin typeface="Times New Roman"/>
                          <a:ea typeface="Times New Roman"/>
                          <a:cs typeface="Times New Roman"/>
                          <a:sym typeface="Times New Roman"/>
                        </a:rPr>
                        <a:t> XÃ HỘI (Social)</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500"/>
                                        <p:tgtEl>
                                          <p:spTgt spid="4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0"/>
          <p:cNvSpPr txBox="1"/>
          <p:nvPr>
            <p:ph type="title"/>
          </p:nvPr>
        </p:nvSpPr>
        <p:spPr>
          <a:xfrm>
            <a:off x="2514600" y="381000"/>
            <a:ext cx="4724400" cy="533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700"/>
              <a:buFont typeface="Times New Roman"/>
              <a:buNone/>
            </a:pPr>
            <a:r>
              <a:rPr b="1" lang="en-US" sz="2700">
                <a:solidFill>
                  <a:srgbClr val="FF0000"/>
                </a:solidFill>
                <a:latin typeface="Times New Roman"/>
                <a:ea typeface="Times New Roman"/>
                <a:cs typeface="Times New Roman"/>
                <a:sym typeface="Times New Roman"/>
              </a:rPr>
              <a:t>1. Tính giai cấp của nhà nước</a:t>
            </a:r>
            <a:endParaRPr b="1" sz="2700">
              <a:solidFill>
                <a:srgbClr val="FF0000"/>
              </a:solidFill>
              <a:latin typeface="Times New Roman"/>
              <a:ea typeface="Times New Roman"/>
              <a:cs typeface="Times New Roman"/>
              <a:sym typeface="Times New Roman"/>
            </a:endParaRPr>
          </a:p>
        </p:txBody>
      </p:sp>
      <p:pic>
        <p:nvPicPr>
          <p:cNvPr descr="class of the social.jpg" id="488" name="Google Shape;488;p40"/>
          <p:cNvPicPr preferRelativeResize="0"/>
          <p:nvPr/>
        </p:nvPicPr>
        <p:blipFill rotWithShape="1">
          <a:blip r:embed="rId3">
            <a:alphaModFix/>
          </a:blip>
          <a:srcRect b="0" l="0" r="0" t="0"/>
          <a:stretch/>
        </p:blipFill>
        <p:spPr>
          <a:xfrm>
            <a:off x="76200" y="838200"/>
            <a:ext cx="3352800" cy="5282518"/>
          </a:xfrm>
          <a:prstGeom prst="rect">
            <a:avLst/>
          </a:prstGeom>
          <a:noFill/>
          <a:ln>
            <a:noFill/>
          </a:ln>
        </p:spPr>
      </p:pic>
      <p:pic>
        <p:nvPicPr>
          <p:cNvPr descr="class of the social 2.png" id="489" name="Google Shape;489;p40"/>
          <p:cNvPicPr preferRelativeResize="0"/>
          <p:nvPr/>
        </p:nvPicPr>
        <p:blipFill rotWithShape="1">
          <a:blip r:embed="rId4">
            <a:alphaModFix/>
          </a:blip>
          <a:srcRect b="0" l="0" r="0" t="0"/>
          <a:stretch/>
        </p:blipFill>
        <p:spPr>
          <a:xfrm>
            <a:off x="3227294" y="990600"/>
            <a:ext cx="3402106" cy="5029200"/>
          </a:xfrm>
          <a:prstGeom prst="rect">
            <a:avLst/>
          </a:prstGeom>
          <a:noFill/>
          <a:ln>
            <a:noFill/>
          </a:ln>
        </p:spPr>
      </p:pic>
      <p:pic>
        <p:nvPicPr>
          <p:cNvPr descr="class.jpg" id="490" name="Google Shape;490;p40"/>
          <p:cNvPicPr preferRelativeResize="0"/>
          <p:nvPr/>
        </p:nvPicPr>
        <p:blipFill rotWithShape="1">
          <a:blip r:embed="rId5">
            <a:alphaModFix/>
          </a:blip>
          <a:srcRect b="0" l="0" r="0" t="0"/>
          <a:stretch/>
        </p:blipFill>
        <p:spPr>
          <a:xfrm>
            <a:off x="6553200" y="990600"/>
            <a:ext cx="2514600" cy="4953000"/>
          </a:xfrm>
          <a:prstGeom prst="rect">
            <a:avLst/>
          </a:prstGeom>
          <a:noFill/>
          <a:ln>
            <a:noFill/>
          </a:ln>
        </p:spPr>
      </p:pic>
      <p:grpSp>
        <p:nvGrpSpPr>
          <p:cNvPr id="491" name="Google Shape;491;p40"/>
          <p:cNvGrpSpPr/>
          <p:nvPr/>
        </p:nvGrpSpPr>
        <p:grpSpPr>
          <a:xfrm>
            <a:off x="231895" y="6019800"/>
            <a:ext cx="8832608" cy="584200"/>
            <a:chOff x="3295" y="0"/>
            <a:chExt cx="8832608" cy="584200"/>
          </a:xfrm>
        </p:grpSpPr>
        <p:sp>
          <p:nvSpPr>
            <p:cNvPr id="492" name="Google Shape;492;p40"/>
            <p:cNvSpPr/>
            <p:nvPr/>
          </p:nvSpPr>
          <p:spPr>
            <a:xfrm>
              <a:off x="3295" y="0"/>
              <a:ext cx="3350311" cy="584200"/>
            </a:xfrm>
            <a:prstGeom prst="homePlate">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0"/>
            <p:cNvSpPr txBox="1"/>
            <p:nvPr/>
          </p:nvSpPr>
          <p:spPr>
            <a:xfrm>
              <a:off x="3295" y="0"/>
              <a:ext cx="3204261" cy="584200"/>
            </a:xfrm>
            <a:prstGeom prst="rect">
              <a:avLst/>
            </a:prstGeom>
            <a:noFill/>
            <a:ln>
              <a:noFill/>
            </a:ln>
          </p:spPr>
          <p:txBody>
            <a:bodyPr anchorCtr="0" anchor="ctr" bIns="53325" lIns="106675"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Chiếm hữu nô lệ</a:t>
              </a:r>
              <a:endParaRPr b="1" sz="2000">
                <a:solidFill>
                  <a:schemeClr val="lt1"/>
                </a:solidFill>
                <a:latin typeface="Times New Roman"/>
                <a:ea typeface="Times New Roman"/>
                <a:cs typeface="Times New Roman"/>
                <a:sym typeface="Times New Roman"/>
              </a:endParaRPr>
            </a:p>
          </p:txBody>
        </p:sp>
        <p:sp>
          <p:nvSpPr>
            <p:cNvPr id="494" name="Google Shape;494;p40"/>
            <p:cNvSpPr/>
            <p:nvPr/>
          </p:nvSpPr>
          <p:spPr>
            <a:xfrm>
              <a:off x="2730374" y="0"/>
              <a:ext cx="4011592" cy="584200"/>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txBox="1"/>
            <p:nvPr/>
          </p:nvSpPr>
          <p:spPr>
            <a:xfrm>
              <a:off x="3022474" y="0"/>
              <a:ext cx="3427392" cy="584200"/>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Phong kiến</a:t>
              </a:r>
              <a:endParaRPr b="1" sz="2000">
                <a:solidFill>
                  <a:schemeClr val="lt1"/>
                </a:solidFill>
                <a:latin typeface="Times New Roman"/>
                <a:ea typeface="Times New Roman"/>
                <a:cs typeface="Times New Roman"/>
                <a:sym typeface="Times New Roman"/>
              </a:endParaRPr>
            </a:p>
          </p:txBody>
        </p:sp>
        <p:sp>
          <p:nvSpPr>
            <p:cNvPr id="496" name="Google Shape;496;p40"/>
            <p:cNvSpPr/>
            <p:nvPr/>
          </p:nvSpPr>
          <p:spPr>
            <a:xfrm>
              <a:off x="6118734" y="0"/>
              <a:ext cx="2717169" cy="584200"/>
            </a:xfrm>
            <a:prstGeom prst="chevron">
              <a:avLst>
                <a:gd fmla="val 5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txBox="1"/>
            <p:nvPr/>
          </p:nvSpPr>
          <p:spPr>
            <a:xfrm>
              <a:off x="6410834" y="0"/>
              <a:ext cx="2132969" cy="584200"/>
            </a:xfrm>
            <a:prstGeom prst="rect">
              <a:avLst/>
            </a:prstGeom>
            <a:noFill/>
            <a:ln>
              <a:noFill/>
            </a:ln>
          </p:spPr>
          <p:txBody>
            <a:bodyPr anchorCtr="0" anchor="ctr" bIns="53325" lIns="80000" spcFirstLastPara="1" rIns="26650" wrap="square" tIns="53325">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Chủ nghĩa tư bản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200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1"/>
          <p:cNvSpPr txBox="1"/>
          <p:nvPr>
            <p:ph type="title"/>
          </p:nvPr>
        </p:nvSpPr>
        <p:spPr>
          <a:xfrm>
            <a:off x="457200" y="685800"/>
            <a:ext cx="6781800" cy="533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000"/>
              <a:buFont typeface="Times New Roman"/>
              <a:buNone/>
            </a:pPr>
            <a:r>
              <a:rPr b="1" lang="en-US" sz="3000">
                <a:solidFill>
                  <a:srgbClr val="FF0000"/>
                </a:solidFill>
                <a:latin typeface="Times New Roman"/>
                <a:ea typeface="Times New Roman"/>
                <a:cs typeface="Times New Roman"/>
                <a:sym typeface="Times New Roman"/>
              </a:rPr>
              <a:t>1. Tính giai cấp của nhà nước</a:t>
            </a:r>
            <a:endParaRPr b="1" sz="3000">
              <a:solidFill>
                <a:srgbClr val="FF0000"/>
              </a:solidFill>
              <a:latin typeface="Times New Roman"/>
              <a:ea typeface="Times New Roman"/>
              <a:cs typeface="Times New Roman"/>
              <a:sym typeface="Times New Roman"/>
            </a:endParaRPr>
          </a:p>
        </p:txBody>
      </p:sp>
      <p:sp>
        <p:nvSpPr>
          <p:cNvPr id="503" name="Google Shape;503;p41"/>
          <p:cNvSpPr txBox="1"/>
          <p:nvPr/>
        </p:nvSpPr>
        <p:spPr>
          <a:xfrm>
            <a:off x="381000" y="1082457"/>
            <a:ext cx="8458200" cy="310854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“Nhà nước là </a:t>
            </a:r>
            <a:r>
              <a:rPr b="1" lang="en-US" sz="2800">
                <a:solidFill>
                  <a:srgbClr val="FF0000"/>
                </a:solidFill>
                <a:latin typeface="Times New Roman"/>
                <a:ea typeface="Times New Roman"/>
                <a:cs typeface="Times New Roman"/>
                <a:sym typeface="Times New Roman"/>
              </a:rPr>
              <a:t>sản phẩm </a:t>
            </a:r>
            <a:r>
              <a:rPr lang="en-US" sz="2800">
                <a:solidFill>
                  <a:schemeClr val="dk1"/>
                </a:solidFill>
                <a:latin typeface="Times New Roman"/>
                <a:ea typeface="Times New Roman"/>
                <a:cs typeface="Times New Roman"/>
                <a:sym typeface="Times New Roman"/>
              </a:rPr>
              <a:t>và </a:t>
            </a:r>
            <a:r>
              <a:rPr b="1" lang="en-US" sz="2800">
                <a:solidFill>
                  <a:srgbClr val="FF0000"/>
                </a:solidFill>
                <a:latin typeface="Times New Roman"/>
                <a:ea typeface="Times New Roman"/>
                <a:cs typeface="Times New Roman"/>
                <a:sym typeface="Times New Roman"/>
              </a:rPr>
              <a:t>biểu hiện </a:t>
            </a:r>
            <a:r>
              <a:rPr lang="en-US" sz="2800">
                <a:solidFill>
                  <a:schemeClr val="dk1"/>
                </a:solidFill>
                <a:latin typeface="Times New Roman"/>
                <a:ea typeface="Times New Roman"/>
                <a:cs typeface="Times New Roman"/>
                <a:sym typeface="Times New Roman"/>
              </a:rPr>
              <a:t>của những </a:t>
            </a:r>
            <a:r>
              <a:rPr b="1" lang="en-US" sz="2800">
                <a:solidFill>
                  <a:srgbClr val="FF0000"/>
                </a:solidFill>
                <a:latin typeface="Times New Roman"/>
                <a:ea typeface="Times New Roman"/>
                <a:cs typeface="Times New Roman"/>
                <a:sym typeface="Times New Roman"/>
              </a:rPr>
              <a:t>mâu thuẫn giai cấp</a:t>
            </a:r>
            <a:r>
              <a:rPr lang="en-US" sz="2800">
                <a:solidFill>
                  <a:schemeClr val="dk1"/>
                </a:solidFill>
                <a:latin typeface="Times New Roman"/>
                <a:ea typeface="Times New Roman"/>
                <a:cs typeface="Times New Roman"/>
                <a:sym typeface="Times New Roman"/>
              </a:rPr>
              <a:t> không thể điều hòa được”</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 Nhà nước là một </a:t>
            </a:r>
            <a:r>
              <a:rPr b="1" lang="en-US" sz="2800">
                <a:solidFill>
                  <a:srgbClr val="FF0000"/>
                </a:solidFill>
                <a:latin typeface="Times New Roman"/>
                <a:ea typeface="Times New Roman"/>
                <a:cs typeface="Times New Roman"/>
                <a:sym typeface="Times New Roman"/>
              </a:rPr>
              <a:t>cơ quan thống trị </a:t>
            </a:r>
            <a:r>
              <a:rPr lang="en-US" sz="2800">
                <a:solidFill>
                  <a:schemeClr val="dk1"/>
                </a:solidFill>
                <a:latin typeface="Times New Roman"/>
                <a:ea typeface="Times New Roman"/>
                <a:cs typeface="Times New Roman"/>
                <a:sym typeface="Times New Roman"/>
              </a:rPr>
              <a:t>giai cấp, là một có quan áp bức của một giai cấp này với một giai cấp khác; đó là sự kiến lập một </a:t>
            </a:r>
            <a:r>
              <a:rPr b="1" lang="en-US" sz="2800">
                <a:solidFill>
                  <a:srgbClr val="FF0000"/>
                </a:solidFill>
                <a:latin typeface="Times New Roman"/>
                <a:ea typeface="Times New Roman"/>
                <a:cs typeface="Times New Roman"/>
                <a:sym typeface="Times New Roman"/>
              </a:rPr>
              <a:t>“trật tự”, </a:t>
            </a:r>
            <a:r>
              <a:rPr lang="en-US" sz="2800">
                <a:solidFill>
                  <a:schemeClr val="dk1"/>
                </a:solidFill>
                <a:latin typeface="Times New Roman"/>
                <a:ea typeface="Times New Roman"/>
                <a:cs typeface="Times New Roman"/>
                <a:sym typeface="Times New Roman"/>
              </a:rPr>
              <a:t>trật tự này hợp pháp hóa và củng cố sự áp bức kia bằng cách làm dịu bớt xung đột giai cấp”.</a:t>
            </a:r>
            <a:endParaRPr/>
          </a:p>
        </p:txBody>
      </p:sp>
      <p:pic>
        <p:nvPicPr>
          <p:cNvPr descr="13.jpg" id="504" name="Google Shape;504;p41"/>
          <p:cNvPicPr preferRelativeResize="0"/>
          <p:nvPr/>
        </p:nvPicPr>
        <p:blipFill rotWithShape="1">
          <a:blip r:embed="rId3">
            <a:alphaModFix/>
          </a:blip>
          <a:srcRect b="0" l="0" r="0" t="0"/>
          <a:stretch/>
        </p:blipFill>
        <p:spPr>
          <a:xfrm>
            <a:off x="645333" y="4112895"/>
            <a:ext cx="3164667" cy="2547557"/>
          </a:xfrm>
          <a:prstGeom prst="rect">
            <a:avLst/>
          </a:prstGeom>
          <a:noFill/>
          <a:ln>
            <a:noFill/>
          </a:ln>
        </p:spPr>
      </p:pic>
      <p:pic>
        <p:nvPicPr>
          <p:cNvPr descr="14.jpg" id="505" name="Google Shape;505;p41"/>
          <p:cNvPicPr preferRelativeResize="0"/>
          <p:nvPr/>
        </p:nvPicPr>
        <p:blipFill rotWithShape="1">
          <a:blip r:embed="rId4">
            <a:alphaModFix/>
          </a:blip>
          <a:srcRect b="0" l="0" r="0" t="0"/>
          <a:stretch/>
        </p:blipFill>
        <p:spPr>
          <a:xfrm>
            <a:off x="3810000" y="4038600"/>
            <a:ext cx="4762500" cy="260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0" st="0"/>
                                            </p:txEl>
                                          </p:spTgt>
                                        </p:tgtEl>
                                        <p:attrNameLst>
                                          <p:attrName>style.visibility</p:attrName>
                                        </p:attrNameLst>
                                      </p:cBhvr>
                                      <p:to>
                                        <p:strVal val="visible"/>
                                      </p:to>
                                    </p:set>
                                    <p:animEffect filter="fade" transition="in">
                                      <p:cBhvr>
                                        <p:cTn dur="1000"/>
                                        <p:tgtEl>
                                          <p:spTgt spid="5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1" st="1"/>
                                            </p:txEl>
                                          </p:spTgt>
                                        </p:tgtEl>
                                        <p:attrNameLst>
                                          <p:attrName>style.visibility</p:attrName>
                                        </p:attrNameLst>
                                      </p:cBhvr>
                                      <p:to>
                                        <p:strVal val="visible"/>
                                      </p:to>
                                    </p:set>
                                    <p:animEffect filter="fade" transition="in">
                                      <p:cBhvr>
                                        <p:cTn dur="1000"/>
                                        <p:tgtEl>
                                          <p:spTgt spid="50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219200" y="685800"/>
            <a:ext cx="74676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Bài 1: Nguồn gốc, bản chất, đặc điểm, chức năng của Nhà nước</a:t>
            </a:r>
            <a:endParaRPr b="1" sz="3600">
              <a:solidFill>
                <a:srgbClr val="FF0000"/>
              </a:solidFill>
              <a:latin typeface="Times New Roman"/>
              <a:ea typeface="Times New Roman"/>
              <a:cs typeface="Times New Roman"/>
              <a:sym typeface="Times New Roman"/>
            </a:endParaRPr>
          </a:p>
        </p:txBody>
      </p:sp>
      <p:sp>
        <p:nvSpPr>
          <p:cNvPr id="115" name="Google Shape;115;p15"/>
          <p:cNvSpPr txBox="1"/>
          <p:nvPr>
            <p:ph idx="1" type="body"/>
          </p:nvPr>
        </p:nvSpPr>
        <p:spPr>
          <a:xfrm>
            <a:off x="2286000" y="2438400"/>
            <a:ext cx="5029200" cy="2743200"/>
          </a:xfrm>
          <a:prstGeom prst="rect">
            <a:avLst/>
          </a:prstGeom>
          <a:noFill/>
          <a:ln>
            <a:noFill/>
          </a:ln>
        </p:spPr>
        <p:txBody>
          <a:bodyPr anchorCtr="0" anchor="t" bIns="45700" lIns="91425" spcFirstLastPara="1" rIns="91425" wrap="square" tIns="45700">
            <a:noAutofit/>
          </a:bodyPr>
          <a:lstStyle/>
          <a:p>
            <a:pPr indent="-571500" lvl="0" marL="571500" rtl="0" algn="just">
              <a:lnSpc>
                <a:spcPct val="80000"/>
              </a:lnSpc>
              <a:spcBef>
                <a:spcPts val="0"/>
              </a:spcBef>
              <a:spcAft>
                <a:spcPts val="0"/>
              </a:spcAft>
              <a:buClr>
                <a:schemeClr val="dk1"/>
              </a:buClr>
              <a:buSzPts val="2380"/>
              <a:buFont typeface="Libre Franklin"/>
              <a:buAutoNum type="romanUcPeriod"/>
            </a:pPr>
            <a:r>
              <a:rPr b="1" lang="en-US" sz="2380">
                <a:latin typeface="Times New Roman"/>
                <a:ea typeface="Times New Roman"/>
                <a:cs typeface="Times New Roman"/>
                <a:sym typeface="Times New Roman"/>
              </a:rPr>
              <a:t>Nguồn gốc của  Nhà nước</a:t>
            </a:r>
            <a:endParaRPr b="1" sz="2380">
              <a:latin typeface="Times New Roman"/>
              <a:ea typeface="Times New Roman"/>
              <a:cs typeface="Times New Roman"/>
              <a:sym typeface="Times New Roman"/>
            </a:endParaRPr>
          </a:p>
          <a:p>
            <a:pPr indent="-571500" lvl="0" marL="571500" rtl="0" algn="just">
              <a:lnSpc>
                <a:spcPct val="80000"/>
              </a:lnSpc>
              <a:spcBef>
                <a:spcPts val="580"/>
              </a:spcBef>
              <a:spcAft>
                <a:spcPts val="0"/>
              </a:spcAft>
              <a:buClr>
                <a:schemeClr val="dk1"/>
              </a:buClr>
              <a:buSzPts val="2380"/>
              <a:buFont typeface="Libre Franklin"/>
              <a:buAutoNum type="romanUcPeriod"/>
            </a:pPr>
            <a:r>
              <a:rPr b="1" lang="en-US" sz="2380">
                <a:latin typeface="Times New Roman"/>
                <a:ea typeface="Times New Roman"/>
                <a:cs typeface="Times New Roman"/>
                <a:sym typeface="Times New Roman"/>
              </a:rPr>
              <a:t>Bản chất của Nhà nước</a:t>
            </a:r>
            <a:endParaRPr b="1" sz="2380">
              <a:latin typeface="Times New Roman"/>
              <a:ea typeface="Times New Roman"/>
              <a:cs typeface="Times New Roman"/>
              <a:sym typeface="Times New Roman"/>
            </a:endParaRPr>
          </a:p>
          <a:p>
            <a:pPr indent="-571500" lvl="0" marL="571500" rtl="0" algn="just">
              <a:lnSpc>
                <a:spcPct val="80000"/>
              </a:lnSpc>
              <a:spcBef>
                <a:spcPts val="580"/>
              </a:spcBef>
              <a:spcAft>
                <a:spcPts val="0"/>
              </a:spcAft>
              <a:buClr>
                <a:schemeClr val="dk1"/>
              </a:buClr>
              <a:buSzPts val="2380"/>
              <a:buFont typeface="Libre Franklin"/>
              <a:buAutoNum type="romanUcPeriod"/>
            </a:pPr>
            <a:r>
              <a:rPr b="1" lang="en-US" sz="2380">
                <a:latin typeface="Times New Roman"/>
                <a:ea typeface="Times New Roman"/>
                <a:cs typeface="Times New Roman"/>
                <a:sym typeface="Times New Roman"/>
              </a:rPr>
              <a:t>Đặc điểm của Nhà nước</a:t>
            </a:r>
            <a:endParaRPr b="1" sz="2380">
              <a:latin typeface="Times New Roman"/>
              <a:ea typeface="Times New Roman"/>
              <a:cs typeface="Times New Roman"/>
              <a:sym typeface="Times New Roman"/>
            </a:endParaRPr>
          </a:p>
          <a:p>
            <a:pPr indent="-571500" lvl="0" marL="571500" rtl="0" algn="just">
              <a:lnSpc>
                <a:spcPct val="80000"/>
              </a:lnSpc>
              <a:spcBef>
                <a:spcPts val="580"/>
              </a:spcBef>
              <a:spcAft>
                <a:spcPts val="0"/>
              </a:spcAft>
              <a:buClr>
                <a:schemeClr val="dk1"/>
              </a:buClr>
              <a:buSzPts val="2380"/>
              <a:buFont typeface="Libre Franklin"/>
              <a:buAutoNum type="romanUcPeriod"/>
            </a:pPr>
            <a:r>
              <a:rPr b="1" lang="en-US" sz="2380">
                <a:latin typeface="Times New Roman"/>
                <a:ea typeface="Times New Roman"/>
                <a:cs typeface="Times New Roman"/>
                <a:sym typeface="Times New Roman"/>
              </a:rPr>
              <a:t>Chức năng của Nhà nước</a:t>
            </a:r>
            <a:endParaRPr b="1" sz="2380">
              <a:latin typeface="Times New Roman"/>
              <a:ea typeface="Times New Roman"/>
              <a:cs typeface="Times New Roman"/>
              <a:sym typeface="Times New Roman"/>
            </a:endParaRPr>
          </a:p>
          <a:p>
            <a:pPr indent="-571500" lvl="0" marL="571500" rtl="0" algn="just">
              <a:lnSpc>
                <a:spcPct val="80000"/>
              </a:lnSpc>
              <a:spcBef>
                <a:spcPts val="580"/>
              </a:spcBef>
              <a:spcAft>
                <a:spcPts val="0"/>
              </a:spcAft>
              <a:buClr>
                <a:schemeClr val="dk1"/>
              </a:buClr>
              <a:buSzPts val="2380"/>
              <a:buFont typeface="Libre Franklin"/>
              <a:buAutoNum type="romanUcPeriod"/>
            </a:pPr>
            <a:r>
              <a:rPr b="1" lang="en-US" sz="2380">
                <a:latin typeface="Times New Roman"/>
                <a:ea typeface="Times New Roman"/>
                <a:cs typeface="Times New Roman"/>
                <a:sym typeface="Times New Roman"/>
              </a:rPr>
              <a:t>Hình thức và bộ máy nhà nước</a:t>
            </a:r>
            <a:endParaRPr b="1" sz="2380">
              <a:latin typeface="Times New Roman"/>
              <a:ea typeface="Times New Roman"/>
              <a:cs typeface="Times New Roman"/>
              <a:sym typeface="Times New Roman"/>
            </a:endParaRPr>
          </a:p>
          <a:p>
            <a:pPr indent="-571500" lvl="0" marL="571500" rtl="0" algn="just">
              <a:lnSpc>
                <a:spcPct val="80000"/>
              </a:lnSpc>
              <a:spcBef>
                <a:spcPts val="580"/>
              </a:spcBef>
              <a:spcAft>
                <a:spcPts val="0"/>
              </a:spcAft>
              <a:buClr>
                <a:schemeClr val="dk1"/>
              </a:buClr>
              <a:buSzPts val="2380"/>
              <a:buFont typeface="Libre Franklin"/>
              <a:buAutoNum type="romanUcPeriod"/>
            </a:pPr>
            <a:r>
              <a:rPr b="1" lang="en-US" sz="2380">
                <a:latin typeface="Times New Roman"/>
                <a:ea typeface="Times New Roman"/>
                <a:cs typeface="Times New Roman"/>
                <a:sym typeface="Times New Roman"/>
              </a:rPr>
              <a:t>Bộ máy nhà nước cộng hòa xã hội chủ nghĩa việt nam</a:t>
            </a:r>
            <a:endParaRPr b="1" sz="238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2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5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5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500"/>
                                        <p:tgtEl>
                                          <p:spTgt spid="1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Effect filter="fade" transition="in">
                                      <p:cBhvr>
                                        <p:cTn dur="500"/>
                                        <p:tgtEl>
                                          <p:spTgt spid="1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Effect filter="fade" transition="in">
                                      <p:cBhvr>
                                        <p:cTn dur="500"/>
                                        <p:tgtEl>
                                          <p:spTgt spid="11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2"/>
          <p:cNvSpPr txBox="1"/>
          <p:nvPr>
            <p:ph type="title"/>
          </p:nvPr>
        </p:nvSpPr>
        <p:spPr>
          <a:xfrm>
            <a:off x="533400" y="609600"/>
            <a:ext cx="4724400" cy="533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700"/>
              <a:buFont typeface="Times New Roman"/>
              <a:buNone/>
            </a:pPr>
            <a:r>
              <a:rPr b="1" lang="en-US" sz="2700">
                <a:solidFill>
                  <a:srgbClr val="FF0000"/>
                </a:solidFill>
                <a:latin typeface="Times New Roman"/>
                <a:ea typeface="Times New Roman"/>
                <a:cs typeface="Times New Roman"/>
                <a:sym typeface="Times New Roman"/>
              </a:rPr>
              <a:t>2. Tính xã hội của nhà nước</a:t>
            </a:r>
            <a:endParaRPr b="1" sz="2700">
              <a:solidFill>
                <a:srgbClr val="FF0000"/>
              </a:solidFill>
              <a:latin typeface="Times New Roman"/>
              <a:ea typeface="Times New Roman"/>
              <a:cs typeface="Times New Roman"/>
              <a:sym typeface="Times New Roman"/>
            </a:endParaRPr>
          </a:p>
        </p:txBody>
      </p:sp>
      <p:sp>
        <p:nvSpPr>
          <p:cNvPr id="511" name="Google Shape;511;p42"/>
          <p:cNvSpPr txBox="1"/>
          <p:nvPr/>
        </p:nvSpPr>
        <p:spPr>
          <a:xfrm>
            <a:off x="457200" y="981670"/>
            <a:ext cx="83058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700">
                <a:solidFill>
                  <a:schemeClr val="dk1"/>
                </a:solidFill>
                <a:latin typeface="Times New Roman"/>
                <a:ea typeface="Times New Roman"/>
                <a:cs typeface="Times New Roman"/>
                <a:sym typeface="Times New Roman"/>
              </a:rPr>
              <a:t>Nhà nước phản ánh ý chí chung, lợi ích chung của xã hội và cũng thể hiện qua các nhiệm vụ chung của nhà nước.</a:t>
            </a:r>
            <a:endParaRPr/>
          </a:p>
        </p:txBody>
      </p:sp>
      <p:pic>
        <p:nvPicPr>
          <p:cNvPr descr="15.jpg" id="512" name="Google Shape;512;p42"/>
          <p:cNvPicPr preferRelativeResize="0"/>
          <p:nvPr/>
        </p:nvPicPr>
        <p:blipFill rotWithShape="1">
          <a:blip r:embed="rId3">
            <a:alphaModFix/>
          </a:blip>
          <a:srcRect b="0" l="0" r="0" t="0"/>
          <a:stretch/>
        </p:blipFill>
        <p:spPr>
          <a:xfrm>
            <a:off x="533400" y="1905000"/>
            <a:ext cx="3657600" cy="2209800"/>
          </a:xfrm>
          <a:prstGeom prst="rect">
            <a:avLst/>
          </a:prstGeom>
          <a:noFill/>
          <a:ln>
            <a:noFill/>
          </a:ln>
        </p:spPr>
      </p:pic>
      <p:pic>
        <p:nvPicPr>
          <p:cNvPr descr="16.jpg" id="513" name="Google Shape;513;p42"/>
          <p:cNvPicPr preferRelativeResize="0"/>
          <p:nvPr/>
        </p:nvPicPr>
        <p:blipFill rotWithShape="1">
          <a:blip r:embed="rId4">
            <a:alphaModFix/>
          </a:blip>
          <a:srcRect b="0" l="0" r="0" t="0"/>
          <a:stretch/>
        </p:blipFill>
        <p:spPr>
          <a:xfrm>
            <a:off x="533400" y="4114800"/>
            <a:ext cx="3684166" cy="2514600"/>
          </a:xfrm>
          <a:prstGeom prst="rect">
            <a:avLst/>
          </a:prstGeom>
          <a:noFill/>
          <a:ln>
            <a:noFill/>
          </a:ln>
        </p:spPr>
      </p:pic>
      <p:pic>
        <p:nvPicPr>
          <p:cNvPr descr="17.jpg" id="514" name="Google Shape;514;p42"/>
          <p:cNvPicPr preferRelativeResize="0"/>
          <p:nvPr/>
        </p:nvPicPr>
        <p:blipFill rotWithShape="1">
          <a:blip r:embed="rId5">
            <a:alphaModFix/>
          </a:blip>
          <a:srcRect b="0" l="0" r="0" t="0"/>
          <a:stretch/>
        </p:blipFill>
        <p:spPr>
          <a:xfrm>
            <a:off x="4191000" y="1905000"/>
            <a:ext cx="4241800" cy="2209800"/>
          </a:xfrm>
          <a:prstGeom prst="rect">
            <a:avLst/>
          </a:prstGeom>
          <a:noFill/>
          <a:ln>
            <a:noFill/>
          </a:ln>
        </p:spPr>
      </p:pic>
      <p:pic>
        <p:nvPicPr>
          <p:cNvPr descr="18.jpg" id="515" name="Google Shape;515;p42"/>
          <p:cNvPicPr preferRelativeResize="0"/>
          <p:nvPr/>
        </p:nvPicPr>
        <p:blipFill rotWithShape="1">
          <a:blip r:embed="rId6">
            <a:alphaModFix/>
          </a:blip>
          <a:srcRect b="0" l="0" r="0" t="0"/>
          <a:stretch/>
        </p:blipFill>
        <p:spPr>
          <a:xfrm>
            <a:off x="4191000" y="4105275"/>
            <a:ext cx="4267200" cy="252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Effect filter="fade" transition="in">
                                      <p:cBhvr>
                                        <p:cTn dur="2000"/>
                                        <p:tgtEl>
                                          <p:spTgt spid="5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822"/>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822"/>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822"/>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822"/>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3"/>
          <p:cNvSpPr txBox="1"/>
          <p:nvPr>
            <p:ph type="title"/>
          </p:nvPr>
        </p:nvSpPr>
        <p:spPr>
          <a:xfrm>
            <a:off x="304800" y="609600"/>
            <a:ext cx="8686800" cy="6096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III. Đặc điểm của nhà nước (Characteristics of State)</a:t>
            </a:r>
            <a:endParaRPr/>
          </a:p>
        </p:txBody>
      </p:sp>
      <p:sp>
        <p:nvSpPr>
          <p:cNvPr id="521" name="Google Shape;521;p43"/>
          <p:cNvSpPr txBox="1"/>
          <p:nvPr/>
        </p:nvSpPr>
        <p:spPr>
          <a:xfrm>
            <a:off x="304800" y="1120676"/>
            <a:ext cx="8610600" cy="230832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Nhà nước thiết lập </a:t>
            </a:r>
            <a:r>
              <a:rPr b="1" lang="en-US" sz="2400">
                <a:solidFill>
                  <a:srgbClr val="FF0000"/>
                </a:solidFill>
                <a:latin typeface="Times New Roman"/>
                <a:ea typeface="Times New Roman"/>
                <a:cs typeface="Times New Roman"/>
                <a:sym typeface="Times New Roman"/>
              </a:rPr>
              <a:t>quyền lực công cộng </a:t>
            </a:r>
            <a:r>
              <a:rPr lang="en-US" sz="2400">
                <a:solidFill>
                  <a:schemeClr val="dk1"/>
                </a:solidFill>
                <a:latin typeface="Times New Roman"/>
                <a:ea typeface="Times New Roman"/>
                <a:cs typeface="Times New Roman"/>
                <a:sym typeface="Times New Roman"/>
              </a:rPr>
              <a:t>đặc biệt tách rời khỏi xã hội và áp đặt với toàn bộ xã hội</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Nhà nước quản lý cư dân theo sự </a:t>
            </a:r>
            <a:r>
              <a:rPr b="1" lang="en-US" sz="2400">
                <a:solidFill>
                  <a:srgbClr val="FF0000"/>
                </a:solidFill>
                <a:latin typeface="Times New Roman"/>
                <a:ea typeface="Times New Roman"/>
                <a:cs typeface="Times New Roman"/>
                <a:sym typeface="Times New Roman"/>
              </a:rPr>
              <a:t>phân chia lãnh thổ</a:t>
            </a:r>
            <a:endParaRPr b="1" sz="2400">
              <a:solidFill>
                <a:srgbClr val="FF0000"/>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Nhà nước có </a:t>
            </a:r>
            <a:r>
              <a:rPr b="1" lang="en-US" sz="2400">
                <a:solidFill>
                  <a:srgbClr val="FF0000"/>
                </a:solidFill>
                <a:latin typeface="Times New Roman"/>
                <a:ea typeface="Times New Roman"/>
                <a:cs typeface="Times New Roman"/>
                <a:sym typeface="Times New Roman"/>
              </a:rPr>
              <a:t>chủ quyền quốc gia</a:t>
            </a:r>
            <a:endParaRPr b="1" sz="2400">
              <a:solidFill>
                <a:srgbClr val="FF0000"/>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Nhà nước </a:t>
            </a:r>
            <a:r>
              <a:rPr b="1" lang="en-US" sz="2400">
                <a:solidFill>
                  <a:srgbClr val="FF0000"/>
                </a:solidFill>
                <a:latin typeface="Times New Roman"/>
                <a:ea typeface="Times New Roman"/>
                <a:cs typeface="Times New Roman"/>
                <a:sym typeface="Times New Roman"/>
              </a:rPr>
              <a:t>ban hành pháp luật </a:t>
            </a:r>
            <a:r>
              <a:rPr lang="en-US" sz="2400">
                <a:solidFill>
                  <a:schemeClr val="dk1"/>
                </a:solidFill>
                <a:latin typeface="Times New Roman"/>
                <a:ea typeface="Times New Roman"/>
                <a:cs typeface="Times New Roman"/>
                <a:sym typeface="Times New Roman"/>
              </a:rPr>
              <a:t>và quản lý xã hội bằng pháp luật</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Nhà nước thu các khoản </a:t>
            </a:r>
            <a:r>
              <a:rPr b="1" lang="en-US" sz="2400">
                <a:solidFill>
                  <a:srgbClr val="FF0000"/>
                </a:solidFill>
                <a:latin typeface="Times New Roman"/>
                <a:ea typeface="Times New Roman"/>
                <a:cs typeface="Times New Roman"/>
                <a:sym typeface="Times New Roman"/>
              </a:rPr>
              <a:t>thuế</a:t>
            </a:r>
            <a:r>
              <a:rPr lang="en-US" sz="2400">
                <a:solidFill>
                  <a:schemeClr val="dk1"/>
                </a:solidFill>
                <a:latin typeface="Times New Roman"/>
                <a:ea typeface="Times New Roman"/>
                <a:cs typeface="Times New Roman"/>
                <a:sym typeface="Times New Roman"/>
              </a:rPr>
              <a:t> dưới dạng bắt buộc</a:t>
            </a:r>
            <a:endParaRPr sz="2400">
              <a:solidFill>
                <a:schemeClr val="dk1"/>
              </a:solidFill>
              <a:latin typeface="Times New Roman"/>
              <a:ea typeface="Times New Roman"/>
              <a:cs typeface="Times New Roman"/>
              <a:sym typeface="Times New Roman"/>
            </a:endParaRPr>
          </a:p>
        </p:txBody>
      </p:sp>
      <p:pic>
        <p:nvPicPr>
          <p:cNvPr descr="19.jpg" id="522" name="Google Shape;522;p43"/>
          <p:cNvPicPr preferRelativeResize="0"/>
          <p:nvPr/>
        </p:nvPicPr>
        <p:blipFill rotWithShape="1">
          <a:blip r:embed="rId3">
            <a:alphaModFix/>
          </a:blip>
          <a:srcRect b="0" l="0" r="0" t="0"/>
          <a:stretch/>
        </p:blipFill>
        <p:spPr>
          <a:xfrm>
            <a:off x="228600" y="3625672"/>
            <a:ext cx="2152650" cy="1403528"/>
          </a:xfrm>
          <a:prstGeom prst="rect">
            <a:avLst/>
          </a:prstGeom>
          <a:noFill/>
          <a:ln>
            <a:noFill/>
          </a:ln>
        </p:spPr>
      </p:pic>
      <p:pic>
        <p:nvPicPr>
          <p:cNvPr descr="20.jpg" id="523" name="Google Shape;523;p43"/>
          <p:cNvPicPr preferRelativeResize="0"/>
          <p:nvPr/>
        </p:nvPicPr>
        <p:blipFill rotWithShape="1">
          <a:blip r:embed="rId4">
            <a:alphaModFix/>
          </a:blip>
          <a:srcRect b="0" l="0" r="0" t="0"/>
          <a:stretch/>
        </p:blipFill>
        <p:spPr>
          <a:xfrm>
            <a:off x="2438400" y="3630894"/>
            <a:ext cx="2039471" cy="3074706"/>
          </a:xfrm>
          <a:prstGeom prst="rect">
            <a:avLst/>
          </a:prstGeom>
          <a:noFill/>
          <a:ln>
            <a:noFill/>
          </a:ln>
        </p:spPr>
      </p:pic>
      <p:pic>
        <p:nvPicPr>
          <p:cNvPr descr="21.jpg" id="524" name="Google Shape;524;p43"/>
          <p:cNvPicPr preferRelativeResize="0"/>
          <p:nvPr/>
        </p:nvPicPr>
        <p:blipFill rotWithShape="1">
          <a:blip r:embed="rId5">
            <a:alphaModFix/>
          </a:blip>
          <a:srcRect b="0" l="0" r="0" t="0"/>
          <a:stretch/>
        </p:blipFill>
        <p:spPr>
          <a:xfrm>
            <a:off x="4495800" y="3733800"/>
            <a:ext cx="2273682" cy="2895600"/>
          </a:xfrm>
          <a:prstGeom prst="rect">
            <a:avLst/>
          </a:prstGeom>
          <a:noFill/>
          <a:ln>
            <a:noFill/>
          </a:ln>
        </p:spPr>
      </p:pic>
      <p:pic>
        <p:nvPicPr>
          <p:cNvPr descr="22.jpg" id="525" name="Google Shape;525;p43"/>
          <p:cNvPicPr preferRelativeResize="0"/>
          <p:nvPr/>
        </p:nvPicPr>
        <p:blipFill rotWithShape="1">
          <a:blip r:embed="rId6">
            <a:alphaModFix/>
          </a:blip>
          <a:srcRect b="0" l="0" r="0" t="0"/>
          <a:stretch/>
        </p:blipFill>
        <p:spPr>
          <a:xfrm>
            <a:off x="225851" y="5105400"/>
            <a:ext cx="2136349" cy="1600200"/>
          </a:xfrm>
          <a:prstGeom prst="rect">
            <a:avLst/>
          </a:prstGeom>
          <a:noFill/>
          <a:ln>
            <a:noFill/>
          </a:ln>
        </p:spPr>
      </p:pic>
      <p:pic>
        <p:nvPicPr>
          <p:cNvPr descr="23.jpg" id="526" name="Google Shape;526;p43"/>
          <p:cNvPicPr preferRelativeResize="0"/>
          <p:nvPr/>
        </p:nvPicPr>
        <p:blipFill rotWithShape="1">
          <a:blip r:embed="rId7">
            <a:alphaModFix/>
          </a:blip>
          <a:srcRect b="0" l="0" r="0" t="0"/>
          <a:stretch/>
        </p:blipFill>
        <p:spPr>
          <a:xfrm>
            <a:off x="6781800" y="3714750"/>
            <a:ext cx="2133600" cy="291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0" st="0"/>
                                            </p:txEl>
                                          </p:spTgt>
                                        </p:tgtEl>
                                        <p:attrNameLst>
                                          <p:attrName>style.visibility</p:attrName>
                                        </p:attrNameLst>
                                      </p:cBhvr>
                                      <p:to>
                                        <p:strVal val="visible"/>
                                      </p:to>
                                    </p:set>
                                    <p:animEffect filter="fade" transition="in">
                                      <p:cBhvr>
                                        <p:cTn dur="500"/>
                                        <p:tgtEl>
                                          <p:spTgt spid="5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1" st="1"/>
                                            </p:txEl>
                                          </p:spTgt>
                                        </p:tgtEl>
                                        <p:attrNameLst>
                                          <p:attrName>style.visibility</p:attrName>
                                        </p:attrNameLst>
                                      </p:cBhvr>
                                      <p:to>
                                        <p:strVal val="visible"/>
                                      </p:to>
                                    </p:set>
                                    <p:animEffect filter="fade" transition="in">
                                      <p:cBhvr>
                                        <p:cTn dur="500"/>
                                        <p:tgtEl>
                                          <p:spTgt spid="5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2" st="2"/>
                                            </p:txEl>
                                          </p:spTgt>
                                        </p:tgtEl>
                                        <p:attrNameLst>
                                          <p:attrName>style.visibility</p:attrName>
                                        </p:attrNameLst>
                                      </p:cBhvr>
                                      <p:to>
                                        <p:strVal val="visible"/>
                                      </p:to>
                                    </p:set>
                                    <p:animEffect filter="fade" transition="in">
                                      <p:cBhvr>
                                        <p:cTn dur="500"/>
                                        <p:tgtEl>
                                          <p:spTgt spid="5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3" st="3"/>
                                            </p:txEl>
                                          </p:spTgt>
                                        </p:tgtEl>
                                        <p:attrNameLst>
                                          <p:attrName>style.visibility</p:attrName>
                                        </p:attrNameLst>
                                      </p:cBhvr>
                                      <p:to>
                                        <p:strVal val="visible"/>
                                      </p:to>
                                    </p:set>
                                    <p:animEffect filter="fade" transition="in">
                                      <p:cBhvr>
                                        <p:cTn dur="500"/>
                                        <p:tgtEl>
                                          <p:spTgt spid="5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xEl>
                                              <p:pRg end="4" st="4"/>
                                            </p:txEl>
                                          </p:spTgt>
                                        </p:tgtEl>
                                        <p:attrNameLst>
                                          <p:attrName>style.visibility</p:attrName>
                                        </p:attrNameLst>
                                      </p:cBhvr>
                                      <p:to>
                                        <p:strVal val="visible"/>
                                      </p:to>
                                    </p:set>
                                    <p:animEffect filter="fade" transition="in">
                                      <p:cBhvr>
                                        <p:cTn dur="500"/>
                                        <p:tgtEl>
                                          <p:spTgt spid="5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500"/>
                                        <p:tgtEl>
                                          <p:spTgt spid="5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822"/>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2000"/>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4"/>
          <p:cNvSpPr txBox="1"/>
          <p:nvPr>
            <p:ph type="title"/>
          </p:nvPr>
        </p:nvSpPr>
        <p:spPr>
          <a:xfrm>
            <a:off x="304800" y="457200"/>
            <a:ext cx="8686800" cy="6096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IV. Chức năng của nhà nước (The function of the state)</a:t>
            </a:r>
            <a:endParaRPr/>
          </a:p>
        </p:txBody>
      </p:sp>
      <p:sp>
        <p:nvSpPr>
          <p:cNvPr id="532" name="Google Shape;532;p44"/>
          <p:cNvSpPr txBox="1"/>
          <p:nvPr/>
        </p:nvSpPr>
        <p:spPr>
          <a:xfrm>
            <a:off x="228600" y="1143000"/>
            <a:ext cx="8686800" cy="20574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Chức năng của nhà nước là pương diện hoạt động cơ bản của nhà nước, có tính định hướng lâu dài, trong nội bộ quốc gia và trong quan hệ quốc tế, thể hiện vai trò của nhà nước, nhằm thực hiện những nhiệm vụ đặt ra trước nhà nước.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5"/>
          <p:cNvSpPr txBox="1"/>
          <p:nvPr>
            <p:ph type="title"/>
          </p:nvPr>
        </p:nvSpPr>
        <p:spPr>
          <a:xfrm>
            <a:off x="304800" y="228600"/>
            <a:ext cx="8686800" cy="1295400"/>
          </a:xfrm>
          <a:prstGeom prst="rect">
            <a:avLst/>
          </a:prstGeom>
          <a:noFill/>
          <a:ln>
            <a:noFill/>
          </a:ln>
        </p:spPr>
        <p:txBody>
          <a:bodyPr anchorCtr="0" anchor="b" bIns="91425" lIns="91425" spcFirstLastPara="1" rIns="91425" wrap="square" tIns="45700">
            <a:noAutofit/>
          </a:bodyPr>
          <a:lstStyle/>
          <a:p>
            <a:pPr indent="0" lvl="0" marL="0" rtl="0" algn="just">
              <a:spcBef>
                <a:spcPts val="0"/>
              </a:spcBef>
              <a:spcAft>
                <a:spcPts val="0"/>
              </a:spcAft>
              <a:buClr>
                <a:srgbClr val="FF0000"/>
              </a:buClr>
              <a:buSzPts val="2600"/>
              <a:buFont typeface="Times New Roman"/>
              <a:buNone/>
            </a:pPr>
            <a:r>
              <a:rPr b="1" lang="en-US" sz="2600">
                <a:solidFill>
                  <a:srgbClr val="FF0000"/>
                </a:solidFill>
                <a:latin typeface="Times New Roman"/>
                <a:ea typeface="Times New Roman"/>
                <a:cs typeface="Times New Roman"/>
                <a:sym typeface="Times New Roman"/>
              </a:rPr>
              <a:t>IV. Chức năng của nhà nước (The function of the state)</a:t>
            </a:r>
            <a:br>
              <a:rPr b="1" lang="en-US" sz="2600">
                <a:solidFill>
                  <a:srgbClr val="FF0000"/>
                </a:solidFill>
                <a:latin typeface="Times New Roman"/>
                <a:ea typeface="Times New Roman"/>
                <a:cs typeface="Times New Roman"/>
                <a:sym typeface="Times New Roman"/>
              </a:rPr>
            </a:br>
            <a:r>
              <a:rPr lang="en-US" sz="2600">
                <a:solidFill>
                  <a:schemeClr val="dk1"/>
                </a:solidFill>
                <a:latin typeface="Times New Roman"/>
                <a:ea typeface="Times New Roman"/>
                <a:cs typeface="Times New Roman"/>
                <a:sym typeface="Times New Roman"/>
              </a:rPr>
              <a:t>- Căn cứ vào tính pháp lý của việc thực hiện quyền lực nhà nước</a:t>
            </a:r>
            <a:endParaRPr sz="2600">
              <a:solidFill>
                <a:schemeClr val="dk1"/>
              </a:solidFill>
              <a:latin typeface="Times New Roman"/>
              <a:ea typeface="Times New Roman"/>
              <a:cs typeface="Times New Roman"/>
              <a:sym typeface="Times New Roman"/>
            </a:endParaRPr>
          </a:p>
        </p:txBody>
      </p:sp>
      <p:grpSp>
        <p:nvGrpSpPr>
          <p:cNvPr id="538" name="Google Shape;538;p45"/>
          <p:cNvGrpSpPr/>
          <p:nvPr/>
        </p:nvGrpSpPr>
        <p:grpSpPr>
          <a:xfrm>
            <a:off x="627263" y="1874658"/>
            <a:ext cx="8020005" cy="4043016"/>
            <a:chOff x="-20437" y="45858"/>
            <a:chExt cx="8020005" cy="4043016"/>
          </a:xfrm>
        </p:grpSpPr>
        <p:sp>
          <p:nvSpPr>
            <p:cNvPr id="539" name="Google Shape;539;p45"/>
            <p:cNvSpPr/>
            <p:nvPr/>
          </p:nvSpPr>
          <p:spPr>
            <a:xfrm>
              <a:off x="3905566" y="1718723"/>
              <a:ext cx="3070501" cy="496978"/>
            </a:xfrm>
            <a:custGeom>
              <a:rect b="b" l="l" r="r" t="t"/>
              <a:pathLst>
                <a:path extrusionOk="0" h="120000" w="120000">
                  <a:moveTo>
                    <a:pt x="0" y="0"/>
                  </a:moveTo>
                  <a:lnTo>
                    <a:pt x="0" y="81776"/>
                  </a:lnTo>
                  <a:lnTo>
                    <a:pt x="120000" y="81776"/>
                  </a:lnTo>
                  <a:lnTo>
                    <a:pt x="120000" y="120000"/>
                  </a:lnTo>
                </a:path>
              </a:pathLst>
            </a:custGeom>
            <a:noFill/>
            <a:ln cap="flat" cmpd="sng" w="12700">
              <a:solidFill>
                <a:srgbClr val="A7370F"/>
              </a:solidFill>
              <a:prstDash val="solid"/>
              <a:round/>
              <a:headEnd len="sm" w="sm" type="none"/>
              <a:tailEnd len="sm" w="sm" type="none"/>
            </a:ln>
          </p:spPr>
        </p:sp>
        <p:sp>
          <p:nvSpPr>
            <p:cNvPr id="540" name="Google Shape;540;p45"/>
            <p:cNvSpPr/>
            <p:nvPr/>
          </p:nvSpPr>
          <p:spPr>
            <a:xfrm>
              <a:off x="3859846" y="1718723"/>
              <a:ext cx="91440" cy="496978"/>
            </a:xfrm>
            <a:custGeom>
              <a:rect b="b" l="l" r="r" t="t"/>
              <a:pathLst>
                <a:path extrusionOk="0" h="120000" w="120000">
                  <a:moveTo>
                    <a:pt x="60000" y="0"/>
                  </a:moveTo>
                  <a:lnTo>
                    <a:pt x="60000" y="81776"/>
                  </a:lnTo>
                  <a:lnTo>
                    <a:pt x="74007" y="81776"/>
                  </a:lnTo>
                  <a:lnTo>
                    <a:pt x="74007" y="120000"/>
                  </a:lnTo>
                </a:path>
              </a:pathLst>
            </a:custGeom>
            <a:noFill/>
            <a:ln cap="flat" cmpd="sng" w="12700">
              <a:solidFill>
                <a:srgbClr val="A7370F"/>
              </a:solidFill>
              <a:prstDash val="solid"/>
              <a:round/>
              <a:headEnd len="sm" w="sm" type="none"/>
              <a:tailEnd len="sm" w="sm" type="none"/>
            </a:ln>
          </p:spPr>
        </p:sp>
        <p:sp>
          <p:nvSpPr>
            <p:cNvPr id="541" name="Google Shape;541;p45"/>
            <p:cNvSpPr/>
            <p:nvPr/>
          </p:nvSpPr>
          <p:spPr>
            <a:xfrm>
              <a:off x="813195" y="1718723"/>
              <a:ext cx="3092370" cy="516911"/>
            </a:xfrm>
            <a:custGeom>
              <a:rect b="b" l="l" r="r" t="t"/>
              <a:pathLst>
                <a:path extrusionOk="0" h="120000" w="120000">
                  <a:moveTo>
                    <a:pt x="120000" y="0"/>
                  </a:moveTo>
                  <a:lnTo>
                    <a:pt x="120000" y="83250"/>
                  </a:lnTo>
                  <a:lnTo>
                    <a:pt x="0" y="83250"/>
                  </a:lnTo>
                  <a:lnTo>
                    <a:pt x="0" y="120000"/>
                  </a:lnTo>
                </a:path>
              </a:pathLst>
            </a:custGeom>
            <a:noFill/>
            <a:ln cap="flat" cmpd="sng" w="12700">
              <a:solidFill>
                <a:srgbClr val="A7370F"/>
              </a:solidFill>
              <a:prstDash val="solid"/>
              <a:round/>
              <a:headEnd len="sm" w="sm" type="none"/>
              <a:tailEnd len="sm" w="sm" type="none"/>
            </a:ln>
          </p:spPr>
        </p:sp>
        <p:sp>
          <p:nvSpPr>
            <p:cNvPr id="542" name="Google Shape;542;p45"/>
            <p:cNvSpPr/>
            <p:nvPr/>
          </p:nvSpPr>
          <p:spPr>
            <a:xfrm>
              <a:off x="835064" y="1718723"/>
              <a:ext cx="3070501" cy="496978"/>
            </a:xfrm>
            <a:custGeom>
              <a:rect b="b" l="l" r="r" t="t"/>
              <a:pathLst>
                <a:path extrusionOk="0" h="120000" w="120000">
                  <a:moveTo>
                    <a:pt x="120000" y="0"/>
                  </a:moveTo>
                  <a:lnTo>
                    <a:pt x="120000" y="81776"/>
                  </a:lnTo>
                  <a:lnTo>
                    <a:pt x="0" y="81776"/>
                  </a:lnTo>
                  <a:lnTo>
                    <a:pt x="0" y="120000"/>
                  </a:lnTo>
                </a:path>
              </a:pathLst>
            </a:custGeom>
            <a:noFill/>
            <a:ln cap="flat" cmpd="sng" w="12700">
              <a:solidFill>
                <a:srgbClr val="A7370F"/>
              </a:solidFill>
              <a:prstDash val="solid"/>
              <a:round/>
              <a:headEnd len="sm" w="sm" type="none"/>
              <a:tailEnd len="sm" w="sm" type="none"/>
            </a:ln>
          </p:spPr>
        </p:sp>
        <p:sp>
          <p:nvSpPr>
            <p:cNvPr id="543" name="Google Shape;543;p45"/>
            <p:cNvSpPr/>
            <p:nvPr/>
          </p:nvSpPr>
          <p:spPr>
            <a:xfrm>
              <a:off x="3071933" y="45858"/>
              <a:ext cx="1667266" cy="1672865"/>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5"/>
            <p:cNvSpPr/>
            <p:nvPr/>
          </p:nvSpPr>
          <p:spPr>
            <a:xfrm>
              <a:off x="3261800" y="226232"/>
              <a:ext cx="1667266" cy="1672865"/>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5"/>
            <p:cNvSpPr txBox="1"/>
            <p:nvPr/>
          </p:nvSpPr>
          <p:spPr>
            <a:xfrm>
              <a:off x="3310633" y="275065"/>
              <a:ext cx="1569600" cy="157519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CHỨC NĂNG</a:t>
              </a:r>
              <a:endParaRPr/>
            </a:p>
          </p:txBody>
        </p:sp>
        <p:sp>
          <p:nvSpPr>
            <p:cNvPr id="546" name="Google Shape;546;p45"/>
            <p:cNvSpPr/>
            <p:nvPr/>
          </p:nvSpPr>
          <p:spPr>
            <a:xfrm>
              <a:off x="1431" y="2215702"/>
              <a:ext cx="1667266" cy="1672865"/>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5"/>
            <p:cNvSpPr/>
            <p:nvPr/>
          </p:nvSpPr>
          <p:spPr>
            <a:xfrm>
              <a:off x="191298" y="2396076"/>
              <a:ext cx="1667266" cy="1672865"/>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5"/>
            <p:cNvSpPr txBox="1"/>
            <p:nvPr/>
          </p:nvSpPr>
          <p:spPr>
            <a:xfrm>
              <a:off x="240131" y="2444909"/>
              <a:ext cx="1569600" cy="1575199"/>
            </a:xfrm>
            <a:prstGeom prst="rect">
              <a:avLst/>
            </a:prstGeom>
            <a:noFill/>
            <a:ln>
              <a:noFill/>
            </a:ln>
          </p:spPr>
          <p:txBody>
            <a:bodyPr anchorCtr="0" anchor="ctr" bIns="160000" lIns="160000" spcFirstLastPara="1" rIns="160000" wrap="square" tIns="160000">
              <a:noAutofit/>
            </a:bodyPr>
            <a:lstStyle/>
            <a:p>
              <a:pPr indent="0" lvl="0" marL="0" marR="0" rtl="0" algn="ctr">
                <a:lnSpc>
                  <a:spcPct val="90000"/>
                </a:lnSpc>
                <a:spcBef>
                  <a:spcPts val="0"/>
                </a:spcBef>
                <a:spcAft>
                  <a:spcPts val="0"/>
                </a:spcAft>
                <a:buClr>
                  <a:schemeClr val="dk1"/>
                </a:buClr>
                <a:buSzPts val="4200"/>
                <a:buFont typeface="Libre Baskerville"/>
                <a:buNone/>
              </a:pPr>
              <a:r>
                <a:rPr b="1" lang="en-US" sz="4200">
                  <a:solidFill>
                    <a:schemeClr val="dk1"/>
                  </a:solidFill>
                  <a:latin typeface="Libre Baskerville"/>
                  <a:ea typeface="Libre Baskerville"/>
                  <a:cs typeface="Libre Baskerville"/>
                  <a:sym typeface="Libre Baskerville"/>
                </a:rPr>
                <a:t>ĐỐI NỘI</a:t>
              </a:r>
              <a:endParaRPr/>
            </a:p>
          </p:txBody>
        </p:sp>
        <p:sp>
          <p:nvSpPr>
            <p:cNvPr id="549" name="Google Shape;549;p45"/>
            <p:cNvSpPr/>
            <p:nvPr/>
          </p:nvSpPr>
          <p:spPr>
            <a:xfrm>
              <a:off x="-20437" y="2235635"/>
              <a:ext cx="1667266" cy="1672865"/>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5"/>
            <p:cNvSpPr/>
            <p:nvPr/>
          </p:nvSpPr>
          <p:spPr>
            <a:xfrm>
              <a:off x="169429" y="2416009"/>
              <a:ext cx="1667266" cy="1672865"/>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txBox="1"/>
            <p:nvPr/>
          </p:nvSpPr>
          <p:spPr>
            <a:xfrm>
              <a:off x="218262" y="2464842"/>
              <a:ext cx="1569600" cy="157519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Lập pháp</a:t>
              </a:r>
              <a:endParaRPr b="1" sz="2800">
                <a:solidFill>
                  <a:schemeClr val="dk1"/>
                </a:solidFill>
                <a:latin typeface="Times New Roman"/>
                <a:ea typeface="Times New Roman"/>
                <a:cs typeface="Times New Roman"/>
                <a:sym typeface="Times New Roman"/>
              </a:endParaRPr>
            </a:p>
          </p:txBody>
        </p:sp>
        <p:sp>
          <p:nvSpPr>
            <p:cNvPr id="552" name="Google Shape;552;p45"/>
            <p:cNvSpPr/>
            <p:nvPr/>
          </p:nvSpPr>
          <p:spPr>
            <a:xfrm>
              <a:off x="3082606" y="2215702"/>
              <a:ext cx="1667266" cy="1672865"/>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a:off x="3272474" y="2396076"/>
              <a:ext cx="1667266" cy="1672865"/>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5"/>
            <p:cNvSpPr txBox="1"/>
            <p:nvPr/>
          </p:nvSpPr>
          <p:spPr>
            <a:xfrm>
              <a:off x="3321307" y="2444909"/>
              <a:ext cx="1569600" cy="157519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Hành pháp</a:t>
              </a:r>
              <a:endParaRPr b="1" sz="2800">
                <a:solidFill>
                  <a:schemeClr val="dk1"/>
                </a:solidFill>
                <a:latin typeface="Times New Roman"/>
                <a:ea typeface="Times New Roman"/>
                <a:cs typeface="Times New Roman"/>
                <a:sym typeface="Times New Roman"/>
              </a:endParaRPr>
            </a:p>
          </p:txBody>
        </p:sp>
        <p:sp>
          <p:nvSpPr>
            <p:cNvPr id="555" name="Google Shape;555;p45"/>
            <p:cNvSpPr/>
            <p:nvPr/>
          </p:nvSpPr>
          <p:spPr>
            <a:xfrm>
              <a:off x="6142434" y="2215702"/>
              <a:ext cx="1667266" cy="1672865"/>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5"/>
            <p:cNvSpPr/>
            <p:nvPr/>
          </p:nvSpPr>
          <p:spPr>
            <a:xfrm>
              <a:off x="6332302" y="2396076"/>
              <a:ext cx="1667266" cy="1672865"/>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5"/>
            <p:cNvSpPr txBox="1"/>
            <p:nvPr/>
          </p:nvSpPr>
          <p:spPr>
            <a:xfrm>
              <a:off x="6381135" y="2444909"/>
              <a:ext cx="1569600" cy="1575199"/>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Tư pháp</a:t>
              </a:r>
              <a:endParaRPr b="1" sz="28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txBox="1"/>
          <p:nvPr>
            <p:ph type="title"/>
          </p:nvPr>
        </p:nvSpPr>
        <p:spPr>
          <a:xfrm>
            <a:off x="304800" y="228600"/>
            <a:ext cx="8686800" cy="1295400"/>
          </a:xfrm>
          <a:prstGeom prst="rect">
            <a:avLst/>
          </a:prstGeom>
          <a:noFill/>
          <a:ln>
            <a:noFill/>
          </a:ln>
        </p:spPr>
        <p:txBody>
          <a:bodyPr anchorCtr="0" anchor="b" bIns="91425" lIns="91425" spcFirstLastPara="1" rIns="91425" wrap="square" tIns="45700">
            <a:noAutofit/>
          </a:bodyPr>
          <a:lstStyle/>
          <a:p>
            <a:pPr indent="0" lvl="0" marL="0" rtl="0" algn="just">
              <a:spcBef>
                <a:spcPts val="0"/>
              </a:spcBef>
              <a:spcAft>
                <a:spcPts val="0"/>
              </a:spcAft>
              <a:buClr>
                <a:srgbClr val="FF0000"/>
              </a:buClr>
              <a:buSzPts val="2600"/>
              <a:buFont typeface="Times New Roman"/>
              <a:buNone/>
            </a:pPr>
            <a:r>
              <a:rPr b="1" lang="en-US" sz="2600">
                <a:solidFill>
                  <a:srgbClr val="FF0000"/>
                </a:solidFill>
                <a:latin typeface="Times New Roman"/>
                <a:ea typeface="Times New Roman"/>
                <a:cs typeface="Times New Roman"/>
                <a:sym typeface="Times New Roman"/>
              </a:rPr>
              <a:t>IV. Chức năng của nhà nước (The function of the state)</a:t>
            </a:r>
            <a:br>
              <a:rPr b="1" lang="en-US" sz="2600">
                <a:solidFill>
                  <a:srgbClr val="FF0000"/>
                </a:solidFill>
                <a:latin typeface="Times New Roman"/>
                <a:ea typeface="Times New Roman"/>
                <a:cs typeface="Times New Roman"/>
                <a:sym typeface="Times New Roman"/>
              </a:rPr>
            </a:br>
            <a:r>
              <a:rPr lang="en-US" sz="2600">
                <a:solidFill>
                  <a:schemeClr val="dk1"/>
                </a:solidFill>
                <a:latin typeface="Times New Roman"/>
                <a:ea typeface="Times New Roman"/>
                <a:cs typeface="Times New Roman"/>
                <a:sym typeface="Times New Roman"/>
              </a:rPr>
              <a:t>- Căn cứ vào hệ thống và chủ thể thực hiện chức năng</a:t>
            </a:r>
            <a:endParaRPr sz="2600">
              <a:solidFill>
                <a:schemeClr val="dk1"/>
              </a:solidFill>
              <a:latin typeface="Times New Roman"/>
              <a:ea typeface="Times New Roman"/>
              <a:cs typeface="Times New Roman"/>
              <a:sym typeface="Times New Roman"/>
            </a:endParaRPr>
          </a:p>
        </p:txBody>
      </p:sp>
      <p:grpSp>
        <p:nvGrpSpPr>
          <p:cNvPr id="563" name="Google Shape;563;p46"/>
          <p:cNvGrpSpPr/>
          <p:nvPr/>
        </p:nvGrpSpPr>
        <p:grpSpPr>
          <a:xfrm>
            <a:off x="1582919" y="1829129"/>
            <a:ext cx="6108196" cy="4114470"/>
            <a:chOff x="935219" y="329"/>
            <a:chExt cx="6108196" cy="4114470"/>
          </a:xfrm>
        </p:grpSpPr>
        <p:sp>
          <p:nvSpPr>
            <p:cNvPr id="564" name="Google Shape;564;p46"/>
            <p:cNvSpPr/>
            <p:nvPr/>
          </p:nvSpPr>
          <p:spPr>
            <a:xfrm>
              <a:off x="3903417" y="1711058"/>
              <a:ext cx="2093332" cy="508226"/>
            </a:xfrm>
            <a:custGeom>
              <a:rect b="b" l="l" r="r" t="t"/>
              <a:pathLst>
                <a:path extrusionOk="0" h="120000" w="120000">
                  <a:moveTo>
                    <a:pt x="0" y="0"/>
                  </a:moveTo>
                  <a:lnTo>
                    <a:pt x="0" y="81776"/>
                  </a:lnTo>
                  <a:lnTo>
                    <a:pt x="120000" y="81776"/>
                  </a:lnTo>
                  <a:lnTo>
                    <a:pt x="120000" y="120000"/>
                  </a:lnTo>
                </a:path>
              </a:pathLst>
            </a:custGeom>
            <a:noFill/>
            <a:ln cap="flat" cmpd="sng" w="12700">
              <a:solidFill>
                <a:srgbClr val="A7370F"/>
              </a:solidFill>
              <a:prstDash val="solid"/>
              <a:round/>
              <a:headEnd len="sm" w="sm" type="none"/>
              <a:tailEnd len="sm" w="sm" type="none"/>
            </a:ln>
          </p:spPr>
        </p:sp>
        <p:sp>
          <p:nvSpPr>
            <p:cNvPr id="565" name="Google Shape;565;p46"/>
            <p:cNvSpPr/>
            <p:nvPr/>
          </p:nvSpPr>
          <p:spPr>
            <a:xfrm>
              <a:off x="1787721" y="1711058"/>
              <a:ext cx="2115696" cy="508556"/>
            </a:xfrm>
            <a:custGeom>
              <a:rect b="b" l="l" r="r" t="t"/>
              <a:pathLst>
                <a:path extrusionOk="0" h="120000" w="120000">
                  <a:moveTo>
                    <a:pt x="120000" y="0"/>
                  </a:moveTo>
                  <a:lnTo>
                    <a:pt x="120000" y="81801"/>
                  </a:lnTo>
                  <a:lnTo>
                    <a:pt x="0" y="81801"/>
                  </a:lnTo>
                  <a:lnTo>
                    <a:pt x="0" y="120000"/>
                  </a:lnTo>
                </a:path>
              </a:pathLst>
            </a:custGeom>
            <a:noFill/>
            <a:ln cap="flat" cmpd="sng" w="12700">
              <a:solidFill>
                <a:srgbClr val="A7370F"/>
              </a:solidFill>
              <a:prstDash val="solid"/>
              <a:round/>
              <a:headEnd len="sm" w="sm" type="none"/>
              <a:tailEnd len="sm" w="sm" type="none"/>
            </a:ln>
          </p:spPr>
        </p:sp>
        <p:sp>
          <p:nvSpPr>
            <p:cNvPr id="566" name="Google Shape;566;p46"/>
            <p:cNvSpPr/>
            <p:nvPr/>
          </p:nvSpPr>
          <p:spPr>
            <a:xfrm>
              <a:off x="1810085" y="1711058"/>
              <a:ext cx="2093332" cy="508226"/>
            </a:xfrm>
            <a:custGeom>
              <a:rect b="b" l="l" r="r" t="t"/>
              <a:pathLst>
                <a:path extrusionOk="0" h="120000" w="120000">
                  <a:moveTo>
                    <a:pt x="120000" y="0"/>
                  </a:moveTo>
                  <a:lnTo>
                    <a:pt x="120000" y="81776"/>
                  </a:lnTo>
                  <a:lnTo>
                    <a:pt x="0" y="81776"/>
                  </a:lnTo>
                  <a:lnTo>
                    <a:pt x="0" y="120000"/>
                  </a:lnTo>
                </a:path>
              </a:pathLst>
            </a:custGeom>
            <a:noFill/>
            <a:ln cap="flat" cmpd="sng" w="12700">
              <a:solidFill>
                <a:srgbClr val="A7370F"/>
              </a:solidFill>
              <a:prstDash val="solid"/>
              <a:round/>
              <a:headEnd len="sm" w="sm" type="none"/>
              <a:tailEnd len="sm" w="sm" type="none"/>
            </a:ln>
          </p:spPr>
        </p:sp>
        <p:sp>
          <p:nvSpPr>
            <p:cNvPr id="567" name="Google Shape;567;p46"/>
            <p:cNvSpPr/>
            <p:nvPr/>
          </p:nvSpPr>
          <p:spPr>
            <a:xfrm>
              <a:off x="3050916" y="329"/>
              <a:ext cx="1705002" cy="1710728"/>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
            <p:cNvSpPr/>
            <p:nvPr/>
          </p:nvSpPr>
          <p:spPr>
            <a:xfrm>
              <a:off x="3245081" y="184786"/>
              <a:ext cx="1705002" cy="1710728"/>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txBox="1"/>
            <p:nvPr/>
          </p:nvSpPr>
          <p:spPr>
            <a:xfrm>
              <a:off x="3295019" y="234724"/>
              <a:ext cx="1605126" cy="1610852"/>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CHỨC NĂNG</a:t>
              </a:r>
              <a:endParaRPr/>
            </a:p>
          </p:txBody>
        </p:sp>
        <p:sp>
          <p:nvSpPr>
            <p:cNvPr id="570" name="Google Shape;570;p46"/>
            <p:cNvSpPr/>
            <p:nvPr/>
          </p:nvSpPr>
          <p:spPr>
            <a:xfrm>
              <a:off x="957583" y="2219284"/>
              <a:ext cx="1705002" cy="1710728"/>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1151748" y="2403741"/>
              <a:ext cx="1705002" cy="1710728"/>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
            <p:cNvSpPr txBox="1"/>
            <p:nvPr/>
          </p:nvSpPr>
          <p:spPr>
            <a:xfrm>
              <a:off x="1201686" y="2453679"/>
              <a:ext cx="1605126" cy="1610852"/>
            </a:xfrm>
            <a:prstGeom prst="rect">
              <a:avLst/>
            </a:prstGeom>
            <a:noFill/>
            <a:ln>
              <a:noFill/>
            </a:ln>
          </p:spPr>
          <p:txBody>
            <a:bodyPr anchorCtr="0" anchor="ctr" bIns="163825" lIns="163825" spcFirstLastPara="1" rIns="163825" wrap="square" tIns="163825">
              <a:noAutofit/>
            </a:bodyPr>
            <a:lstStyle/>
            <a:p>
              <a:pPr indent="0" lvl="0" marL="0" marR="0" rtl="0" algn="ctr">
                <a:lnSpc>
                  <a:spcPct val="90000"/>
                </a:lnSpc>
                <a:spcBef>
                  <a:spcPts val="0"/>
                </a:spcBef>
                <a:spcAft>
                  <a:spcPts val="0"/>
                </a:spcAft>
                <a:buClr>
                  <a:schemeClr val="dk1"/>
                </a:buClr>
                <a:buSzPts val="4300"/>
                <a:buFont typeface="Libre Baskerville"/>
                <a:buNone/>
              </a:pPr>
              <a:r>
                <a:rPr b="1" lang="en-US" sz="4300">
                  <a:solidFill>
                    <a:schemeClr val="dk1"/>
                  </a:solidFill>
                  <a:latin typeface="Libre Baskerville"/>
                  <a:ea typeface="Libre Baskerville"/>
                  <a:cs typeface="Libre Baskerville"/>
                  <a:sym typeface="Libre Baskerville"/>
                </a:rPr>
                <a:t>ĐỐI NỘI</a:t>
              </a:r>
              <a:endParaRPr/>
            </a:p>
          </p:txBody>
        </p:sp>
        <p:sp>
          <p:nvSpPr>
            <p:cNvPr id="573" name="Google Shape;573;p46"/>
            <p:cNvSpPr/>
            <p:nvPr/>
          </p:nvSpPr>
          <p:spPr>
            <a:xfrm>
              <a:off x="935219" y="2219614"/>
              <a:ext cx="1705002" cy="1710728"/>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a:off x="1129384" y="2404071"/>
              <a:ext cx="1705002" cy="1710728"/>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6"/>
            <p:cNvSpPr txBox="1"/>
            <p:nvPr/>
          </p:nvSpPr>
          <p:spPr>
            <a:xfrm>
              <a:off x="1179322" y="2454009"/>
              <a:ext cx="1605126" cy="1610852"/>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Toàn thể BMNN</a:t>
              </a:r>
              <a:endParaRPr/>
            </a:p>
          </p:txBody>
        </p:sp>
        <p:sp>
          <p:nvSpPr>
            <p:cNvPr id="576" name="Google Shape;576;p46"/>
            <p:cNvSpPr/>
            <p:nvPr/>
          </p:nvSpPr>
          <p:spPr>
            <a:xfrm>
              <a:off x="5144248" y="2219284"/>
              <a:ext cx="1705002" cy="1710728"/>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6"/>
            <p:cNvSpPr/>
            <p:nvPr/>
          </p:nvSpPr>
          <p:spPr>
            <a:xfrm>
              <a:off x="5338413" y="2403741"/>
              <a:ext cx="1705002" cy="1710728"/>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txBox="1"/>
            <p:nvPr/>
          </p:nvSpPr>
          <p:spPr>
            <a:xfrm>
              <a:off x="5388351" y="2453679"/>
              <a:ext cx="1605126" cy="1610852"/>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Cơ quan nhà nước</a:t>
              </a:r>
              <a:endParaRPr b="1" sz="28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304800" y="228600"/>
            <a:ext cx="8686800" cy="838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IV. Chức năng của nhà nước (The function of the state)</a:t>
            </a:r>
            <a:br>
              <a:rPr b="1" lang="en-US" sz="2520">
                <a:solidFill>
                  <a:srgbClr val="FF0000"/>
                </a:solidFill>
                <a:latin typeface="Times New Roman"/>
                <a:ea typeface="Times New Roman"/>
                <a:cs typeface="Times New Roman"/>
                <a:sym typeface="Times New Roman"/>
              </a:rPr>
            </a:br>
            <a:r>
              <a:rPr lang="en-US" sz="2520">
                <a:solidFill>
                  <a:schemeClr val="dk1"/>
                </a:solidFill>
                <a:latin typeface="Times New Roman"/>
                <a:ea typeface="Times New Roman"/>
                <a:cs typeface="Times New Roman"/>
                <a:sym typeface="Times New Roman"/>
              </a:rPr>
              <a:t>- Căn cứ vào phạm vi lãnh thổ của sự tác động</a:t>
            </a:r>
            <a:endParaRPr b="1" sz="2520">
              <a:solidFill>
                <a:srgbClr val="FF0000"/>
              </a:solidFill>
              <a:latin typeface="Times New Roman"/>
              <a:ea typeface="Times New Roman"/>
              <a:cs typeface="Times New Roman"/>
              <a:sym typeface="Times New Roman"/>
            </a:endParaRPr>
          </a:p>
        </p:txBody>
      </p:sp>
      <p:grpSp>
        <p:nvGrpSpPr>
          <p:cNvPr id="584" name="Google Shape;584;p47"/>
          <p:cNvGrpSpPr/>
          <p:nvPr/>
        </p:nvGrpSpPr>
        <p:grpSpPr>
          <a:xfrm>
            <a:off x="229572" y="1718935"/>
            <a:ext cx="8761054" cy="4486929"/>
            <a:chOff x="972" y="271135"/>
            <a:chExt cx="8761054" cy="4486929"/>
          </a:xfrm>
        </p:grpSpPr>
        <p:sp>
          <p:nvSpPr>
            <p:cNvPr id="585" name="Google Shape;585;p47"/>
            <p:cNvSpPr/>
            <p:nvPr/>
          </p:nvSpPr>
          <p:spPr>
            <a:xfrm>
              <a:off x="6537372" y="3055273"/>
              <a:ext cx="1483103" cy="360072"/>
            </a:xfrm>
            <a:custGeom>
              <a:rect b="b" l="l" r="r" t="t"/>
              <a:pathLst>
                <a:path extrusionOk="0" h="120000" w="120000">
                  <a:moveTo>
                    <a:pt x="0" y="0"/>
                  </a:moveTo>
                  <a:lnTo>
                    <a:pt x="0" y="81777"/>
                  </a:lnTo>
                  <a:lnTo>
                    <a:pt x="120000" y="81777"/>
                  </a:lnTo>
                  <a:lnTo>
                    <a:pt x="120000" y="120000"/>
                  </a:lnTo>
                </a:path>
              </a:pathLst>
            </a:custGeom>
            <a:noFill/>
            <a:ln cap="flat" cmpd="sng" w="12700">
              <a:solidFill>
                <a:srgbClr val="BD3F12"/>
              </a:solidFill>
              <a:prstDash val="solid"/>
              <a:round/>
              <a:headEnd len="sm" w="sm" type="none"/>
              <a:tailEnd len="sm" w="sm" type="none"/>
            </a:ln>
          </p:spPr>
        </p:sp>
        <p:sp>
          <p:nvSpPr>
            <p:cNvPr id="586" name="Google Shape;586;p47"/>
            <p:cNvSpPr/>
            <p:nvPr/>
          </p:nvSpPr>
          <p:spPr>
            <a:xfrm>
              <a:off x="6491652" y="3055273"/>
              <a:ext cx="91440" cy="360072"/>
            </a:xfrm>
            <a:custGeom>
              <a:rect b="b" l="l" r="r" t="t"/>
              <a:pathLst>
                <a:path extrusionOk="0" h="120000" w="120000">
                  <a:moveTo>
                    <a:pt x="60000" y="0"/>
                  </a:moveTo>
                  <a:lnTo>
                    <a:pt x="60000" y="120000"/>
                  </a:lnTo>
                </a:path>
              </a:pathLst>
            </a:custGeom>
            <a:noFill/>
            <a:ln cap="flat" cmpd="sng" w="12700">
              <a:solidFill>
                <a:srgbClr val="BD3F12"/>
              </a:solidFill>
              <a:prstDash val="solid"/>
              <a:round/>
              <a:headEnd len="sm" w="sm" type="none"/>
              <a:tailEnd len="sm" w="sm" type="none"/>
            </a:ln>
          </p:spPr>
        </p:sp>
        <p:sp>
          <p:nvSpPr>
            <p:cNvPr id="587" name="Google Shape;587;p47"/>
            <p:cNvSpPr/>
            <p:nvPr/>
          </p:nvSpPr>
          <p:spPr>
            <a:xfrm>
              <a:off x="5054269" y="3055273"/>
              <a:ext cx="1483103" cy="360072"/>
            </a:xfrm>
            <a:custGeom>
              <a:rect b="b" l="l" r="r" t="t"/>
              <a:pathLst>
                <a:path extrusionOk="0" h="120000" w="120000">
                  <a:moveTo>
                    <a:pt x="120000" y="0"/>
                  </a:moveTo>
                  <a:lnTo>
                    <a:pt x="120000" y="81777"/>
                  </a:lnTo>
                  <a:lnTo>
                    <a:pt x="0" y="81777"/>
                  </a:lnTo>
                  <a:lnTo>
                    <a:pt x="0" y="120000"/>
                  </a:lnTo>
                </a:path>
              </a:pathLst>
            </a:custGeom>
            <a:noFill/>
            <a:ln cap="flat" cmpd="sng" w="12700">
              <a:solidFill>
                <a:srgbClr val="BD3F12"/>
              </a:solidFill>
              <a:prstDash val="solid"/>
              <a:round/>
              <a:headEnd len="sm" w="sm" type="none"/>
              <a:tailEnd len="sm" w="sm" type="none"/>
            </a:ln>
          </p:spPr>
        </p:sp>
        <p:sp>
          <p:nvSpPr>
            <p:cNvPr id="588" name="Google Shape;588;p47"/>
            <p:cNvSpPr/>
            <p:nvPr/>
          </p:nvSpPr>
          <p:spPr>
            <a:xfrm>
              <a:off x="4312718" y="1483167"/>
              <a:ext cx="2224654" cy="360072"/>
            </a:xfrm>
            <a:custGeom>
              <a:rect b="b" l="l" r="r" t="t"/>
              <a:pathLst>
                <a:path extrusionOk="0" h="120000" w="120000">
                  <a:moveTo>
                    <a:pt x="0" y="0"/>
                  </a:moveTo>
                  <a:lnTo>
                    <a:pt x="0" y="81777"/>
                  </a:lnTo>
                  <a:lnTo>
                    <a:pt x="120000" y="81777"/>
                  </a:lnTo>
                  <a:lnTo>
                    <a:pt x="120000" y="120000"/>
                  </a:lnTo>
                </a:path>
              </a:pathLst>
            </a:custGeom>
            <a:noFill/>
            <a:ln cap="flat" cmpd="sng" w="12700">
              <a:solidFill>
                <a:srgbClr val="A7370F"/>
              </a:solidFill>
              <a:prstDash val="solid"/>
              <a:round/>
              <a:headEnd len="sm" w="sm" type="none"/>
              <a:tailEnd len="sm" w="sm" type="none"/>
            </a:ln>
          </p:spPr>
        </p:sp>
        <p:sp>
          <p:nvSpPr>
            <p:cNvPr id="589" name="Google Shape;589;p47"/>
            <p:cNvSpPr/>
            <p:nvPr/>
          </p:nvSpPr>
          <p:spPr>
            <a:xfrm>
              <a:off x="2088063" y="3055273"/>
              <a:ext cx="1483103" cy="360072"/>
            </a:xfrm>
            <a:custGeom>
              <a:rect b="b" l="l" r="r" t="t"/>
              <a:pathLst>
                <a:path extrusionOk="0" h="120000" w="120000">
                  <a:moveTo>
                    <a:pt x="0" y="0"/>
                  </a:moveTo>
                  <a:lnTo>
                    <a:pt x="0" y="81777"/>
                  </a:lnTo>
                  <a:lnTo>
                    <a:pt x="120000" y="81777"/>
                  </a:lnTo>
                  <a:lnTo>
                    <a:pt x="120000" y="120000"/>
                  </a:lnTo>
                </a:path>
              </a:pathLst>
            </a:custGeom>
            <a:noFill/>
            <a:ln cap="flat" cmpd="sng" w="12700">
              <a:solidFill>
                <a:srgbClr val="BD3F12"/>
              </a:solidFill>
              <a:prstDash val="solid"/>
              <a:round/>
              <a:headEnd len="sm" w="sm" type="none"/>
              <a:tailEnd len="sm" w="sm" type="none"/>
            </a:ln>
          </p:spPr>
        </p:sp>
        <p:sp>
          <p:nvSpPr>
            <p:cNvPr id="590" name="Google Shape;590;p47"/>
            <p:cNvSpPr/>
            <p:nvPr/>
          </p:nvSpPr>
          <p:spPr>
            <a:xfrm>
              <a:off x="2042343" y="3055273"/>
              <a:ext cx="91440" cy="360072"/>
            </a:xfrm>
            <a:custGeom>
              <a:rect b="b" l="l" r="r" t="t"/>
              <a:pathLst>
                <a:path extrusionOk="0" h="120000" w="120000">
                  <a:moveTo>
                    <a:pt x="60000" y="0"/>
                  </a:moveTo>
                  <a:lnTo>
                    <a:pt x="60000" y="120000"/>
                  </a:lnTo>
                </a:path>
              </a:pathLst>
            </a:custGeom>
            <a:noFill/>
            <a:ln cap="flat" cmpd="sng" w="12700">
              <a:solidFill>
                <a:srgbClr val="BD3F12"/>
              </a:solidFill>
              <a:prstDash val="solid"/>
              <a:round/>
              <a:headEnd len="sm" w="sm" type="none"/>
              <a:tailEnd len="sm" w="sm" type="none"/>
            </a:ln>
          </p:spPr>
        </p:sp>
        <p:sp>
          <p:nvSpPr>
            <p:cNvPr id="591" name="Google Shape;591;p47"/>
            <p:cNvSpPr/>
            <p:nvPr/>
          </p:nvSpPr>
          <p:spPr>
            <a:xfrm>
              <a:off x="604960" y="3055273"/>
              <a:ext cx="1483103" cy="360072"/>
            </a:xfrm>
            <a:custGeom>
              <a:rect b="b" l="l" r="r" t="t"/>
              <a:pathLst>
                <a:path extrusionOk="0" h="120000" w="120000">
                  <a:moveTo>
                    <a:pt x="120000" y="0"/>
                  </a:moveTo>
                  <a:lnTo>
                    <a:pt x="120000" y="81777"/>
                  </a:lnTo>
                  <a:lnTo>
                    <a:pt x="0" y="81777"/>
                  </a:lnTo>
                  <a:lnTo>
                    <a:pt x="0" y="120000"/>
                  </a:lnTo>
                </a:path>
              </a:pathLst>
            </a:custGeom>
            <a:noFill/>
            <a:ln cap="flat" cmpd="sng" w="12700">
              <a:solidFill>
                <a:srgbClr val="BD3F12"/>
              </a:solidFill>
              <a:prstDash val="solid"/>
              <a:round/>
              <a:headEnd len="sm" w="sm" type="none"/>
              <a:tailEnd len="sm" w="sm" type="none"/>
            </a:ln>
          </p:spPr>
        </p:sp>
        <p:sp>
          <p:nvSpPr>
            <p:cNvPr id="592" name="Google Shape;592;p47"/>
            <p:cNvSpPr/>
            <p:nvPr/>
          </p:nvSpPr>
          <p:spPr>
            <a:xfrm>
              <a:off x="2088063" y="1483167"/>
              <a:ext cx="2224654" cy="360072"/>
            </a:xfrm>
            <a:custGeom>
              <a:rect b="b" l="l" r="r" t="t"/>
              <a:pathLst>
                <a:path extrusionOk="0" h="120000" w="120000">
                  <a:moveTo>
                    <a:pt x="120000" y="0"/>
                  </a:moveTo>
                  <a:lnTo>
                    <a:pt x="120000" y="81777"/>
                  </a:lnTo>
                  <a:lnTo>
                    <a:pt x="0" y="81777"/>
                  </a:lnTo>
                  <a:lnTo>
                    <a:pt x="0" y="120000"/>
                  </a:lnTo>
                </a:path>
              </a:pathLst>
            </a:custGeom>
            <a:noFill/>
            <a:ln cap="flat" cmpd="sng" w="12700">
              <a:solidFill>
                <a:srgbClr val="A7370F"/>
              </a:solidFill>
              <a:prstDash val="solid"/>
              <a:round/>
              <a:headEnd len="sm" w="sm" type="none"/>
              <a:tailEnd len="sm" w="sm" type="none"/>
            </a:ln>
          </p:spPr>
        </p:sp>
        <p:sp>
          <p:nvSpPr>
            <p:cNvPr id="593" name="Google Shape;593;p47"/>
            <p:cNvSpPr/>
            <p:nvPr/>
          </p:nvSpPr>
          <p:spPr>
            <a:xfrm>
              <a:off x="3708730" y="271135"/>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7"/>
            <p:cNvSpPr/>
            <p:nvPr/>
          </p:nvSpPr>
          <p:spPr>
            <a:xfrm>
              <a:off x="3846293" y="401820"/>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7"/>
            <p:cNvSpPr txBox="1"/>
            <p:nvPr/>
          </p:nvSpPr>
          <p:spPr>
            <a:xfrm>
              <a:off x="3881673" y="437200"/>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CHỨC NĂNG</a:t>
              </a:r>
              <a:endParaRPr/>
            </a:p>
          </p:txBody>
        </p:sp>
        <p:sp>
          <p:nvSpPr>
            <p:cNvPr id="596" name="Google Shape;596;p47"/>
            <p:cNvSpPr/>
            <p:nvPr/>
          </p:nvSpPr>
          <p:spPr>
            <a:xfrm>
              <a:off x="1484075" y="1843240"/>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7"/>
            <p:cNvSpPr/>
            <p:nvPr/>
          </p:nvSpPr>
          <p:spPr>
            <a:xfrm>
              <a:off x="1621639" y="1973926"/>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7"/>
            <p:cNvSpPr txBox="1"/>
            <p:nvPr/>
          </p:nvSpPr>
          <p:spPr>
            <a:xfrm>
              <a:off x="1657019" y="2009306"/>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ĐỐI NỘI</a:t>
              </a:r>
              <a:endParaRPr/>
            </a:p>
          </p:txBody>
        </p:sp>
        <p:sp>
          <p:nvSpPr>
            <p:cNvPr id="599" name="Google Shape;599;p47"/>
            <p:cNvSpPr/>
            <p:nvPr/>
          </p:nvSpPr>
          <p:spPr>
            <a:xfrm>
              <a:off x="972" y="3415346"/>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
            <p:cNvSpPr/>
            <p:nvPr/>
          </p:nvSpPr>
          <p:spPr>
            <a:xfrm>
              <a:off x="138536" y="3546032"/>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7"/>
            <p:cNvSpPr txBox="1"/>
            <p:nvPr/>
          </p:nvSpPr>
          <p:spPr>
            <a:xfrm>
              <a:off x="173916" y="3581412"/>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An ninh trật tự</a:t>
              </a:r>
              <a:endParaRPr b="1" sz="2000">
                <a:solidFill>
                  <a:schemeClr val="dk1"/>
                </a:solidFill>
                <a:latin typeface="Arial"/>
                <a:ea typeface="Arial"/>
                <a:cs typeface="Arial"/>
                <a:sym typeface="Arial"/>
              </a:endParaRPr>
            </a:p>
          </p:txBody>
        </p:sp>
        <p:sp>
          <p:nvSpPr>
            <p:cNvPr id="602" name="Google Shape;602;p47"/>
            <p:cNvSpPr/>
            <p:nvPr/>
          </p:nvSpPr>
          <p:spPr>
            <a:xfrm>
              <a:off x="1484075" y="3415346"/>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7"/>
            <p:cNvSpPr/>
            <p:nvPr/>
          </p:nvSpPr>
          <p:spPr>
            <a:xfrm>
              <a:off x="1621639" y="3546032"/>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7"/>
            <p:cNvSpPr txBox="1"/>
            <p:nvPr/>
          </p:nvSpPr>
          <p:spPr>
            <a:xfrm>
              <a:off x="1657019" y="3581412"/>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XD, PT đất nước</a:t>
              </a:r>
              <a:endParaRPr b="1" sz="2000">
                <a:solidFill>
                  <a:schemeClr val="dk1"/>
                </a:solidFill>
                <a:latin typeface="Arial"/>
                <a:ea typeface="Arial"/>
                <a:cs typeface="Arial"/>
                <a:sym typeface="Arial"/>
              </a:endParaRPr>
            </a:p>
          </p:txBody>
        </p:sp>
        <p:sp>
          <p:nvSpPr>
            <p:cNvPr id="605" name="Google Shape;605;p47"/>
            <p:cNvSpPr/>
            <p:nvPr/>
          </p:nvSpPr>
          <p:spPr>
            <a:xfrm>
              <a:off x="2967178" y="3415346"/>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7"/>
            <p:cNvSpPr/>
            <p:nvPr/>
          </p:nvSpPr>
          <p:spPr>
            <a:xfrm>
              <a:off x="3104742" y="3546032"/>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7"/>
            <p:cNvSpPr txBox="1"/>
            <p:nvPr/>
          </p:nvSpPr>
          <p:spPr>
            <a:xfrm>
              <a:off x="3140122" y="3581412"/>
              <a:ext cx="1137215" cy="1141272"/>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rial"/>
                <a:buNone/>
              </a:pPr>
              <a:r>
                <a:rPr b="1" lang="en-US" sz="1900">
                  <a:solidFill>
                    <a:schemeClr val="dk1"/>
                  </a:solidFill>
                  <a:latin typeface="Arial"/>
                  <a:ea typeface="Arial"/>
                  <a:cs typeface="Arial"/>
                  <a:sym typeface="Arial"/>
                </a:rPr>
                <a:t>Bảo vệ chế độ chính trị</a:t>
              </a:r>
              <a:endParaRPr b="1" sz="1900">
                <a:solidFill>
                  <a:schemeClr val="dk1"/>
                </a:solidFill>
                <a:latin typeface="Arial"/>
                <a:ea typeface="Arial"/>
                <a:cs typeface="Arial"/>
                <a:sym typeface="Arial"/>
              </a:endParaRPr>
            </a:p>
          </p:txBody>
        </p:sp>
        <p:sp>
          <p:nvSpPr>
            <p:cNvPr id="608" name="Google Shape;608;p47"/>
            <p:cNvSpPr/>
            <p:nvPr/>
          </p:nvSpPr>
          <p:spPr>
            <a:xfrm>
              <a:off x="5933384" y="1843240"/>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7"/>
            <p:cNvSpPr/>
            <p:nvPr/>
          </p:nvSpPr>
          <p:spPr>
            <a:xfrm>
              <a:off x="6070948" y="1973926"/>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7"/>
            <p:cNvSpPr txBox="1"/>
            <p:nvPr/>
          </p:nvSpPr>
          <p:spPr>
            <a:xfrm>
              <a:off x="6106328" y="2009306"/>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ĐỐI NGOẠI</a:t>
              </a:r>
              <a:endParaRPr/>
            </a:p>
          </p:txBody>
        </p:sp>
        <p:sp>
          <p:nvSpPr>
            <p:cNvPr id="611" name="Google Shape;611;p47"/>
            <p:cNvSpPr/>
            <p:nvPr/>
          </p:nvSpPr>
          <p:spPr>
            <a:xfrm>
              <a:off x="4450281" y="3415346"/>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7"/>
            <p:cNvSpPr/>
            <p:nvPr/>
          </p:nvSpPr>
          <p:spPr>
            <a:xfrm>
              <a:off x="4587845" y="3546032"/>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7"/>
            <p:cNvSpPr txBox="1"/>
            <p:nvPr/>
          </p:nvSpPr>
          <p:spPr>
            <a:xfrm>
              <a:off x="4623225" y="3581412"/>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Phòng thủ</a:t>
              </a:r>
              <a:endParaRPr b="1" sz="2000">
                <a:solidFill>
                  <a:schemeClr val="dk1"/>
                </a:solidFill>
                <a:latin typeface="Arial"/>
                <a:ea typeface="Arial"/>
                <a:cs typeface="Arial"/>
                <a:sym typeface="Arial"/>
              </a:endParaRPr>
            </a:p>
          </p:txBody>
        </p:sp>
        <p:sp>
          <p:nvSpPr>
            <p:cNvPr id="614" name="Google Shape;614;p47"/>
            <p:cNvSpPr/>
            <p:nvPr/>
          </p:nvSpPr>
          <p:spPr>
            <a:xfrm>
              <a:off x="5933384" y="3415346"/>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7"/>
            <p:cNvSpPr/>
            <p:nvPr/>
          </p:nvSpPr>
          <p:spPr>
            <a:xfrm>
              <a:off x="6070948" y="3546032"/>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7"/>
            <p:cNvSpPr txBox="1"/>
            <p:nvPr/>
          </p:nvSpPr>
          <p:spPr>
            <a:xfrm>
              <a:off x="6106328" y="3581412"/>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Chống xâm lược</a:t>
              </a:r>
              <a:endParaRPr b="1" sz="2000">
                <a:solidFill>
                  <a:schemeClr val="dk1"/>
                </a:solidFill>
                <a:latin typeface="Arial"/>
                <a:ea typeface="Arial"/>
                <a:cs typeface="Arial"/>
                <a:sym typeface="Arial"/>
              </a:endParaRPr>
            </a:p>
          </p:txBody>
        </p:sp>
        <p:sp>
          <p:nvSpPr>
            <p:cNvPr id="617" name="Google Shape;617;p47"/>
            <p:cNvSpPr/>
            <p:nvPr/>
          </p:nvSpPr>
          <p:spPr>
            <a:xfrm>
              <a:off x="7416488" y="3415346"/>
              <a:ext cx="1207975" cy="121203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7"/>
            <p:cNvSpPr/>
            <p:nvPr/>
          </p:nvSpPr>
          <p:spPr>
            <a:xfrm>
              <a:off x="7554051" y="3546032"/>
              <a:ext cx="1207975" cy="121203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7"/>
            <p:cNvSpPr txBox="1"/>
            <p:nvPr/>
          </p:nvSpPr>
          <p:spPr>
            <a:xfrm>
              <a:off x="7589431" y="3581412"/>
              <a:ext cx="1137215" cy="114127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Ngoại giao, hợp tác</a:t>
              </a:r>
              <a:endParaRPr b="1" sz="2000">
                <a:solidFill>
                  <a:schemeClr val="dk1"/>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8"/>
          <p:cNvSpPr txBox="1"/>
          <p:nvPr>
            <p:ph type="title"/>
          </p:nvPr>
        </p:nvSpPr>
        <p:spPr>
          <a:xfrm>
            <a:off x="304800" y="457200"/>
            <a:ext cx="8686800" cy="6096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IV. Chức năng của nhà nước (The function of the state)</a:t>
            </a:r>
            <a:endParaRPr/>
          </a:p>
        </p:txBody>
      </p:sp>
      <p:grpSp>
        <p:nvGrpSpPr>
          <p:cNvPr id="625" name="Google Shape;625;p48"/>
          <p:cNvGrpSpPr/>
          <p:nvPr/>
        </p:nvGrpSpPr>
        <p:grpSpPr>
          <a:xfrm>
            <a:off x="230792" y="1559120"/>
            <a:ext cx="8682414" cy="4349358"/>
            <a:chOff x="2192" y="568520"/>
            <a:chExt cx="8682414" cy="4349358"/>
          </a:xfrm>
        </p:grpSpPr>
        <p:sp>
          <p:nvSpPr>
            <p:cNvPr id="626" name="Google Shape;626;p48"/>
            <p:cNvSpPr/>
            <p:nvPr/>
          </p:nvSpPr>
          <p:spPr>
            <a:xfrm>
              <a:off x="6919154" y="3249972"/>
              <a:ext cx="882726" cy="379146"/>
            </a:xfrm>
            <a:custGeom>
              <a:rect b="b" l="l" r="r" t="t"/>
              <a:pathLst>
                <a:path extrusionOk="0" h="120000" w="120000">
                  <a:moveTo>
                    <a:pt x="0" y="0"/>
                  </a:moveTo>
                  <a:lnTo>
                    <a:pt x="0" y="81777"/>
                  </a:lnTo>
                  <a:lnTo>
                    <a:pt x="120000" y="81777"/>
                  </a:lnTo>
                  <a:lnTo>
                    <a:pt x="120000" y="120000"/>
                  </a:lnTo>
                </a:path>
              </a:pathLst>
            </a:custGeom>
            <a:noFill/>
            <a:ln cap="flat" cmpd="sng" w="12700">
              <a:solidFill>
                <a:srgbClr val="BD3F12"/>
              </a:solidFill>
              <a:prstDash val="solid"/>
              <a:round/>
              <a:headEnd len="sm" w="sm" type="none"/>
              <a:tailEnd len="sm" w="sm" type="none"/>
            </a:ln>
          </p:spPr>
        </p:sp>
        <p:sp>
          <p:nvSpPr>
            <p:cNvPr id="627" name="Google Shape;627;p48"/>
            <p:cNvSpPr/>
            <p:nvPr/>
          </p:nvSpPr>
          <p:spPr>
            <a:xfrm>
              <a:off x="6036427" y="3249972"/>
              <a:ext cx="882726" cy="379146"/>
            </a:xfrm>
            <a:custGeom>
              <a:rect b="b" l="l" r="r" t="t"/>
              <a:pathLst>
                <a:path extrusionOk="0" h="120000" w="120000">
                  <a:moveTo>
                    <a:pt x="120000" y="0"/>
                  </a:moveTo>
                  <a:lnTo>
                    <a:pt x="120000" y="81777"/>
                  </a:lnTo>
                  <a:lnTo>
                    <a:pt x="0" y="81777"/>
                  </a:lnTo>
                  <a:lnTo>
                    <a:pt x="0" y="120000"/>
                  </a:lnTo>
                </a:path>
              </a:pathLst>
            </a:custGeom>
            <a:noFill/>
            <a:ln cap="flat" cmpd="sng" w="12700">
              <a:solidFill>
                <a:srgbClr val="BD3F12"/>
              </a:solidFill>
              <a:prstDash val="solid"/>
              <a:round/>
              <a:headEnd len="sm" w="sm" type="none"/>
              <a:tailEnd len="sm" w="sm" type="none"/>
            </a:ln>
          </p:spPr>
        </p:sp>
        <p:sp>
          <p:nvSpPr>
            <p:cNvPr id="628" name="Google Shape;628;p48"/>
            <p:cNvSpPr/>
            <p:nvPr/>
          </p:nvSpPr>
          <p:spPr>
            <a:xfrm>
              <a:off x="4712337" y="1719673"/>
              <a:ext cx="2206816" cy="379146"/>
            </a:xfrm>
            <a:custGeom>
              <a:rect b="b" l="l" r="r" t="t"/>
              <a:pathLst>
                <a:path extrusionOk="0" h="120000" w="120000">
                  <a:moveTo>
                    <a:pt x="0" y="0"/>
                  </a:moveTo>
                  <a:lnTo>
                    <a:pt x="0" y="81777"/>
                  </a:lnTo>
                  <a:lnTo>
                    <a:pt x="120000" y="81777"/>
                  </a:lnTo>
                  <a:lnTo>
                    <a:pt x="120000" y="120000"/>
                  </a:lnTo>
                </a:path>
              </a:pathLst>
            </a:custGeom>
            <a:noFill/>
            <a:ln cap="flat" cmpd="sng" w="12700">
              <a:solidFill>
                <a:srgbClr val="A7370F"/>
              </a:solidFill>
              <a:prstDash val="solid"/>
              <a:round/>
              <a:headEnd len="sm" w="sm" type="none"/>
              <a:tailEnd len="sm" w="sm" type="none"/>
            </a:ln>
          </p:spPr>
        </p:sp>
        <p:sp>
          <p:nvSpPr>
            <p:cNvPr id="629" name="Google Shape;629;p48"/>
            <p:cNvSpPr/>
            <p:nvPr/>
          </p:nvSpPr>
          <p:spPr>
            <a:xfrm>
              <a:off x="2505521" y="3249972"/>
              <a:ext cx="1765453" cy="379146"/>
            </a:xfrm>
            <a:custGeom>
              <a:rect b="b" l="l" r="r" t="t"/>
              <a:pathLst>
                <a:path extrusionOk="0" h="120000" w="120000">
                  <a:moveTo>
                    <a:pt x="0" y="0"/>
                  </a:moveTo>
                  <a:lnTo>
                    <a:pt x="0" y="81777"/>
                  </a:lnTo>
                  <a:lnTo>
                    <a:pt x="120000" y="81777"/>
                  </a:lnTo>
                  <a:lnTo>
                    <a:pt x="120000" y="120000"/>
                  </a:lnTo>
                </a:path>
              </a:pathLst>
            </a:custGeom>
            <a:noFill/>
            <a:ln cap="flat" cmpd="sng" w="12700">
              <a:solidFill>
                <a:srgbClr val="BD3F12"/>
              </a:solidFill>
              <a:prstDash val="solid"/>
              <a:round/>
              <a:headEnd len="sm" w="sm" type="none"/>
              <a:tailEnd len="sm" w="sm" type="none"/>
            </a:ln>
          </p:spPr>
        </p:sp>
        <p:sp>
          <p:nvSpPr>
            <p:cNvPr id="630" name="Google Shape;630;p48"/>
            <p:cNvSpPr/>
            <p:nvPr/>
          </p:nvSpPr>
          <p:spPr>
            <a:xfrm>
              <a:off x="2459801" y="3249972"/>
              <a:ext cx="91440" cy="379146"/>
            </a:xfrm>
            <a:custGeom>
              <a:rect b="b" l="l" r="r" t="t"/>
              <a:pathLst>
                <a:path extrusionOk="0" h="120000" w="120000">
                  <a:moveTo>
                    <a:pt x="60000" y="0"/>
                  </a:moveTo>
                  <a:lnTo>
                    <a:pt x="60000" y="120000"/>
                  </a:lnTo>
                </a:path>
              </a:pathLst>
            </a:custGeom>
            <a:noFill/>
            <a:ln cap="flat" cmpd="sng" w="12700">
              <a:solidFill>
                <a:srgbClr val="BD3F12"/>
              </a:solidFill>
              <a:prstDash val="solid"/>
              <a:round/>
              <a:headEnd len="sm" w="sm" type="none"/>
              <a:tailEnd len="sm" w="sm" type="none"/>
            </a:ln>
          </p:spPr>
        </p:sp>
        <p:sp>
          <p:nvSpPr>
            <p:cNvPr id="631" name="Google Shape;631;p48"/>
            <p:cNvSpPr/>
            <p:nvPr/>
          </p:nvSpPr>
          <p:spPr>
            <a:xfrm>
              <a:off x="740068" y="3249972"/>
              <a:ext cx="1765453" cy="379146"/>
            </a:xfrm>
            <a:custGeom>
              <a:rect b="b" l="l" r="r" t="t"/>
              <a:pathLst>
                <a:path extrusionOk="0" h="120000" w="120000">
                  <a:moveTo>
                    <a:pt x="120000" y="0"/>
                  </a:moveTo>
                  <a:lnTo>
                    <a:pt x="120000" y="81777"/>
                  </a:lnTo>
                  <a:lnTo>
                    <a:pt x="0" y="81777"/>
                  </a:lnTo>
                  <a:lnTo>
                    <a:pt x="0" y="120000"/>
                  </a:lnTo>
                </a:path>
              </a:pathLst>
            </a:custGeom>
            <a:noFill/>
            <a:ln cap="flat" cmpd="sng" w="12700">
              <a:solidFill>
                <a:srgbClr val="BD3F12"/>
              </a:solidFill>
              <a:prstDash val="solid"/>
              <a:round/>
              <a:headEnd len="sm" w="sm" type="none"/>
              <a:tailEnd len="sm" w="sm" type="none"/>
            </a:ln>
          </p:spPr>
        </p:sp>
        <p:sp>
          <p:nvSpPr>
            <p:cNvPr id="632" name="Google Shape;632;p48"/>
            <p:cNvSpPr/>
            <p:nvPr/>
          </p:nvSpPr>
          <p:spPr>
            <a:xfrm>
              <a:off x="2505521" y="1719673"/>
              <a:ext cx="2206816" cy="379146"/>
            </a:xfrm>
            <a:custGeom>
              <a:rect b="b" l="l" r="r" t="t"/>
              <a:pathLst>
                <a:path extrusionOk="0" h="120000" w="120000">
                  <a:moveTo>
                    <a:pt x="120000" y="0"/>
                  </a:moveTo>
                  <a:lnTo>
                    <a:pt x="120000" y="81777"/>
                  </a:lnTo>
                  <a:lnTo>
                    <a:pt x="0" y="81777"/>
                  </a:lnTo>
                  <a:lnTo>
                    <a:pt x="0" y="120000"/>
                  </a:lnTo>
                </a:path>
              </a:pathLst>
            </a:custGeom>
            <a:noFill/>
            <a:ln cap="flat" cmpd="sng" w="12700">
              <a:solidFill>
                <a:srgbClr val="A7370F"/>
              </a:solidFill>
              <a:prstDash val="solid"/>
              <a:round/>
              <a:headEnd len="sm" w="sm" type="none"/>
              <a:tailEnd len="sm" w="sm" type="none"/>
            </a:ln>
          </p:spPr>
        </p:sp>
        <p:sp>
          <p:nvSpPr>
            <p:cNvPr id="633" name="Google Shape;633;p48"/>
            <p:cNvSpPr/>
            <p:nvPr/>
          </p:nvSpPr>
          <p:spPr>
            <a:xfrm>
              <a:off x="3974462" y="568520"/>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8"/>
            <p:cNvSpPr/>
            <p:nvPr/>
          </p:nvSpPr>
          <p:spPr>
            <a:xfrm>
              <a:off x="4119312" y="706128"/>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8"/>
            <p:cNvSpPr txBox="1"/>
            <p:nvPr/>
          </p:nvSpPr>
          <p:spPr>
            <a:xfrm>
              <a:off x="4153028" y="739844"/>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THỰC HIỆN CHỨC NĂNG</a:t>
              </a:r>
              <a:endParaRPr/>
            </a:p>
          </p:txBody>
        </p:sp>
        <p:sp>
          <p:nvSpPr>
            <p:cNvPr id="636" name="Google Shape;636;p48"/>
            <p:cNvSpPr/>
            <p:nvPr/>
          </p:nvSpPr>
          <p:spPr>
            <a:xfrm>
              <a:off x="1767645" y="2098819"/>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8"/>
            <p:cNvSpPr/>
            <p:nvPr/>
          </p:nvSpPr>
          <p:spPr>
            <a:xfrm>
              <a:off x="1912496" y="2236427"/>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8"/>
            <p:cNvSpPr txBox="1"/>
            <p:nvPr/>
          </p:nvSpPr>
          <p:spPr>
            <a:xfrm>
              <a:off x="1946212" y="2270143"/>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HÌNH THỨC</a:t>
              </a:r>
              <a:endParaRPr/>
            </a:p>
          </p:txBody>
        </p:sp>
        <p:sp>
          <p:nvSpPr>
            <p:cNvPr id="639" name="Google Shape;639;p48"/>
            <p:cNvSpPr/>
            <p:nvPr/>
          </p:nvSpPr>
          <p:spPr>
            <a:xfrm>
              <a:off x="2192" y="3629118"/>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8"/>
            <p:cNvSpPr/>
            <p:nvPr/>
          </p:nvSpPr>
          <p:spPr>
            <a:xfrm>
              <a:off x="147042" y="3766726"/>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8"/>
            <p:cNvSpPr txBox="1"/>
            <p:nvPr/>
          </p:nvSpPr>
          <p:spPr>
            <a:xfrm>
              <a:off x="180758" y="3800442"/>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Lập pháp</a:t>
              </a:r>
              <a:endParaRPr b="1" sz="1600">
                <a:solidFill>
                  <a:schemeClr val="dk1"/>
                </a:solidFill>
                <a:latin typeface="Times New Roman"/>
                <a:ea typeface="Times New Roman"/>
                <a:cs typeface="Times New Roman"/>
                <a:sym typeface="Times New Roman"/>
              </a:endParaRPr>
            </a:p>
          </p:txBody>
        </p:sp>
        <p:sp>
          <p:nvSpPr>
            <p:cNvPr id="642" name="Google Shape;642;p48"/>
            <p:cNvSpPr/>
            <p:nvPr/>
          </p:nvSpPr>
          <p:spPr>
            <a:xfrm>
              <a:off x="1767645" y="3629118"/>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8"/>
            <p:cNvSpPr/>
            <p:nvPr/>
          </p:nvSpPr>
          <p:spPr>
            <a:xfrm>
              <a:off x="1912496" y="3766726"/>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8"/>
            <p:cNvSpPr txBox="1"/>
            <p:nvPr/>
          </p:nvSpPr>
          <p:spPr>
            <a:xfrm>
              <a:off x="1946212" y="3800442"/>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Hành pháp</a:t>
              </a:r>
              <a:endParaRPr b="1" sz="1600">
                <a:solidFill>
                  <a:schemeClr val="dk1"/>
                </a:solidFill>
                <a:latin typeface="Times New Roman"/>
                <a:ea typeface="Times New Roman"/>
                <a:cs typeface="Times New Roman"/>
                <a:sym typeface="Times New Roman"/>
              </a:endParaRPr>
            </a:p>
          </p:txBody>
        </p:sp>
        <p:sp>
          <p:nvSpPr>
            <p:cNvPr id="645" name="Google Shape;645;p48"/>
            <p:cNvSpPr/>
            <p:nvPr/>
          </p:nvSpPr>
          <p:spPr>
            <a:xfrm>
              <a:off x="3533098" y="3629118"/>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8"/>
            <p:cNvSpPr/>
            <p:nvPr/>
          </p:nvSpPr>
          <p:spPr>
            <a:xfrm>
              <a:off x="3677949" y="3766726"/>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8"/>
            <p:cNvSpPr txBox="1"/>
            <p:nvPr/>
          </p:nvSpPr>
          <p:spPr>
            <a:xfrm>
              <a:off x="3711665" y="3800442"/>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Tư pháp</a:t>
              </a:r>
              <a:endParaRPr b="1" sz="1600">
                <a:solidFill>
                  <a:schemeClr val="dk1"/>
                </a:solidFill>
                <a:latin typeface="Times New Roman"/>
                <a:ea typeface="Times New Roman"/>
                <a:cs typeface="Times New Roman"/>
                <a:sym typeface="Times New Roman"/>
              </a:endParaRPr>
            </a:p>
          </p:txBody>
        </p:sp>
        <p:sp>
          <p:nvSpPr>
            <p:cNvPr id="648" name="Google Shape;648;p48"/>
            <p:cNvSpPr/>
            <p:nvPr/>
          </p:nvSpPr>
          <p:spPr>
            <a:xfrm>
              <a:off x="6181278" y="2098819"/>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8"/>
            <p:cNvSpPr/>
            <p:nvPr/>
          </p:nvSpPr>
          <p:spPr>
            <a:xfrm>
              <a:off x="6326129" y="2236427"/>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8"/>
            <p:cNvSpPr txBox="1"/>
            <p:nvPr/>
          </p:nvSpPr>
          <p:spPr>
            <a:xfrm>
              <a:off x="6359845" y="2270143"/>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PHƯƠNG PHÁP</a:t>
              </a:r>
              <a:endParaRPr/>
            </a:p>
          </p:txBody>
        </p:sp>
        <p:sp>
          <p:nvSpPr>
            <p:cNvPr id="651" name="Google Shape;651;p48"/>
            <p:cNvSpPr/>
            <p:nvPr/>
          </p:nvSpPr>
          <p:spPr>
            <a:xfrm>
              <a:off x="5298551" y="3629118"/>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8"/>
            <p:cNvSpPr/>
            <p:nvPr/>
          </p:nvSpPr>
          <p:spPr>
            <a:xfrm>
              <a:off x="5443402" y="3766726"/>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8"/>
            <p:cNvSpPr txBox="1"/>
            <p:nvPr/>
          </p:nvSpPr>
          <p:spPr>
            <a:xfrm>
              <a:off x="5477118" y="3800442"/>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Thuyết phục</a:t>
              </a:r>
              <a:endParaRPr b="1" sz="1600">
                <a:solidFill>
                  <a:schemeClr val="dk1"/>
                </a:solidFill>
                <a:latin typeface="Times New Roman"/>
                <a:ea typeface="Times New Roman"/>
                <a:cs typeface="Times New Roman"/>
                <a:sym typeface="Times New Roman"/>
              </a:endParaRPr>
            </a:p>
          </p:txBody>
        </p:sp>
        <p:sp>
          <p:nvSpPr>
            <p:cNvPr id="654" name="Google Shape;654;p48"/>
            <p:cNvSpPr/>
            <p:nvPr/>
          </p:nvSpPr>
          <p:spPr>
            <a:xfrm>
              <a:off x="7064005" y="3629118"/>
              <a:ext cx="1475751" cy="1151152"/>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8"/>
            <p:cNvSpPr/>
            <p:nvPr/>
          </p:nvSpPr>
          <p:spPr>
            <a:xfrm>
              <a:off x="7208855" y="3766726"/>
              <a:ext cx="1475751" cy="1151152"/>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8"/>
            <p:cNvSpPr txBox="1"/>
            <p:nvPr/>
          </p:nvSpPr>
          <p:spPr>
            <a:xfrm>
              <a:off x="7242571" y="3800442"/>
              <a:ext cx="1408319" cy="108372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Cưỡng chế</a:t>
              </a:r>
              <a:endParaRPr b="1" sz="1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9"/>
          <p:cNvSpPr txBox="1"/>
          <p:nvPr>
            <p:ph type="title"/>
          </p:nvPr>
        </p:nvSpPr>
        <p:spPr>
          <a:xfrm>
            <a:off x="304800" y="4572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V. Hình thức và Bộ máy Nhà nước</a:t>
            </a:r>
            <a:br>
              <a:rPr b="1" lang="en-US" sz="2520">
                <a:solidFill>
                  <a:srgbClr val="FF0000"/>
                </a:solidFill>
                <a:latin typeface="Times New Roman"/>
                <a:ea typeface="Times New Roman"/>
                <a:cs typeface="Times New Roman"/>
                <a:sym typeface="Times New Roman"/>
              </a:rPr>
            </a:br>
            <a:r>
              <a:rPr lang="en-US" sz="2520">
                <a:solidFill>
                  <a:schemeClr val="dk1"/>
                </a:solidFill>
                <a:latin typeface="Times New Roman"/>
                <a:ea typeface="Times New Roman"/>
                <a:cs typeface="Times New Roman"/>
                <a:sym typeface="Times New Roman"/>
              </a:rPr>
              <a:t>5.1. Hình thức Nhà nước</a:t>
            </a:r>
            <a:endParaRPr sz="2520">
              <a:solidFill>
                <a:schemeClr val="dk1"/>
              </a:solidFill>
              <a:latin typeface="Times New Roman"/>
              <a:ea typeface="Times New Roman"/>
              <a:cs typeface="Times New Roman"/>
              <a:sym typeface="Times New Roman"/>
            </a:endParaRPr>
          </a:p>
        </p:txBody>
      </p:sp>
      <p:sp>
        <p:nvSpPr>
          <p:cNvPr id="662" name="Google Shape;662;p49"/>
          <p:cNvSpPr txBox="1"/>
          <p:nvPr/>
        </p:nvSpPr>
        <p:spPr>
          <a:xfrm>
            <a:off x="298938" y="1371600"/>
            <a:ext cx="8686800" cy="9906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Hình thức nhà nước là những cách thức tổ chức và phương thức để thực hiện quyền lực nhà nước</a:t>
            </a:r>
            <a:endParaRPr sz="2600">
              <a:solidFill>
                <a:schemeClr val="dk1"/>
              </a:solidFill>
              <a:latin typeface="Times New Roman"/>
              <a:ea typeface="Times New Roman"/>
              <a:cs typeface="Times New Roman"/>
              <a:sym typeface="Times New Roman"/>
            </a:endParaRPr>
          </a:p>
        </p:txBody>
      </p:sp>
      <p:grpSp>
        <p:nvGrpSpPr>
          <p:cNvPr id="663" name="Google Shape;663;p49"/>
          <p:cNvGrpSpPr/>
          <p:nvPr/>
        </p:nvGrpSpPr>
        <p:grpSpPr>
          <a:xfrm>
            <a:off x="1550765" y="2363183"/>
            <a:ext cx="5051869" cy="4265232"/>
            <a:chOff x="1322165" y="983"/>
            <a:chExt cx="5051869" cy="4265232"/>
          </a:xfrm>
        </p:grpSpPr>
        <p:sp>
          <p:nvSpPr>
            <p:cNvPr id="664" name="Google Shape;664;p49"/>
            <p:cNvSpPr/>
            <p:nvPr/>
          </p:nvSpPr>
          <p:spPr>
            <a:xfrm>
              <a:off x="5462661" y="2630570"/>
              <a:ext cx="91440" cy="371813"/>
            </a:xfrm>
            <a:custGeom>
              <a:rect b="b" l="l" r="r" t="t"/>
              <a:pathLst>
                <a:path extrusionOk="0" h="120000" w="120000">
                  <a:moveTo>
                    <a:pt x="60000" y="0"/>
                  </a:moveTo>
                  <a:lnTo>
                    <a:pt x="60000" y="120000"/>
                  </a:lnTo>
                </a:path>
              </a:pathLst>
            </a:custGeom>
            <a:noFill/>
            <a:ln cap="flat" cmpd="sng" w="12700">
              <a:solidFill>
                <a:srgbClr val="BD3F12"/>
              </a:solidFill>
              <a:prstDash val="solid"/>
              <a:round/>
              <a:headEnd len="sm" w="sm" type="none"/>
              <a:tailEnd len="sm" w="sm" type="none"/>
            </a:ln>
          </p:spPr>
        </p:sp>
        <p:sp>
          <p:nvSpPr>
            <p:cNvPr id="665" name="Google Shape;665;p49"/>
            <p:cNvSpPr/>
            <p:nvPr/>
          </p:nvSpPr>
          <p:spPr>
            <a:xfrm>
              <a:off x="4209902" y="1129870"/>
              <a:ext cx="1298479" cy="371813"/>
            </a:xfrm>
            <a:custGeom>
              <a:rect b="b" l="l" r="r" t="t"/>
              <a:pathLst>
                <a:path extrusionOk="0" h="120000" w="120000">
                  <a:moveTo>
                    <a:pt x="0" y="0"/>
                  </a:moveTo>
                  <a:lnTo>
                    <a:pt x="0" y="81776"/>
                  </a:lnTo>
                  <a:lnTo>
                    <a:pt x="120000" y="81776"/>
                  </a:lnTo>
                  <a:lnTo>
                    <a:pt x="120000" y="120000"/>
                  </a:lnTo>
                </a:path>
              </a:pathLst>
            </a:custGeom>
            <a:noFill/>
            <a:ln cap="flat" cmpd="sng" w="12700">
              <a:solidFill>
                <a:srgbClr val="A7370F"/>
              </a:solidFill>
              <a:prstDash val="solid"/>
              <a:round/>
              <a:headEnd len="sm" w="sm" type="none"/>
              <a:tailEnd len="sm" w="sm" type="none"/>
            </a:ln>
          </p:spPr>
        </p:sp>
        <p:sp>
          <p:nvSpPr>
            <p:cNvPr id="666" name="Google Shape;666;p49"/>
            <p:cNvSpPr/>
            <p:nvPr/>
          </p:nvSpPr>
          <p:spPr>
            <a:xfrm>
              <a:off x="2911422" y="2630570"/>
              <a:ext cx="865653" cy="371813"/>
            </a:xfrm>
            <a:custGeom>
              <a:rect b="b" l="l" r="r" t="t"/>
              <a:pathLst>
                <a:path extrusionOk="0" h="120000" w="120000">
                  <a:moveTo>
                    <a:pt x="0" y="0"/>
                  </a:moveTo>
                  <a:lnTo>
                    <a:pt x="0" y="81776"/>
                  </a:lnTo>
                  <a:lnTo>
                    <a:pt x="120000" y="81776"/>
                  </a:lnTo>
                  <a:lnTo>
                    <a:pt x="120000" y="120000"/>
                  </a:lnTo>
                </a:path>
              </a:pathLst>
            </a:custGeom>
            <a:noFill/>
            <a:ln cap="flat" cmpd="sng" w="12700">
              <a:solidFill>
                <a:srgbClr val="BD3F12"/>
              </a:solidFill>
              <a:prstDash val="solid"/>
              <a:round/>
              <a:headEnd len="sm" w="sm" type="none"/>
              <a:tailEnd len="sm" w="sm" type="none"/>
            </a:ln>
          </p:spPr>
        </p:sp>
        <p:sp>
          <p:nvSpPr>
            <p:cNvPr id="667" name="Google Shape;667;p49"/>
            <p:cNvSpPr/>
            <p:nvPr/>
          </p:nvSpPr>
          <p:spPr>
            <a:xfrm>
              <a:off x="2045769" y="2630570"/>
              <a:ext cx="865653" cy="371813"/>
            </a:xfrm>
            <a:custGeom>
              <a:rect b="b" l="l" r="r" t="t"/>
              <a:pathLst>
                <a:path extrusionOk="0" h="120000" w="120000">
                  <a:moveTo>
                    <a:pt x="120000" y="0"/>
                  </a:moveTo>
                  <a:lnTo>
                    <a:pt x="120000" y="81776"/>
                  </a:lnTo>
                  <a:lnTo>
                    <a:pt x="0" y="81776"/>
                  </a:lnTo>
                  <a:lnTo>
                    <a:pt x="0" y="120000"/>
                  </a:lnTo>
                </a:path>
              </a:pathLst>
            </a:custGeom>
            <a:noFill/>
            <a:ln cap="flat" cmpd="sng" w="12700">
              <a:solidFill>
                <a:srgbClr val="BD3F12"/>
              </a:solidFill>
              <a:prstDash val="solid"/>
              <a:round/>
              <a:headEnd len="sm" w="sm" type="none"/>
              <a:tailEnd len="sm" w="sm" type="none"/>
            </a:ln>
          </p:spPr>
        </p:sp>
        <p:sp>
          <p:nvSpPr>
            <p:cNvPr id="668" name="Google Shape;668;p49"/>
            <p:cNvSpPr/>
            <p:nvPr/>
          </p:nvSpPr>
          <p:spPr>
            <a:xfrm>
              <a:off x="2911422" y="1129870"/>
              <a:ext cx="1298479" cy="371813"/>
            </a:xfrm>
            <a:custGeom>
              <a:rect b="b" l="l" r="r" t="t"/>
              <a:pathLst>
                <a:path extrusionOk="0" h="120000" w="120000">
                  <a:moveTo>
                    <a:pt x="120000" y="0"/>
                  </a:moveTo>
                  <a:lnTo>
                    <a:pt x="120000" y="81776"/>
                  </a:lnTo>
                  <a:lnTo>
                    <a:pt x="0" y="81776"/>
                  </a:lnTo>
                  <a:lnTo>
                    <a:pt x="0" y="120000"/>
                  </a:lnTo>
                </a:path>
              </a:pathLst>
            </a:custGeom>
            <a:noFill/>
            <a:ln cap="flat" cmpd="sng" w="12700">
              <a:solidFill>
                <a:srgbClr val="A7370F"/>
              </a:solidFill>
              <a:prstDash val="solid"/>
              <a:round/>
              <a:headEnd len="sm" w="sm" type="none"/>
              <a:tailEnd len="sm" w="sm" type="none"/>
            </a:ln>
          </p:spPr>
        </p:sp>
        <p:sp>
          <p:nvSpPr>
            <p:cNvPr id="669" name="Google Shape;669;p49"/>
            <p:cNvSpPr/>
            <p:nvPr/>
          </p:nvSpPr>
          <p:spPr>
            <a:xfrm>
              <a:off x="3486297" y="983"/>
              <a:ext cx="1447208" cy="1128886"/>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9"/>
            <p:cNvSpPr/>
            <p:nvPr/>
          </p:nvSpPr>
          <p:spPr>
            <a:xfrm>
              <a:off x="3628346" y="135929"/>
              <a:ext cx="1447208" cy="1128886"/>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9"/>
            <p:cNvSpPr txBox="1"/>
            <p:nvPr/>
          </p:nvSpPr>
          <p:spPr>
            <a:xfrm>
              <a:off x="3661410" y="168993"/>
              <a:ext cx="1381080" cy="106275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Hình thức</a:t>
              </a:r>
              <a:br>
                <a:rPr b="1" lang="en-US" sz="1600">
                  <a:solidFill>
                    <a:schemeClr val="dk1"/>
                  </a:solidFill>
                  <a:latin typeface="Times New Roman"/>
                  <a:ea typeface="Times New Roman"/>
                  <a:cs typeface="Times New Roman"/>
                  <a:sym typeface="Times New Roman"/>
                </a:rPr>
              </a:br>
              <a:r>
                <a:rPr b="1" lang="en-US" sz="1600">
                  <a:solidFill>
                    <a:schemeClr val="dk1"/>
                  </a:solidFill>
                  <a:latin typeface="Times New Roman"/>
                  <a:ea typeface="Times New Roman"/>
                  <a:cs typeface="Times New Roman"/>
                  <a:sym typeface="Times New Roman"/>
                </a:rPr>
                <a:t>NN</a:t>
              </a:r>
              <a:endParaRPr/>
            </a:p>
          </p:txBody>
        </p:sp>
        <p:sp>
          <p:nvSpPr>
            <p:cNvPr id="672" name="Google Shape;672;p49"/>
            <p:cNvSpPr/>
            <p:nvPr/>
          </p:nvSpPr>
          <p:spPr>
            <a:xfrm>
              <a:off x="2187818" y="1501683"/>
              <a:ext cx="1447208" cy="1128886"/>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9"/>
            <p:cNvSpPr/>
            <p:nvPr/>
          </p:nvSpPr>
          <p:spPr>
            <a:xfrm>
              <a:off x="2329867" y="1636629"/>
              <a:ext cx="1447208" cy="1128886"/>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txBox="1"/>
            <p:nvPr/>
          </p:nvSpPr>
          <p:spPr>
            <a:xfrm>
              <a:off x="2362931" y="1669693"/>
              <a:ext cx="1381080" cy="106275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Hình thức, cách thức tổ chức</a:t>
              </a:r>
              <a:endParaRPr b="1" sz="1600">
                <a:solidFill>
                  <a:schemeClr val="dk1"/>
                </a:solidFill>
                <a:latin typeface="Times New Roman"/>
                <a:ea typeface="Times New Roman"/>
                <a:cs typeface="Times New Roman"/>
                <a:sym typeface="Times New Roman"/>
              </a:endParaRPr>
            </a:p>
          </p:txBody>
        </p:sp>
        <p:sp>
          <p:nvSpPr>
            <p:cNvPr id="675" name="Google Shape;675;p49"/>
            <p:cNvSpPr/>
            <p:nvPr/>
          </p:nvSpPr>
          <p:spPr>
            <a:xfrm>
              <a:off x="1322165" y="3002383"/>
              <a:ext cx="1447208" cy="1128886"/>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1464214" y="3137329"/>
              <a:ext cx="1447208" cy="1128886"/>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txBox="1"/>
            <p:nvPr/>
          </p:nvSpPr>
          <p:spPr>
            <a:xfrm>
              <a:off x="1497278" y="3170393"/>
              <a:ext cx="1381080" cy="106275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Chính thể</a:t>
              </a:r>
              <a:endParaRPr b="1" sz="1600">
                <a:solidFill>
                  <a:schemeClr val="dk1"/>
                </a:solidFill>
                <a:latin typeface="Times New Roman"/>
                <a:ea typeface="Times New Roman"/>
                <a:cs typeface="Times New Roman"/>
                <a:sym typeface="Times New Roman"/>
              </a:endParaRPr>
            </a:p>
          </p:txBody>
        </p:sp>
        <p:sp>
          <p:nvSpPr>
            <p:cNvPr id="678" name="Google Shape;678;p49"/>
            <p:cNvSpPr/>
            <p:nvPr/>
          </p:nvSpPr>
          <p:spPr>
            <a:xfrm>
              <a:off x="3053471" y="3002383"/>
              <a:ext cx="1447208" cy="1128886"/>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9"/>
            <p:cNvSpPr/>
            <p:nvPr/>
          </p:nvSpPr>
          <p:spPr>
            <a:xfrm>
              <a:off x="3195520" y="3137329"/>
              <a:ext cx="1447208" cy="1128886"/>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9"/>
            <p:cNvSpPr txBox="1"/>
            <p:nvPr/>
          </p:nvSpPr>
          <p:spPr>
            <a:xfrm>
              <a:off x="3228584" y="3170393"/>
              <a:ext cx="1381080" cy="106275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Cấu trúc</a:t>
              </a:r>
              <a:endParaRPr b="1" sz="1600">
                <a:solidFill>
                  <a:schemeClr val="dk1"/>
                </a:solidFill>
                <a:latin typeface="Times New Roman"/>
                <a:ea typeface="Times New Roman"/>
                <a:cs typeface="Times New Roman"/>
                <a:sym typeface="Times New Roman"/>
              </a:endParaRPr>
            </a:p>
          </p:txBody>
        </p:sp>
        <p:sp>
          <p:nvSpPr>
            <p:cNvPr id="681" name="Google Shape;681;p49"/>
            <p:cNvSpPr/>
            <p:nvPr/>
          </p:nvSpPr>
          <p:spPr>
            <a:xfrm>
              <a:off x="4784777" y="1501683"/>
              <a:ext cx="1447208" cy="1128886"/>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9"/>
            <p:cNvSpPr/>
            <p:nvPr/>
          </p:nvSpPr>
          <p:spPr>
            <a:xfrm>
              <a:off x="4926826" y="1636629"/>
              <a:ext cx="1447208" cy="1128886"/>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9"/>
            <p:cNvSpPr txBox="1"/>
            <p:nvPr/>
          </p:nvSpPr>
          <p:spPr>
            <a:xfrm>
              <a:off x="4959890" y="1669693"/>
              <a:ext cx="1381080" cy="106275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Phương pháp thực hiện</a:t>
              </a:r>
              <a:endParaRPr b="1" sz="1600">
                <a:solidFill>
                  <a:schemeClr val="dk1"/>
                </a:solidFill>
                <a:latin typeface="Times New Roman"/>
                <a:ea typeface="Times New Roman"/>
                <a:cs typeface="Times New Roman"/>
                <a:sym typeface="Times New Roman"/>
              </a:endParaRPr>
            </a:p>
          </p:txBody>
        </p:sp>
        <p:sp>
          <p:nvSpPr>
            <p:cNvPr id="684" name="Google Shape;684;p49"/>
            <p:cNvSpPr/>
            <p:nvPr/>
          </p:nvSpPr>
          <p:spPr>
            <a:xfrm>
              <a:off x="4784777" y="3002383"/>
              <a:ext cx="1447208" cy="1128886"/>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9"/>
            <p:cNvSpPr/>
            <p:nvPr/>
          </p:nvSpPr>
          <p:spPr>
            <a:xfrm>
              <a:off x="4926826" y="3137329"/>
              <a:ext cx="1447208" cy="1128886"/>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9"/>
            <p:cNvSpPr txBox="1"/>
            <p:nvPr/>
          </p:nvSpPr>
          <p:spPr>
            <a:xfrm>
              <a:off x="4959890" y="3170393"/>
              <a:ext cx="1381080" cy="106275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Chế độ chính trị</a:t>
              </a:r>
              <a:endParaRPr b="1" sz="1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0"/>
          <p:cNvSpPr txBox="1"/>
          <p:nvPr>
            <p:ph type="title"/>
          </p:nvPr>
        </p:nvSpPr>
        <p:spPr>
          <a:xfrm>
            <a:off x="304800" y="4572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V. Hình thức và Bộ máy Nhà nước</a:t>
            </a:r>
            <a:br>
              <a:rPr b="1" lang="en-US" sz="2520">
                <a:solidFill>
                  <a:srgbClr val="FF0000"/>
                </a:solidFill>
                <a:latin typeface="Times New Roman"/>
                <a:ea typeface="Times New Roman"/>
                <a:cs typeface="Times New Roman"/>
                <a:sym typeface="Times New Roman"/>
              </a:rPr>
            </a:br>
            <a:r>
              <a:rPr lang="en-US" sz="2520">
                <a:solidFill>
                  <a:schemeClr val="dk1"/>
                </a:solidFill>
                <a:latin typeface="Times New Roman"/>
                <a:ea typeface="Times New Roman"/>
                <a:cs typeface="Times New Roman"/>
                <a:sym typeface="Times New Roman"/>
              </a:rPr>
              <a:t>5.1. Hình thức Nhà nước</a:t>
            </a:r>
            <a:endParaRPr sz="2520">
              <a:solidFill>
                <a:schemeClr val="dk1"/>
              </a:solidFill>
              <a:latin typeface="Times New Roman"/>
              <a:ea typeface="Times New Roman"/>
              <a:cs typeface="Times New Roman"/>
              <a:sym typeface="Times New Roman"/>
            </a:endParaRPr>
          </a:p>
        </p:txBody>
      </p:sp>
      <p:sp>
        <p:nvSpPr>
          <p:cNvPr id="692" name="Google Shape;692;p50"/>
          <p:cNvSpPr txBox="1"/>
          <p:nvPr/>
        </p:nvSpPr>
        <p:spPr>
          <a:xfrm>
            <a:off x="293077" y="4114800"/>
            <a:ext cx="8686800" cy="9906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Hình thức chính thể là việc tổ chức và vận hành quyền lực NN ở TW có 3 nội dung cơ bản:</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Cách thức, trình tự tổ chức quyền lực NN ở TW</a:t>
            </a:r>
            <a:endParaRPr/>
          </a:p>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Cách thức: Bầu, bầu cử; Bổ nhiệm; Thế tập.</a:t>
            </a:r>
            <a:endParaRPr/>
          </a:p>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Trình tự: Theo thứ tự trước sau. Sự thành công của cơ quan trước là tiền đề để thành lập cơ quan sau; Thiết lập độc lập.</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MQH giữa các cơ quan quyền lực NN ở TW</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Sự tham gia của nhân dân vào việc tổ chức quyền lực NN ở TW</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1"/>
          <p:cNvSpPr txBox="1"/>
          <p:nvPr>
            <p:ph type="title"/>
          </p:nvPr>
        </p:nvSpPr>
        <p:spPr>
          <a:xfrm>
            <a:off x="304800" y="4572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V. Hình thức và Bộ máy Nhà nước</a:t>
            </a:r>
            <a:br>
              <a:rPr b="1" lang="en-US" sz="2520">
                <a:solidFill>
                  <a:srgbClr val="FF0000"/>
                </a:solidFill>
                <a:latin typeface="Times New Roman"/>
                <a:ea typeface="Times New Roman"/>
                <a:cs typeface="Times New Roman"/>
                <a:sym typeface="Times New Roman"/>
              </a:rPr>
            </a:br>
            <a:r>
              <a:rPr lang="en-US" sz="2520">
                <a:solidFill>
                  <a:schemeClr val="dk1"/>
                </a:solidFill>
                <a:latin typeface="Times New Roman"/>
                <a:ea typeface="Times New Roman"/>
                <a:cs typeface="Times New Roman"/>
                <a:sym typeface="Times New Roman"/>
              </a:rPr>
              <a:t>5.1. Hình thức Nhà nước</a:t>
            </a:r>
            <a:endParaRPr sz="2520">
              <a:solidFill>
                <a:schemeClr val="dk1"/>
              </a:solidFill>
              <a:latin typeface="Times New Roman"/>
              <a:ea typeface="Times New Roman"/>
              <a:cs typeface="Times New Roman"/>
              <a:sym typeface="Times New Roman"/>
            </a:endParaRPr>
          </a:p>
        </p:txBody>
      </p:sp>
      <p:grpSp>
        <p:nvGrpSpPr>
          <p:cNvPr id="698" name="Google Shape;698;p51"/>
          <p:cNvGrpSpPr/>
          <p:nvPr/>
        </p:nvGrpSpPr>
        <p:grpSpPr>
          <a:xfrm>
            <a:off x="230811" y="1616244"/>
            <a:ext cx="8758577" cy="4387511"/>
            <a:chOff x="2211" y="625644"/>
            <a:chExt cx="8758577" cy="4387511"/>
          </a:xfrm>
        </p:grpSpPr>
        <p:sp>
          <p:nvSpPr>
            <p:cNvPr id="699" name="Google Shape;699;p51"/>
            <p:cNvSpPr/>
            <p:nvPr/>
          </p:nvSpPr>
          <p:spPr>
            <a:xfrm>
              <a:off x="6089379" y="3330617"/>
              <a:ext cx="1780939" cy="382472"/>
            </a:xfrm>
            <a:custGeom>
              <a:rect b="b" l="l" r="r" t="t"/>
              <a:pathLst>
                <a:path extrusionOk="0" h="120000" w="120000">
                  <a:moveTo>
                    <a:pt x="0" y="0"/>
                  </a:moveTo>
                  <a:lnTo>
                    <a:pt x="0" y="81776"/>
                  </a:lnTo>
                  <a:lnTo>
                    <a:pt x="120000" y="81776"/>
                  </a:lnTo>
                  <a:lnTo>
                    <a:pt x="120000" y="120000"/>
                  </a:lnTo>
                </a:path>
              </a:pathLst>
            </a:custGeom>
            <a:noFill/>
            <a:ln cap="flat" cmpd="sng" w="12700">
              <a:solidFill>
                <a:srgbClr val="BD3F12"/>
              </a:solidFill>
              <a:prstDash val="solid"/>
              <a:round/>
              <a:headEnd len="sm" w="sm" type="none"/>
              <a:tailEnd len="sm" w="sm" type="none"/>
            </a:ln>
          </p:spPr>
        </p:sp>
        <p:sp>
          <p:nvSpPr>
            <p:cNvPr id="700" name="Google Shape;700;p51"/>
            <p:cNvSpPr/>
            <p:nvPr/>
          </p:nvSpPr>
          <p:spPr>
            <a:xfrm>
              <a:off x="6043659" y="3330617"/>
              <a:ext cx="91440" cy="382472"/>
            </a:xfrm>
            <a:custGeom>
              <a:rect b="b" l="l" r="r" t="t"/>
              <a:pathLst>
                <a:path extrusionOk="0" h="120000" w="120000">
                  <a:moveTo>
                    <a:pt x="60000" y="0"/>
                  </a:moveTo>
                  <a:lnTo>
                    <a:pt x="60000" y="120000"/>
                  </a:lnTo>
                </a:path>
              </a:pathLst>
            </a:custGeom>
            <a:noFill/>
            <a:ln cap="flat" cmpd="sng" w="12700">
              <a:solidFill>
                <a:srgbClr val="BD3F12"/>
              </a:solidFill>
              <a:prstDash val="solid"/>
              <a:round/>
              <a:headEnd len="sm" w="sm" type="none"/>
              <a:tailEnd len="sm" w="sm" type="none"/>
            </a:ln>
          </p:spPr>
        </p:sp>
        <p:sp>
          <p:nvSpPr>
            <p:cNvPr id="701" name="Google Shape;701;p51"/>
            <p:cNvSpPr/>
            <p:nvPr/>
          </p:nvSpPr>
          <p:spPr>
            <a:xfrm>
              <a:off x="4308439" y="3330617"/>
              <a:ext cx="1780939" cy="382472"/>
            </a:xfrm>
            <a:custGeom>
              <a:rect b="b" l="l" r="r" t="t"/>
              <a:pathLst>
                <a:path extrusionOk="0" h="120000" w="120000">
                  <a:moveTo>
                    <a:pt x="120000" y="0"/>
                  </a:moveTo>
                  <a:lnTo>
                    <a:pt x="120000" y="81776"/>
                  </a:lnTo>
                  <a:lnTo>
                    <a:pt x="0" y="81776"/>
                  </a:lnTo>
                  <a:lnTo>
                    <a:pt x="0" y="120000"/>
                  </a:lnTo>
                </a:path>
              </a:pathLst>
            </a:custGeom>
            <a:noFill/>
            <a:ln cap="flat" cmpd="sng" w="12700">
              <a:solidFill>
                <a:srgbClr val="BD3F12"/>
              </a:solidFill>
              <a:prstDash val="solid"/>
              <a:round/>
              <a:headEnd len="sm" w="sm" type="none"/>
              <a:tailEnd len="sm" w="sm" type="none"/>
            </a:ln>
          </p:spPr>
        </p:sp>
        <p:sp>
          <p:nvSpPr>
            <p:cNvPr id="702" name="Google Shape;702;p51"/>
            <p:cNvSpPr/>
            <p:nvPr/>
          </p:nvSpPr>
          <p:spPr>
            <a:xfrm>
              <a:off x="3863204" y="1786894"/>
              <a:ext cx="2226174" cy="382472"/>
            </a:xfrm>
            <a:custGeom>
              <a:rect b="b" l="l" r="r" t="t"/>
              <a:pathLst>
                <a:path extrusionOk="0" h="120000" w="120000">
                  <a:moveTo>
                    <a:pt x="0" y="0"/>
                  </a:moveTo>
                  <a:lnTo>
                    <a:pt x="0" y="81776"/>
                  </a:lnTo>
                  <a:lnTo>
                    <a:pt x="120000" y="81776"/>
                  </a:lnTo>
                  <a:lnTo>
                    <a:pt x="120000" y="120000"/>
                  </a:lnTo>
                </a:path>
              </a:pathLst>
            </a:custGeom>
            <a:noFill/>
            <a:ln cap="flat" cmpd="sng" w="12700">
              <a:solidFill>
                <a:srgbClr val="A7370F"/>
              </a:solidFill>
              <a:prstDash val="solid"/>
              <a:round/>
              <a:headEnd len="sm" w="sm" type="none"/>
              <a:tailEnd len="sm" w="sm" type="none"/>
            </a:ln>
          </p:spPr>
        </p:sp>
        <p:sp>
          <p:nvSpPr>
            <p:cNvPr id="703" name="Google Shape;703;p51"/>
            <p:cNvSpPr/>
            <p:nvPr/>
          </p:nvSpPr>
          <p:spPr>
            <a:xfrm>
              <a:off x="1637029" y="3330617"/>
              <a:ext cx="890469" cy="382472"/>
            </a:xfrm>
            <a:custGeom>
              <a:rect b="b" l="l" r="r" t="t"/>
              <a:pathLst>
                <a:path extrusionOk="0" h="120000" w="120000">
                  <a:moveTo>
                    <a:pt x="0" y="0"/>
                  </a:moveTo>
                  <a:lnTo>
                    <a:pt x="0" y="81776"/>
                  </a:lnTo>
                  <a:lnTo>
                    <a:pt x="120000" y="81776"/>
                  </a:lnTo>
                  <a:lnTo>
                    <a:pt x="120000" y="120000"/>
                  </a:lnTo>
                </a:path>
              </a:pathLst>
            </a:custGeom>
            <a:noFill/>
            <a:ln cap="flat" cmpd="sng" w="12700">
              <a:solidFill>
                <a:srgbClr val="BD3F12"/>
              </a:solidFill>
              <a:prstDash val="solid"/>
              <a:round/>
              <a:headEnd len="sm" w="sm" type="none"/>
              <a:tailEnd len="sm" w="sm" type="none"/>
            </a:ln>
          </p:spPr>
        </p:sp>
        <p:sp>
          <p:nvSpPr>
            <p:cNvPr id="704" name="Google Shape;704;p51"/>
            <p:cNvSpPr/>
            <p:nvPr/>
          </p:nvSpPr>
          <p:spPr>
            <a:xfrm>
              <a:off x="746559" y="3330617"/>
              <a:ext cx="890469" cy="382472"/>
            </a:xfrm>
            <a:custGeom>
              <a:rect b="b" l="l" r="r" t="t"/>
              <a:pathLst>
                <a:path extrusionOk="0" h="120000" w="120000">
                  <a:moveTo>
                    <a:pt x="120000" y="0"/>
                  </a:moveTo>
                  <a:lnTo>
                    <a:pt x="120000" y="81776"/>
                  </a:lnTo>
                  <a:lnTo>
                    <a:pt x="0" y="81776"/>
                  </a:lnTo>
                  <a:lnTo>
                    <a:pt x="0" y="120000"/>
                  </a:lnTo>
                </a:path>
              </a:pathLst>
            </a:custGeom>
            <a:noFill/>
            <a:ln cap="flat" cmpd="sng" w="12700">
              <a:solidFill>
                <a:srgbClr val="BD3F12"/>
              </a:solidFill>
              <a:prstDash val="solid"/>
              <a:round/>
              <a:headEnd len="sm" w="sm" type="none"/>
              <a:tailEnd len="sm" w="sm" type="none"/>
            </a:ln>
          </p:spPr>
        </p:sp>
        <p:sp>
          <p:nvSpPr>
            <p:cNvPr id="705" name="Google Shape;705;p51"/>
            <p:cNvSpPr/>
            <p:nvPr/>
          </p:nvSpPr>
          <p:spPr>
            <a:xfrm>
              <a:off x="1637029" y="1786894"/>
              <a:ext cx="2226174" cy="382472"/>
            </a:xfrm>
            <a:custGeom>
              <a:rect b="b" l="l" r="r" t="t"/>
              <a:pathLst>
                <a:path extrusionOk="0" h="120000" w="120000">
                  <a:moveTo>
                    <a:pt x="120000" y="0"/>
                  </a:moveTo>
                  <a:lnTo>
                    <a:pt x="120000" y="81776"/>
                  </a:lnTo>
                  <a:lnTo>
                    <a:pt x="0" y="81776"/>
                  </a:lnTo>
                  <a:lnTo>
                    <a:pt x="0" y="120000"/>
                  </a:lnTo>
                </a:path>
              </a:pathLst>
            </a:custGeom>
            <a:noFill/>
            <a:ln cap="flat" cmpd="sng" w="12700">
              <a:solidFill>
                <a:srgbClr val="A7370F"/>
              </a:solidFill>
              <a:prstDash val="solid"/>
              <a:round/>
              <a:headEnd len="sm" w="sm" type="none"/>
              <a:tailEnd len="sm" w="sm" type="none"/>
            </a:ln>
          </p:spPr>
        </p:sp>
        <p:sp>
          <p:nvSpPr>
            <p:cNvPr id="706" name="Google Shape;706;p51"/>
            <p:cNvSpPr/>
            <p:nvPr/>
          </p:nvSpPr>
          <p:spPr>
            <a:xfrm>
              <a:off x="3118855" y="625644"/>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1"/>
            <p:cNvSpPr/>
            <p:nvPr/>
          </p:nvSpPr>
          <p:spPr>
            <a:xfrm>
              <a:off x="3264977" y="764459"/>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1"/>
            <p:cNvSpPr txBox="1"/>
            <p:nvPr/>
          </p:nvSpPr>
          <p:spPr>
            <a:xfrm>
              <a:off x="3298989" y="798471"/>
              <a:ext cx="1420673" cy="10932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Chính thể</a:t>
              </a:r>
              <a:endParaRPr b="1" sz="2600">
                <a:solidFill>
                  <a:schemeClr val="dk1"/>
                </a:solidFill>
                <a:latin typeface="Times New Roman"/>
                <a:ea typeface="Times New Roman"/>
                <a:cs typeface="Times New Roman"/>
                <a:sym typeface="Times New Roman"/>
              </a:endParaRPr>
            </a:p>
          </p:txBody>
        </p:sp>
        <p:sp>
          <p:nvSpPr>
            <p:cNvPr id="709" name="Google Shape;709;p51"/>
            <p:cNvSpPr/>
            <p:nvPr/>
          </p:nvSpPr>
          <p:spPr>
            <a:xfrm>
              <a:off x="892681" y="2169367"/>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1"/>
            <p:cNvSpPr/>
            <p:nvPr/>
          </p:nvSpPr>
          <p:spPr>
            <a:xfrm>
              <a:off x="1038802" y="2308182"/>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1"/>
            <p:cNvSpPr txBox="1"/>
            <p:nvPr/>
          </p:nvSpPr>
          <p:spPr>
            <a:xfrm>
              <a:off x="1072814" y="2342194"/>
              <a:ext cx="1420673" cy="10932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Quân chủ</a:t>
              </a:r>
              <a:endParaRPr b="1" sz="2600">
                <a:solidFill>
                  <a:schemeClr val="dk1"/>
                </a:solidFill>
                <a:latin typeface="Times New Roman"/>
                <a:ea typeface="Times New Roman"/>
                <a:cs typeface="Times New Roman"/>
                <a:sym typeface="Times New Roman"/>
              </a:endParaRPr>
            </a:p>
          </p:txBody>
        </p:sp>
        <p:sp>
          <p:nvSpPr>
            <p:cNvPr id="712" name="Google Shape;712;p51"/>
            <p:cNvSpPr/>
            <p:nvPr/>
          </p:nvSpPr>
          <p:spPr>
            <a:xfrm>
              <a:off x="2211" y="3713089"/>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1"/>
            <p:cNvSpPr/>
            <p:nvPr/>
          </p:nvSpPr>
          <p:spPr>
            <a:xfrm>
              <a:off x="148332" y="3851905"/>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1"/>
            <p:cNvSpPr txBox="1"/>
            <p:nvPr/>
          </p:nvSpPr>
          <p:spPr>
            <a:xfrm>
              <a:off x="182344" y="3885917"/>
              <a:ext cx="1420673" cy="10932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Tuyệt đối</a:t>
              </a:r>
              <a:endParaRPr b="1" sz="2600">
                <a:solidFill>
                  <a:schemeClr val="dk1"/>
                </a:solidFill>
                <a:latin typeface="Times New Roman"/>
                <a:ea typeface="Times New Roman"/>
                <a:cs typeface="Times New Roman"/>
                <a:sym typeface="Times New Roman"/>
              </a:endParaRPr>
            </a:p>
          </p:txBody>
        </p:sp>
        <p:sp>
          <p:nvSpPr>
            <p:cNvPr id="715" name="Google Shape;715;p51"/>
            <p:cNvSpPr/>
            <p:nvPr/>
          </p:nvSpPr>
          <p:spPr>
            <a:xfrm>
              <a:off x="1783151" y="3713089"/>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1"/>
            <p:cNvSpPr/>
            <p:nvPr/>
          </p:nvSpPr>
          <p:spPr>
            <a:xfrm>
              <a:off x="1929272" y="3851905"/>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1"/>
            <p:cNvSpPr txBox="1"/>
            <p:nvPr/>
          </p:nvSpPr>
          <p:spPr>
            <a:xfrm>
              <a:off x="1963284" y="3885917"/>
              <a:ext cx="1420673" cy="1093226"/>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Hạn chế: Đại nghị; Lập hiến</a:t>
              </a:r>
              <a:endParaRPr b="1" sz="2000">
                <a:solidFill>
                  <a:schemeClr val="dk1"/>
                </a:solidFill>
                <a:latin typeface="Times New Roman"/>
                <a:ea typeface="Times New Roman"/>
                <a:cs typeface="Times New Roman"/>
                <a:sym typeface="Times New Roman"/>
              </a:endParaRPr>
            </a:p>
          </p:txBody>
        </p:sp>
        <p:sp>
          <p:nvSpPr>
            <p:cNvPr id="718" name="Google Shape;718;p51"/>
            <p:cNvSpPr/>
            <p:nvPr/>
          </p:nvSpPr>
          <p:spPr>
            <a:xfrm>
              <a:off x="5345030" y="2169367"/>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1"/>
            <p:cNvSpPr/>
            <p:nvPr/>
          </p:nvSpPr>
          <p:spPr>
            <a:xfrm>
              <a:off x="5491151" y="2308182"/>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1"/>
            <p:cNvSpPr txBox="1"/>
            <p:nvPr/>
          </p:nvSpPr>
          <p:spPr>
            <a:xfrm>
              <a:off x="5525163" y="2342194"/>
              <a:ext cx="1420673" cy="10932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Cộng hòa</a:t>
              </a:r>
              <a:endParaRPr b="1" sz="2600">
                <a:solidFill>
                  <a:schemeClr val="dk1"/>
                </a:solidFill>
                <a:latin typeface="Times New Roman"/>
                <a:ea typeface="Times New Roman"/>
                <a:cs typeface="Times New Roman"/>
                <a:sym typeface="Times New Roman"/>
              </a:endParaRPr>
            </a:p>
          </p:txBody>
        </p:sp>
        <p:sp>
          <p:nvSpPr>
            <p:cNvPr id="721" name="Google Shape;721;p51"/>
            <p:cNvSpPr/>
            <p:nvPr/>
          </p:nvSpPr>
          <p:spPr>
            <a:xfrm>
              <a:off x="3564090" y="3713089"/>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1"/>
            <p:cNvSpPr/>
            <p:nvPr/>
          </p:nvSpPr>
          <p:spPr>
            <a:xfrm>
              <a:off x="3710212" y="3851905"/>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1"/>
            <p:cNvSpPr txBox="1"/>
            <p:nvPr/>
          </p:nvSpPr>
          <p:spPr>
            <a:xfrm>
              <a:off x="3744224" y="3885917"/>
              <a:ext cx="1420673" cy="10932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Tổng thống</a:t>
              </a:r>
              <a:endParaRPr b="1" sz="2600">
                <a:solidFill>
                  <a:schemeClr val="dk1"/>
                </a:solidFill>
                <a:latin typeface="Times New Roman"/>
                <a:ea typeface="Times New Roman"/>
                <a:cs typeface="Times New Roman"/>
                <a:sym typeface="Times New Roman"/>
              </a:endParaRPr>
            </a:p>
          </p:txBody>
        </p:sp>
        <p:sp>
          <p:nvSpPr>
            <p:cNvPr id="724" name="Google Shape;724;p51"/>
            <p:cNvSpPr/>
            <p:nvPr/>
          </p:nvSpPr>
          <p:spPr>
            <a:xfrm>
              <a:off x="5345030" y="3713089"/>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1"/>
            <p:cNvSpPr/>
            <p:nvPr/>
          </p:nvSpPr>
          <p:spPr>
            <a:xfrm>
              <a:off x="5491151" y="3851905"/>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1"/>
            <p:cNvSpPr txBox="1"/>
            <p:nvPr/>
          </p:nvSpPr>
          <p:spPr>
            <a:xfrm>
              <a:off x="5525163" y="3885917"/>
              <a:ext cx="1420673" cy="10932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Đại nghị</a:t>
              </a:r>
              <a:endParaRPr b="1" sz="2600">
                <a:solidFill>
                  <a:schemeClr val="dk1"/>
                </a:solidFill>
                <a:latin typeface="Times New Roman"/>
                <a:ea typeface="Times New Roman"/>
                <a:cs typeface="Times New Roman"/>
                <a:sym typeface="Times New Roman"/>
              </a:endParaRPr>
            </a:p>
          </p:txBody>
        </p:sp>
        <p:sp>
          <p:nvSpPr>
            <p:cNvPr id="727" name="Google Shape;727;p51"/>
            <p:cNvSpPr/>
            <p:nvPr/>
          </p:nvSpPr>
          <p:spPr>
            <a:xfrm>
              <a:off x="7125970" y="3713089"/>
              <a:ext cx="1488697" cy="1161250"/>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1"/>
            <p:cNvSpPr/>
            <p:nvPr/>
          </p:nvSpPr>
          <p:spPr>
            <a:xfrm>
              <a:off x="7272091" y="3851905"/>
              <a:ext cx="1488697" cy="1161250"/>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1"/>
            <p:cNvSpPr txBox="1"/>
            <p:nvPr/>
          </p:nvSpPr>
          <p:spPr>
            <a:xfrm>
              <a:off x="7306103" y="3885917"/>
              <a:ext cx="1420673" cy="1093226"/>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Hỗn hợp</a:t>
              </a:r>
              <a:endParaRPr b="1" sz="2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04800" y="228600"/>
            <a:ext cx="86868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dk2"/>
              </a:buClr>
              <a:buSzPts val="3200"/>
              <a:buFont typeface="Times New Roman"/>
              <a:buNone/>
            </a:pPr>
            <a:r>
              <a:rPr b="1" lang="en-US" sz="3200">
                <a:latin typeface="Times New Roman"/>
                <a:ea typeface="Times New Roman"/>
                <a:cs typeface="Times New Roman"/>
                <a:sym typeface="Times New Roman"/>
              </a:rPr>
              <a:t>I. Nguồn gốc Nhà nước (Origin of the State)</a:t>
            </a:r>
            <a:endParaRPr/>
          </a:p>
        </p:txBody>
      </p:sp>
      <p:sp>
        <p:nvSpPr>
          <p:cNvPr id="121" name="Google Shape;121;p16"/>
          <p:cNvSpPr txBox="1"/>
          <p:nvPr>
            <p:ph idx="1" type="body"/>
          </p:nvPr>
        </p:nvSpPr>
        <p:spPr>
          <a:xfrm>
            <a:off x="152400" y="1447800"/>
            <a:ext cx="8686800" cy="838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2202"/>
              <a:buNone/>
            </a:pPr>
            <a:r>
              <a:rPr b="1" lang="en-US" sz="2590">
                <a:latin typeface="Times New Roman"/>
                <a:ea typeface="Times New Roman"/>
                <a:cs typeface="Times New Roman"/>
                <a:sym typeface="Times New Roman"/>
              </a:rPr>
              <a:t>Nhà nước xuất hiện như thế nào? Vào thời gian nào? Vì sao nó lại xuất hiện?</a:t>
            </a:r>
            <a:endParaRPr/>
          </a:p>
        </p:txBody>
      </p:sp>
      <p:pic>
        <p:nvPicPr>
          <p:cNvPr descr="roma.jpg" id="122" name="Google Shape;122;p16"/>
          <p:cNvPicPr preferRelativeResize="0"/>
          <p:nvPr/>
        </p:nvPicPr>
        <p:blipFill rotWithShape="1">
          <a:blip r:embed="rId3">
            <a:alphaModFix/>
          </a:blip>
          <a:srcRect b="0" l="0" r="0" t="0"/>
          <a:stretch/>
        </p:blipFill>
        <p:spPr>
          <a:xfrm>
            <a:off x="0" y="-3908"/>
            <a:ext cx="9144000" cy="68619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822"/>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2"/>
          <p:cNvSpPr txBox="1"/>
          <p:nvPr>
            <p:ph type="title"/>
          </p:nvPr>
        </p:nvSpPr>
        <p:spPr>
          <a:xfrm>
            <a:off x="304800" y="4572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V. Hình thức và Bộ máy Nhà nước</a:t>
            </a:r>
            <a:br>
              <a:rPr b="1" lang="en-US" sz="2520">
                <a:solidFill>
                  <a:srgbClr val="FF0000"/>
                </a:solidFill>
                <a:latin typeface="Times New Roman"/>
                <a:ea typeface="Times New Roman"/>
                <a:cs typeface="Times New Roman"/>
                <a:sym typeface="Times New Roman"/>
              </a:rPr>
            </a:br>
            <a:r>
              <a:rPr lang="en-US" sz="2520">
                <a:solidFill>
                  <a:schemeClr val="dk1"/>
                </a:solidFill>
                <a:latin typeface="Times New Roman"/>
                <a:ea typeface="Times New Roman"/>
                <a:cs typeface="Times New Roman"/>
                <a:sym typeface="Times New Roman"/>
              </a:rPr>
              <a:t>5.1. Hình thức Nhà nước</a:t>
            </a:r>
            <a:endParaRPr sz="2520">
              <a:solidFill>
                <a:schemeClr val="dk1"/>
              </a:solidFill>
              <a:latin typeface="Times New Roman"/>
              <a:ea typeface="Times New Roman"/>
              <a:cs typeface="Times New Roman"/>
              <a:sym typeface="Times New Roman"/>
            </a:endParaRPr>
          </a:p>
        </p:txBody>
      </p:sp>
      <p:sp>
        <p:nvSpPr>
          <p:cNvPr id="735" name="Google Shape;735;p52"/>
          <p:cNvSpPr txBox="1"/>
          <p:nvPr/>
        </p:nvSpPr>
        <p:spPr>
          <a:xfrm>
            <a:off x="304800" y="1342292"/>
            <a:ext cx="8686800" cy="9906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Hình thức cấu trúc là việc NN được cấu thành từ những đơn vị hành chính lãnh thổ như thế nào.</a:t>
            </a:r>
            <a:endParaRPr/>
          </a:p>
        </p:txBody>
      </p:sp>
      <p:grpSp>
        <p:nvGrpSpPr>
          <p:cNvPr id="736" name="Google Shape;736;p52"/>
          <p:cNvGrpSpPr/>
          <p:nvPr/>
        </p:nvGrpSpPr>
        <p:grpSpPr>
          <a:xfrm>
            <a:off x="1804431" y="2591443"/>
            <a:ext cx="4849336" cy="4037313"/>
            <a:chOff x="1575831" y="643"/>
            <a:chExt cx="4849336" cy="4037313"/>
          </a:xfrm>
        </p:grpSpPr>
        <p:sp>
          <p:nvSpPr>
            <p:cNvPr id="737" name="Google Shape;737;p52"/>
            <p:cNvSpPr/>
            <p:nvPr/>
          </p:nvSpPr>
          <p:spPr>
            <a:xfrm>
              <a:off x="3896776" y="1649264"/>
              <a:ext cx="1264196" cy="542994"/>
            </a:xfrm>
            <a:custGeom>
              <a:rect b="b" l="l" r="r" t="t"/>
              <a:pathLst>
                <a:path extrusionOk="0" h="120000" w="120000">
                  <a:moveTo>
                    <a:pt x="0" y="0"/>
                  </a:moveTo>
                  <a:lnTo>
                    <a:pt x="0" y="81777"/>
                  </a:lnTo>
                  <a:lnTo>
                    <a:pt x="120000" y="81777"/>
                  </a:lnTo>
                  <a:lnTo>
                    <a:pt x="120000" y="120000"/>
                  </a:lnTo>
                </a:path>
              </a:pathLst>
            </a:custGeom>
            <a:noFill/>
            <a:ln cap="flat" cmpd="sng" w="12700">
              <a:solidFill>
                <a:srgbClr val="A7370F"/>
              </a:solidFill>
              <a:prstDash val="solid"/>
              <a:round/>
              <a:headEnd len="sm" w="sm" type="none"/>
              <a:tailEnd len="sm" w="sm" type="none"/>
            </a:ln>
          </p:spPr>
        </p:sp>
        <p:sp>
          <p:nvSpPr>
            <p:cNvPr id="738" name="Google Shape;738;p52"/>
            <p:cNvSpPr/>
            <p:nvPr/>
          </p:nvSpPr>
          <p:spPr>
            <a:xfrm>
              <a:off x="2632579" y="1649264"/>
              <a:ext cx="1264196" cy="542994"/>
            </a:xfrm>
            <a:custGeom>
              <a:rect b="b" l="l" r="r" t="t"/>
              <a:pathLst>
                <a:path extrusionOk="0" h="120000" w="120000">
                  <a:moveTo>
                    <a:pt x="120000" y="0"/>
                  </a:moveTo>
                  <a:lnTo>
                    <a:pt x="120000" y="81777"/>
                  </a:lnTo>
                  <a:lnTo>
                    <a:pt x="0" y="81777"/>
                  </a:lnTo>
                  <a:lnTo>
                    <a:pt x="0" y="120000"/>
                  </a:lnTo>
                </a:path>
              </a:pathLst>
            </a:custGeom>
            <a:noFill/>
            <a:ln cap="flat" cmpd="sng" w="12700">
              <a:solidFill>
                <a:srgbClr val="A7370F"/>
              </a:solidFill>
              <a:prstDash val="solid"/>
              <a:round/>
              <a:headEnd len="sm" w="sm" type="none"/>
              <a:tailEnd len="sm" w="sm" type="none"/>
            </a:ln>
          </p:spPr>
        </p:sp>
        <p:sp>
          <p:nvSpPr>
            <p:cNvPr id="739" name="Google Shape;739;p52"/>
            <p:cNvSpPr/>
            <p:nvPr/>
          </p:nvSpPr>
          <p:spPr>
            <a:xfrm>
              <a:off x="2840027" y="643"/>
              <a:ext cx="2113496" cy="1648621"/>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2"/>
            <p:cNvSpPr/>
            <p:nvPr/>
          </p:nvSpPr>
          <p:spPr>
            <a:xfrm>
              <a:off x="3047475" y="197718"/>
              <a:ext cx="2113496" cy="1648621"/>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2"/>
            <p:cNvSpPr txBox="1"/>
            <p:nvPr/>
          </p:nvSpPr>
          <p:spPr>
            <a:xfrm>
              <a:off x="3095761" y="246004"/>
              <a:ext cx="2016924" cy="155204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Cấu trúc</a:t>
              </a:r>
              <a:endParaRPr b="1" sz="2600">
                <a:solidFill>
                  <a:schemeClr val="dk1"/>
                </a:solidFill>
                <a:latin typeface="Times New Roman"/>
                <a:ea typeface="Times New Roman"/>
                <a:cs typeface="Times New Roman"/>
                <a:sym typeface="Times New Roman"/>
              </a:endParaRPr>
            </a:p>
          </p:txBody>
        </p:sp>
        <p:sp>
          <p:nvSpPr>
            <p:cNvPr id="742" name="Google Shape;742;p52"/>
            <p:cNvSpPr/>
            <p:nvPr/>
          </p:nvSpPr>
          <p:spPr>
            <a:xfrm>
              <a:off x="1575831" y="2192259"/>
              <a:ext cx="2113496" cy="1648621"/>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2"/>
            <p:cNvSpPr/>
            <p:nvPr/>
          </p:nvSpPr>
          <p:spPr>
            <a:xfrm>
              <a:off x="1783279" y="2389335"/>
              <a:ext cx="2113496" cy="1648621"/>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txBox="1"/>
            <p:nvPr/>
          </p:nvSpPr>
          <p:spPr>
            <a:xfrm>
              <a:off x="1831565" y="2437621"/>
              <a:ext cx="2016924" cy="155204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Liên bang</a:t>
              </a:r>
              <a:endParaRPr/>
            </a:p>
          </p:txBody>
        </p:sp>
        <p:sp>
          <p:nvSpPr>
            <p:cNvPr id="745" name="Google Shape;745;p52"/>
            <p:cNvSpPr/>
            <p:nvPr/>
          </p:nvSpPr>
          <p:spPr>
            <a:xfrm>
              <a:off x="4104223" y="2192259"/>
              <a:ext cx="2113496" cy="1648621"/>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2"/>
            <p:cNvSpPr/>
            <p:nvPr/>
          </p:nvSpPr>
          <p:spPr>
            <a:xfrm>
              <a:off x="4311671" y="2389335"/>
              <a:ext cx="2113496" cy="1648621"/>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2"/>
            <p:cNvSpPr txBox="1"/>
            <p:nvPr/>
          </p:nvSpPr>
          <p:spPr>
            <a:xfrm>
              <a:off x="4359957" y="2437621"/>
              <a:ext cx="2016924" cy="155204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Đơn nhất</a:t>
              </a:r>
              <a:endParaRPr b="1" sz="2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3"/>
          <p:cNvSpPr txBox="1"/>
          <p:nvPr>
            <p:ph type="title"/>
          </p:nvPr>
        </p:nvSpPr>
        <p:spPr>
          <a:xfrm>
            <a:off x="304800" y="4572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V. Hình thức và Bộ máy Nhà nước</a:t>
            </a:r>
            <a:br>
              <a:rPr b="1" lang="en-US" sz="2520">
                <a:solidFill>
                  <a:srgbClr val="FF0000"/>
                </a:solidFill>
                <a:latin typeface="Times New Roman"/>
                <a:ea typeface="Times New Roman"/>
                <a:cs typeface="Times New Roman"/>
                <a:sym typeface="Times New Roman"/>
              </a:rPr>
            </a:br>
            <a:r>
              <a:rPr lang="en-US" sz="2520">
                <a:solidFill>
                  <a:schemeClr val="dk1"/>
                </a:solidFill>
                <a:latin typeface="Times New Roman"/>
                <a:ea typeface="Times New Roman"/>
                <a:cs typeface="Times New Roman"/>
                <a:sym typeface="Times New Roman"/>
              </a:rPr>
              <a:t>5.2. Phương pháp thực hiện quyền lực nhà nước (chế độ chính trị)</a:t>
            </a:r>
            <a:endParaRPr/>
          </a:p>
        </p:txBody>
      </p:sp>
      <p:sp>
        <p:nvSpPr>
          <p:cNvPr id="753" name="Google Shape;753;p53"/>
          <p:cNvSpPr txBox="1"/>
          <p:nvPr/>
        </p:nvSpPr>
        <p:spPr>
          <a:xfrm>
            <a:off x="304800" y="1371600"/>
            <a:ext cx="8686800" cy="9906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Vai trò của quần chúng nhân dân trong bộ máy quyền lực NN ở TW</a:t>
            </a:r>
            <a:endParaRPr/>
          </a:p>
        </p:txBody>
      </p:sp>
      <p:grpSp>
        <p:nvGrpSpPr>
          <p:cNvPr id="754" name="Google Shape;754;p53"/>
          <p:cNvGrpSpPr/>
          <p:nvPr/>
        </p:nvGrpSpPr>
        <p:grpSpPr>
          <a:xfrm>
            <a:off x="2109231" y="2362843"/>
            <a:ext cx="4849336" cy="4037313"/>
            <a:chOff x="1575831" y="643"/>
            <a:chExt cx="4849336" cy="4037313"/>
          </a:xfrm>
        </p:grpSpPr>
        <p:sp>
          <p:nvSpPr>
            <p:cNvPr id="755" name="Google Shape;755;p53"/>
            <p:cNvSpPr/>
            <p:nvPr/>
          </p:nvSpPr>
          <p:spPr>
            <a:xfrm>
              <a:off x="3896776" y="1649264"/>
              <a:ext cx="1264196" cy="542994"/>
            </a:xfrm>
            <a:custGeom>
              <a:rect b="b" l="l" r="r" t="t"/>
              <a:pathLst>
                <a:path extrusionOk="0" h="120000" w="120000">
                  <a:moveTo>
                    <a:pt x="0" y="0"/>
                  </a:moveTo>
                  <a:lnTo>
                    <a:pt x="0" y="81777"/>
                  </a:lnTo>
                  <a:lnTo>
                    <a:pt x="120000" y="81777"/>
                  </a:lnTo>
                  <a:lnTo>
                    <a:pt x="120000" y="120000"/>
                  </a:lnTo>
                </a:path>
              </a:pathLst>
            </a:custGeom>
            <a:noFill/>
            <a:ln cap="flat" cmpd="sng" w="12700">
              <a:solidFill>
                <a:srgbClr val="A7370F"/>
              </a:solidFill>
              <a:prstDash val="solid"/>
              <a:round/>
              <a:headEnd len="sm" w="sm" type="none"/>
              <a:tailEnd len="sm" w="sm" type="none"/>
            </a:ln>
          </p:spPr>
        </p:sp>
        <p:sp>
          <p:nvSpPr>
            <p:cNvPr id="756" name="Google Shape;756;p53"/>
            <p:cNvSpPr/>
            <p:nvPr/>
          </p:nvSpPr>
          <p:spPr>
            <a:xfrm>
              <a:off x="2632579" y="1649264"/>
              <a:ext cx="1264196" cy="542994"/>
            </a:xfrm>
            <a:custGeom>
              <a:rect b="b" l="l" r="r" t="t"/>
              <a:pathLst>
                <a:path extrusionOk="0" h="120000" w="120000">
                  <a:moveTo>
                    <a:pt x="120000" y="0"/>
                  </a:moveTo>
                  <a:lnTo>
                    <a:pt x="120000" y="81777"/>
                  </a:lnTo>
                  <a:lnTo>
                    <a:pt x="0" y="81777"/>
                  </a:lnTo>
                  <a:lnTo>
                    <a:pt x="0" y="120000"/>
                  </a:lnTo>
                </a:path>
              </a:pathLst>
            </a:custGeom>
            <a:noFill/>
            <a:ln cap="flat" cmpd="sng" w="12700">
              <a:solidFill>
                <a:srgbClr val="A7370F"/>
              </a:solidFill>
              <a:prstDash val="solid"/>
              <a:round/>
              <a:headEnd len="sm" w="sm" type="none"/>
              <a:tailEnd len="sm" w="sm" type="none"/>
            </a:ln>
          </p:spPr>
        </p:sp>
        <p:sp>
          <p:nvSpPr>
            <p:cNvPr id="757" name="Google Shape;757;p53"/>
            <p:cNvSpPr/>
            <p:nvPr/>
          </p:nvSpPr>
          <p:spPr>
            <a:xfrm>
              <a:off x="2840027" y="643"/>
              <a:ext cx="2113496" cy="1648621"/>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3"/>
            <p:cNvSpPr/>
            <p:nvPr/>
          </p:nvSpPr>
          <p:spPr>
            <a:xfrm>
              <a:off x="3047475" y="197718"/>
              <a:ext cx="2113496" cy="1648621"/>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3"/>
            <p:cNvSpPr txBox="1"/>
            <p:nvPr/>
          </p:nvSpPr>
          <p:spPr>
            <a:xfrm>
              <a:off x="3095761" y="246004"/>
              <a:ext cx="2016924" cy="155204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Chế độ CT</a:t>
              </a:r>
              <a:endParaRPr/>
            </a:p>
          </p:txBody>
        </p:sp>
        <p:sp>
          <p:nvSpPr>
            <p:cNvPr id="760" name="Google Shape;760;p53"/>
            <p:cNvSpPr/>
            <p:nvPr/>
          </p:nvSpPr>
          <p:spPr>
            <a:xfrm>
              <a:off x="1575831" y="2192259"/>
              <a:ext cx="2113496" cy="1648621"/>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3"/>
            <p:cNvSpPr/>
            <p:nvPr/>
          </p:nvSpPr>
          <p:spPr>
            <a:xfrm>
              <a:off x="1783279" y="2389335"/>
              <a:ext cx="2113496" cy="1648621"/>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3"/>
            <p:cNvSpPr txBox="1"/>
            <p:nvPr/>
          </p:nvSpPr>
          <p:spPr>
            <a:xfrm>
              <a:off x="1831565" y="2437621"/>
              <a:ext cx="2016924" cy="155204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Dân chủ</a:t>
              </a:r>
              <a:endParaRPr b="1" sz="2600">
                <a:solidFill>
                  <a:schemeClr val="dk1"/>
                </a:solidFill>
                <a:latin typeface="Times New Roman"/>
                <a:ea typeface="Times New Roman"/>
                <a:cs typeface="Times New Roman"/>
                <a:sym typeface="Times New Roman"/>
              </a:endParaRPr>
            </a:p>
          </p:txBody>
        </p:sp>
        <p:sp>
          <p:nvSpPr>
            <p:cNvPr id="763" name="Google Shape;763;p53"/>
            <p:cNvSpPr/>
            <p:nvPr/>
          </p:nvSpPr>
          <p:spPr>
            <a:xfrm>
              <a:off x="4104223" y="2192259"/>
              <a:ext cx="2113496" cy="1648621"/>
            </a:xfrm>
            <a:prstGeom prst="roundRect">
              <a:avLst>
                <a:gd fmla="val 10000" name="adj"/>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3"/>
            <p:cNvSpPr/>
            <p:nvPr/>
          </p:nvSpPr>
          <p:spPr>
            <a:xfrm>
              <a:off x="4311671" y="2389335"/>
              <a:ext cx="2113496" cy="1648621"/>
            </a:xfrm>
            <a:prstGeom prst="roundRect">
              <a:avLst>
                <a:gd fmla="val 10000" name="adj"/>
              </a:avLst>
            </a:prstGeom>
            <a:solidFill>
              <a:schemeClr val="lt1">
                <a:alpha val="89803"/>
              </a:schemeClr>
            </a:solidFill>
            <a:ln cap="flat" cmpd="sng" w="12700">
              <a:solidFill>
                <a:srgbClr val="D3461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3"/>
            <p:cNvSpPr txBox="1"/>
            <p:nvPr/>
          </p:nvSpPr>
          <p:spPr>
            <a:xfrm>
              <a:off x="4359957" y="2437621"/>
              <a:ext cx="2016924" cy="1552049"/>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Phi dân chủ</a:t>
              </a:r>
              <a:endParaRPr b="1" sz="2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4"/>
          <p:cNvSpPr txBox="1"/>
          <p:nvPr>
            <p:ph type="title"/>
          </p:nvPr>
        </p:nvSpPr>
        <p:spPr>
          <a:xfrm>
            <a:off x="304800" y="4572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520"/>
              <a:buFont typeface="Times New Roman"/>
              <a:buNone/>
            </a:pPr>
            <a:r>
              <a:rPr b="1" lang="en-US" sz="2520">
                <a:solidFill>
                  <a:srgbClr val="FF0000"/>
                </a:solidFill>
                <a:latin typeface="Times New Roman"/>
                <a:ea typeface="Times New Roman"/>
                <a:cs typeface="Times New Roman"/>
                <a:sym typeface="Times New Roman"/>
              </a:rPr>
              <a:t>V. Hình thức và Bộ máy Nhà nước</a:t>
            </a:r>
            <a:br>
              <a:rPr b="1" lang="en-US" sz="2520">
                <a:solidFill>
                  <a:srgbClr val="FF0000"/>
                </a:solidFill>
                <a:latin typeface="Times New Roman"/>
                <a:ea typeface="Times New Roman"/>
                <a:cs typeface="Times New Roman"/>
                <a:sym typeface="Times New Roman"/>
              </a:rPr>
            </a:br>
            <a:r>
              <a:rPr lang="en-US" sz="2520">
                <a:solidFill>
                  <a:schemeClr val="dk1"/>
                </a:solidFill>
                <a:latin typeface="Times New Roman"/>
                <a:ea typeface="Times New Roman"/>
                <a:cs typeface="Times New Roman"/>
                <a:sym typeface="Times New Roman"/>
              </a:rPr>
              <a:t>5.3. Bộ máy nhà nước</a:t>
            </a:r>
            <a:endParaRPr sz="2520">
              <a:solidFill>
                <a:schemeClr val="dk1"/>
              </a:solidFill>
              <a:latin typeface="Times New Roman"/>
              <a:ea typeface="Times New Roman"/>
              <a:cs typeface="Times New Roman"/>
              <a:sym typeface="Times New Roman"/>
            </a:endParaRPr>
          </a:p>
        </p:txBody>
      </p:sp>
      <p:sp>
        <p:nvSpPr>
          <p:cNvPr id="771" name="Google Shape;771;p54"/>
          <p:cNvSpPr txBox="1"/>
          <p:nvPr/>
        </p:nvSpPr>
        <p:spPr>
          <a:xfrm>
            <a:off x="304800" y="1600200"/>
            <a:ext cx="8686800" cy="9906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Là hệ thống các cơ quan NN từ TW đến địa phương được tỏ chức theo một nguyên tắc chung thống nhất, tạo thành cơ chế đồng bộ để thực hiện các nhiệm vụ và chức năng của NN</a:t>
            </a:r>
            <a:endParaRPr/>
          </a:p>
        </p:txBody>
      </p:sp>
      <p:sp>
        <p:nvSpPr>
          <p:cNvPr id="772" name="Google Shape;772;p54"/>
          <p:cNvSpPr txBox="1"/>
          <p:nvPr/>
        </p:nvSpPr>
        <p:spPr>
          <a:xfrm>
            <a:off x="304800" y="3733800"/>
            <a:ext cx="8686800" cy="9906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Cơ quan NN – Bộ phận cấu thành của BMNN, có một số đặc điểm:</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Không trực tiếp sản xuất của cải vật chất</a:t>
            </a:r>
            <a:endParaRPr sz="2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Có quyền nhân danh nhà nước</a:t>
            </a:r>
            <a:endParaRPr sz="2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Thành lập, chắc năng, nhiệm vụ , thẩm quyền do luật định</a:t>
            </a:r>
            <a:endParaRPr sz="2600">
              <a:solidFill>
                <a:schemeClr val="dk1"/>
              </a:solidFill>
              <a:latin typeface="Times New Roman"/>
              <a:ea typeface="Times New Roman"/>
              <a:cs typeface="Times New Roman"/>
              <a:sym typeface="Times New Roman"/>
            </a:endParaRPr>
          </a:p>
        </p:txBody>
      </p:sp>
      <p:sp>
        <p:nvSpPr>
          <p:cNvPr id="773" name="Google Shape;773;p54"/>
          <p:cNvSpPr txBox="1"/>
          <p:nvPr/>
        </p:nvSpPr>
        <p:spPr>
          <a:xfrm>
            <a:off x="304800" y="5791200"/>
            <a:ext cx="8686800" cy="9906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Các thiết chế cơ bản bao gồm:</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Nguyên thủ quốc gia</a:t>
            </a:r>
            <a:endParaRPr sz="2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Nghị viện</a:t>
            </a:r>
            <a:endParaRPr sz="2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Chính phủ</a:t>
            </a:r>
            <a:endParaRPr sz="2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Tòa án</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5"/>
          <p:cNvSpPr txBox="1"/>
          <p:nvPr>
            <p:ph type="title"/>
          </p:nvPr>
        </p:nvSpPr>
        <p:spPr>
          <a:xfrm>
            <a:off x="304800" y="-2286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VI. Bộ máy Nhà nước CHXHCN Việt Nam</a:t>
            </a:r>
            <a:endParaRPr sz="2800">
              <a:solidFill>
                <a:schemeClr val="dk1"/>
              </a:solidFill>
              <a:latin typeface="Times New Roman"/>
              <a:ea typeface="Times New Roman"/>
              <a:cs typeface="Times New Roman"/>
              <a:sym typeface="Times New Roman"/>
            </a:endParaRPr>
          </a:p>
        </p:txBody>
      </p:sp>
      <p:pic>
        <p:nvPicPr>
          <p:cNvPr id="779" name="Google Shape;779;p55"/>
          <p:cNvPicPr preferRelativeResize="0"/>
          <p:nvPr/>
        </p:nvPicPr>
        <p:blipFill rotWithShape="1">
          <a:blip r:embed="rId3">
            <a:alphaModFix/>
          </a:blip>
          <a:srcRect b="0" l="0" r="0" t="0"/>
          <a:stretch/>
        </p:blipFill>
        <p:spPr>
          <a:xfrm>
            <a:off x="533400" y="1066800"/>
            <a:ext cx="8229600" cy="49927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6"/>
          <p:cNvSpPr txBox="1"/>
          <p:nvPr>
            <p:ph type="title"/>
          </p:nvPr>
        </p:nvSpPr>
        <p:spPr>
          <a:xfrm>
            <a:off x="304800" y="-228600"/>
            <a:ext cx="8686800" cy="9144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2800"/>
              <a:buFont typeface="Times New Roman"/>
              <a:buNone/>
            </a:pPr>
            <a:r>
              <a:rPr b="1" lang="en-US" sz="2800">
                <a:solidFill>
                  <a:srgbClr val="FF0000"/>
                </a:solidFill>
                <a:latin typeface="Times New Roman"/>
                <a:ea typeface="Times New Roman"/>
                <a:cs typeface="Times New Roman"/>
                <a:sym typeface="Times New Roman"/>
              </a:rPr>
              <a:t>VI. Bộ máy Nhà nước CHXHCN Việt Nam</a:t>
            </a:r>
            <a:endParaRPr sz="2800">
              <a:solidFill>
                <a:schemeClr val="dk1"/>
              </a:solidFill>
              <a:latin typeface="Times New Roman"/>
              <a:ea typeface="Times New Roman"/>
              <a:cs typeface="Times New Roman"/>
              <a:sym typeface="Times New Roman"/>
            </a:endParaRPr>
          </a:p>
        </p:txBody>
      </p:sp>
      <p:sp>
        <p:nvSpPr>
          <p:cNvPr id="785" name="Google Shape;785;p56"/>
          <p:cNvSpPr txBox="1"/>
          <p:nvPr/>
        </p:nvSpPr>
        <p:spPr>
          <a:xfrm>
            <a:off x="304800" y="716280"/>
            <a:ext cx="8686800" cy="3733800"/>
          </a:xfrm>
          <a:prstGeom prst="rect">
            <a:avLst/>
          </a:prstGeom>
          <a:noFill/>
          <a:ln>
            <a:noFill/>
          </a:ln>
        </p:spPr>
        <p:txBody>
          <a:bodyPr anchorCtr="0" anchor="b" bIns="91425" lIns="91425" spcFirstLastPara="1" rIns="91425" wrap="square" tIns="45700">
            <a:noAutofit/>
          </a:bodyPr>
          <a:lstStyle/>
          <a:p>
            <a:pPr indent="0" lvl="0" marL="0" marR="0" rtl="0" algn="just">
              <a:spcBef>
                <a:spcPts val="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Được tổ chức và hoạt động trên nguyên tắc:</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Quyền lực nhà nước là thống nhất, có sự phân công, phối hợp, kiểm soát giữa các CQNN trong việc thực hiện quyền LP, HP, TP</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Đảng lãnh đạo</a:t>
            </a:r>
            <a:endParaRPr sz="2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NN được tổ chức và hoạt động theo Hiến pháp và PL, quản lý XH bằng HP và PL</a:t>
            </a:r>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Tập trung dân chủ</a:t>
            </a:r>
            <a:endParaRPr sz="26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Bình đẳng và đoàn kết dân tộc</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grpSp>
        <p:nvGrpSpPr>
          <p:cNvPr id="790" name="Google Shape;790;p57"/>
          <p:cNvGrpSpPr/>
          <p:nvPr/>
        </p:nvGrpSpPr>
        <p:grpSpPr>
          <a:xfrm>
            <a:off x="2209796" y="1601952"/>
            <a:ext cx="5164188" cy="4568495"/>
            <a:chOff x="1295396" y="1752"/>
            <a:chExt cx="5164188" cy="4568495"/>
          </a:xfrm>
        </p:grpSpPr>
        <p:sp>
          <p:nvSpPr>
            <p:cNvPr id="791" name="Google Shape;791;p57"/>
            <p:cNvSpPr/>
            <p:nvPr/>
          </p:nvSpPr>
          <p:spPr>
            <a:xfrm>
              <a:off x="3209106" y="1685106"/>
              <a:ext cx="1201787" cy="120178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7"/>
            <p:cNvSpPr txBox="1"/>
            <p:nvPr/>
          </p:nvSpPr>
          <p:spPr>
            <a:xfrm>
              <a:off x="3385104" y="1861104"/>
              <a:ext cx="849791" cy="849791"/>
            </a:xfrm>
            <a:prstGeom prst="rect">
              <a:avLst/>
            </a:prstGeom>
            <a:noFill/>
            <a:ln>
              <a:noFill/>
            </a:ln>
          </p:spPr>
          <p:txBody>
            <a:bodyPr anchorCtr="0" anchor="ctr" bIns="27925" lIns="27925" spcFirstLastPara="1" rIns="27925" wrap="square" tIns="27925">
              <a:noAutofit/>
            </a:bodyPr>
            <a:lstStyle/>
            <a:p>
              <a:pPr indent="0" lvl="0" marL="0" marR="0" rtl="0" algn="ctr">
                <a:lnSpc>
                  <a:spcPct val="90000"/>
                </a:lnSpc>
                <a:spcBef>
                  <a:spcPts val="0"/>
                </a:spcBef>
                <a:spcAft>
                  <a:spcPts val="0"/>
                </a:spcAft>
                <a:buClr>
                  <a:schemeClr val="lt1"/>
                </a:buClr>
                <a:buSzPts val="2200"/>
                <a:buFont typeface="Times New Roman"/>
                <a:buNone/>
              </a:pPr>
              <a:r>
                <a:rPr b="1" lang="en-US" sz="2200">
                  <a:solidFill>
                    <a:schemeClr val="lt1"/>
                  </a:solidFill>
                  <a:latin typeface="Times New Roman"/>
                  <a:ea typeface="Times New Roman"/>
                  <a:cs typeface="Times New Roman"/>
                  <a:sym typeface="Times New Roman"/>
                </a:rPr>
                <a:t>PHÁP LUẬT</a:t>
              </a:r>
              <a:endParaRPr/>
            </a:p>
          </p:txBody>
        </p:sp>
        <p:sp>
          <p:nvSpPr>
            <p:cNvPr id="793" name="Google Shape;793;p57"/>
            <p:cNvSpPr/>
            <p:nvPr/>
          </p:nvSpPr>
          <p:spPr>
            <a:xfrm rot="-5400000">
              <a:off x="3682384" y="1247242"/>
              <a:ext cx="255230" cy="408607"/>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7"/>
            <p:cNvSpPr txBox="1"/>
            <p:nvPr/>
          </p:nvSpPr>
          <p:spPr>
            <a:xfrm rot="-5400000">
              <a:off x="3720669" y="1367248"/>
              <a:ext cx="178661" cy="245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Libre Baskerville"/>
                <a:buNone/>
              </a:pPr>
              <a:r>
                <a:t/>
              </a:r>
              <a:endParaRPr b="1" sz="1700">
                <a:solidFill>
                  <a:schemeClr val="lt1"/>
                </a:solidFill>
                <a:latin typeface="Times New Roman"/>
                <a:ea typeface="Times New Roman"/>
                <a:cs typeface="Times New Roman"/>
                <a:sym typeface="Times New Roman"/>
              </a:endParaRPr>
            </a:p>
          </p:txBody>
        </p:sp>
        <p:sp>
          <p:nvSpPr>
            <p:cNvPr id="795" name="Google Shape;795;p57"/>
            <p:cNvSpPr/>
            <p:nvPr/>
          </p:nvSpPr>
          <p:spPr>
            <a:xfrm>
              <a:off x="3209106" y="1752"/>
              <a:ext cx="1201787" cy="120178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7"/>
            <p:cNvSpPr txBox="1"/>
            <p:nvPr/>
          </p:nvSpPr>
          <p:spPr>
            <a:xfrm>
              <a:off x="3385104" y="177750"/>
              <a:ext cx="849791" cy="849791"/>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Times New Roman"/>
                <a:buNone/>
              </a:pPr>
              <a:r>
                <a:rPr b="1" lang="en-US" sz="1700">
                  <a:solidFill>
                    <a:schemeClr val="lt1"/>
                  </a:solidFill>
                  <a:latin typeface="Times New Roman"/>
                  <a:ea typeface="Times New Roman"/>
                  <a:cs typeface="Times New Roman"/>
                  <a:sym typeface="Times New Roman"/>
                </a:rPr>
                <a:t>NGUỒN GỐC</a:t>
              </a:r>
              <a:endParaRPr/>
            </a:p>
          </p:txBody>
        </p:sp>
        <p:sp>
          <p:nvSpPr>
            <p:cNvPr id="797" name="Google Shape;797;p57"/>
            <p:cNvSpPr/>
            <p:nvPr/>
          </p:nvSpPr>
          <p:spPr>
            <a:xfrm rot="-14607">
              <a:off x="4597207" y="2077397"/>
              <a:ext cx="448868" cy="408607"/>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7"/>
            <p:cNvSpPr txBox="1"/>
            <p:nvPr/>
          </p:nvSpPr>
          <p:spPr>
            <a:xfrm rot="-14607">
              <a:off x="4597208" y="2159378"/>
              <a:ext cx="326286" cy="245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Libre Baskerville"/>
                <a:buNone/>
              </a:pPr>
              <a:r>
                <a:t/>
              </a:r>
              <a:endParaRPr b="1" sz="1700">
                <a:solidFill>
                  <a:schemeClr val="lt1"/>
                </a:solidFill>
                <a:latin typeface="Times New Roman"/>
                <a:ea typeface="Times New Roman"/>
                <a:cs typeface="Times New Roman"/>
                <a:sym typeface="Times New Roman"/>
              </a:endParaRPr>
            </a:p>
          </p:txBody>
        </p:sp>
        <p:sp>
          <p:nvSpPr>
            <p:cNvPr id="799" name="Google Shape;799;p57"/>
            <p:cNvSpPr/>
            <p:nvPr/>
          </p:nvSpPr>
          <p:spPr>
            <a:xfrm>
              <a:off x="5257797" y="1676401"/>
              <a:ext cx="1201787" cy="120178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7"/>
            <p:cNvSpPr txBox="1"/>
            <p:nvPr/>
          </p:nvSpPr>
          <p:spPr>
            <a:xfrm>
              <a:off x="5433795" y="1852399"/>
              <a:ext cx="849791" cy="849791"/>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Times New Roman"/>
                <a:buNone/>
              </a:pPr>
              <a:r>
                <a:rPr b="1" lang="en-US" sz="1700">
                  <a:solidFill>
                    <a:schemeClr val="lt1"/>
                  </a:solidFill>
                  <a:latin typeface="Times New Roman"/>
                  <a:ea typeface="Times New Roman"/>
                  <a:cs typeface="Times New Roman"/>
                  <a:sym typeface="Times New Roman"/>
                </a:rPr>
                <a:t>BẢN CHẤT</a:t>
              </a:r>
              <a:endParaRPr/>
            </a:p>
          </p:txBody>
        </p:sp>
        <p:sp>
          <p:nvSpPr>
            <p:cNvPr id="801" name="Google Shape;801;p57"/>
            <p:cNvSpPr/>
            <p:nvPr/>
          </p:nvSpPr>
          <p:spPr>
            <a:xfrm rot="5400000">
              <a:off x="3682384" y="2916149"/>
              <a:ext cx="255230" cy="408607"/>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7"/>
            <p:cNvSpPr txBox="1"/>
            <p:nvPr/>
          </p:nvSpPr>
          <p:spPr>
            <a:xfrm rot="5400000">
              <a:off x="3720669" y="2959586"/>
              <a:ext cx="178661" cy="245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Libre Baskerville"/>
                <a:buNone/>
              </a:pPr>
              <a:r>
                <a:t/>
              </a:r>
              <a:endParaRPr b="1" sz="1700">
                <a:solidFill>
                  <a:schemeClr val="lt1"/>
                </a:solidFill>
                <a:latin typeface="Times New Roman"/>
                <a:ea typeface="Times New Roman"/>
                <a:cs typeface="Times New Roman"/>
                <a:sym typeface="Times New Roman"/>
              </a:endParaRPr>
            </a:p>
          </p:txBody>
        </p:sp>
        <p:sp>
          <p:nvSpPr>
            <p:cNvPr id="803" name="Google Shape;803;p57"/>
            <p:cNvSpPr/>
            <p:nvPr/>
          </p:nvSpPr>
          <p:spPr>
            <a:xfrm>
              <a:off x="3209106" y="3368460"/>
              <a:ext cx="1201787" cy="120178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7"/>
            <p:cNvSpPr txBox="1"/>
            <p:nvPr/>
          </p:nvSpPr>
          <p:spPr>
            <a:xfrm>
              <a:off x="3385104" y="3544458"/>
              <a:ext cx="849791" cy="849791"/>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Times New Roman"/>
                <a:buNone/>
              </a:pPr>
              <a:r>
                <a:rPr b="1" lang="en-US" sz="1700">
                  <a:solidFill>
                    <a:schemeClr val="lt1"/>
                  </a:solidFill>
                  <a:latin typeface="Times New Roman"/>
                  <a:ea typeface="Times New Roman"/>
                  <a:cs typeface="Times New Roman"/>
                  <a:sym typeface="Times New Roman"/>
                </a:rPr>
                <a:t>ĐẶC ĐiỂM </a:t>
              </a:r>
              <a:endParaRPr/>
            </a:p>
          </p:txBody>
        </p:sp>
        <p:sp>
          <p:nvSpPr>
            <p:cNvPr id="805" name="Google Shape;805;p57"/>
            <p:cNvSpPr/>
            <p:nvPr/>
          </p:nvSpPr>
          <p:spPr>
            <a:xfrm rot="10678797">
              <a:off x="2674860" y="2115068"/>
              <a:ext cx="377949" cy="408607"/>
            </a:xfrm>
            <a:prstGeom prst="rightArrow">
              <a:avLst>
                <a:gd fmla="val 60000" name="adj1"/>
                <a:gd fmla="val 50000" name="adj2"/>
              </a:avLst>
            </a:prstGeom>
            <a:solidFill>
              <a:srgbClr val="E5AF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7"/>
            <p:cNvSpPr txBox="1"/>
            <p:nvPr/>
          </p:nvSpPr>
          <p:spPr>
            <a:xfrm rot="-121203">
              <a:off x="2788210" y="2194791"/>
              <a:ext cx="264564" cy="24516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700"/>
                <a:buFont typeface="Libre Baskerville"/>
                <a:buNone/>
              </a:pPr>
              <a:r>
                <a:t/>
              </a:r>
              <a:endParaRPr b="1" sz="1700">
                <a:solidFill>
                  <a:schemeClr val="lt1"/>
                </a:solidFill>
                <a:latin typeface="Times New Roman"/>
                <a:ea typeface="Times New Roman"/>
                <a:cs typeface="Times New Roman"/>
                <a:sym typeface="Times New Roman"/>
              </a:endParaRPr>
            </a:p>
          </p:txBody>
        </p:sp>
        <p:sp>
          <p:nvSpPr>
            <p:cNvPr id="807" name="Google Shape;807;p57"/>
            <p:cNvSpPr/>
            <p:nvPr/>
          </p:nvSpPr>
          <p:spPr>
            <a:xfrm>
              <a:off x="1295396" y="1752605"/>
              <a:ext cx="1201787" cy="1201787"/>
            </a:xfrm>
            <a:prstGeom prst="ellipse">
              <a:avLst/>
            </a:prstGeom>
            <a:solidFill>
              <a:srgbClr val="D3461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7"/>
            <p:cNvSpPr txBox="1"/>
            <p:nvPr/>
          </p:nvSpPr>
          <p:spPr>
            <a:xfrm>
              <a:off x="1471394" y="1928603"/>
              <a:ext cx="849791" cy="849791"/>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lt1"/>
                </a:buClr>
                <a:buSzPts val="1700"/>
                <a:buFont typeface="Times New Roman"/>
                <a:buNone/>
              </a:pPr>
              <a:r>
                <a:rPr b="1" lang="en-US" sz="1700">
                  <a:solidFill>
                    <a:schemeClr val="lt1"/>
                  </a:solidFill>
                  <a:latin typeface="Times New Roman"/>
                  <a:ea typeface="Times New Roman"/>
                  <a:cs typeface="Times New Roman"/>
                  <a:sym typeface="Times New Roman"/>
                </a:rPr>
                <a:t>VAI TRÒ</a:t>
              </a:r>
              <a:endParaRPr/>
            </a:p>
          </p:txBody>
        </p:sp>
      </p:grpSp>
      <p:sp>
        <p:nvSpPr>
          <p:cNvPr id="809" name="Google Shape;809;p57"/>
          <p:cNvSpPr/>
          <p:nvPr/>
        </p:nvSpPr>
        <p:spPr>
          <a:xfrm>
            <a:off x="2971800" y="457200"/>
            <a:ext cx="358944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BD1200"/>
                </a:solidFill>
                <a:latin typeface="Libre Baskerville"/>
                <a:ea typeface="Libre Baskerville"/>
                <a:cs typeface="Libre Baskerville"/>
                <a:sym typeface="Libre Baskerville"/>
              </a:rPr>
              <a:t>HẾT BÀI 1</a:t>
            </a:r>
            <a:endParaRPr/>
          </a:p>
        </p:txBody>
      </p:sp>
      <p:pic>
        <p:nvPicPr>
          <p:cNvPr descr="24.jpg" id="810" name="Google Shape;810;p57"/>
          <p:cNvPicPr preferRelativeResize="0"/>
          <p:nvPr/>
        </p:nvPicPr>
        <p:blipFill rotWithShape="1">
          <a:blip r:embed="rId3">
            <a:alphaModFix/>
          </a:blip>
          <a:srcRect b="0" l="0" r="0" t="0"/>
          <a:stretch/>
        </p:blipFill>
        <p:spPr>
          <a:xfrm>
            <a:off x="457200" y="533400"/>
            <a:ext cx="1743075" cy="1346611"/>
          </a:xfrm>
          <a:prstGeom prst="rect">
            <a:avLst/>
          </a:prstGeom>
          <a:noFill/>
          <a:ln>
            <a:noFill/>
          </a:ln>
        </p:spPr>
      </p:pic>
      <p:pic>
        <p:nvPicPr>
          <p:cNvPr descr="25.jpg" id="811" name="Google Shape;811;p57"/>
          <p:cNvPicPr preferRelativeResize="0"/>
          <p:nvPr/>
        </p:nvPicPr>
        <p:blipFill rotWithShape="1">
          <a:blip r:embed="rId4">
            <a:alphaModFix/>
          </a:blip>
          <a:srcRect b="0" l="0" r="0" t="0"/>
          <a:stretch/>
        </p:blipFill>
        <p:spPr>
          <a:xfrm>
            <a:off x="5638800" y="4724399"/>
            <a:ext cx="2971800" cy="18691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500"/>
                                        <p:tgtEl>
                                          <p:spTgt spid="8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2000"/>
                                        <p:tgtEl>
                                          <p:spTgt spid="8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822"/>
                                        <p:tgtEl>
                                          <p:spTgt spid="8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04800" y="228600"/>
            <a:ext cx="86868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I. Nguồn gốc Nhà nước (Origin of the State)</a:t>
            </a:r>
            <a:endParaRPr/>
          </a:p>
        </p:txBody>
      </p:sp>
      <p:sp>
        <p:nvSpPr>
          <p:cNvPr id="128" name="Google Shape;128;p17"/>
          <p:cNvSpPr txBox="1"/>
          <p:nvPr>
            <p:ph idx="1" type="body"/>
          </p:nvPr>
        </p:nvSpPr>
        <p:spPr>
          <a:xfrm>
            <a:off x="457200" y="1447800"/>
            <a:ext cx="8305800" cy="2743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sz="2800">
                <a:latin typeface="Times New Roman"/>
                <a:ea typeface="Times New Roman"/>
                <a:cs typeface="Times New Roman"/>
                <a:sym typeface="Times New Roman"/>
              </a:rPr>
              <a:t>Nhà nước là gì?</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500"/>
                                        <p:tgtEl>
                                          <p:spTgt spid="12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04800" y="228600"/>
            <a:ext cx="86868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I. Nguồn gốc Nhà nước (Origin of the State)</a:t>
            </a:r>
            <a:endParaRPr/>
          </a:p>
        </p:txBody>
      </p:sp>
      <p:sp>
        <p:nvSpPr>
          <p:cNvPr id="134" name="Google Shape;134;p18"/>
          <p:cNvSpPr txBox="1"/>
          <p:nvPr>
            <p:ph idx="1" type="body"/>
          </p:nvPr>
        </p:nvSpPr>
        <p:spPr>
          <a:xfrm>
            <a:off x="457200" y="1447800"/>
            <a:ext cx="8305800" cy="2743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None/>
            </a:pPr>
            <a:r>
              <a:rPr lang="en-US" sz="2800">
                <a:latin typeface="Times New Roman"/>
                <a:ea typeface="Times New Roman"/>
                <a:cs typeface="Times New Roman"/>
                <a:sym typeface="Times New Roman"/>
              </a:rPr>
              <a:t>Nhà nước là một tổ chức có quyền lực chính trị đặc biệt, có quyền quyết định cao nhất trong phạm vi lãnh thổ, thực hiện sự quản lý xã hội bằng pháp luật và bộ máy được duy trì bằng nguồn thuế đóng góp từ xã hội.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04800" y="228600"/>
            <a:ext cx="86868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latin typeface="Times New Roman"/>
                <a:ea typeface="Times New Roman"/>
                <a:cs typeface="Times New Roman"/>
                <a:sym typeface="Times New Roman"/>
              </a:rPr>
              <a:t>I. Nguồn gốc Nhà nước (Origin of the State)</a:t>
            </a:r>
            <a:endParaRPr/>
          </a:p>
        </p:txBody>
      </p:sp>
      <p:sp>
        <p:nvSpPr>
          <p:cNvPr id="140" name="Google Shape;140;p19"/>
          <p:cNvSpPr txBox="1"/>
          <p:nvPr>
            <p:ph idx="1" type="body"/>
          </p:nvPr>
        </p:nvSpPr>
        <p:spPr>
          <a:xfrm>
            <a:off x="457200" y="1447800"/>
            <a:ext cx="8305800" cy="2743200"/>
          </a:xfrm>
          <a:prstGeom prst="rect">
            <a:avLst/>
          </a:prstGeom>
          <a:noFill/>
          <a:ln>
            <a:noFill/>
          </a:ln>
        </p:spPr>
        <p:txBody>
          <a:bodyPr anchorCtr="0" anchor="t" bIns="45700" lIns="91425" spcFirstLastPara="1" rIns="91425" wrap="square" tIns="45700">
            <a:noAutofit/>
          </a:bodyPr>
          <a:lstStyle/>
          <a:p>
            <a:pPr indent="-514350" lvl="0" marL="514350" rtl="0" algn="just">
              <a:lnSpc>
                <a:spcPct val="90000"/>
              </a:lnSpc>
              <a:spcBef>
                <a:spcPts val="0"/>
              </a:spcBef>
              <a:spcAft>
                <a:spcPts val="0"/>
              </a:spcAft>
              <a:buClr>
                <a:schemeClr val="dk1"/>
              </a:buClr>
              <a:buSzPts val="2590"/>
              <a:buAutoNum type="arabicPeriod"/>
            </a:pPr>
            <a:r>
              <a:rPr b="1" lang="en-US" sz="2590">
                <a:latin typeface="Times New Roman"/>
                <a:ea typeface="Times New Roman"/>
                <a:cs typeface="Times New Roman"/>
                <a:sym typeface="Times New Roman"/>
              </a:rPr>
              <a:t>Học thuyết bạo lực </a:t>
            </a:r>
            <a:r>
              <a:rPr b="1" lang="en-US" sz="2590">
                <a:solidFill>
                  <a:srgbClr val="FF0000"/>
                </a:solidFill>
                <a:latin typeface="Times New Roman"/>
                <a:ea typeface="Times New Roman"/>
                <a:cs typeface="Times New Roman"/>
                <a:sym typeface="Times New Roman"/>
              </a:rPr>
              <a:t>(Force Theory)</a:t>
            </a:r>
            <a:endParaRPr/>
          </a:p>
          <a:p>
            <a:pPr indent="-514350" lvl="0" marL="514350" rtl="0" algn="just">
              <a:lnSpc>
                <a:spcPct val="90000"/>
              </a:lnSpc>
              <a:spcBef>
                <a:spcPts val="580"/>
              </a:spcBef>
              <a:spcAft>
                <a:spcPts val="0"/>
              </a:spcAft>
              <a:buClr>
                <a:schemeClr val="dk1"/>
              </a:buClr>
              <a:buSzPts val="2590"/>
              <a:buAutoNum type="arabicPeriod"/>
            </a:pPr>
            <a:r>
              <a:rPr b="1" lang="en-US" sz="2590">
                <a:latin typeface="Times New Roman"/>
                <a:ea typeface="Times New Roman"/>
                <a:cs typeface="Times New Roman"/>
                <a:sym typeface="Times New Roman"/>
              </a:rPr>
              <a:t>Học thuyết tiến hóa – Học thuyết gia trưởng </a:t>
            </a:r>
            <a:r>
              <a:rPr b="1" lang="en-US" sz="2590">
                <a:solidFill>
                  <a:srgbClr val="FF0000"/>
                </a:solidFill>
                <a:latin typeface="Times New Roman"/>
                <a:ea typeface="Times New Roman"/>
                <a:cs typeface="Times New Roman"/>
                <a:sym typeface="Times New Roman"/>
              </a:rPr>
              <a:t>(Evolutionary Theory)</a:t>
            </a:r>
            <a:endParaRPr/>
          </a:p>
          <a:p>
            <a:pPr indent="-514350" lvl="0" marL="514350" rtl="0" algn="just">
              <a:lnSpc>
                <a:spcPct val="90000"/>
              </a:lnSpc>
              <a:spcBef>
                <a:spcPts val="580"/>
              </a:spcBef>
              <a:spcAft>
                <a:spcPts val="0"/>
              </a:spcAft>
              <a:buClr>
                <a:schemeClr val="dk1"/>
              </a:buClr>
              <a:buSzPts val="2590"/>
              <a:buAutoNum type="arabicPeriod"/>
            </a:pPr>
            <a:r>
              <a:rPr b="1" lang="en-US" sz="2590">
                <a:latin typeface="Times New Roman"/>
                <a:ea typeface="Times New Roman"/>
                <a:cs typeface="Times New Roman"/>
                <a:sym typeface="Times New Roman"/>
              </a:rPr>
              <a:t>Học thuyết thần quyền </a:t>
            </a:r>
            <a:r>
              <a:rPr b="1" lang="en-US" sz="2590">
                <a:solidFill>
                  <a:srgbClr val="FF0000"/>
                </a:solidFill>
                <a:latin typeface="Times New Roman"/>
                <a:ea typeface="Times New Roman"/>
                <a:cs typeface="Times New Roman"/>
                <a:sym typeface="Times New Roman"/>
              </a:rPr>
              <a:t>(Divine Right Theory)</a:t>
            </a:r>
            <a:endParaRPr b="1" sz="2590">
              <a:solidFill>
                <a:srgbClr val="FF0000"/>
              </a:solidFill>
              <a:latin typeface="Times New Roman"/>
              <a:ea typeface="Times New Roman"/>
              <a:cs typeface="Times New Roman"/>
              <a:sym typeface="Times New Roman"/>
            </a:endParaRPr>
          </a:p>
          <a:p>
            <a:pPr indent="-514350" lvl="0" marL="514350" rtl="0" algn="just">
              <a:lnSpc>
                <a:spcPct val="90000"/>
              </a:lnSpc>
              <a:spcBef>
                <a:spcPts val="580"/>
              </a:spcBef>
              <a:spcAft>
                <a:spcPts val="0"/>
              </a:spcAft>
              <a:buClr>
                <a:schemeClr val="dk1"/>
              </a:buClr>
              <a:buSzPts val="2590"/>
              <a:buAutoNum type="arabicPeriod"/>
            </a:pPr>
            <a:r>
              <a:rPr b="1" lang="en-US" sz="2590">
                <a:latin typeface="Times New Roman"/>
                <a:ea typeface="Times New Roman"/>
                <a:cs typeface="Times New Roman"/>
                <a:sym typeface="Times New Roman"/>
              </a:rPr>
              <a:t>Học thuyết khế ước xã hội </a:t>
            </a:r>
            <a:r>
              <a:rPr b="1" lang="en-US" sz="2590">
                <a:solidFill>
                  <a:srgbClr val="FF0000"/>
                </a:solidFill>
                <a:latin typeface="Times New Roman"/>
                <a:ea typeface="Times New Roman"/>
                <a:cs typeface="Times New Roman"/>
                <a:sym typeface="Times New Roman"/>
              </a:rPr>
              <a:t>(Social Contract Theory)</a:t>
            </a:r>
            <a:endParaRPr/>
          </a:p>
          <a:p>
            <a:pPr indent="-514350" lvl="0" marL="514350" rtl="0" algn="just">
              <a:lnSpc>
                <a:spcPct val="90000"/>
              </a:lnSpc>
              <a:spcBef>
                <a:spcPts val="580"/>
              </a:spcBef>
              <a:spcAft>
                <a:spcPts val="0"/>
              </a:spcAft>
              <a:buClr>
                <a:srgbClr val="FF0000"/>
              </a:buClr>
              <a:buSzPts val="2590"/>
              <a:buAutoNum type="arabicPeriod"/>
            </a:pPr>
            <a:r>
              <a:rPr b="1" lang="en-US" sz="2590">
                <a:solidFill>
                  <a:srgbClr val="FF0000"/>
                </a:solidFill>
                <a:latin typeface="Times New Roman"/>
                <a:ea typeface="Times New Roman"/>
                <a:cs typeface="Times New Roman"/>
                <a:sym typeface="Times New Roman"/>
              </a:rPr>
              <a:t>Học thuyết Mác (Marx’s Theory)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5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5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5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5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500"/>
                                        <p:tgtEl>
                                          <p:spTgt spid="14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Times New Roman"/>
              <a:buNone/>
            </a:pPr>
            <a:r>
              <a:rPr b="1" lang="en-US">
                <a:solidFill>
                  <a:srgbClr val="FF0000"/>
                </a:solidFill>
                <a:latin typeface="Times New Roman"/>
                <a:ea typeface="Times New Roman"/>
                <a:cs typeface="Times New Roman"/>
                <a:sym typeface="Times New Roman"/>
              </a:rPr>
              <a:t>Học thuyết bạo lực (Force Theory)</a:t>
            </a:r>
            <a:endParaRPr/>
          </a:p>
        </p:txBody>
      </p:sp>
      <p:sp>
        <p:nvSpPr>
          <p:cNvPr id="146" name="Google Shape;146;p2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210"/>
              <a:buChar char="⚫"/>
            </a:pPr>
            <a:r>
              <a:rPr lang="en-US">
                <a:latin typeface="Times New Roman"/>
                <a:ea typeface="Times New Roman"/>
                <a:cs typeface="Times New Roman"/>
                <a:sym typeface="Times New Roman"/>
              </a:rPr>
              <a:t>Cho rằng nguồn gốc của nhà nước là từ chiến tranh – bạo lực, từ đó một nhóm người chiến thắng - “kẻ thắng làm vua” có quyền cai trị đối với tù binh - nô lệ.</a:t>
            </a:r>
            <a:endParaRPr/>
          </a:p>
        </p:txBody>
      </p:sp>
      <p:pic>
        <p:nvPicPr>
          <p:cNvPr descr="1.jpg" id="147" name="Google Shape;147;p20"/>
          <p:cNvPicPr preferRelativeResize="0"/>
          <p:nvPr/>
        </p:nvPicPr>
        <p:blipFill rotWithShape="1">
          <a:blip r:embed="rId3">
            <a:alphaModFix/>
          </a:blip>
          <a:srcRect b="0" l="0" r="0" t="0"/>
          <a:stretch/>
        </p:blipFill>
        <p:spPr>
          <a:xfrm>
            <a:off x="1981200" y="2819400"/>
            <a:ext cx="5524500" cy="350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2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Học thuyết tiến hóa – Học thuyết gia trưởng (Evonutionary Theory)</a:t>
            </a:r>
            <a:endParaRPr/>
          </a:p>
        </p:txBody>
      </p:sp>
      <p:sp>
        <p:nvSpPr>
          <p:cNvPr id="153" name="Google Shape;153;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210"/>
              <a:buChar char="⚫"/>
            </a:pPr>
            <a:r>
              <a:rPr lang="en-US">
                <a:latin typeface="Times New Roman"/>
                <a:ea typeface="Times New Roman"/>
                <a:cs typeface="Times New Roman"/>
                <a:sym typeface="Times New Roman"/>
              </a:rPr>
              <a:t>Cho rằng nhà nước tiến hóa theo thời gian, ban đầu là từ các gia đình riêng lẻ rồi đến các gia tộc, sau đó tập trung lại thành các bộ lạc, dần dần hình thành nên nhà nước. Nhà nước là kết quả từ “gia đình” và “quyền gia trưởng”.</a:t>
            </a:r>
            <a:endParaRPr/>
          </a:p>
        </p:txBody>
      </p:sp>
      <p:pic>
        <p:nvPicPr>
          <p:cNvPr descr="2.jpg" id="154" name="Google Shape;154;p21"/>
          <p:cNvPicPr preferRelativeResize="0"/>
          <p:nvPr/>
        </p:nvPicPr>
        <p:blipFill rotWithShape="1">
          <a:blip r:embed="rId3">
            <a:alphaModFix/>
          </a:blip>
          <a:srcRect b="0" l="0" r="0" t="0"/>
          <a:stretch/>
        </p:blipFill>
        <p:spPr>
          <a:xfrm>
            <a:off x="2552700" y="3124200"/>
            <a:ext cx="4457700" cy="297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822"/>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