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embeddedFontLst>
    <p:embeddedFont>
      <p:font typeface="Libre Franklin"/>
      <p:regular r:id="rId18"/>
      <p:bold r:id="rId19"/>
      <p:italic r:id="rId20"/>
      <p:boldItalic r:id="rId21"/>
    </p:embeddedFont>
    <p:embeddedFont>
      <p:font typeface="Libre Baskerville"/>
      <p:regular r:id="rId22"/>
      <p:bold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97033B-29DA-4F51-9A23-E847154DC161}">
  <a:tblStyle styleId="{7897033B-29DA-4F51-9A23-E847154DC16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italic.fntdata"/><Relationship Id="rId11" Type="http://schemas.openxmlformats.org/officeDocument/2006/relationships/slide" Target="slides/slide5.xml"/><Relationship Id="rId22" Type="http://schemas.openxmlformats.org/officeDocument/2006/relationships/font" Target="fonts/LibreBaskerville-regular.fntdata"/><Relationship Id="rId10" Type="http://schemas.openxmlformats.org/officeDocument/2006/relationships/slide" Target="slides/slide4.xml"/><Relationship Id="rId21" Type="http://schemas.openxmlformats.org/officeDocument/2006/relationships/font" Target="fonts/LibreFranklin-boldItalic.fntdata"/><Relationship Id="rId13" Type="http://schemas.openxmlformats.org/officeDocument/2006/relationships/slide" Target="slides/slide7.xml"/><Relationship Id="rId24" Type="http://schemas.openxmlformats.org/officeDocument/2006/relationships/font" Target="fonts/LibreBaskerville-italic.fntdata"/><Relationship Id="rId12" Type="http://schemas.openxmlformats.org/officeDocument/2006/relationships/slide" Target="slides/slide6.xml"/><Relationship Id="rId23" Type="http://schemas.openxmlformats.org/officeDocument/2006/relationships/font" Target="fonts/LibreBaskervill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LibreFranklin-bold.fntdata"/><Relationship Id="rId6" Type="http://schemas.openxmlformats.org/officeDocument/2006/relationships/notesMaster" Target="notesMasters/notesMaster1.xml"/><Relationship Id="rId18" Type="http://schemas.openxmlformats.org/officeDocument/2006/relationships/font" Target="fonts/LibreFranklin-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5" name="Google Shape;15;p2"/>
          <p:cNvSpPr/>
          <p:nvPr/>
        </p:nvSpPr>
        <p:spPr>
          <a:xfrm>
            <a:off x="65313" y="69755"/>
            <a:ext cx="9013372" cy="6692201"/>
          </a:xfrm>
          <a:prstGeom prst="roundRect">
            <a:avLst>
              <a:gd fmla="val 4929" name="adj"/>
            </a:avLst>
          </a:prstGeom>
          <a:blipFill rotWithShape="1">
            <a:blip r:embed="rId2">
              <a:alphaModFix/>
            </a:blip>
            <a:stretch>
              <a:fillRect b="0" l="-7998" r="-7999"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6" name="Google Shape;16;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17" name="Google Shape;17;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0" name="Google Shape;20;p2"/>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1" name="Google Shape;21;p2"/>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2" name="Google Shape;22;p2"/>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3" name="Google Shape;23;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8" name="Google Shape;88;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12"/>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4" name="Google Shape;94;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9" name="Google Shape;29;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2" name="Google Shape;32;p4"/>
          <p:cNvSpPr/>
          <p:nvPr/>
        </p:nvSpPr>
        <p:spPr>
          <a:xfrm>
            <a:off x="65313" y="69755"/>
            <a:ext cx="9013372" cy="6692201"/>
          </a:xfrm>
          <a:prstGeom prst="roundRect">
            <a:avLst>
              <a:gd fmla="val 4929" name="adj"/>
            </a:avLst>
          </a:prstGeom>
          <a:blipFill rotWithShape="1">
            <a:blip r:embed="rId2">
              <a:alphaModFix/>
            </a:blip>
            <a:stretch>
              <a:fillRect b="0" l="-7998" r="-7999"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3" name="Google Shape;33;p4"/>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5" name="Google Shape;35;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8" name="Google Shape;38;p4"/>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39" name="Google Shape;39;p4"/>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0" name="Google Shape;40;p4"/>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5"/>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7" name="Google Shape;47;p5"/>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1" name="Google Shape;51;p6"/>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2" name="Google Shape;52;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6"/>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6"/>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68" name="Google Shape;68;p9"/>
          <p:cNvSpPr/>
          <p:nvPr/>
        </p:nvSpPr>
        <p:spPr>
          <a:xfrm>
            <a:off x="64008" y="69755"/>
            <a:ext cx="9013372" cy="6693408"/>
          </a:xfrm>
          <a:prstGeom prst="roundRect">
            <a:avLst>
              <a:gd fmla="val 4929" name="adj"/>
            </a:avLst>
          </a:prstGeom>
          <a:blipFill rotWithShape="1">
            <a:blip r:embed="rId2">
              <a:alphaModFix/>
            </a:blip>
            <a:stretch>
              <a:fillRect b="0" l="-7998" r="-7999"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69" name="Google Shape;69;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1" name="Google Shape;71;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4" name="Google Shape;74;p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8" name="Google Shape;78;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1" name="Google Shape;81;p10"/>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2" name="Google Shape;82;p10"/>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3" name="Google Shape;83;p10"/>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4" name="Google Shape;84;p1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580"/>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 name="Google Shape;7;p1"/>
          <p:cNvSpPr/>
          <p:nvPr/>
        </p:nvSpPr>
        <p:spPr>
          <a:xfrm>
            <a:off x="64008" y="69755"/>
            <a:ext cx="9013372" cy="6693408"/>
          </a:xfrm>
          <a:prstGeom prst="roundRect">
            <a:avLst>
              <a:gd fmla="val 4929" name="adj"/>
            </a:avLst>
          </a:prstGeom>
          <a:blipFill rotWithShape="1">
            <a:blip r:embed="rId1">
              <a:alphaModFix/>
            </a:blip>
            <a:stretch>
              <a:fillRect b="0" l="-7998" r="-7999"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 name="Google Shape;8;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 name="Google Shape;10;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 name="Google Shape;11;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 name="Google Shape;12;p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txBox="1"/>
          <p:nvPr>
            <p:ph idx="1" type="subTitle"/>
          </p:nvPr>
        </p:nvSpPr>
        <p:spPr>
          <a:xfrm>
            <a:off x="1295400" y="3200400"/>
            <a:ext cx="6934200" cy="1600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210"/>
              <a:buNone/>
            </a:pPr>
            <a:r>
              <a:rPr b="1" lang="en-US">
                <a:solidFill>
                  <a:schemeClr val="lt1"/>
                </a:solidFill>
                <a:latin typeface="Times New Roman"/>
                <a:ea typeface="Times New Roman"/>
                <a:cs typeface="Times New Roman"/>
                <a:sym typeface="Times New Roman"/>
              </a:rPr>
              <a:t>Dành cho sinh viên không chuyên ngành Luật, khối ngành Khoa học Tự nhiên</a:t>
            </a:r>
            <a:endParaRPr b="1">
              <a:solidFill>
                <a:schemeClr val="lt1"/>
              </a:solidFill>
              <a:latin typeface="Times New Roman"/>
              <a:ea typeface="Times New Roman"/>
              <a:cs typeface="Times New Roman"/>
              <a:sym typeface="Times New Roman"/>
            </a:endParaRPr>
          </a:p>
        </p:txBody>
      </p:sp>
      <p:sp>
        <p:nvSpPr>
          <p:cNvPr id="102" name="Google Shape;102;p13"/>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p>
            <a:pPr indent="0" lvl="0" marL="0" rtl="0" algn="ctr">
              <a:spcBef>
                <a:spcPts val="0"/>
              </a:spcBef>
              <a:spcAft>
                <a:spcPts val="0"/>
              </a:spcAft>
              <a:buClr>
                <a:srgbClr val="FFFFFF"/>
              </a:buClr>
              <a:buSzPts val="4000"/>
              <a:buFont typeface="Times New Roman"/>
              <a:buNone/>
            </a:pPr>
            <a:r>
              <a:rPr b="1" lang="en-US">
                <a:latin typeface="Times New Roman"/>
                <a:ea typeface="Times New Roman"/>
                <a:cs typeface="Times New Roman"/>
                <a:sym typeface="Times New Roman"/>
              </a:rPr>
              <a:t>PHÁP LUẬT ĐẠI CƯƠNG</a:t>
            </a:r>
            <a:endParaRPr b="1">
              <a:latin typeface="Times New Roman"/>
              <a:ea typeface="Times New Roman"/>
              <a:cs typeface="Times New Roman"/>
              <a:sym typeface="Times New Roman"/>
            </a:endParaRPr>
          </a:p>
        </p:txBody>
      </p:sp>
      <p:sp>
        <p:nvSpPr>
          <p:cNvPr id="103" name="Google Shape;103;p13"/>
          <p:cNvSpPr txBox="1"/>
          <p:nvPr/>
        </p:nvSpPr>
        <p:spPr>
          <a:xfrm>
            <a:off x="2209800" y="5105400"/>
            <a:ext cx="5334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ThS Ngô Minh Tín</a:t>
            </a:r>
            <a:endParaRPr b="1" sz="1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Email: nmtin@hcmus.edu.vn</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914400" y="304800"/>
            <a:ext cx="7772400" cy="808038"/>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chemeClr val="lt1"/>
              </a:buClr>
              <a:buSzPts val="4000"/>
              <a:buFont typeface="Times New Roman"/>
              <a:buNone/>
            </a:pPr>
            <a:r>
              <a:rPr b="1" lang="en-US">
                <a:solidFill>
                  <a:schemeClr val="lt1"/>
                </a:solidFill>
                <a:latin typeface="Times New Roman"/>
                <a:ea typeface="Times New Roman"/>
                <a:cs typeface="Times New Roman"/>
                <a:sym typeface="Times New Roman"/>
              </a:rPr>
              <a:t>GIỚI THIỆU MÔN HỌC</a:t>
            </a:r>
            <a:endParaRPr/>
          </a:p>
        </p:txBody>
      </p:sp>
      <p:graphicFrame>
        <p:nvGraphicFramePr>
          <p:cNvPr id="157" name="Google Shape;157;p22"/>
          <p:cNvGraphicFramePr/>
          <p:nvPr/>
        </p:nvGraphicFramePr>
        <p:xfrm>
          <a:off x="380998" y="1051822"/>
          <a:ext cx="3000000" cy="3000000"/>
        </p:xfrm>
        <a:graphic>
          <a:graphicData uri="http://schemas.openxmlformats.org/drawingml/2006/table">
            <a:tbl>
              <a:tblPr>
                <a:noFill/>
                <a:tableStyleId>{7897033B-29DA-4F51-9A23-E847154DC161}</a:tableStyleId>
              </a:tblPr>
              <a:tblGrid>
                <a:gridCol w="2289700"/>
                <a:gridCol w="1783550"/>
                <a:gridCol w="3327700"/>
                <a:gridCol w="1057275"/>
              </a:tblGrid>
              <a:tr h="839250">
                <a:tc>
                  <a:txBody>
                    <a:bodyPr/>
                    <a:lstStyle/>
                    <a:p>
                      <a:pPr indent="0" lvl="0" marL="0" marR="0" rtl="0" algn="just">
                        <a:lnSpc>
                          <a:spcPct val="115000"/>
                        </a:lnSpc>
                        <a:spcBef>
                          <a:spcPts val="0"/>
                        </a:spcBef>
                        <a:spcAft>
                          <a:spcPts val="0"/>
                        </a:spcAft>
                        <a:buNone/>
                      </a:pPr>
                      <a:r>
                        <a:rPr b="1" lang="en-US" sz="2400" u="none" cap="none" strike="noStrike">
                          <a:solidFill>
                            <a:srgbClr val="FFFF00"/>
                          </a:solidFill>
                          <a:latin typeface="Times New Roman"/>
                          <a:ea typeface="Times New Roman"/>
                          <a:cs typeface="Times New Roman"/>
                          <a:sym typeface="Times New Roman"/>
                        </a:rPr>
                        <a:t>Phương pháp đánh giá</a:t>
                      </a:r>
                      <a:endParaRPr sz="2400" u="none" cap="none" strike="noStrike">
                        <a:solidFill>
                          <a:srgbClr val="FFFF00"/>
                        </a:solidFill>
                        <a:latin typeface="Calibri"/>
                        <a:ea typeface="Calibri"/>
                        <a:cs typeface="Calibri"/>
                        <a:sym typeface="Calibri"/>
                      </a:endParaRPr>
                    </a:p>
                  </a:txBody>
                  <a:tcPr marT="0" marB="0" marR="49700" marL="49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b="1" lang="en-US" sz="2400" u="none" cap="none" strike="noStrike">
                          <a:solidFill>
                            <a:srgbClr val="FFFF00"/>
                          </a:solidFill>
                          <a:latin typeface="Times New Roman"/>
                          <a:ea typeface="Times New Roman"/>
                          <a:cs typeface="Times New Roman"/>
                          <a:sym typeface="Times New Roman"/>
                        </a:rPr>
                        <a:t>Hình thức</a:t>
                      </a:r>
                      <a:endParaRPr sz="2400" u="none" cap="none" strike="noStrike">
                        <a:solidFill>
                          <a:srgbClr val="FFFF00"/>
                        </a:solidFill>
                        <a:latin typeface="Calibri"/>
                        <a:ea typeface="Calibri"/>
                        <a:cs typeface="Calibri"/>
                        <a:sym typeface="Calibri"/>
                      </a:endParaRPr>
                    </a:p>
                  </a:txBody>
                  <a:tcPr marT="0" marB="0" marR="49700" marL="49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b="1" lang="en-US" sz="2400" u="none" cap="none" strike="noStrike">
                          <a:solidFill>
                            <a:srgbClr val="FFFF00"/>
                          </a:solidFill>
                          <a:latin typeface="Times New Roman"/>
                          <a:ea typeface="Times New Roman"/>
                          <a:cs typeface="Times New Roman"/>
                          <a:sym typeface="Times New Roman"/>
                        </a:rPr>
                        <a:t>Nội dung đánh giá</a:t>
                      </a:r>
                      <a:endParaRPr sz="2400" u="none" cap="none" strike="noStrike">
                        <a:solidFill>
                          <a:srgbClr val="FFFF00"/>
                        </a:solidFill>
                        <a:latin typeface="Calibri"/>
                        <a:ea typeface="Calibri"/>
                        <a:cs typeface="Calibri"/>
                        <a:sym typeface="Calibri"/>
                      </a:endParaRPr>
                    </a:p>
                  </a:txBody>
                  <a:tcPr marT="0" marB="0" marR="49700" marL="49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b="1" lang="en-US" sz="2400" u="none" cap="none" strike="noStrike">
                          <a:solidFill>
                            <a:srgbClr val="FFFF00"/>
                          </a:solidFill>
                          <a:latin typeface="Times New Roman"/>
                          <a:ea typeface="Times New Roman"/>
                          <a:cs typeface="Times New Roman"/>
                          <a:sym typeface="Times New Roman"/>
                        </a:rPr>
                        <a:t>Tỷ lệ </a:t>
                      </a:r>
                      <a:endParaRPr sz="2400" u="none" cap="none" strike="noStrike">
                        <a:solidFill>
                          <a:srgbClr val="FFFF00"/>
                        </a:solidFill>
                        <a:latin typeface="Calibri"/>
                        <a:ea typeface="Calibri"/>
                        <a:cs typeface="Calibri"/>
                        <a:sym typeface="Calibri"/>
                      </a:endParaRPr>
                    </a:p>
                  </a:txBody>
                  <a:tcPr marT="0" marB="0" marR="49700" marL="49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97725">
                <a:tc>
                  <a:txBody>
                    <a:bodyPr/>
                    <a:lstStyle/>
                    <a:p>
                      <a:pPr indent="0" lvl="0" marL="0" marR="0" rtl="0" algn="just">
                        <a:lnSpc>
                          <a:spcPct val="115000"/>
                        </a:lnSpc>
                        <a:spcBef>
                          <a:spcPts val="0"/>
                        </a:spcBef>
                        <a:spcAft>
                          <a:spcPts val="0"/>
                        </a:spcAft>
                        <a:buNone/>
                      </a:pPr>
                      <a:r>
                        <a:rPr lang="en-US" sz="2400" u="none" cap="none" strike="noStrike">
                          <a:solidFill>
                            <a:srgbClr val="FFFF00"/>
                          </a:solidFill>
                          <a:latin typeface="Times New Roman"/>
                          <a:ea typeface="Times New Roman"/>
                          <a:cs typeface="Times New Roman"/>
                          <a:sym typeface="Times New Roman"/>
                        </a:rPr>
                        <a:t>Bài tập nhóm</a:t>
                      </a:r>
                      <a:endParaRPr sz="2400" u="none" cap="none" strike="noStrike">
                        <a:solidFill>
                          <a:srgbClr val="FFFF00"/>
                        </a:solidFill>
                        <a:latin typeface="Calibri"/>
                        <a:ea typeface="Calibri"/>
                        <a:cs typeface="Calibri"/>
                        <a:sym typeface="Calibri"/>
                      </a:endParaRPr>
                    </a:p>
                  </a:txBody>
                  <a:tcPr marT="0" marB="0" marR="49700" marL="49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2400" u="none" cap="none" strike="noStrike">
                          <a:solidFill>
                            <a:srgbClr val="FFFF00"/>
                          </a:solidFill>
                          <a:latin typeface="Times New Roman"/>
                          <a:ea typeface="Times New Roman"/>
                          <a:cs typeface="Times New Roman"/>
                          <a:sym typeface="Times New Roman"/>
                        </a:rPr>
                        <a:t>Seminar</a:t>
                      </a:r>
                      <a:endParaRPr sz="2400" u="none" cap="none" strike="noStrike">
                        <a:solidFill>
                          <a:srgbClr val="FFFF00"/>
                        </a:solidFill>
                        <a:latin typeface="Calibri"/>
                        <a:ea typeface="Calibri"/>
                        <a:cs typeface="Calibri"/>
                        <a:sym typeface="Calibri"/>
                      </a:endParaRPr>
                    </a:p>
                  </a:txBody>
                  <a:tcPr marT="0" marB="0" marR="49700" marL="49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2400" u="none" cap="none" strike="noStrike">
                          <a:solidFill>
                            <a:srgbClr val="FFFF00"/>
                          </a:solidFill>
                          <a:latin typeface="Times New Roman"/>
                          <a:ea typeface="Times New Roman"/>
                          <a:cs typeface="Times New Roman"/>
                          <a:sym typeface="Times New Roman"/>
                        </a:rPr>
                        <a:t>Các chủ đề được lựa chọn</a:t>
                      </a:r>
                      <a:endParaRPr sz="2400" u="none" cap="none" strike="noStrike">
                        <a:solidFill>
                          <a:srgbClr val="FFFF00"/>
                        </a:solidFill>
                        <a:latin typeface="Calibri"/>
                        <a:ea typeface="Calibri"/>
                        <a:cs typeface="Calibri"/>
                        <a:sym typeface="Calibri"/>
                      </a:endParaRPr>
                    </a:p>
                  </a:txBody>
                  <a:tcPr marT="0" marB="0" marR="49700" marL="49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2400" u="none" cap="none" strike="noStrike">
                          <a:solidFill>
                            <a:srgbClr val="FFFF00"/>
                          </a:solidFill>
                          <a:latin typeface="Times New Roman"/>
                          <a:ea typeface="Times New Roman"/>
                          <a:cs typeface="Times New Roman"/>
                          <a:sym typeface="Times New Roman"/>
                        </a:rPr>
                        <a:t>20%</a:t>
                      </a:r>
                      <a:endParaRPr sz="2400" u="none" cap="none" strike="noStrike">
                        <a:solidFill>
                          <a:srgbClr val="FFFF00"/>
                        </a:solidFill>
                        <a:latin typeface="Calibri"/>
                        <a:ea typeface="Calibri"/>
                        <a:cs typeface="Calibri"/>
                        <a:sym typeface="Calibri"/>
                      </a:endParaRPr>
                    </a:p>
                  </a:txBody>
                  <a:tcPr marT="0" marB="0" marR="49700" marL="49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2575">
                <a:tc>
                  <a:txBody>
                    <a:bodyPr/>
                    <a:lstStyle/>
                    <a:p>
                      <a:pPr indent="0" lvl="0" marL="0" marR="0" rtl="0" algn="just">
                        <a:lnSpc>
                          <a:spcPct val="115000"/>
                        </a:lnSpc>
                        <a:spcBef>
                          <a:spcPts val="0"/>
                        </a:spcBef>
                        <a:spcAft>
                          <a:spcPts val="0"/>
                        </a:spcAft>
                        <a:buNone/>
                      </a:pPr>
                      <a:r>
                        <a:rPr lang="en-US" sz="2400" u="none" cap="none" strike="noStrike">
                          <a:solidFill>
                            <a:srgbClr val="FFFF00"/>
                          </a:solidFill>
                          <a:latin typeface="Times New Roman"/>
                          <a:ea typeface="Times New Roman"/>
                          <a:cs typeface="Times New Roman"/>
                          <a:sym typeface="Times New Roman"/>
                        </a:rPr>
                        <a:t>Kiểm tra giữa kỳ</a:t>
                      </a:r>
                      <a:endParaRPr sz="2400" u="none" cap="none" strike="noStrike">
                        <a:solidFill>
                          <a:srgbClr val="FFFF00"/>
                        </a:solidFill>
                        <a:latin typeface="Calibri"/>
                        <a:ea typeface="Calibri"/>
                        <a:cs typeface="Calibri"/>
                        <a:sym typeface="Calibri"/>
                      </a:endParaRPr>
                    </a:p>
                  </a:txBody>
                  <a:tcPr marT="0" marB="0" marR="49700" marL="49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2400" u="none" cap="none" strike="noStrike">
                          <a:solidFill>
                            <a:srgbClr val="FFFF00"/>
                          </a:solidFill>
                          <a:latin typeface="Times New Roman"/>
                          <a:ea typeface="Times New Roman"/>
                          <a:cs typeface="Times New Roman"/>
                          <a:sym typeface="Times New Roman"/>
                        </a:rPr>
                        <a:t>Bài viết (60 phút)</a:t>
                      </a:r>
                      <a:endParaRPr sz="2400" u="none" cap="none" strike="noStrike">
                        <a:solidFill>
                          <a:srgbClr val="FFFF00"/>
                        </a:solidFill>
                        <a:latin typeface="Calibri"/>
                        <a:ea typeface="Calibri"/>
                        <a:cs typeface="Calibri"/>
                        <a:sym typeface="Calibri"/>
                      </a:endParaRPr>
                    </a:p>
                  </a:txBody>
                  <a:tcPr marT="0" marB="0" marR="49700" marL="49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2400" u="none" cap="none" strike="noStrike">
                          <a:solidFill>
                            <a:srgbClr val="FFFF00"/>
                          </a:solidFill>
                          <a:latin typeface="Times New Roman"/>
                          <a:ea typeface="Times New Roman"/>
                          <a:cs typeface="Times New Roman"/>
                          <a:sym typeface="Times New Roman"/>
                        </a:rPr>
                        <a:t>Nhận định đúng/sai, giải thích + Tự luận + Câu hỏi trắc nghiệm</a:t>
                      </a:r>
                      <a:endParaRPr sz="2400" u="none" cap="none" strike="noStrike">
                        <a:solidFill>
                          <a:srgbClr val="FFFF00"/>
                        </a:solidFill>
                        <a:latin typeface="Calibri"/>
                        <a:ea typeface="Calibri"/>
                        <a:cs typeface="Calibri"/>
                        <a:sym typeface="Calibri"/>
                      </a:endParaRPr>
                    </a:p>
                  </a:txBody>
                  <a:tcPr marT="0" marB="0" marR="49700" marL="49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2400" u="none" cap="none" strike="noStrike">
                          <a:solidFill>
                            <a:srgbClr val="FFFF00"/>
                          </a:solidFill>
                          <a:latin typeface="Times New Roman"/>
                          <a:ea typeface="Times New Roman"/>
                          <a:cs typeface="Times New Roman"/>
                          <a:sym typeface="Times New Roman"/>
                        </a:rPr>
                        <a:t>30%</a:t>
                      </a:r>
                      <a:endParaRPr sz="2400" u="none" cap="none" strike="noStrike">
                        <a:solidFill>
                          <a:srgbClr val="FFFF00"/>
                        </a:solidFill>
                        <a:latin typeface="Calibri"/>
                        <a:ea typeface="Calibri"/>
                        <a:cs typeface="Calibri"/>
                        <a:sym typeface="Calibri"/>
                      </a:endParaRPr>
                    </a:p>
                  </a:txBody>
                  <a:tcPr marT="0" marB="0" marR="49700" marL="49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72900">
                <a:tc>
                  <a:txBody>
                    <a:bodyPr/>
                    <a:lstStyle/>
                    <a:p>
                      <a:pPr indent="0" lvl="0" marL="0" marR="0" rtl="0" algn="just">
                        <a:lnSpc>
                          <a:spcPct val="115000"/>
                        </a:lnSpc>
                        <a:spcBef>
                          <a:spcPts val="0"/>
                        </a:spcBef>
                        <a:spcAft>
                          <a:spcPts val="0"/>
                        </a:spcAft>
                        <a:buNone/>
                      </a:pPr>
                      <a:r>
                        <a:rPr lang="en-US" sz="2400" u="none" cap="none" strike="noStrike">
                          <a:solidFill>
                            <a:srgbClr val="FFFF00"/>
                          </a:solidFill>
                          <a:latin typeface="Times New Roman"/>
                          <a:ea typeface="Times New Roman"/>
                          <a:cs typeface="Times New Roman"/>
                          <a:sym typeface="Times New Roman"/>
                        </a:rPr>
                        <a:t>Kiểm tra cuối kỳ</a:t>
                      </a:r>
                      <a:endParaRPr sz="2400" u="none" cap="none" strike="noStrike">
                        <a:solidFill>
                          <a:srgbClr val="FFFF00"/>
                        </a:solidFill>
                        <a:latin typeface="Calibri"/>
                        <a:ea typeface="Calibri"/>
                        <a:cs typeface="Calibri"/>
                        <a:sym typeface="Calibri"/>
                      </a:endParaRPr>
                    </a:p>
                  </a:txBody>
                  <a:tcPr marT="0" marB="0" marR="49700" marL="49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2400" u="none" cap="none" strike="noStrike">
                          <a:solidFill>
                            <a:srgbClr val="FFFF00"/>
                          </a:solidFill>
                          <a:latin typeface="Times New Roman"/>
                          <a:ea typeface="Times New Roman"/>
                          <a:cs typeface="Times New Roman"/>
                          <a:sym typeface="Times New Roman"/>
                        </a:rPr>
                        <a:t>Bài viết (75 phút)</a:t>
                      </a:r>
                      <a:endParaRPr sz="2400" u="none" cap="none" strike="noStrike">
                        <a:solidFill>
                          <a:srgbClr val="FFFF00"/>
                        </a:solidFill>
                        <a:latin typeface="Calibri"/>
                        <a:ea typeface="Calibri"/>
                        <a:cs typeface="Calibri"/>
                        <a:sym typeface="Calibri"/>
                      </a:endParaRPr>
                    </a:p>
                  </a:txBody>
                  <a:tcPr marT="0" marB="0" marR="49700" marL="49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2400" u="none" cap="none" strike="noStrike">
                          <a:solidFill>
                            <a:srgbClr val="FFFF00"/>
                          </a:solidFill>
                          <a:latin typeface="Times New Roman"/>
                          <a:ea typeface="Times New Roman"/>
                          <a:cs typeface="Times New Roman"/>
                          <a:sym typeface="Times New Roman"/>
                        </a:rPr>
                        <a:t>Trắc nghiệm + Nhận định + Tự luận</a:t>
                      </a:r>
                      <a:endParaRPr sz="2400" u="none" cap="none" strike="noStrike">
                        <a:solidFill>
                          <a:srgbClr val="FFFF00"/>
                        </a:solidFill>
                        <a:latin typeface="Calibri"/>
                        <a:ea typeface="Calibri"/>
                        <a:cs typeface="Calibri"/>
                        <a:sym typeface="Calibri"/>
                      </a:endParaRPr>
                    </a:p>
                  </a:txBody>
                  <a:tcPr marT="0" marB="0" marR="49700" marL="49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2400" u="none" cap="none" strike="noStrike">
                          <a:solidFill>
                            <a:srgbClr val="FFFF00"/>
                          </a:solidFill>
                          <a:latin typeface="Times New Roman"/>
                          <a:ea typeface="Times New Roman"/>
                          <a:cs typeface="Times New Roman"/>
                          <a:sym typeface="Times New Roman"/>
                        </a:rPr>
                        <a:t>50%</a:t>
                      </a:r>
                      <a:endParaRPr sz="2400" u="none" cap="none" strike="noStrike">
                        <a:solidFill>
                          <a:srgbClr val="FFFF00"/>
                        </a:solidFill>
                        <a:latin typeface="Calibri"/>
                        <a:ea typeface="Calibri"/>
                        <a:cs typeface="Calibri"/>
                        <a:sym typeface="Calibri"/>
                      </a:endParaRPr>
                    </a:p>
                  </a:txBody>
                  <a:tcPr marT="0" marB="0" marR="49700" marL="497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914400" y="304800"/>
            <a:ext cx="7772400" cy="808038"/>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chemeClr val="lt1"/>
              </a:buClr>
              <a:buSzPts val="4000"/>
              <a:buFont typeface="Times New Roman"/>
              <a:buNone/>
            </a:pPr>
            <a:r>
              <a:rPr b="1" lang="en-US">
                <a:solidFill>
                  <a:schemeClr val="lt1"/>
                </a:solidFill>
                <a:latin typeface="Times New Roman"/>
                <a:ea typeface="Times New Roman"/>
                <a:cs typeface="Times New Roman"/>
                <a:sym typeface="Times New Roman"/>
              </a:rPr>
              <a:t>QUY ĐỊNH ĐỐI VỚI LỚP HỌC</a:t>
            </a:r>
            <a:endParaRPr b="1">
              <a:solidFill>
                <a:schemeClr val="lt1"/>
              </a:solidFill>
              <a:latin typeface="Times New Roman"/>
              <a:ea typeface="Times New Roman"/>
              <a:cs typeface="Times New Roman"/>
              <a:sym typeface="Times New Roman"/>
            </a:endParaRPr>
          </a:p>
        </p:txBody>
      </p:sp>
      <p:sp>
        <p:nvSpPr>
          <p:cNvPr id="163" name="Google Shape;163;p23"/>
          <p:cNvSpPr txBox="1"/>
          <p:nvPr/>
        </p:nvSpPr>
        <p:spPr>
          <a:xfrm>
            <a:off x="457200" y="1447800"/>
            <a:ext cx="8305800" cy="3108543"/>
          </a:xfrm>
          <a:prstGeom prst="rect">
            <a:avLst/>
          </a:prstGeom>
          <a:noFill/>
          <a:ln>
            <a:noFill/>
          </a:ln>
        </p:spPr>
        <p:txBody>
          <a:bodyPr anchorCtr="0" anchor="t" bIns="45700" lIns="91425" spcFirstLastPara="1" rIns="91425" wrap="square" tIns="45700">
            <a:noAutofit/>
          </a:bodyPr>
          <a:lstStyle/>
          <a:p>
            <a:pPr indent="-177800" lvl="0" marL="0" marR="0" rtl="0" algn="just">
              <a:spcBef>
                <a:spcPts val="0"/>
              </a:spcBef>
              <a:spcAft>
                <a:spcPts val="0"/>
              </a:spcAft>
              <a:buClr>
                <a:schemeClr val="lt1"/>
              </a:buClr>
              <a:buSzPts val="2800"/>
              <a:buFont typeface="Noto Sans Symbols"/>
              <a:buChar char="⮚"/>
            </a:pPr>
            <a:r>
              <a:rPr lang="en-US" sz="2800">
                <a:solidFill>
                  <a:schemeClr val="lt1"/>
                </a:solidFill>
                <a:latin typeface="Times New Roman"/>
                <a:ea typeface="Times New Roman"/>
                <a:cs typeface="Times New Roman"/>
                <a:sym typeface="Times New Roman"/>
              </a:rPr>
              <a:t>Sinh viên phải có mặt đúng giờ theo quy định lịch giảng dạy của nhà trường,</a:t>
            </a:r>
            <a:endParaRPr/>
          </a:p>
          <a:p>
            <a:pPr indent="-177800" lvl="0" marL="0" marR="0" rtl="0" algn="just">
              <a:spcBef>
                <a:spcPts val="0"/>
              </a:spcBef>
              <a:spcAft>
                <a:spcPts val="0"/>
              </a:spcAft>
              <a:buClr>
                <a:schemeClr val="lt1"/>
              </a:buClr>
              <a:buSzPts val="2800"/>
              <a:buFont typeface="Noto Sans Symbols"/>
              <a:buChar char="⮚"/>
            </a:pPr>
            <a:r>
              <a:rPr lang="en-US" sz="2800">
                <a:solidFill>
                  <a:schemeClr val="lt1"/>
                </a:solidFill>
                <a:latin typeface="Times New Roman"/>
                <a:ea typeface="Times New Roman"/>
                <a:cs typeface="Times New Roman"/>
                <a:sym typeface="Times New Roman"/>
              </a:rPr>
              <a:t>Sinh viên phải ăn mặc gọn gàng, lịch sự khi đến lớp học,</a:t>
            </a:r>
            <a:endParaRPr/>
          </a:p>
          <a:p>
            <a:pPr indent="-177800" lvl="0" marL="0" marR="0" rtl="0" algn="just">
              <a:spcBef>
                <a:spcPts val="0"/>
              </a:spcBef>
              <a:spcAft>
                <a:spcPts val="0"/>
              </a:spcAft>
              <a:buClr>
                <a:schemeClr val="lt1"/>
              </a:buClr>
              <a:buSzPts val="2800"/>
              <a:buFont typeface="Noto Sans Symbols"/>
              <a:buChar char="⮚"/>
            </a:pPr>
            <a:r>
              <a:rPr lang="en-US" sz="2800">
                <a:solidFill>
                  <a:schemeClr val="lt1"/>
                </a:solidFill>
                <a:latin typeface="Times New Roman"/>
                <a:ea typeface="Times New Roman"/>
                <a:cs typeface="Times New Roman"/>
                <a:sym typeface="Times New Roman"/>
              </a:rPr>
              <a:t>Sinh viên phải đeo Thẻ sinh viên khi vào lớp học,</a:t>
            </a:r>
            <a:endParaRPr/>
          </a:p>
          <a:p>
            <a:pPr indent="-177800" lvl="0" marL="0" marR="0" rtl="0" algn="just">
              <a:spcBef>
                <a:spcPts val="0"/>
              </a:spcBef>
              <a:spcAft>
                <a:spcPts val="0"/>
              </a:spcAft>
              <a:buClr>
                <a:schemeClr val="lt1"/>
              </a:buClr>
              <a:buSzPts val="2800"/>
              <a:buFont typeface="Noto Sans Symbols"/>
              <a:buChar char="⮚"/>
            </a:pPr>
            <a:r>
              <a:rPr lang="en-US" sz="2800">
                <a:solidFill>
                  <a:schemeClr val="lt1"/>
                </a:solidFill>
                <a:latin typeface="Times New Roman"/>
                <a:ea typeface="Times New Roman"/>
                <a:cs typeface="Times New Roman"/>
                <a:sym typeface="Times New Roman"/>
              </a:rPr>
              <a:t>Tuân thủ hướng dẫn của giảng viên trong quá trình tham gia lớp học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ph type="title"/>
          </p:nvPr>
        </p:nvSpPr>
        <p:spPr>
          <a:xfrm>
            <a:off x="914400" y="457200"/>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chemeClr val="lt1"/>
              </a:buClr>
              <a:buSzPts val="3600"/>
              <a:buFont typeface="Times New Roman"/>
              <a:buNone/>
            </a:pPr>
            <a:r>
              <a:rPr lang="en-US" sz="3600">
                <a:solidFill>
                  <a:schemeClr val="lt1"/>
                </a:solidFill>
                <a:latin typeface="Times New Roman"/>
                <a:ea typeface="Times New Roman"/>
                <a:cs typeface="Times New Roman"/>
                <a:sym typeface="Times New Roman"/>
              </a:rPr>
              <a:t>YÊU CẦU GIẢNG DẠY BẮT BUỘC MÔN HỌC PHÁP LUẬT ĐẠI CƯƠNG</a:t>
            </a:r>
            <a:endParaRPr/>
          </a:p>
        </p:txBody>
      </p:sp>
      <p:sp>
        <p:nvSpPr>
          <p:cNvPr id="109" name="Google Shape;109;p14"/>
          <p:cNvSpPr txBox="1"/>
          <p:nvPr>
            <p:ph idx="1" type="body"/>
          </p:nvPr>
        </p:nvSpPr>
        <p:spPr>
          <a:xfrm>
            <a:off x="1219200" y="1600200"/>
            <a:ext cx="7772400" cy="4572000"/>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2210"/>
              <a:buChar char="⚫"/>
            </a:pPr>
            <a:r>
              <a:rPr b="1" lang="en-US">
                <a:solidFill>
                  <a:schemeClr val="lt1"/>
                </a:solidFill>
                <a:latin typeface="Times New Roman"/>
                <a:ea typeface="Times New Roman"/>
                <a:cs typeface="Times New Roman"/>
                <a:sym typeface="Times New Roman"/>
              </a:rPr>
              <a:t>Quyết định số 1928/QĐ-TTg </a:t>
            </a:r>
            <a:r>
              <a:rPr lang="en-US">
                <a:solidFill>
                  <a:schemeClr val="lt1"/>
                </a:solidFill>
                <a:latin typeface="Times New Roman"/>
                <a:ea typeface="Times New Roman"/>
                <a:cs typeface="Times New Roman"/>
                <a:sym typeface="Times New Roman"/>
              </a:rPr>
              <a:t>ngày 20/11/2009 của Thủ tướng Chính phủ về việc phê duyệt Đề án </a:t>
            </a:r>
            <a:r>
              <a:rPr b="1" i="1" lang="en-US">
                <a:solidFill>
                  <a:schemeClr val="lt1"/>
                </a:solidFill>
                <a:latin typeface="Times New Roman"/>
                <a:ea typeface="Times New Roman"/>
                <a:cs typeface="Times New Roman"/>
                <a:sym typeface="Times New Roman"/>
              </a:rPr>
              <a:t>“Nâng cao chất lượng công tác phổ biến, giáo dục pháp luật trong nhà trường”</a:t>
            </a:r>
            <a:endParaRPr/>
          </a:p>
          <a:p>
            <a:pPr indent="-274320" lvl="0" marL="274320" rtl="0" algn="just">
              <a:spcBef>
                <a:spcPts val="580"/>
              </a:spcBef>
              <a:spcAft>
                <a:spcPts val="0"/>
              </a:spcAft>
              <a:buSzPts val="2210"/>
              <a:buChar char="⚫"/>
            </a:pPr>
            <a:r>
              <a:rPr b="1" lang="en-US">
                <a:solidFill>
                  <a:schemeClr val="lt1"/>
                </a:solidFill>
                <a:latin typeface="Times New Roman"/>
                <a:ea typeface="Times New Roman"/>
                <a:cs typeface="Times New Roman"/>
                <a:sym typeface="Times New Roman"/>
              </a:rPr>
              <a:t>Quyết định số 1141/QĐ-BĐHĐA </a:t>
            </a:r>
            <a:r>
              <a:rPr lang="en-US">
                <a:solidFill>
                  <a:schemeClr val="lt1"/>
                </a:solidFill>
                <a:latin typeface="Times New Roman"/>
                <a:ea typeface="Times New Roman"/>
                <a:cs typeface="Times New Roman"/>
                <a:sym typeface="Times New Roman"/>
              </a:rPr>
              <a:t>ngày 29/3/2013 của Ban Điều hành Đề án nâng cao chất lượng công tác phổ biến giáo dục pháp luật trong nhà trường Bộ Giáo dục và Đào tạo ban hành Kế hoạch thực hiện Đề án” Nâng cao chất lượng công tác phổ biến, giáo dục pháp luật trong nhà trường” giai đoạn 2013-2016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5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500"/>
                                        <p:tgtEl>
                                          <p:spTgt spid="10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lt1"/>
              </a:buClr>
              <a:buSzPts val="4000"/>
              <a:buFont typeface="Libre Franklin"/>
              <a:buNone/>
            </a:pPr>
            <a:r>
              <a:rPr lang="en-US">
                <a:solidFill>
                  <a:schemeClr val="lt1"/>
                </a:solidFill>
              </a:rPr>
              <a:t>Trích nội dung văn bản</a:t>
            </a:r>
            <a:endParaRPr>
              <a:solidFill>
                <a:schemeClr val="lt1"/>
              </a:solidFill>
            </a:endParaRPr>
          </a:p>
        </p:txBody>
      </p:sp>
      <p:sp>
        <p:nvSpPr>
          <p:cNvPr id="115" name="Google Shape;115;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solidFill>
                  <a:schemeClr val="lt1"/>
                </a:solidFill>
                <a:latin typeface="Times New Roman"/>
                <a:ea typeface="Times New Roman"/>
                <a:cs typeface="Times New Roman"/>
                <a:sym typeface="Times New Roman"/>
              </a:rPr>
              <a:t>Quyết định số 1928/QĐ-TTg:</a:t>
            </a:r>
            <a:endParaRPr/>
          </a:p>
          <a:p>
            <a:pPr indent="-274320" lvl="0" marL="274320" rtl="0" algn="l">
              <a:spcBef>
                <a:spcPts val="580"/>
              </a:spcBef>
              <a:spcAft>
                <a:spcPts val="0"/>
              </a:spcAft>
              <a:buSzPts val="2210"/>
              <a:buNone/>
            </a:pPr>
            <a:r>
              <a:rPr lang="en-US">
                <a:solidFill>
                  <a:schemeClr val="lt1"/>
                </a:solidFill>
                <a:latin typeface="Times New Roman"/>
                <a:ea typeface="Times New Roman"/>
                <a:cs typeface="Times New Roman"/>
                <a:sym typeface="Times New Roman"/>
              </a:rPr>
              <a:t>Khoản 4, Điều 1 quy định:</a:t>
            </a:r>
            <a:endParaRPr/>
          </a:p>
          <a:p>
            <a:pPr indent="0" lvl="0" marL="0" rtl="0" algn="just">
              <a:spcBef>
                <a:spcPts val="580"/>
              </a:spcBef>
              <a:spcAft>
                <a:spcPts val="0"/>
              </a:spcAft>
              <a:buSzPts val="2210"/>
              <a:buNone/>
            </a:pPr>
            <a:r>
              <a:rPr i="1" lang="en-US">
                <a:solidFill>
                  <a:schemeClr val="lt1"/>
                </a:solidFill>
              </a:rPr>
              <a:t>“Đối với giáo dục đại học, trung cấp chuyên nghiệp: </a:t>
            </a:r>
            <a:r>
              <a:rPr i="1" lang="en-US" u="sng">
                <a:solidFill>
                  <a:schemeClr val="lt1"/>
                </a:solidFill>
              </a:rPr>
              <a:t>tổ chức dạy và học các kiến thức pháp luật cơ bản </a:t>
            </a:r>
            <a:r>
              <a:rPr i="1" lang="en-US">
                <a:solidFill>
                  <a:schemeClr val="lt1"/>
                </a:solidFill>
              </a:rPr>
              <a:t>cho sinh viên của tất cả các ngành đào tạo đại học, cao đẳng, trung cấp chuyên nghiệp. Bảo đảm cho học sinh, sinh viên đại học, cao đẳng, trung cấp chuyên nghiệp ra trường nắm được lý luận cơ bản về pháp luật để có thể tự tìm hiểu các ngành luật cần thiết;”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lt1"/>
              </a:buClr>
              <a:buSzPts val="4000"/>
              <a:buFont typeface="Libre Franklin"/>
              <a:buNone/>
            </a:pPr>
            <a:r>
              <a:rPr lang="en-US">
                <a:solidFill>
                  <a:schemeClr val="lt1"/>
                </a:solidFill>
              </a:rPr>
              <a:t>Trích nội dung văn bản</a:t>
            </a:r>
            <a:endParaRPr>
              <a:solidFill>
                <a:schemeClr val="lt1"/>
              </a:solidFill>
            </a:endParaRPr>
          </a:p>
        </p:txBody>
      </p:sp>
      <p:sp>
        <p:nvSpPr>
          <p:cNvPr id="121" name="Google Shape;121;p1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solidFill>
                  <a:schemeClr val="lt1"/>
                </a:solidFill>
                <a:latin typeface="Times New Roman"/>
                <a:ea typeface="Times New Roman"/>
                <a:cs typeface="Times New Roman"/>
                <a:sym typeface="Times New Roman"/>
              </a:rPr>
              <a:t>Quyết định số 1141/QĐ-BĐHĐA:</a:t>
            </a:r>
            <a:endParaRPr/>
          </a:p>
          <a:p>
            <a:pPr indent="-274320" lvl="0" marL="274320" rtl="0" algn="l">
              <a:spcBef>
                <a:spcPts val="580"/>
              </a:spcBef>
              <a:spcAft>
                <a:spcPts val="0"/>
              </a:spcAft>
              <a:buSzPts val="2210"/>
              <a:buNone/>
            </a:pPr>
            <a:r>
              <a:rPr lang="en-US">
                <a:solidFill>
                  <a:schemeClr val="lt1"/>
                </a:solidFill>
                <a:latin typeface="Times New Roman"/>
                <a:ea typeface="Times New Roman"/>
                <a:cs typeface="Times New Roman"/>
                <a:sym typeface="Times New Roman"/>
              </a:rPr>
              <a:t>Điểm đ, Điều 2, Mục III quy định:</a:t>
            </a:r>
            <a:endParaRPr/>
          </a:p>
          <a:p>
            <a:pPr indent="0" lvl="0" marL="0" rtl="0" algn="just">
              <a:spcBef>
                <a:spcPts val="580"/>
              </a:spcBef>
              <a:spcAft>
                <a:spcPts val="0"/>
              </a:spcAft>
              <a:buSzPts val="2210"/>
              <a:buNone/>
            </a:pPr>
            <a:r>
              <a:rPr i="1" lang="en-US">
                <a:solidFill>
                  <a:schemeClr val="lt1"/>
                </a:solidFill>
              </a:rPr>
              <a:t>“</a:t>
            </a:r>
            <a:r>
              <a:rPr i="1" lang="en-US">
                <a:solidFill>
                  <a:schemeClr val="lt1"/>
                </a:solidFill>
                <a:latin typeface="Times New Roman"/>
                <a:ea typeface="Times New Roman"/>
                <a:cs typeface="Times New Roman"/>
                <a:sym typeface="Times New Roman"/>
              </a:rPr>
              <a:t>đ) Cơ sở giáo dục đại học và trung cấp chuyên nghiệp</a:t>
            </a:r>
            <a:endParaRPr i="1">
              <a:solidFill>
                <a:schemeClr val="lt1"/>
              </a:solidFill>
              <a:latin typeface="Times New Roman"/>
              <a:ea typeface="Times New Roman"/>
              <a:cs typeface="Times New Roman"/>
              <a:sym typeface="Times New Roman"/>
            </a:endParaRPr>
          </a:p>
          <a:p>
            <a:pPr indent="0" lvl="0" marL="0" rtl="0" algn="just">
              <a:spcBef>
                <a:spcPts val="580"/>
              </a:spcBef>
              <a:spcAft>
                <a:spcPts val="0"/>
              </a:spcAft>
              <a:buSzPts val="2210"/>
              <a:buNone/>
            </a:pPr>
            <a:r>
              <a:rPr i="1" lang="en-US">
                <a:solidFill>
                  <a:schemeClr val="lt1"/>
                </a:solidFill>
                <a:latin typeface="Times New Roman"/>
                <a:ea typeface="Times New Roman"/>
                <a:cs typeface="Times New Roman"/>
                <a:sym typeface="Times New Roman"/>
              </a:rPr>
              <a:t>……</a:t>
            </a:r>
            <a:endParaRPr/>
          </a:p>
          <a:p>
            <a:pPr indent="0" lvl="0" marL="0" rtl="0" algn="just">
              <a:spcBef>
                <a:spcPts val="580"/>
              </a:spcBef>
              <a:spcAft>
                <a:spcPts val="0"/>
              </a:spcAft>
              <a:buSzPts val="2210"/>
              <a:buNone/>
            </a:pPr>
            <a:r>
              <a:rPr i="1" lang="en-US" u="sng">
                <a:solidFill>
                  <a:schemeClr val="lt1"/>
                </a:solidFill>
                <a:latin typeface="Times New Roman"/>
                <a:ea typeface="Times New Roman"/>
                <a:cs typeface="Times New Roman"/>
                <a:sym typeface="Times New Roman"/>
              </a:rPr>
              <a:t>Bổ sung môn pháp luật đại cương thành môn học bắt buộc </a:t>
            </a:r>
            <a:r>
              <a:rPr i="1" lang="en-US">
                <a:solidFill>
                  <a:schemeClr val="lt1"/>
                </a:solidFill>
                <a:latin typeface="Times New Roman"/>
                <a:ea typeface="Times New Roman"/>
                <a:cs typeface="Times New Roman"/>
                <a:sym typeface="Times New Roman"/>
              </a:rPr>
              <a:t>và </a:t>
            </a:r>
            <a:r>
              <a:rPr i="1" lang="en-US" u="sng">
                <a:solidFill>
                  <a:schemeClr val="lt1"/>
                </a:solidFill>
                <a:latin typeface="Times New Roman"/>
                <a:ea typeface="Times New Roman"/>
                <a:cs typeface="Times New Roman"/>
                <a:sym typeface="Times New Roman"/>
              </a:rPr>
              <a:t>môn pháp luật chuyên ngành </a:t>
            </a:r>
            <a:r>
              <a:rPr i="1" lang="en-US">
                <a:solidFill>
                  <a:schemeClr val="lt1"/>
                </a:solidFill>
                <a:latin typeface="Times New Roman"/>
                <a:ea typeface="Times New Roman"/>
                <a:cs typeface="Times New Roman"/>
                <a:sym typeface="Times New Roman"/>
              </a:rPr>
              <a:t>phù hợp vào chương trình đào tạo của tất cả các ngành học.”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5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5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500"/>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500"/>
                                        <p:tgtEl>
                                          <p:spTgt spid="1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animEffect filter="fade" transition="in">
                                      <p:cBhvr>
                                        <p:cTn dur="500"/>
                                        <p:tgtEl>
                                          <p:spTgt spid="12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chemeClr val="lt1"/>
              </a:buClr>
              <a:buSzPts val="4000"/>
              <a:buFont typeface="Times New Roman"/>
              <a:buNone/>
            </a:pPr>
            <a:r>
              <a:rPr b="1" lang="en-US">
                <a:solidFill>
                  <a:schemeClr val="lt1"/>
                </a:solidFill>
                <a:latin typeface="Times New Roman"/>
                <a:ea typeface="Times New Roman"/>
                <a:cs typeface="Times New Roman"/>
                <a:sym typeface="Times New Roman"/>
              </a:rPr>
              <a:t>GIỚI THIỆU MÔN HỌC</a:t>
            </a:r>
            <a:endParaRPr/>
          </a:p>
        </p:txBody>
      </p:sp>
      <p:sp>
        <p:nvSpPr>
          <p:cNvPr id="127" name="Google Shape;127;p17"/>
          <p:cNvSpPr txBox="1"/>
          <p:nvPr>
            <p:ph idx="1" type="body"/>
          </p:nvPr>
        </p:nvSpPr>
        <p:spPr>
          <a:xfrm>
            <a:off x="609600" y="1295400"/>
            <a:ext cx="8077200" cy="4724400"/>
          </a:xfrm>
          <a:prstGeom prst="rect">
            <a:avLst/>
          </a:prstGeom>
          <a:noFill/>
          <a:ln>
            <a:noFill/>
          </a:ln>
        </p:spPr>
        <p:txBody>
          <a:bodyPr anchorCtr="0" anchor="t" bIns="45700" lIns="91425" spcFirstLastPara="1" rIns="91425" wrap="square" tIns="45700">
            <a:noAutofit/>
          </a:bodyPr>
          <a:lstStyle/>
          <a:p>
            <a:pPr indent="-274320" lvl="0" marL="274320" rtl="0" algn="l">
              <a:lnSpc>
                <a:spcPct val="80000"/>
              </a:lnSpc>
              <a:spcBef>
                <a:spcPts val="0"/>
              </a:spcBef>
              <a:spcAft>
                <a:spcPts val="0"/>
              </a:spcAft>
              <a:buSzPts val="2044"/>
              <a:buChar char="⚫"/>
            </a:pPr>
            <a:r>
              <a:rPr b="1" lang="en-US" sz="2405">
                <a:solidFill>
                  <a:schemeClr val="lt1"/>
                </a:solidFill>
                <a:latin typeface="Times New Roman"/>
                <a:ea typeface="Times New Roman"/>
                <a:cs typeface="Times New Roman"/>
                <a:sym typeface="Times New Roman"/>
              </a:rPr>
              <a:t>Thông tin môn học:</a:t>
            </a:r>
            <a:endParaRPr/>
          </a:p>
          <a:p>
            <a:pPr indent="-274320" lvl="0" marL="274320" rtl="0" algn="just">
              <a:lnSpc>
                <a:spcPct val="80000"/>
              </a:lnSpc>
              <a:spcBef>
                <a:spcPts val="580"/>
              </a:spcBef>
              <a:spcAft>
                <a:spcPts val="0"/>
              </a:spcAft>
              <a:buSzPts val="2044"/>
              <a:buFont typeface="Noto Sans Symbols"/>
              <a:buChar char="⮚"/>
            </a:pPr>
            <a:r>
              <a:rPr lang="en-US" sz="2405">
                <a:solidFill>
                  <a:schemeClr val="lt1"/>
                </a:solidFill>
                <a:latin typeface="Times New Roman"/>
                <a:ea typeface="Times New Roman"/>
                <a:cs typeface="Times New Roman"/>
                <a:sym typeface="Times New Roman"/>
              </a:rPr>
              <a:t>Tên môn học: Tiếng Việt: Pháp luật đại cương, Tiếng Anh: General Law</a:t>
            </a:r>
            <a:endParaRPr/>
          </a:p>
          <a:p>
            <a:pPr indent="-274320" lvl="0" marL="274320" rtl="0" algn="just">
              <a:lnSpc>
                <a:spcPct val="80000"/>
              </a:lnSpc>
              <a:spcBef>
                <a:spcPts val="580"/>
              </a:spcBef>
              <a:spcAft>
                <a:spcPts val="0"/>
              </a:spcAft>
              <a:buSzPts val="2044"/>
              <a:buFont typeface="Noto Sans Symbols"/>
              <a:buChar char="⮚"/>
            </a:pPr>
            <a:r>
              <a:rPr lang="en-US" sz="2405">
                <a:solidFill>
                  <a:schemeClr val="lt1"/>
                </a:solidFill>
                <a:latin typeface="Times New Roman"/>
                <a:ea typeface="Times New Roman"/>
                <a:cs typeface="Times New Roman"/>
                <a:sym typeface="Times New Roman"/>
              </a:rPr>
              <a:t>Mã môn học: PLD001</a:t>
            </a:r>
            <a:endParaRPr/>
          </a:p>
          <a:p>
            <a:pPr indent="-274320" lvl="0" marL="274320" rtl="0" algn="just">
              <a:lnSpc>
                <a:spcPct val="80000"/>
              </a:lnSpc>
              <a:spcBef>
                <a:spcPts val="580"/>
              </a:spcBef>
              <a:spcAft>
                <a:spcPts val="0"/>
              </a:spcAft>
              <a:buSzPts val="2044"/>
              <a:buFont typeface="Noto Sans Symbols"/>
              <a:buChar char="⮚"/>
            </a:pPr>
            <a:r>
              <a:rPr lang="en-US" sz="2405">
                <a:solidFill>
                  <a:schemeClr val="lt1"/>
                </a:solidFill>
                <a:latin typeface="Times New Roman"/>
                <a:ea typeface="Times New Roman"/>
                <a:cs typeface="Times New Roman"/>
                <a:sym typeface="Times New Roman"/>
              </a:rPr>
              <a:t>Số tín chỉ: 03 tín chỉ</a:t>
            </a:r>
            <a:endParaRPr sz="2405">
              <a:solidFill>
                <a:schemeClr val="lt1"/>
              </a:solidFill>
              <a:latin typeface="Times New Roman"/>
              <a:ea typeface="Times New Roman"/>
              <a:cs typeface="Times New Roman"/>
              <a:sym typeface="Times New Roman"/>
            </a:endParaRPr>
          </a:p>
          <a:p>
            <a:pPr indent="-274320" lvl="0" marL="274320" rtl="0" algn="just">
              <a:lnSpc>
                <a:spcPct val="80000"/>
              </a:lnSpc>
              <a:spcBef>
                <a:spcPts val="580"/>
              </a:spcBef>
              <a:spcAft>
                <a:spcPts val="0"/>
              </a:spcAft>
              <a:buSzPts val="2044"/>
              <a:buFont typeface="Noto Sans Symbols"/>
              <a:buChar char="⮚"/>
            </a:pPr>
            <a:r>
              <a:rPr lang="en-US" sz="2405">
                <a:solidFill>
                  <a:schemeClr val="lt1"/>
                </a:solidFill>
                <a:latin typeface="Times New Roman"/>
                <a:ea typeface="Times New Roman"/>
                <a:cs typeface="Times New Roman"/>
                <a:sym typeface="Times New Roman"/>
              </a:rPr>
              <a:t>Lý thuyết: 45 tiết</a:t>
            </a:r>
            <a:endParaRPr sz="2405">
              <a:solidFill>
                <a:schemeClr val="lt1"/>
              </a:solidFill>
              <a:latin typeface="Times New Roman"/>
              <a:ea typeface="Times New Roman"/>
              <a:cs typeface="Times New Roman"/>
              <a:sym typeface="Times New Roman"/>
            </a:endParaRPr>
          </a:p>
          <a:p>
            <a:pPr indent="-274320" lvl="0" marL="274320" rtl="0" algn="just">
              <a:lnSpc>
                <a:spcPct val="80000"/>
              </a:lnSpc>
              <a:spcBef>
                <a:spcPts val="580"/>
              </a:spcBef>
              <a:spcAft>
                <a:spcPts val="0"/>
              </a:spcAft>
              <a:buSzPts val="2044"/>
              <a:buFont typeface="Noto Sans Symbols"/>
              <a:buChar char="⮚"/>
            </a:pPr>
            <a:r>
              <a:rPr lang="en-US" sz="2405">
                <a:solidFill>
                  <a:schemeClr val="lt1"/>
                </a:solidFill>
                <a:latin typeface="Times New Roman"/>
                <a:ea typeface="Times New Roman"/>
                <a:cs typeface="Times New Roman"/>
                <a:sym typeface="Times New Roman"/>
              </a:rPr>
              <a:t>Tự học: 90 tiết</a:t>
            </a:r>
            <a:endParaRPr sz="2405">
              <a:solidFill>
                <a:schemeClr val="lt1"/>
              </a:solidFill>
              <a:latin typeface="Times New Roman"/>
              <a:ea typeface="Times New Roman"/>
              <a:cs typeface="Times New Roman"/>
              <a:sym typeface="Times New Roman"/>
            </a:endParaRPr>
          </a:p>
          <a:p>
            <a:pPr indent="-274320" lvl="0" marL="274320" rtl="0" algn="just">
              <a:lnSpc>
                <a:spcPct val="80000"/>
              </a:lnSpc>
              <a:spcBef>
                <a:spcPts val="580"/>
              </a:spcBef>
              <a:spcAft>
                <a:spcPts val="0"/>
              </a:spcAft>
              <a:buSzPts val="2044"/>
              <a:buFont typeface="Noto Sans Symbols"/>
              <a:buChar char="⮚"/>
            </a:pPr>
            <a:r>
              <a:rPr lang="en-US" sz="2405">
                <a:solidFill>
                  <a:schemeClr val="lt1"/>
                </a:solidFill>
                <a:latin typeface="Times New Roman"/>
                <a:ea typeface="Times New Roman"/>
                <a:cs typeface="Times New Roman"/>
                <a:sym typeface="Times New Roman"/>
              </a:rPr>
              <a:t>Hệ đào tạo: Đại học chính quy</a:t>
            </a:r>
            <a:endParaRPr sz="2405">
              <a:solidFill>
                <a:schemeClr val="lt1"/>
              </a:solidFill>
              <a:latin typeface="Times New Roman"/>
              <a:ea typeface="Times New Roman"/>
              <a:cs typeface="Times New Roman"/>
              <a:sym typeface="Times New Roman"/>
            </a:endParaRPr>
          </a:p>
          <a:p>
            <a:pPr indent="-274320" lvl="0" marL="274320" rtl="0" algn="just">
              <a:lnSpc>
                <a:spcPct val="80000"/>
              </a:lnSpc>
              <a:spcBef>
                <a:spcPts val="580"/>
              </a:spcBef>
              <a:spcAft>
                <a:spcPts val="0"/>
              </a:spcAft>
              <a:buSzPts val="2044"/>
              <a:buFont typeface="Noto Sans Symbols"/>
              <a:buChar char="⮚"/>
            </a:pPr>
            <a:r>
              <a:rPr lang="en-US" sz="2405">
                <a:solidFill>
                  <a:schemeClr val="lt1"/>
                </a:solidFill>
                <a:latin typeface="Times New Roman"/>
                <a:ea typeface="Times New Roman"/>
                <a:cs typeface="Times New Roman"/>
                <a:sym typeface="Times New Roman"/>
              </a:rPr>
              <a:t>Môn học tiên quyết: không</a:t>
            </a:r>
            <a:endParaRPr sz="2405">
              <a:solidFill>
                <a:schemeClr val="lt1"/>
              </a:solidFill>
              <a:latin typeface="Times New Roman"/>
              <a:ea typeface="Times New Roman"/>
              <a:cs typeface="Times New Roman"/>
              <a:sym typeface="Times New Roman"/>
            </a:endParaRPr>
          </a:p>
          <a:p>
            <a:pPr indent="-274320" lvl="0" marL="274320" rtl="0" algn="just">
              <a:lnSpc>
                <a:spcPct val="80000"/>
              </a:lnSpc>
              <a:spcBef>
                <a:spcPts val="580"/>
              </a:spcBef>
              <a:spcAft>
                <a:spcPts val="0"/>
              </a:spcAft>
              <a:buSzPts val="2044"/>
              <a:buFont typeface="Noto Sans Symbols"/>
              <a:buChar char="⮚"/>
            </a:pPr>
            <a:r>
              <a:rPr lang="en-US" sz="2405">
                <a:solidFill>
                  <a:schemeClr val="lt1"/>
                </a:solidFill>
                <a:latin typeface="Times New Roman"/>
                <a:ea typeface="Times New Roman"/>
                <a:cs typeface="Times New Roman"/>
                <a:sym typeface="Times New Roman"/>
              </a:rPr>
              <a:t>Môn học song hành: không</a:t>
            </a:r>
            <a:endParaRPr sz="2405">
              <a:solidFill>
                <a:schemeClr val="lt1"/>
              </a:solidFill>
              <a:latin typeface="Times New Roman"/>
              <a:ea typeface="Times New Roman"/>
              <a:cs typeface="Times New Roman"/>
              <a:sym typeface="Times New Roman"/>
            </a:endParaRPr>
          </a:p>
          <a:p>
            <a:pPr indent="-274320" lvl="0" marL="274320" rtl="0" algn="just">
              <a:lnSpc>
                <a:spcPct val="80000"/>
              </a:lnSpc>
              <a:spcBef>
                <a:spcPts val="580"/>
              </a:spcBef>
              <a:spcAft>
                <a:spcPts val="0"/>
              </a:spcAft>
              <a:buSzPts val="2044"/>
              <a:buFont typeface="Noto Sans Symbols"/>
              <a:buChar char="⮚"/>
            </a:pPr>
            <a:r>
              <a:rPr lang="en-US" sz="2405">
                <a:solidFill>
                  <a:schemeClr val="lt1"/>
                </a:solidFill>
                <a:latin typeface="Times New Roman"/>
                <a:ea typeface="Times New Roman"/>
                <a:cs typeface="Times New Roman"/>
                <a:sym typeface="Times New Roman"/>
              </a:rPr>
              <a:t>Yêu cầu khác: Sinh viên phải có thái độ chủ động, tích cực tham gia các hoạt động học tập; ý thức tự học; kỹ năng làm việc nhóm.</a:t>
            </a:r>
            <a:endParaRPr/>
          </a:p>
          <a:p>
            <a:pPr indent="-274320" lvl="0" marL="274320" rtl="0" algn="l">
              <a:lnSpc>
                <a:spcPct val="80000"/>
              </a:lnSpc>
              <a:spcBef>
                <a:spcPts val="580"/>
              </a:spcBef>
              <a:spcAft>
                <a:spcPts val="0"/>
              </a:spcAft>
              <a:buSzPts val="2044"/>
              <a:buNone/>
            </a:pPr>
            <a:r>
              <a:t/>
            </a:r>
            <a:endParaRPr sz="2405">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Effect filter="fade" transition="in">
                                      <p:cBhvr>
                                        <p:cTn dur="500"/>
                                        <p:tgtEl>
                                          <p:spTgt spid="1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Effect filter="fade" transition="in">
                                      <p:cBhvr>
                                        <p:cTn dur="500"/>
                                        <p:tgtEl>
                                          <p:spTgt spid="1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Effect filter="fade" transition="in">
                                      <p:cBhvr>
                                        <p:cTn dur="500"/>
                                        <p:tgtEl>
                                          <p:spTgt spid="1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Effect filter="fade" transition="in">
                                      <p:cBhvr>
                                        <p:cTn dur="500"/>
                                        <p:tgtEl>
                                          <p:spTgt spid="1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Effect filter="fade" transition="in">
                                      <p:cBhvr>
                                        <p:cTn dur="500"/>
                                        <p:tgtEl>
                                          <p:spTgt spid="1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animEffect filter="fade" transition="in">
                                      <p:cBhvr>
                                        <p:cTn dur="500"/>
                                        <p:tgtEl>
                                          <p:spTgt spid="1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animEffect filter="fade" transition="in">
                                      <p:cBhvr>
                                        <p:cTn dur="500"/>
                                        <p:tgtEl>
                                          <p:spTgt spid="12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7" st="7"/>
                                            </p:txEl>
                                          </p:spTgt>
                                        </p:tgtEl>
                                        <p:attrNameLst>
                                          <p:attrName>style.visibility</p:attrName>
                                        </p:attrNameLst>
                                      </p:cBhvr>
                                      <p:to>
                                        <p:strVal val="visible"/>
                                      </p:to>
                                    </p:set>
                                    <p:animEffect filter="fade" transition="in">
                                      <p:cBhvr>
                                        <p:cTn dur="500"/>
                                        <p:tgtEl>
                                          <p:spTgt spid="12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8" st="8"/>
                                            </p:txEl>
                                          </p:spTgt>
                                        </p:tgtEl>
                                        <p:attrNameLst>
                                          <p:attrName>style.visibility</p:attrName>
                                        </p:attrNameLst>
                                      </p:cBhvr>
                                      <p:to>
                                        <p:strVal val="visible"/>
                                      </p:to>
                                    </p:set>
                                    <p:animEffect filter="fade" transition="in">
                                      <p:cBhvr>
                                        <p:cTn dur="500"/>
                                        <p:tgtEl>
                                          <p:spTgt spid="12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9" st="9"/>
                                            </p:txEl>
                                          </p:spTgt>
                                        </p:tgtEl>
                                        <p:attrNameLst>
                                          <p:attrName>style.visibility</p:attrName>
                                        </p:attrNameLst>
                                      </p:cBhvr>
                                      <p:to>
                                        <p:strVal val="visible"/>
                                      </p:to>
                                    </p:set>
                                    <p:animEffect filter="fade" transition="in">
                                      <p:cBhvr>
                                        <p:cTn dur="500"/>
                                        <p:tgtEl>
                                          <p:spTgt spid="12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xEl>
                                              <p:pRg end="10" st="10"/>
                                            </p:txEl>
                                          </p:spTgt>
                                        </p:tgtEl>
                                        <p:attrNameLst>
                                          <p:attrName>style.visibility</p:attrName>
                                        </p:attrNameLst>
                                      </p:cBhvr>
                                      <p:to>
                                        <p:strVal val="visible"/>
                                      </p:to>
                                    </p:set>
                                    <p:animEffect filter="fade" transition="in">
                                      <p:cBhvr>
                                        <p:cTn dur="500"/>
                                        <p:tgtEl>
                                          <p:spTgt spid="12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chemeClr val="lt1"/>
              </a:buClr>
              <a:buSzPts val="4000"/>
              <a:buFont typeface="Times New Roman"/>
              <a:buNone/>
            </a:pPr>
            <a:r>
              <a:rPr lang="en-US">
                <a:solidFill>
                  <a:schemeClr val="lt1"/>
                </a:solidFill>
                <a:latin typeface="Times New Roman"/>
                <a:ea typeface="Times New Roman"/>
                <a:cs typeface="Times New Roman"/>
                <a:sym typeface="Times New Roman"/>
              </a:rPr>
              <a:t>GIỚI THIỆU MÔN HỌC</a:t>
            </a:r>
            <a:endParaRPr/>
          </a:p>
        </p:txBody>
      </p:sp>
      <p:sp>
        <p:nvSpPr>
          <p:cNvPr id="133" name="Google Shape;133;p18"/>
          <p:cNvSpPr txBox="1"/>
          <p:nvPr>
            <p:ph idx="1" type="body"/>
          </p:nvPr>
        </p:nvSpPr>
        <p:spPr>
          <a:xfrm>
            <a:off x="609600" y="1295400"/>
            <a:ext cx="8077200" cy="47244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b="1" lang="en-US">
                <a:solidFill>
                  <a:schemeClr val="lt1"/>
                </a:solidFill>
                <a:latin typeface="Times New Roman"/>
                <a:ea typeface="Times New Roman"/>
                <a:cs typeface="Times New Roman"/>
                <a:sym typeface="Times New Roman"/>
              </a:rPr>
              <a:t>Mục tiêu môn học:</a:t>
            </a:r>
            <a:endParaRPr/>
          </a:p>
          <a:p>
            <a:pPr indent="463550" lvl="0" marL="0" rtl="0" algn="just">
              <a:spcBef>
                <a:spcPts val="580"/>
              </a:spcBef>
              <a:spcAft>
                <a:spcPts val="0"/>
              </a:spcAft>
              <a:buSzPts val="2210"/>
              <a:buNone/>
            </a:pPr>
            <a:r>
              <a:rPr lang="en-US">
                <a:solidFill>
                  <a:schemeClr val="lt1"/>
                </a:solidFill>
                <a:latin typeface="Times New Roman"/>
                <a:ea typeface="Times New Roman"/>
                <a:cs typeface="Times New Roman"/>
                <a:sym typeface="Times New Roman"/>
              </a:rPr>
              <a:t>Sau khi kết thúc môn học sinh viên có thể </a:t>
            </a:r>
            <a:r>
              <a:rPr b="1" lang="en-US" u="sng">
                <a:solidFill>
                  <a:schemeClr val="lt1"/>
                </a:solidFill>
                <a:latin typeface="Times New Roman"/>
                <a:ea typeface="Times New Roman"/>
                <a:cs typeface="Times New Roman"/>
                <a:sym typeface="Times New Roman"/>
              </a:rPr>
              <a:t>hiểu</a:t>
            </a:r>
            <a:r>
              <a:rPr lang="en-US">
                <a:solidFill>
                  <a:schemeClr val="lt1"/>
                </a:solidFill>
                <a:latin typeface="Times New Roman"/>
                <a:ea typeface="Times New Roman"/>
                <a:cs typeface="Times New Roman"/>
                <a:sym typeface="Times New Roman"/>
              </a:rPr>
              <a:t> được các khái niệm, thuật ngữ pháp lý cơ bản liên quan đến hệ thống pháp luật và bộ máy nhà nước của quốc gia; </a:t>
            </a:r>
            <a:r>
              <a:rPr b="1" lang="en-US" u="sng">
                <a:solidFill>
                  <a:schemeClr val="lt1"/>
                </a:solidFill>
                <a:latin typeface="Times New Roman"/>
                <a:ea typeface="Times New Roman"/>
                <a:cs typeface="Times New Roman"/>
                <a:sym typeface="Times New Roman"/>
              </a:rPr>
              <a:t>vận dụng</a:t>
            </a:r>
            <a:r>
              <a:rPr lang="en-US">
                <a:solidFill>
                  <a:schemeClr val="lt1"/>
                </a:solidFill>
                <a:latin typeface="Times New Roman"/>
                <a:ea typeface="Times New Roman"/>
                <a:cs typeface="Times New Roman"/>
                <a:sym typeface="Times New Roman"/>
              </a:rPr>
              <a:t> các quy định pháp luật để giải quyết một số bài tập tình huống đơn giản; giúp sinh viên </a:t>
            </a:r>
            <a:r>
              <a:rPr b="1" lang="en-US" u="sng">
                <a:solidFill>
                  <a:schemeClr val="lt1"/>
                </a:solidFill>
                <a:latin typeface="Times New Roman"/>
                <a:ea typeface="Times New Roman"/>
                <a:cs typeface="Times New Roman"/>
                <a:sym typeface="Times New Roman"/>
              </a:rPr>
              <a:t>hình thành, phát triển</a:t>
            </a:r>
            <a:r>
              <a:rPr lang="en-US">
                <a:solidFill>
                  <a:schemeClr val="lt1"/>
                </a:solidFill>
                <a:latin typeface="Times New Roman"/>
                <a:ea typeface="Times New Roman"/>
                <a:cs typeface="Times New Roman"/>
                <a:sym typeface="Times New Roman"/>
              </a:rPr>
              <a:t> một số </a:t>
            </a:r>
            <a:r>
              <a:rPr b="1" lang="en-US" u="sng">
                <a:solidFill>
                  <a:schemeClr val="lt1"/>
                </a:solidFill>
                <a:latin typeface="Times New Roman"/>
                <a:ea typeface="Times New Roman"/>
                <a:cs typeface="Times New Roman"/>
                <a:sym typeface="Times New Roman"/>
              </a:rPr>
              <a:t>kỹ năng</a:t>
            </a:r>
            <a:r>
              <a:rPr lang="en-US" u="sng">
                <a:solidFill>
                  <a:schemeClr val="lt1"/>
                </a:solidFill>
                <a:latin typeface="Times New Roman"/>
                <a:ea typeface="Times New Roman"/>
                <a:cs typeface="Times New Roman"/>
                <a:sym typeface="Times New Roman"/>
              </a:rPr>
              <a:t> </a:t>
            </a:r>
            <a:r>
              <a:rPr lang="en-US">
                <a:solidFill>
                  <a:schemeClr val="lt1"/>
                </a:solidFill>
                <a:latin typeface="Times New Roman"/>
                <a:ea typeface="Times New Roman"/>
                <a:cs typeface="Times New Roman"/>
                <a:sym typeface="Times New Roman"/>
              </a:rPr>
              <a:t>như </a:t>
            </a:r>
            <a:r>
              <a:rPr b="1" lang="en-US" u="sng">
                <a:solidFill>
                  <a:schemeClr val="lt1"/>
                </a:solidFill>
                <a:latin typeface="Times New Roman"/>
                <a:ea typeface="Times New Roman"/>
                <a:cs typeface="Times New Roman"/>
                <a:sym typeface="Times New Roman"/>
              </a:rPr>
              <a:t>tra cứu</a:t>
            </a:r>
            <a:r>
              <a:rPr lang="en-US" u="sng">
                <a:solidFill>
                  <a:schemeClr val="lt1"/>
                </a:solidFill>
                <a:latin typeface="Times New Roman"/>
                <a:ea typeface="Times New Roman"/>
                <a:cs typeface="Times New Roman"/>
                <a:sym typeface="Times New Roman"/>
              </a:rPr>
              <a:t> </a:t>
            </a:r>
            <a:r>
              <a:rPr lang="en-US">
                <a:solidFill>
                  <a:schemeClr val="lt1"/>
                </a:solidFill>
                <a:latin typeface="Times New Roman"/>
                <a:ea typeface="Times New Roman"/>
                <a:cs typeface="Times New Roman"/>
                <a:sym typeface="Times New Roman"/>
              </a:rPr>
              <a:t>văn bản pháp luật, </a:t>
            </a:r>
            <a:r>
              <a:rPr b="1" lang="en-US" u="sng">
                <a:solidFill>
                  <a:schemeClr val="lt1"/>
                </a:solidFill>
                <a:latin typeface="Times New Roman"/>
                <a:ea typeface="Times New Roman"/>
                <a:cs typeface="Times New Roman"/>
                <a:sym typeface="Times New Roman"/>
              </a:rPr>
              <a:t>phân tích</a:t>
            </a:r>
            <a:r>
              <a:rPr lang="en-US">
                <a:solidFill>
                  <a:schemeClr val="lt1"/>
                </a:solidFill>
                <a:latin typeface="Times New Roman"/>
                <a:ea typeface="Times New Roman"/>
                <a:cs typeface="Times New Roman"/>
                <a:sym typeface="Times New Roman"/>
              </a:rPr>
              <a:t> quy định pháp luật, làm việc nhóm, qua đó </a:t>
            </a:r>
            <a:r>
              <a:rPr b="1" lang="en-US" u="sng">
                <a:solidFill>
                  <a:schemeClr val="lt1"/>
                </a:solidFill>
                <a:latin typeface="Times New Roman"/>
                <a:ea typeface="Times New Roman"/>
                <a:cs typeface="Times New Roman"/>
                <a:sym typeface="Times New Roman"/>
              </a:rPr>
              <a:t>nâng cao ý thức</a:t>
            </a:r>
            <a:r>
              <a:rPr lang="en-US" u="sng">
                <a:solidFill>
                  <a:schemeClr val="lt1"/>
                </a:solidFill>
                <a:latin typeface="Times New Roman"/>
                <a:ea typeface="Times New Roman"/>
                <a:cs typeface="Times New Roman"/>
                <a:sym typeface="Times New Roman"/>
              </a:rPr>
              <a:t> </a:t>
            </a:r>
            <a:r>
              <a:rPr lang="en-US">
                <a:solidFill>
                  <a:schemeClr val="lt1"/>
                </a:solidFill>
                <a:latin typeface="Times New Roman"/>
                <a:ea typeface="Times New Roman"/>
                <a:cs typeface="Times New Roman"/>
                <a:sym typeface="Times New Roman"/>
              </a:rPr>
              <a:t>sống, học tập, làm việc theo quy định của Hiến pháp và Pháp luật, </a:t>
            </a:r>
            <a:r>
              <a:rPr b="1" lang="en-US" u="sng">
                <a:solidFill>
                  <a:schemeClr val="lt1"/>
                </a:solidFill>
                <a:latin typeface="Times New Roman"/>
                <a:ea typeface="Times New Roman"/>
                <a:cs typeface="Times New Roman"/>
                <a:sym typeface="Times New Roman"/>
              </a:rPr>
              <a:t>định hướng hành vi</a:t>
            </a:r>
            <a:r>
              <a:rPr lang="en-US" u="sng">
                <a:solidFill>
                  <a:schemeClr val="lt1"/>
                </a:solidFill>
                <a:latin typeface="Times New Roman"/>
                <a:ea typeface="Times New Roman"/>
                <a:cs typeface="Times New Roman"/>
                <a:sym typeface="Times New Roman"/>
              </a:rPr>
              <a:t> </a:t>
            </a:r>
            <a:r>
              <a:rPr lang="en-US">
                <a:solidFill>
                  <a:schemeClr val="lt1"/>
                </a:solidFill>
                <a:latin typeface="Times New Roman"/>
                <a:ea typeface="Times New Roman"/>
                <a:cs typeface="Times New Roman"/>
                <a:sym typeface="Times New Roman"/>
              </a:rPr>
              <a:t>ứng xử đúng trong cuộc sống.</a:t>
            </a:r>
            <a:endParaRPr/>
          </a:p>
          <a:p>
            <a:pPr indent="-274320" lvl="0" marL="274320" rtl="0" algn="l">
              <a:spcBef>
                <a:spcPts val="580"/>
              </a:spcBef>
              <a:spcAft>
                <a:spcPts val="0"/>
              </a:spcAft>
              <a:buSzPts val="2210"/>
              <a:buNone/>
            </a:pPr>
            <a:r>
              <a:t/>
            </a:r>
            <a:endParaRPr>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10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10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1000"/>
                                        <p:tgtEl>
                                          <p:spTgt spid="13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chemeClr val="lt1"/>
              </a:buClr>
              <a:buSzPts val="4000"/>
              <a:buFont typeface="Times New Roman"/>
              <a:buNone/>
            </a:pPr>
            <a:r>
              <a:rPr lang="en-US">
                <a:solidFill>
                  <a:schemeClr val="lt1"/>
                </a:solidFill>
                <a:latin typeface="Times New Roman"/>
                <a:ea typeface="Times New Roman"/>
                <a:cs typeface="Times New Roman"/>
                <a:sym typeface="Times New Roman"/>
              </a:rPr>
              <a:t>GIỚI THIỆU MÔN HỌC</a:t>
            </a:r>
            <a:endParaRPr/>
          </a:p>
        </p:txBody>
      </p:sp>
      <p:sp>
        <p:nvSpPr>
          <p:cNvPr id="139" name="Google Shape;139;p19"/>
          <p:cNvSpPr txBox="1"/>
          <p:nvPr>
            <p:ph idx="1" type="body"/>
          </p:nvPr>
        </p:nvSpPr>
        <p:spPr>
          <a:xfrm>
            <a:off x="304800" y="1295400"/>
            <a:ext cx="8534400" cy="47244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b="1" lang="en-US">
                <a:solidFill>
                  <a:schemeClr val="lt1"/>
                </a:solidFill>
                <a:latin typeface="Times New Roman"/>
                <a:ea typeface="Times New Roman"/>
                <a:cs typeface="Times New Roman"/>
                <a:sym typeface="Times New Roman"/>
              </a:rPr>
              <a:t>Nội dung môn học:</a:t>
            </a:r>
            <a:endParaRPr>
              <a:solidFill>
                <a:schemeClr val="lt1"/>
              </a:solidFill>
              <a:latin typeface="Times New Roman"/>
              <a:ea typeface="Times New Roman"/>
              <a:cs typeface="Times New Roman"/>
              <a:sym typeface="Times New Roman"/>
            </a:endParaRPr>
          </a:p>
          <a:p>
            <a:pPr indent="-274320" lvl="0" marL="274320" rtl="0" algn="just">
              <a:spcBef>
                <a:spcPts val="580"/>
              </a:spcBef>
              <a:spcAft>
                <a:spcPts val="0"/>
              </a:spcAft>
              <a:buSzPts val="2210"/>
              <a:buFont typeface="Noto Sans Symbols"/>
              <a:buChar char="⮚"/>
            </a:pPr>
            <a:r>
              <a:rPr b="1" i="1" lang="en-US">
                <a:solidFill>
                  <a:schemeClr val="lt1"/>
                </a:solidFill>
                <a:latin typeface="Times New Roman"/>
                <a:ea typeface="Times New Roman"/>
                <a:cs typeface="Times New Roman"/>
                <a:sym typeface="Times New Roman"/>
              </a:rPr>
              <a:t>Chương I. Giới thiệu chung về nhà nước và pháp luật </a:t>
            </a:r>
            <a:endParaRPr>
              <a:solidFill>
                <a:schemeClr val="lt1"/>
              </a:solidFill>
              <a:latin typeface="Times New Roman"/>
              <a:ea typeface="Times New Roman"/>
              <a:cs typeface="Times New Roman"/>
              <a:sym typeface="Times New Roman"/>
            </a:endParaRPr>
          </a:p>
          <a:p>
            <a:pPr indent="-274320" lvl="0" marL="274320" rtl="0" algn="just">
              <a:spcBef>
                <a:spcPts val="580"/>
              </a:spcBef>
              <a:spcAft>
                <a:spcPts val="0"/>
              </a:spcAft>
              <a:buSzPts val="2210"/>
              <a:buFont typeface="Noto Sans Symbols"/>
              <a:buChar char="⮚"/>
            </a:pPr>
            <a:r>
              <a:rPr b="1" i="1" lang="en-US">
                <a:solidFill>
                  <a:schemeClr val="lt1"/>
                </a:solidFill>
                <a:latin typeface="Times New Roman"/>
                <a:ea typeface="Times New Roman"/>
                <a:cs typeface="Times New Roman"/>
                <a:sym typeface="Times New Roman"/>
              </a:rPr>
              <a:t>Chương II. Nhà nước và Bộ máy nhà nước</a:t>
            </a:r>
            <a:endParaRPr>
              <a:solidFill>
                <a:schemeClr val="lt1"/>
              </a:solidFill>
              <a:latin typeface="Times New Roman"/>
              <a:ea typeface="Times New Roman"/>
              <a:cs typeface="Times New Roman"/>
              <a:sym typeface="Times New Roman"/>
            </a:endParaRPr>
          </a:p>
          <a:p>
            <a:pPr indent="-274320" lvl="0" marL="274320" rtl="0" algn="just">
              <a:spcBef>
                <a:spcPts val="580"/>
              </a:spcBef>
              <a:spcAft>
                <a:spcPts val="0"/>
              </a:spcAft>
              <a:buSzPts val="2210"/>
              <a:buFont typeface="Noto Sans Symbols"/>
              <a:buChar char="⮚"/>
            </a:pPr>
            <a:r>
              <a:rPr b="1" i="1" lang="en-US">
                <a:solidFill>
                  <a:schemeClr val="lt1"/>
                </a:solidFill>
                <a:latin typeface="Times New Roman"/>
                <a:ea typeface="Times New Roman"/>
                <a:cs typeface="Times New Roman"/>
                <a:sym typeface="Times New Roman"/>
              </a:rPr>
              <a:t>Chương III. Pháp luật công cụ điều chỉnh quan hệ xã hội</a:t>
            </a:r>
            <a:endParaRPr>
              <a:solidFill>
                <a:schemeClr val="lt1"/>
              </a:solidFill>
              <a:latin typeface="Times New Roman"/>
              <a:ea typeface="Times New Roman"/>
              <a:cs typeface="Times New Roman"/>
              <a:sym typeface="Times New Roman"/>
            </a:endParaRPr>
          </a:p>
          <a:p>
            <a:pPr indent="-274320" lvl="0" marL="274320" rtl="0" algn="just">
              <a:spcBef>
                <a:spcPts val="580"/>
              </a:spcBef>
              <a:spcAft>
                <a:spcPts val="0"/>
              </a:spcAft>
              <a:buSzPts val="2210"/>
              <a:buFont typeface="Noto Sans Symbols"/>
              <a:buChar char="⮚"/>
            </a:pPr>
            <a:r>
              <a:rPr b="1" i="1" lang="en-US">
                <a:solidFill>
                  <a:schemeClr val="lt1"/>
                </a:solidFill>
                <a:latin typeface="Times New Roman"/>
                <a:ea typeface="Times New Roman"/>
                <a:cs typeface="Times New Roman"/>
                <a:sym typeface="Times New Roman"/>
              </a:rPr>
              <a:t>Chương IV. Hình thức và hệ thống pháp luật	</a:t>
            </a:r>
            <a:endParaRPr>
              <a:solidFill>
                <a:schemeClr val="lt1"/>
              </a:solidFill>
              <a:latin typeface="Times New Roman"/>
              <a:ea typeface="Times New Roman"/>
              <a:cs typeface="Times New Roman"/>
              <a:sym typeface="Times New Roman"/>
            </a:endParaRPr>
          </a:p>
          <a:p>
            <a:pPr indent="-274320" lvl="0" marL="274320" rtl="0" algn="just">
              <a:spcBef>
                <a:spcPts val="580"/>
              </a:spcBef>
              <a:spcAft>
                <a:spcPts val="0"/>
              </a:spcAft>
              <a:buSzPts val="2210"/>
              <a:buFont typeface="Noto Sans Symbols"/>
              <a:buChar char="⮚"/>
            </a:pPr>
            <a:r>
              <a:rPr b="1" i="1" lang="en-US">
                <a:solidFill>
                  <a:srgbClr val="FFFF00"/>
                </a:solidFill>
                <a:latin typeface="Times New Roman"/>
                <a:ea typeface="Times New Roman"/>
                <a:cs typeface="Times New Roman"/>
                <a:sym typeface="Times New Roman"/>
              </a:rPr>
              <a:t>Chương V. Các ngành luật trong hệ thống pháp luật Việt Nam</a:t>
            </a:r>
            <a:endParaRPr>
              <a:solidFill>
                <a:srgbClr val="FFFF00"/>
              </a:solidFill>
              <a:latin typeface="Times New Roman"/>
              <a:ea typeface="Times New Roman"/>
              <a:cs typeface="Times New Roman"/>
              <a:sym typeface="Times New Roman"/>
            </a:endParaRPr>
          </a:p>
          <a:p>
            <a:pPr indent="-274320" lvl="0" marL="274320" rtl="0" algn="just">
              <a:spcBef>
                <a:spcPts val="580"/>
              </a:spcBef>
              <a:spcAft>
                <a:spcPts val="0"/>
              </a:spcAft>
              <a:buSzPts val="2210"/>
              <a:buFont typeface="Noto Sans Symbols"/>
              <a:buChar char="⮚"/>
            </a:pPr>
            <a:r>
              <a:rPr b="1" i="1" lang="en-US">
                <a:solidFill>
                  <a:schemeClr val="lt1"/>
                </a:solidFill>
                <a:latin typeface="Times New Roman"/>
                <a:ea typeface="Times New Roman"/>
                <a:cs typeface="Times New Roman"/>
                <a:sym typeface="Times New Roman"/>
              </a:rPr>
              <a:t>Chương VI. Những vấn đề chung về Luật phòng chống tham nhũng</a:t>
            </a:r>
            <a:endParaRPr>
              <a:solidFill>
                <a:schemeClr val="lt1"/>
              </a:solidFill>
              <a:latin typeface="Times New Roman"/>
              <a:ea typeface="Times New Roman"/>
              <a:cs typeface="Times New Roman"/>
              <a:sym typeface="Times New Roman"/>
            </a:endParaRPr>
          </a:p>
          <a:p>
            <a:pPr indent="-274320" lvl="0" marL="274320" rtl="0" algn="l">
              <a:spcBef>
                <a:spcPts val="580"/>
              </a:spcBef>
              <a:spcAft>
                <a:spcPts val="0"/>
              </a:spcAft>
              <a:buSzPts val="2210"/>
              <a:buNone/>
            </a:pPr>
            <a:r>
              <a:t/>
            </a:r>
            <a:endParaRPr>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822"/>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1822"/>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1822"/>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1822"/>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1822"/>
                                        <p:tgtEl>
                                          <p:spTgt spid="1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animEffect filter="fade" transition="in">
                                      <p:cBhvr>
                                        <p:cTn dur="1822"/>
                                        <p:tgtEl>
                                          <p:spTgt spid="1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animEffect filter="fade" transition="in">
                                      <p:cBhvr>
                                        <p:cTn dur="1822"/>
                                        <p:tgtEl>
                                          <p:spTgt spid="13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7" st="7"/>
                                            </p:txEl>
                                          </p:spTgt>
                                        </p:tgtEl>
                                        <p:attrNameLst>
                                          <p:attrName>style.visibility</p:attrName>
                                        </p:attrNameLst>
                                      </p:cBhvr>
                                      <p:to>
                                        <p:strVal val="visible"/>
                                      </p:to>
                                    </p:set>
                                    <p:animEffect filter="fade" transition="in">
                                      <p:cBhvr>
                                        <p:cTn dur="1822"/>
                                        <p:tgtEl>
                                          <p:spTgt spid="13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chemeClr val="lt1"/>
              </a:buClr>
              <a:buSzPts val="4000"/>
              <a:buFont typeface="Times New Roman"/>
              <a:buNone/>
            </a:pPr>
            <a:r>
              <a:rPr lang="en-US">
                <a:solidFill>
                  <a:schemeClr val="lt1"/>
                </a:solidFill>
                <a:latin typeface="Times New Roman"/>
                <a:ea typeface="Times New Roman"/>
                <a:cs typeface="Times New Roman"/>
                <a:sym typeface="Times New Roman"/>
              </a:rPr>
              <a:t>GIỚI THIỆU MÔN HỌC</a:t>
            </a:r>
            <a:endParaRPr/>
          </a:p>
        </p:txBody>
      </p:sp>
      <p:sp>
        <p:nvSpPr>
          <p:cNvPr id="145" name="Google Shape;145;p20"/>
          <p:cNvSpPr txBox="1"/>
          <p:nvPr>
            <p:ph idx="1" type="body"/>
          </p:nvPr>
        </p:nvSpPr>
        <p:spPr>
          <a:xfrm>
            <a:off x="304800" y="1295400"/>
            <a:ext cx="8534400" cy="5105400"/>
          </a:xfrm>
          <a:prstGeom prst="rect">
            <a:avLst/>
          </a:prstGeom>
          <a:noFill/>
          <a:ln>
            <a:noFill/>
          </a:ln>
        </p:spPr>
        <p:txBody>
          <a:bodyPr anchorCtr="0" anchor="t" bIns="45700" lIns="91425" spcFirstLastPara="1" rIns="91425" wrap="square" tIns="45700">
            <a:noAutofit/>
          </a:bodyPr>
          <a:lstStyle/>
          <a:p>
            <a:pPr indent="-128460" lvl="1" marL="0" rtl="0" algn="just">
              <a:lnSpc>
                <a:spcPct val="80000"/>
              </a:lnSpc>
              <a:spcBef>
                <a:spcPts val="0"/>
              </a:spcBef>
              <a:spcAft>
                <a:spcPts val="0"/>
              </a:spcAft>
              <a:buSzPts val="2023"/>
              <a:buChar char="⚫"/>
            </a:pPr>
            <a:r>
              <a:rPr b="1" lang="en-US" sz="2380">
                <a:solidFill>
                  <a:schemeClr val="lt1"/>
                </a:solidFill>
                <a:latin typeface="Times New Roman"/>
                <a:ea typeface="Times New Roman"/>
                <a:cs typeface="Times New Roman"/>
                <a:sym typeface="Times New Roman"/>
              </a:rPr>
              <a:t>Tài liệu tham khảo:</a:t>
            </a:r>
            <a:endParaRPr sz="2380">
              <a:solidFill>
                <a:schemeClr val="lt1"/>
              </a:solidFill>
              <a:latin typeface="Times New Roman"/>
              <a:ea typeface="Times New Roman"/>
              <a:cs typeface="Times New Roman"/>
              <a:sym typeface="Times New Roman"/>
            </a:endParaRPr>
          </a:p>
          <a:p>
            <a:pPr indent="-128460" lvl="0" marL="0" rtl="0" algn="just">
              <a:lnSpc>
                <a:spcPct val="80000"/>
              </a:lnSpc>
              <a:spcBef>
                <a:spcPts val="580"/>
              </a:spcBef>
              <a:spcAft>
                <a:spcPts val="0"/>
              </a:spcAft>
              <a:buSzPts val="2023"/>
              <a:buFont typeface="Noto Sans Symbols"/>
              <a:buChar char="⮚"/>
            </a:pPr>
            <a:r>
              <a:rPr lang="en-US" sz="2380">
                <a:solidFill>
                  <a:schemeClr val="lt1"/>
                </a:solidFill>
                <a:latin typeface="Times New Roman"/>
                <a:ea typeface="Times New Roman"/>
                <a:cs typeface="Times New Roman"/>
                <a:sym typeface="Times New Roman"/>
              </a:rPr>
              <a:t>Trường Đại học Luật Hà Nội, </a:t>
            </a:r>
            <a:r>
              <a:rPr i="1" lang="en-US" sz="2380">
                <a:solidFill>
                  <a:schemeClr val="lt1"/>
                </a:solidFill>
                <a:latin typeface="Times New Roman"/>
                <a:ea typeface="Times New Roman"/>
                <a:cs typeface="Times New Roman"/>
                <a:sym typeface="Times New Roman"/>
              </a:rPr>
              <a:t>Giáo trình Lý luận về nhà nước và pháp luật</a:t>
            </a:r>
            <a:r>
              <a:rPr lang="en-US" sz="2380">
                <a:solidFill>
                  <a:schemeClr val="lt1"/>
                </a:solidFill>
                <a:latin typeface="Times New Roman"/>
                <a:ea typeface="Times New Roman"/>
                <a:cs typeface="Times New Roman"/>
                <a:sym typeface="Times New Roman"/>
              </a:rPr>
              <a:t>, NXB Chính trị Quốc gia, Hà Nội, 2013.</a:t>
            </a:r>
            <a:endParaRPr/>
          </a:p>
          <a:p>
            <a:pPr indent="-128460" lvl="0" marL="0" rtl="0" algn="just">
              <a:lnSpc>
                <a:spcPct val="80000"/>
              </a:lnSpc>
              <a:spcBef>
                <a:spcPts val="580"/>
              </a:spcBef>
              <a:spcAft>
                <a:spcPts val="0"/>
              </a:spcAft>
              <a:buSzPts val="2023"/>
              <a:buFont typeface="Noto Sans Symbols"/>
              <a:buChar char="⮚"/>
            </a:pPr>
            <a:r>
              <a:rPr lang="en-US" sz="2380">
                <a:solidFill>
                  <a:schemeClr val="lt1"/>
                </a:solidFill>
                <a:latin typeface="Times New Roman"/>
                <a:ea typeface="Times New Roman"/>
                <a:cs typeface="Times New Roman"/>
                <a:sym typeface="Times New Roman"/>
              </a:rPr>
              <a:t>Phạm Duy Nghĩa, </a:t>
            </a:r>
            <a:r>
              <a:rPr i="1" lang="en-US" sz="2380">
                <a:solidFill>
                  <a:schemeClr val="lt1"/>
                </a:solidFill>
                <a:latin typeface="Times New Roman"/>
                <a:ea typeface="Times New Roman"/>
                <a:cs typeface="Times New Roman"/>
                <a:sym typeface="Times New Roman"/>
              </a:rPr>
              <a:t>Giáo trình pháp luật đại cương</a:t>
            </a:r>
            <a:r>
              <a:rPr lang="en-US" sz="2380">
                <a:solidFill>
                  <a:schemeClr val="lt1"/>
                </a:solidFill>
                <a:latin typeface="Times New Roman"/>
                <a:ea typeface="Times New Roman"/>
                <a:cs typeface="Times New Roman"/>
                <a:sym typeface="Times New Roman"/>
              </a:rPr>
              <a:t>, NXB Công an Nhân dân, Hà Nội, 2011.</a:t>
            </a:r>
            <a:endParaRPr/>
          </a:p>
          <a:p>
            <a:pPr indent="-128460" lvl="0" marL="0" rtl="0" algn="just">
              <a:lnSpc>
                <a:spcPct val="80000"/>
              </a:lnSpc>
              <a:spcBef>
                <a:spcPts val="580"/>
              </a:spcBef>
              <a:spcAft>
                <a:spcPts val="0"/>
              </a:spcAft>
              <a:buSzPts val="2023"/>
              <a:buFont typeface="Noto Sans Symbols"/>
              <a:buChar char="⮚"/>
            </a:pPr>
            <a:r>
              <a:rPr lang="en-US" sz="2380">
                <a:solidFill>
                  <a:schemeClr val="lt1"/>
                </a:solidFill>
                <a:latin typeface="Times New Roman"/>
                <a:ea typeface="Times New Roman"/>
                <a:cs typeface="Times New Roman"/>
                <a:sym typeface="Times New Roman"/>
              </a:rPr>
              <a:t>Bộ Giáo dục và Đào tạo, </a:t>
            </a:r>
            <a:r>
              <a:rPr i="1" lang="en-US" sz="2380">
                <a:solidFill>
                  <a:schemeClr val="lt1"/>
                </a:solidFill>
                <a:latin typeface="Times New Roman"/>
                <a:ea typeface="Times New Roman"/>
                <a:cs typeface="Times New Roman"/>
                <a:sym typeface="Times New Roman"/>
              </a:rPr>
              <a:t>Giáo trình pháp luật đại cương</a:t>
            </a:r>
            <a:r>
              <a:rPr lang="en-US" sz="2380">
                <a:solidFill>
                  <a:schemeClr val="lt1"/>
                </a:solidFill>
                <a:latin typeface="Times New Roman"/>
                <a:ea typeface="Times New Roman"/>
                <a:cs typeface="Times New Roman"/>
                <a:sym typeface="Times New Roman"/>
              </a:rPr>
              <a:t>, NXB Đại học Sư phạm, Hà nội, 2015.</a:t>
            </a:r>
            <a:endParaRPr sz="2380">
              <a:solidFill>
                <a:schemeClr val="lt1"/>
              </a:solidFill>
              <a:latin typeface="Times New Roman"/>
              <a:ea typeface="Times New Roman"/>
              <a:cs typeface="Times New Roman"/>
              <a:sym typeface="Times New Roman"/>
            </a:endParaRPr>
          </a:p>
          <a:p>
            <a:pPr indent="-128460" lvl="0" marL="0" rtl="0" algn="just">
              <a:lnSpc>
                <a:spcPct val="80000"/>
              </a:lnSpc>
              <a:spcBef>
                <a:spcPts val="580"/>
              </a:spcBef>
              <a:spcAft>
                <a:spcPts val="0"/>
              </a:spcAft>
              <a:buSzPts val="2023"/>
              <a:buFont typeface="Noto Sans Symbols"/>
              <a:buChar char="⮚"/>
            </a:pPr>
            <a:r>
              <a:rPr lang="en-US" sz="2380">
                <a:solidFill>
                  <a:schemeClr val="lt1"/>
                </a:solidFill>
                <a:latin typeface="Times New Roman"/>
                <a:ea typeface="Times New Roman"/>
                <a:cs typeface="Times New Roman"/>
                <a:sym typeface="Times New Roman"/>
              </a:rPr>
              <a:t>Các văn bản quy phạm pháp luật có liên quan.</a:t>
            </a:r>
            <a:endParaRPr/>
          </a:p>
          <a:p>
            <a:pPr indent="-128460" lvl="1" marL="0" rtl="0" algn="just">
              <a:lnSpc>
                <a:spcPct val="80000"/>
              </a:lnSpc>
              <a:spcBef>
                <a:spcPts val="370"/>
              </a:spcBef>
              <a:spcAft>
                <a:spcPts val="0"/>
              </a:spcAft>
              <a:buSzPts val="2023"/>
              <a:buChar char="⚫"/>
            </a:pPr>
            <a:r>
              <a:rPr b="1" lang="en-US" sz="2380">
                <a:solidFill>
                  <a:schemeClr val="lt1"/>
                </a:solidFill>
                <a:latin typeface="Times New Roman"/>
                <a:ea typeface="Times New Roman"/>
                <a:cs typeface="Times New Roman"/>
                <a:sym typeface="Times New Roman"/>
              </a:rPr>
              <a:t>Các trang thông tin điện tử tham khảo:</a:t>
            </a:r>
            <a:endParaRPr sz="2380">
              <a:solidFill>
                <a:schemeClr val="lt1"/>
              </a:solidFill>
              <a:latin typeface="Times New Roman"/>
              <a:ea typeface="Times New Roman"/>
              <a:cs typeface="Times New Roman"/>
              <a:sym typeface="Times New Roman"/>
            </a:endParaRPr>
          </a:p>
          <a:p>
            <a:pPr indent="-128460" lvl="0" marL="0" rtl="0" algn="just">
              <a:lnSpc>
                <a:spcPct val="80000"/>
              </a:lnSpc>
              <a:spcBef>
                <a:spcPts val="580"/>
              </a:spcBef>
              <a:spcAft>
                <a:spcPts val="0"/>
              </a:spcAft>
              <a:buSzPts val="2023"/>
              <a:buFont typeface="Noto Sans Symbols"/>
              <a:buChar char="⮚"/>
            </a:pPr>
            <a:r>
              <a:rPr lang="en-US" sz="2380">
                <a:solidFill>
                  <a:srgbClr val="FFFF00"/>
                </a:solidFill>
                <a:latin typeface="Times New Roman"/>
                <a:ea typeface="Times New Roman"/>
                <a:cs typeface="Times New Roman"/>
                <a:sym typeface="Times New Roman"/>
              </a:rPr>
              <a:t>Trang thông tin điện tử của Quốc hội, Chính phủ, Tòa án Nhân dân tối cao, Viện Kiểm sát Nhân dân tối cao, các Bộ và cơ quan ngang bộ.</a:t>
            </a:r>
            <a:endParaRPr/>
          </a:p>
          <a:p>
            <a:pPr indent="-128460" lvl="0" marL="0" rtl="0" algn="just">
              <a:lnSpc>
                <a:spcPct val="80000"/>
              </a:lnSpc>
              <a:spcBef>
                <a:spcPts val="580"/>
              </a:spcBef>
              <a:spcAft>
                <a:spcPts val="0"/>
              </a:spcAft>
              <a:buSzPts val="2023"/>
              <a:buFont typeface="Noto Sans Symbols"/>
              <a:buChar char="⮚"/>
            </a:pPr>
            <a:r>
              <a:rPr lang="en-US" sz="2380">
                <a:solidFill>
                  <a:srgbClr val="FFFF00"/>
                </a:solidFill>
                <a:latin typeface="Times New Roman"/>
                <a:ea typeface="Times New Roman"/>
                <a:cs typeface="Times New Roman"/>
                <a:sym typeface="Times New Roman"/>
              </a:rPr>
              <a:t>Các trang thông tin điện tử:  www.luatvietnam.vn ; www.thuvienphapluat.vn; www.thongtinphapluatdansu.edu.vn.</a:t>
            </a:r>
            <a:endParaRPr/>
          </a:p>
          <a:p>
            <a:pPr indent="-274320" lvl="0" marL="274320" rtl="0" algn="l">
              <a:lnSpc>
                <a:spcPct val="80000"/>
              </a:lnSpc>
              <a:spcBef>
                <a:spcPts val="580"/>
              </a:spcBef>
              <a:spcAft>
                <a:spcPts val="0"/>
              </a:spcAft>
              <a:buSzPts val="1879"/>
              <a:buNone/>
            </a:pPr>
            <a:r>
              <a:t/>
            </a:r>
            <a:endParaRPr sz="221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 calcmode="lin" valueType="num">
                                      <p:cBhvr additive="base">
                                        <p:cTn dur="500"/>
                                        <p:tgtEl>
                                          <p:spTgt spid="14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 calcmode="lin" valueType="num">
                                      <p:cBhvr additive="base">
                                        <p:cTn dur="500"/>
                                        <p:tgtEl>
                                          <p:spTgt spid="14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anim calcmode="lin" valueType="num">
                                      <p:cBhvr additive="base">
                                        <p:cTn dur="500"/>
                                        <p:tgtEl>
                                          <p:spTgt spid="14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anim calcmode="lin" valueType="num">
                                      <p:cBhvr additive="base">
                                        <p:cTn dur="500"/>
                                        <p:tgtEl>
                                          <p:spTgt spid="14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anim calcmode="lin" valueType="num">
                                      <p:cBhvr additive="base">
                                        <p:cTn dur="500"/>
                                        <p:tgtEl>
                                          <p:spTgt spid="14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5">
                                            <p:txEl>
                                              <p:pRg end="5" st="5"/>
                                            </p:txEl>
                                          </p:spTgt>
                                        </p:tgtEl>
                                        <p:attrNameLst>
                                          <p:attrName>style.visibility</p:attrName>
                                        </p:attrNameLst>
                                      </p:cBhvr>
                                      <p:to>
                                        <p:strVal val="visible"/>
                                      </p:to>
                                    </p:set>
                                    <p:anim calcmode="lin" valueType="num">
                                      <p:cBhvr additive="base">
                                        <p:cTn dur="500"/>
                                        <p:tgtEl>
                                          <p:spTgt spid="14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5">
                                            <p:txEl>
                                              <p:pRg end="6" st="6"/>
                                            </p:txEl>
                                          </p:spTgt>
                                        </p:tgtEl>
                                        <p:attrNameLst>
                                          <p:attrName>style.visibility</p:attrName>
                                        </p:attrNameLst>
                                      </p:cBhvr>
                                      <p:to>
                                        <p:strVal val="visible"/>
                                      </p:to>
                                    </p:set>
                                    <p:anim calcmode="lin" valueType="num">
                                      <p:cBhvr additive="base">
                                        <p:cTn dur="500"/>
                                        <p:tgtEl>
                                          <p:spTgt spid="14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5">
                                            <p:txEl>
                                              <p:pRg end="7" st="7"/>
                                            </p:txEl>
                                          </p:spTgt>
                                        </p:tgtEl>
                                        <p:attrNameLst>
                                          <p:attrName>style.visibility</p:attrName>
                                        </p:attrNameLst>
                                      </p:cBhvr>
                                      <p:to>
                                        <p:strVal val="visible"/>
                                      </p:to>
                                    </p:set>
                                    <p:anim calcmode="lin" valueType="num">
                                      <p:cBhvr additive="base">
                                        <p:cTn dur="500"/>
                                        <p:tgtEl>
                                          <p:spTgt spid="14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5">
                                            <p:txEl>
                                              <p:pRg end="8" st="8"/>
                                            </p:txEl>
                                          </p:spTgt>
                                        </p:tgtEl>
                                        <p:attrNameLst>
                                          <p:attrName>style.visibility</p:attrName>
                                        </p:attrNameLst>
                                      </p:cBhvr>
                                      <p:to>
                                        <p:strVal val="visible"/>
                                      </p:to>
                                    </p:set>
                                    <p:anim calcmode="lin" valueType="num">
                                      <p:cBhvr additive="base">
                                        <p:cTn dur="500"/>
                                        <p:tgtEl>
                                          <p:spTgt spid="14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Clr>
                <a:schemeClr val="lt1"/>
              </a:buClr>
              <a:buSzPts val="4000"/>
              <a:buFont typeface="Times New Roman"/>
              <a:buNone/>
            </a:pPr>
            <a:r>
              <a:rPr b="1" lang="en-US">
                <a:solidFill>
                  <a:schemeClr val="lt1"/>
                </a:solidFill>
                <a:latin typeface="Times New Roman"/>
                <a:ea typeface="Times New Roman"/>
                <a:cs typeface="Times New Roman"/>
                <a:sym typeface="Times New Roman"/>
              </a:rPr>
              <a:t>GIỚI THIỆU MÔN HỌC</a:t>
            </a:r>
            <a:endParaRPr/>
          </a:p>
        </p:txBody>
      </p:sp>
      <p:sp>
        <p:nvSpPr>
          <p:cNvPr id="151" name="Google Shape;151;p21"/>
          <p:cNvSpPr txBox="1"/>
          <p:nvPr>
            <p:ph idx="1" type="body"/>
          </p:nvPr>
        </p:nvSpPr>
        <p:spPr>
          <a:xfrm>
            <a:off x="304800" y="1295400"/>
            <a:ext cx="8534400" cy="51054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040"/>
              <a:buFont typeface="Arial"/>
              <a:buChar char="•"/>
            </a:pPr>
            <a:r>
              <a:rPr b="1" lang="en-US" sz="2400">
                <a:solidFill>
                  <a:schemeClr val="lt1"/>
                </a:solidFill>
                <a:latin typeface="Times New Roman"/>
                <a:ea typeface="Times New Roman"/>
                <a:cs typeface="Times New Roman"/>
                <a:sym typeface="Times New Roman"/>
              </a:rPr>
              <a:t>Đánh giá:</a:t>
            </a:r>
            <a:endParaRPr/>
          </a:p>
          <a:p>
            <a:pPr indent="-319088" lvl="1" marL="319088" rtl="0" algn="l">
              <a:spcBef>
                <a:spcPts val="370"/>
              </a:spcBef>
              <a:spcAft>
                <a:spcPts val="0"/>
              </a:spcAft>
              <a:buSzPts val="2040"/>
              <a:buFont typeface="Noto Sans Symbols"/>
              <a:buChar char="⮚"/>
            </a:pPr>
            <a:r>
              <a:rPr b="1" lang="en-US">
                <a:solidFill>
                  <a:schemeClr val="lt1"/>
                </a:solidFill>
                <a:latin typeface="Times New Roman"/>
                <a:ea typeface="Times New Roman"/>
                <a:cs typeface="Times New Roman"/>
                <a:sym typeface="Times New Roman"/>
              </a:rPr>
              <a:t>Thang điểm:</a:t>
            </a:r>
            <a:r>
              <a:rPr lang="en-US">
                <a:solidFill>
                  <a:schemeClr val="lt1"/>
                </a:solidFill>
                <a:latin typeface="Times New Roman"/>
                <a:ea typeface="Times New Roman"/>
                <a:cs typeface="Times New Roman"/>
                <a:sym typeface="Times New Roman"/>
              </a:rPr>
              <a:t> Cách tính điểm đánh giá quá trình và đánh giá tổng kết được chấm theo thang điểm 10 (từ 0 đến 10), làm tròn đến một chữ số thập phân.</a:t>
            </a:r>
            <a:endParaRPr/>
          </a:p>
          <a:p>
            <a:pPr indent="-319088" lvl="1" marL="319088" rtl="0" algn="l">
              <a:spcBef>
                <a:spcPts val="370"/>
              </a:spcBef>
              <a:spcAft>
                <a:spcPts val="0"/>
              </a:spcAft>
              <a:buSzPts val="2040"/>
              <a:buFont typeface="Noto Sans Symbols"/>
              <a:buChar char="⮚"/>
            </a:pPr>
            <a:r>
              <a:rPr b="1" lang="en-US">
                <a:solidFill>
                  <a:schemeClr val="lt1"/>
                </a:solidFill>
                <a:latin typeface="Times New Roman"/>
                <a:ea typeface="Times New Roman"/>
                <a:cs typeface="Times New Roman"/>
                <a:sym typeface="Times New Roman"/>
              </a:rPr>
              <a:t>Quy định về điểm cộng:</a:t>
            </a:r>
            <a:r>
              <a:rPr lang="en-US">
                <a:solidFill>
                  <a:schemeClr val="lt1"/>
                </a:solidFill>
                <a:latin typeface="Times New Roman"/>
                <a:ea typeface="Times New Roman"/>
                <a:cs typeface="Times New Roman"/>
                <a:sym typeface="Times New Roman"/>
              </a:rPr>
              <a:t> </a:t>
            </a:r>
            <a:endParaRPr/>
          </a:p>
          <a:p>
            <a:pPr indent="-129540" lvl="0" marL="463550" rtl="0" algn="l">
              <a:spcBef>
                <a:spcPts val="580"/>
              </a:spcBef>
              <a:spcAft>
                <a:spcPts val="0"/>
              </a:spcAft>
              <a:buSzPts val="2040"/>
              <a:buFont typeface="Noto Sans Symbols"/>
              <a:buChar char="✔"/>
            </a:pPr>
            <a:r>
              <a:rPr b="1" lang="en-US" sz="2400">
                <a:solidFill>
                  <a:schemeClr val="lt1"/>
                </a:solidFill>
                <a:latin typeface="Times New Roman"/>
                <a:ea typeface="Times New Roman"/>
                <a:cs typeface="Times New Roman"/>
                <a:sym typeface="Times New Roman"/>
              </a:rPr>
              <a:t>Cá nhân</a:t>
            </a:r>
            <a:r>
              <a:rPr lang="en-US" sz="2400">
                <a:solidFill>
                  <a:schemeClr val="lt1"/>
                </a:solidFill>
                <a:latin typeface="Times New Roman"/>
                <a:ea typeface="Times New Roman"/>
                <a:cs typeface="Times New Roman"/>
                <a:sym typeface="Times New Roman"/>
              </a:rPr>
              <a:t>:chủ động phát biểu trả lời đúng câu hỏi trên lớp 03 lần được 01 điểm cộng trong bài thi (tối đa ko quá 2đ cộng/cá nhân); </a:t>
            </a:r>
            <a:endParaRPr/>
          </a:p>
          <a:p>
            <a:pPr indent="-129540" lvl="0" marL="463550" rtl="0" algn="l">
              <a:spcBef>
                <a:spcPts val="580"/>
              </a:spcBef>
              <a:spcAft>
                <a:spcPts val="0"/>
              </a:spcAft>
              <a:buSzPts val="2040"/>
              <a:buFont typeface="Noto Sans Symbols"/>
              <a:buChar char="✔"/>
            </a:pPr>
            <a:r>
              <a:rPr b="1" lang="en-US" sz="2400">
                <a:solidFill>
                  <a:schemeClr val="lt1"/>
                </a:solidFill>
                <a:latin typeface="Times New Roman"/>
                <a:ea typeface="Times New Roman"/>
                <a:cs typeface="Times New Roman"/>
                <a:sym typeface="Times New Roman"/>
              </a:rPr>
              <a:t>Nhóm:</a:t>
            </a:r>
            <a:r>
              <a:rPr lang="en-US" sz="2400">
                <a:solidFill>
                  <a:schemeClr val="lt1"/>
                </a:solidFill>
                <a:latin typeface="Times New Roman"/>
                <a:ea typeface="Times New Roman"/>
                <a:cs typeface="Times New Roman"/>
                <a:sym typeface="Times New Roman"/>
              </a:rPr>
              <a:t> trả lời đúng, đầy đủ từ 03 câu hỏi được 0,5 điểm cộng cho mỗi thành viên (tối đa không quá 1đ cộng/cá nhân).</a:t>
            </a:r>
            <a:endParaRPr/>
          </a:p>
          <a:p>
            <a:pPr indent="-274320" lvl="0" marL="274320" rtl="0" algn="l">
              <a:spcBef>
                <a:spcPts val="580"/>
              </a:spcBef>
              <a:spcAft>
                <a:spcPts val="0"/>
              </a:spcAft>
              <a:buSzPts val="1700"/>
              <a:buNone/>
            </a:pPr>
            <a:r>
              <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