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CD21D8-96EA-4E62-8801-9E9732A174E2}">
  <a:tblStyle styleId="{6CCD21D8-96EA-4E62-8801-9E9732A174E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4.jp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12.png"/><Relationship Id="rId5"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solidFill>
                  <a:schemeClr val="dk1"/>
                </a:solidFill>
                <a:latin typeface="Times New Roman"/>
                <a:ea typeface="Times New Roman"/>
                <a:cs typeface="Times New Roman"/>
                <a:sym typeface="Times New Roman"/>
              </a:rPr>
              <a:t>PHÁP LUẬT ĐẠI CƯƠNG</a:t>
            </a:r>
            <a:endParaRPr b="1">
              <a:solidFill>
                <a:schemeClr val="dk1"/>
              </a:solidFill>
              <a:latin typeface="Times New Roman"/>
              <a:ea typeface="Times New Roman"/>
              <a:cs typeface="Times New Roman"/>
              <a:sym typeface="Times New Roman"/>
            </a:endParaRPr>
          </a:p>
        </p:txBody>
      </p:sp>
      <p:sp>
        <p:nvSpPr>
          <p:cNvPr id="85" name="Google Shape;85;p13"/>
          <p:cNvSpPr txBox="1"/>
          <p:nvPr>
            <p:ph idx="1" type="subTitle"/>
          </p:nvPr>
        </p:nvSpPr>
        <p:spPr>
          <a:xfrm>
            <a:off x="838200" y="3886200"/>
            <a:ext cx="73914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Dành cho sinh viên không chuyên ngành Luật, khối ngành Khoa học Tự nhiên</a:t>
            </a:r>
            <a:endParaRPr>
              <a:solidFill>
                <a:schemeClr val="dk1"/>
              </a:solidFill>
              <a:latin typeface="Times New Roman"/>
              <a:ea typeface="Times New Roman"/>
              <a:cs typeface="Times New Roman"/>
              <a:sym typeface="Times New Roman"/>
            </a:endParaRPr>
          </a:p>
        </p:txBody>
      </p:sp>
      <p:sp>
        <p:nvSpPr>
          <p:cNvPr id="86" name="Google Shape;86;p13"/>
          <p:cNvSpPr txBox="1"/>
          <p:nvPr/>
        </p:nvSpPr>
        <p:spPr>
          <a:xfrm>
            <a:off x="457200" y="5105400"/>
            <a:ext cx="5334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Thạc sĩ: Ngô Minh Tín</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Email: nmtin@hcmus.edu.vn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81000" y="533400"/>
            <a:ext cx="84582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Times New Roman"/>
              <a:buNone/>
            </a:pPr>
            <a:r>
              <a:rPr b="1" lang="en-US" sz="3240">
                <a:solidFill>
                  <a:schemeClr val="dk1"/>
                </a:solidFill>
                <a:latin typeface="Times New Roman"/>
                <a:ea typeface="Times New Roman"/>
                <a:cs typeface="Times New Roman"/>
                <a:sym typeface="Times New Roman"/>
              </a:rPr>
              <a:t>II. Bản chất của pháp luật (The nature of Law)</a:t>
            </a:r>
            <a:endParaRPr/>
          </a:p>
        </p:txBody>
      </p:sp>
      <p:sp>
        <p:nvSpPr>
          <p:cNvPr id="157" name="Google Shape;157;p22"/>
          <p:cNvSpPr txBox="1"/>
          <p:nvPr>
            <p:ph idx="1" type="body"/>
          </p:nvPr>
        </p:nvSpPr>
        <p:spPr>
          <a:xfrm>
            <a:off x="533400" y="1371600"/>
            <a:ext cx="3124200" cy="1600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2480"/>
              <a:buNone/>
            </a:pPr>
            <a:r>
              <a:rPr b="1" lang="en-US" sz="2480">
                <a:latin typeface="Times New Roman"/>
                <a:ea typeface="Times New Roman"/>
                <a:cs typeface="Times New Roman"/>
                <a:sym typeface="Times New Roman"/>
              </a:rPr>
              <a:t>1.</a:t>
            </a:r>
            <a:r>
              <a:rPr lang="en-US" sz="2480">
                <a:latin typeface="Times New Roman"/>
                <a:ea typeface="Times New Roman"/>
                <a:cs typeface="Times New Roman"/>
                <a:sym typeface="Times New Roman"/>
              </a:rPr>
              <a:t> </a:t>
            </a:r>
            <a:r>
              <a:rPr b="1" lang="en-US" sz="2480">
                <a:latin typeface="Times New Roman"/>
                <a:ea typeface="Times New Roman"/>
                <a:cs typeface="Times New Roman"/>
                <a:sym typeface="Times New Roman"/>
              </a:rPr>
              <a:t>Tính giai cấp: </a:t>
            </a:r>
            <a:r>
              <a:rPr lang="en-US" sz="2480">
                <a:latin typeface="Times New Roman"/>
                <a:ea typeface="Times New Roman"/>
                <a:cs typeface="Times New Roman"/>
                <a:sym typeface="Times New Roman"/>
              </a:rPr>
              <a:t>pháp luật phản ánh ý chí của giai cấp thống trị trong xã hội.</a:t>
            </a:r>
            <a:endParaRPr/>
          </a:p>
          <a:p>
            <a:pPr indent="0" lvl="0" marL="0" rtl="0" algn="l">
              <a:lnSpc>
                <a:spcPct val="80000"/>
              </a:lnSpc>
              <a:spcBef>
                <a:spcPts val="496"/>
              </a:spcBef>
              <a:spcAft>
                <a:spcPts val="0"/>
              </a:spcAft>
              <a:buClr>
                <a:schemeClr val="dk1"/>
              </a:buClr>
              <a:buSzPts val="2480"/>
              <a:buNone/>
            </a:pPr>
            <a:r>
              <a:t/>
            </a:r>
            <a:endParaRPr b="1" sz="2480">
              <a:solidFill>
                <a:srgbClr val="FF0000"/>
              </a:solidFill>
              <a:latin typeface="Times New Roman"/>
              <a:ea typeface="Times New Roman"/>
              <a:cs typeface="Times New Roman"/>
              <a:sym typeface="Times New Roman"/>
            </a:endParaRPr>
          </a:p>
          <a:p>
            <a:pPr indent="0" lvl="0" marL="0" rtl="0" algn="l">
              <a:lnSpc>
                <a:spcPct val="80000"/>
              </a:lnSpc>
              <a:spcBef>
                <a:spcPts val="496"/>
              </a:spcBef>
              <a:spcAft>
                <a:spcPts val="0"/>
              </a:spcAft>
              <a:buClr>
                <a:schemeClr val="dk1"/>
              </a:buClr>
              <a:buSzPts val="2480"/>
              <a:buNone/>
            </a:pPr>
            <a:r>
              <a:t/>
            </a:r>
            <a:endParaRPr b="1" sz="2480">
              <a:solidFill>
                <a:srgbClr val="FF0000"/>
              </a:solidFill>
              <a:latin typeface="Times New Roman"/>
              <a:ea typeface="Times New Roman"/>
              <a:cs typeface="Times New Roman"/>
              <a:sym typeface="Times New Roman"/>
            </a:endParaRPr>
          </a:p>
          <a:p>
            <a:pPr indent="0" lvl="0" marL="0" rtl="0" algn="l">
              <a:lnSpc>
                <a:spcPct val="80000"/>
              </a:lnSpc>
              <a:spcBef>
                <a:spcPts val="496"/>
              </a:spcBef>
              <a:spcAft>
                <a:spcPts val="0"/>
              </a:spcAft>
              <a:buClr>
                <a:schemeClr val="dk1"/>
              </a:buClr>
              <a:buSzPts val="2480"/>
              <a:buNone/>
            </a:pPr>
            <a:r>
              <a:t/>
            </a:r>
            <a:endParaRPr b="1" sz="2480">
              <a:solidFill>
                <a:srgbClr val="FF0000"/>
              </a:solidFill>
              <a:latin typeface="Times New Roman"/>
              <a:ea typeface="Times New Roman"/>
              <a:cs typeface="Times New Roman"/>
              <a:sym typeface="Times New Roman"/>
            </a:endParaRPr>
          </a:p>
          <a:p>
            <a:pPr indent="-514350" lvl="0" marL="514350" rtl="0" algn="l">
              <a:lnSpc>
                <a:spcPct val="80000"/>
              </a:lnSpc>
              <a:spcBef>
                <a:spcPts val="496"/>
              </a:spcBef>
              <a:spcAft>
                <a:spcPts val="0"/>
              </a:spcAft>
              <a:buClr>
                <a:schemeClr val="dk1"/>
              </a:buClr>
              <a:buSzPts val="2480"/>
              <a:buNone/>
            </a:pPr>
            <a:r>
              <a:t/>
            </a:r>
            <a:endParaRPr sz="2480"/>
          </a:p>
        </p:txBody>
      </p:sp>
      <p:pic>
        <p:nvPicPr>
          <p:cNvPr descr="5.jpg" id="158" name="Google Shape;158;p22"/>
          <p:cNvPicPr preferRelativeResize="0"/>
          <p:nvPr/>
        </p:nvPicPr>
        <p:blipFill rotWithShape="1">
          <a:blip r:embed="rId3">
            <a:alphaModFix/>
          </a:blip>
          <a:srcRect b="0" l="0" r="0" t="0"/>
          <a:stretch/>
        </p:blipFill>
        <p:spPr>
          <a:xfrm>
            <a:off x="228600" y="2971800"/>
            <a:ext cx="3657600" cy="3810000"/>
          </a:xfrm>
          <a:prstGeom prst="rect">
            <a:avLst/>
          </a:prstGeom>
          <a:noFill/>
          <a:ln>
            <a:noFill/>
          </a:ln>
        </p:spPr>
      </p:pic>
      <p:sp>
        <p:nvSpPr>
          <p:cNvPr id="159" name="Google Shape;159;p22"/>
          <p:cNvSpPr txBox="1"/>
          <p:nvPr/>
        </p:nvSpPr>
        <p:spPr>
          <a:xfrm>
            <a:off x="4191000" y="1230630"/>
            <a:ext cx="4572000" cy="196977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2. Tính xã hội: </a:t>
            </a:r>
            <a:r>
              <a:rPr lang="en-US" sz="2600">
                <a:solidFill>
                  <a:schemeClr val="dk1"/>
                </a:solidFill>
                <a:latin typeface="Times New Roman"/>
                <a:ea typeface="Times New Roman"/>
                <a:cs typeface="Times New Roman"/>
                <a:sym typeface="Times New Roman"/>
              </a:rPr>
              <a:t>các quy tắc xử sự bắt buộc phải bảo đảm sự trật tự, ổn định và phát triển của xã hội.</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social.jpg" id="160" name="Google Shape;160;p22"/>
          <p:cNvPicPr preferRelativeResize="0"/>
          <p:nvPr/>
        </p:nvPicPr>
        <p:blipFill rotWithShape="1">
          <a:blip r:embed="rId4">
            <a:alphaModFix/>
          </a:blip>
          <a:srcRect b="0" l="0" r="0" t="0"/>
          <a:stretch/>
        </p:blipFill>
        <p:spPr>
          <a:xfrm>
            <a:off x="4114800" y="2971800"/>
            <a:ext cx="5029200" cy="373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822"/>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5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5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5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5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5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822"/>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5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500"/>
                                        <p:tgtEl>
                                          <p:spTgt spid="15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81000" y="381000"/>
            <a:ext cx="8763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40"/>
              <a:buFont typeface="Times New Roman"/>
              <a:buNone/>
            </a:pPr>
            <a:br>
              <a:rPr b="1" lang="en-US" sz="3240">
                <a:solidFill>
                  <a:srgbClr val="FF0000"/>
                </a:solidFill>
                <a:latin typeface="Times New Roman"/>
                <a:ea typeface="Times New Roman"/>
                <a:cs typeface="Times New Roman"/>
                <a:sym typeface="Times New Roman"/>
              </a:rPr>
            </a:br>
            <a:r>
              <a:rPr b="1" lang="en-US" sz="2970">
                <a:solidFill>
                  <a:schemeClr val="dk1"/>
                </a:solidFill>
                <a:latin typeface="Times New Roman"/>
                <a:ea typeface="Times New Roman"/>
                <a:cs typeface="Times New Roman"/>
                <a:sym typeface="Times New Roman"/>
              </a:rPr>
              <a:t>III. Chức năng của pháp luật (The function of Law)</a:t>
            </a:r>
            <a:endParaRPr/>
          </a:p>
        </p:txBody>
      </p:sp>
      <p:sp>
        <p:nvSpPr>
          <p:cNvPr id="166" name="Google Shape;166;p23"/>
          <p:cNvSpPr txBox="1"/>
          <p:nvPr>
            <p:ph idx="1" type="body"/>
          </p:nvPr>
        </p:nvSpPr>
        <p:spPr>
          <a:xfrm>
            <a:off x="685800" y="1371600"/>
            <a:ext cx="3886200" cy="914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None/>
            </a:pPr>
            <a:r>
              <a:rPr b="1" lang="en-US">
                <a:latin typeface="Times New Roman"/>
                <a:ea typeface="Times New Roman"/>
                <a:cs typeface="Times New Roman"/>
                <a:sym typeface="Times New Roman"/>
              </a:rPr>
              <a:t>1. Chức năng điều chỉnh các quan hệ xã hội</a:t>
            </a:r>
            <a:endParaRPr b="1">
              <a:latin typeface="Times New Roman"/>
              <a:ea typeface="Times New Roman"/>
              <a:cs typeface="Times New Roman"/>
              <a:sym typeface="Times New Roman"/>
            </a:endParaRPr>
          </a:p>
        </p:txBody>
      </p:sp>
      <p:sp>
        <p:nvSpPr>
          <p:cNvPr id="167" name="Google Shape;167;p23"/>
          <p:cNvSpPr txBox="1"/>
          <p:nvPr/>
        </p:nvSpPr>
        <p:spPr>
          <a:xfrm>
            <a:off x="4876800" y="1371600"/>
            <a:ext cx="3581400" cy="9144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100000"/>
              </a:lnSpc>
              <a:spcBef>
                <a:spcPts val="0"/>
              </a:spcBef>
              <a:spcAft>
                <a:spcPts val="0"/>
              </a:spcAft>
              <a:buClr>
                <a:schemeClr val="accent1"/>
              </a:buClr>
              <a:buSzPts val="2210"/>
              <a:buFont typeface="Noto Sans Symbols"/>
              <a:buNone/>
            </a:pPr>
            <a:r>
              <a:rPr b="1" lang="en-US" sz="2600">
                <a:solidFill>
                  <a:schemeClr val="dk1"/>
                </a:solidFill>
                <a:latin typeface="Times New Roman"/>
                <a:ea typeface="Times New Roman"/>
                <a:cs typeface="Times New Roman"/>
                <a:sym typeface="Times New Roman"/>
              </a:rPr>
              <a:t>2</a:t>
            </a:r>
            <a:r>
              <a:rPr b="1" i="0" lang="en-US" sz="2600" u="none" cap="none" strike="noStrike">
                <a:solidFill>
                  <a:schemeClr val="dk1"/>
                </a:solidFill>
                <a:latin typeface="Times New Roman"/>
                <a:ea typeface="Times New Roman"/>
                <a:cs typeface="Times New Roman"/>
                <a:sym typeface="Times New Roman"/>
              </a:rPr>
              <a:t>. Chức năng giáo</a:t>
            </a:r>
            <a:r>
              <a:rPr b="1" i="0" lang="en-US" sz="2600" u="none" cap="none" strike="noStrike">
                <a:solidFill>
                  <a:schemeClr val="dk1"/>
                </a:solidFill>
                <a:latin typeface="Times New Roman"/>
                <a:ea typeface="Times New Roman"/>
                <a:cs typeface="Times New Roman"/>
                <a:sym typeface="Times New Roman"/>
              </a:rPr>
              <a:t> dục (tác động lên ý thức)</a:t>
            </a:r>
            <a:endParaRPr b="1" i="0" sz="2600" u="none" cap="none" strike="noStrike">
              <a:solidFill>
                <a:schemeClr val="dk1"/>
              </a:solidFill>
              <a:latin typeface="Times New Roman"/>
              <a:ea typeface="Times New Roman"/>
              <a:cs typeface="Times New Roman"/>
              <a:sym typeface="Times New Roman"/>
            </a:endParaRPr>
          </a:p>
        </p:txBody>
      </p:sp>
      <p:pic>
        <p:nvPicPr>
          <p:cNvPr descr="7.jpg" id="168" name="Google Shape;168;p23"/>
          <p:cNvPicPr preferRelativeResize="0"/>
          <p:nvPr/>
        </p:nvPicPr>
        <p:blipFill rotWithShape="1">
          <a:blip r:embed="rId3">
            <a:alphaModFix/>
          </a:blip>
          <a:srcRect b="0" l="0" r="0" t="0"/>
          <a:stretch/>
        </p:blipFill>
        <p:spPr>
          <a:xfrm>
            <a:off x="0" y="2362200"/>
            <a:ext cx="4343400" cy="4495800"/>
          </a:xfrm>
          <a:prstGeom prst="rect">
            <a:avLst/>
          </a:prstGeom>
          <a:noFill/>
          <a:ln>
            <a:noFill/>
          </a:ln>
        </p:spPr>
      </p:pic>
      <p:pic>
        <p:nvPicPr>
          <p:cNvPr descr="24.jpg" id="169" name="Google Shape;169;p23"/>
          <p:cNvPicPr preferRelativeResize="0"/>
          <p:nvPr/>
        </p:nvPicPr>
        <p:blipFill rotWithShape="1">
          <a:blip r:embed="rId4">
            <a:alphaModFix/>
          </a:blip>
          <a:srcRect b="0" l="0" r="0" t="0"/>
          <a:stretch/>
        </p:blipFill>
        <p:spPr>
          <a:xfrm>
            <a:off x="4419600" y="2362200"/>
            <a:ext cx="4724400" cy="449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822"/>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822"/>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2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pic>
        <p:nvPicPr>
          <p:cNvPr descr="8.jpg" id="174" name="Google Shape;174;p24"/>
          <p:cNvPicPr preferRelativeResize="0"/>
          <p:nvPr/>
        </p:nvPicPr>
        <p:blipFill rotWithShape="1">
          <a:blip r:embed="rId3">
            <a:alphaModFix/>
          </a:blip>
          <a:srcRect b="0" l="0" r="0" t="0"/>
          <a:stretch/>
        </p:blipFill>
        <p:spPr>
          <a:xfrm>
            <a:off x="0" y="3481258"/>
            <a:ext cx="4419600" cy="3300542"/>
          </a:xfrm>
          <a:prstGeom prst="rect">
            <a:avLst/>
          </a:prstGeom>
          <a:noFill/>
          <a:ln>
            <a:noFill/>
          </a:ln>
        </p:spPr>
      </p:pic>
      <p:sp>
        <p:nvSpPr>
          <p:cNvPr id="175" name="Google Shape;175;p24"/>
          <p:cNvSpPr txBox="1"/>
          <p:nvPr>
            <p:ph type="title"/>
          </p:nvPr>
        </p:nvSpPr>
        <p:spPr>
          <a:xfrm>
            <a:off x="381000" y="533400"/>
            <a:ext cx="8763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Times New Roman"/>
              <a:buNone/>
            </a:pPr>
            <a:br>
              <a:rPr b="1" lang="en-US" sz="3240">
                <a:solidFill>
                  <a:schemeClr val="dk1"/>
                </a:solidFill>
                <a:latin typeface="Times New Roman"/>
                <a:ea typeface="Times New Roman"/>
                <a:cs typeface="Times New Roman"/>
                <a:sym typeface="Times New Roman"/>
              </a:rPr>
            </a:br>
            <a:r>
              <a:rPr b="1" lang="en-US" sz="2970">
                <a:solidFill>
                  <a:schemeClr val="dk1"/>
                </a:solidFill>
                <a:latin typeface="Times New Roman"/>
                <a:ea typeface="Times New Roman"/>
                <a:cs typeface="Times New Roman"/>
                <a:sym typeface="Times New Roman"/>
              </a:rPr>
              <a:t>III. Chức năng của pháp luật (The function of Law)</a:t>
            </a:r>
            <a:endParaRPr/>
          </a:p>
        </p:txBody>
      </p:sp>
      <p:sp>
        <p:nvSpPr>
          <p:cNvPr id="176" name="Google Shape;176;p24"/>
          <p:cNvSpPr txBox="1"/>
          <p:nvPr>
            <p:ph idx="1" type="body"/>
          </p:nvPr>
        </p:nvSpPr>
        <p:spPr>
          <a:xfrm>
            <a:off x="685800" y="1447800"/>
            <a:ext cx="8001000" cy="914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None/>
            </a:pPr>
            <a:r>
              <a:rPr b="1" lang="en-US">
                <a:latin typeface="Times New Roman"/>
                <a:ea typeface="Times New Roman"/>
                <a:cs typeface="Times New Roman"/>
                <a:sym typeface="Times New Roman"/>
              </a:rPr>
              <a:t>1. Chức năng điều chỉnh các quan hệ xã hội</a:t>
            </a:r>
            <a:endParaRPr b="1">
              <a:latin typeface="Times New Roman"/>
              <a:ea typeface="Times New Roman"/>
              <a:cs typeface="Times New Roman"/>
              <a:sym typeface="Times New Roman"/>
            </a:endParaRPr>
          </a:p>
        </p:txBody>
      </p:sp>
      <p:sp>
        <p:nvSpPr>
          <p:cNvPr id="177" name="Google Shape;177;p24"/>
          <p:cNvSpPr txBox="1"/>
          <p:nvPr/>
        </p:nvSpPr>
        <p:spPr>
          <a:xfrm>
            <a:off x="609600" y="1935540"/>
            <a:ext cx="8153400" cy="15696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Lợi ích của một cá nhân hoặc của một nhóm sẽ </a:t>
            </a:r>
            <a:r>
              <a:rPr b="1" lang="en-US" sz="2400" u="sng">
                <a:solidFill>
                  <a:schemeClr val="dk1"/>
                </a:solidFill>
                <a:latin typeface="Times New Roman"/>
                <a:ea typeface="Times New Roman"/>
                <a:cs typeface="Times New Roman"/>
                <a:sym typeface="Times New Roman"/>
              </a:rPr>
              <a:t>có thể gây ảnh hưởng đến</a:t>
            </a:r>
            <a:r>
              <a:rPr lang="en-US" sz="2400">
                <a:solidFill>
                  <a:schemeClr val="dk1"/>
                </a:solidFill>
                <a:latin typeface="Times New Roman"/>
                <a:ea typeface="Times New Roman"/>
                <a:cs typeface="Times New Roman"/>
                <a:sym typeface="Times New Roman"/>
              </a:rPr>
              <a:t> hoặc xung đột với quyền, lợi ích của cá nhân khác hay nhóm khác. Từ đó, pháp luật được đặt ra để bảo đảm trung hòa quyền lợi giữa các nhóm lợi ích.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500"/>
                                        <p:tgtEl>
                                          <p:spTgt spid="1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81000" y="533400"/>
            <a:ext cx="8763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40"/>
              <a:buFont typeface="Times New Roman"/>
              <a:buNone/>
            </a:pPr>
            <a:br>
              <a:rPr b="1" lang="en-US" sz="3240">
                <a:solidFill>
                  <a:srgbClr val="FF0000"/>
                </a:solidFill>
                <a:latin typeface="Times New Roman"/>
                <a:ea typeface="Times New Roman"/>
                <a:cs typeface="Times New Roman"/>
                <a:sym typeface="Times New Roman"/>
              </a:rPr>
            </a:br>
            <a:r>
              <a:rPr b="1" lang="en-US" sz="2970">
                <a:solidFill>
                  <a:schemeClr val="dk1"/>
                </a:solidFill>
                <a:latin typeface="Times New Roman"/>
                <a:ea typeface="Times New Roman"/>
                <a:cs typeface="Times New Roman"/>
                <a:sym typeface="Times New Roman"/>
              </a:rPr>
              <a:t>III. Chức năng của pháp luật (The function of Law)</a:t>
            </a:r>
            <a:endParaRPr/>
          </a:p>
        </p:txBody>
      </p:sp>
      <p:sp>
        <p:nvSpPr>
          <p:cNvPr id="183" name="Google Shape;183;p25"/>
          <p:cNvSpPr txBox="1"/>
          <p:nvPr>
            <p:ph idx="1" type="body"/>
          </p:nvPr>
        </p:nvSpPr>
        <p:spPr>
          <a:xfrm>
            <a:off x="685800" y="1371600"/>
            <a:ext cx="8001000" cy="914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None/>
            </a:pPr>
            <a:r>
              <a:rPr b="1" lang="en-US">
                <a:latin typeface="Times New Roman"/>
                <a:ea typeface="Times New Roman"/>
                <a:cs typeface="Times New Roman"/>
                <a:sym typeface="Times New Roman"/>
              </a:rPr>
              <a:t>1. Chức năng điều chỉnh các quan hệ xã hội</a:t>
            </a:r>
            <a:endParaRPr b="1">
              <a:latin typeface="Times New Roman"/>
              <a:ea typeface="Times New Roman"/>
              <a:cs typeface="Times New Roman"/>
              <a:sym typeface="Times New Roman"/>
            </a:endParaRPr>
          </a:p>
        </p:txBody>
      </p:sp>
      <p:pic>
        <p:nvPicPr>
          <p:cNvPr descr="10.jpg" id="184" name="Google Shape;184;p25"/>
          <p:cNvPicPr preferRelativeResize="0"/>
          <p:nvPr/>
        </p:nvPicPr>
        <p:blipFill rotWithShape="1">
          <a:blip r:embed="rId3">
            <a:alphaModFix/>
          </a:blip>
          <a:srcRect b="0" l="0" r="0" t="0"/>
          <a:stretch/>
        </p:blipFill>
        <p:spPr>
          <a:xfrm>
            <a:off x="3733800" y="3886200"/>
            <a:ext cx="5410200" cy="2971800"/>
          </a:xfrm>
          <a:prstGeom prst="rect">
            <a:avLst/>
          </a:prstGeom>
          <a:noFill/>
          <a:ln>
            <a:noFill/>
          </a:ln>
        </p:spPr>
      </p:pic>
      <p:pic>
        <p:nvPicPr>
          <p:cNvPr descr="9.jpg" id="185" name="Google Shape;185;p25"/>
          <p:cNvPicPr preferRelativeResize="0"/>
          <p:nvPr/>
        </p:nvPicPr>
        <p:blipFill rotWithShape="1">
          <a:blip r:embed="rId4">
            <a:alphaModFix/>
          </a:blip>
          <a:srcRect b="0" l="0" r="0" t="0"/>
          <a:stretch/>
        </p:blipFill>
        <p:spPr>
          <a:xfrm>
            <a:off x="0" y="3886200"/>
            <a:ext cx="3790197" cy="2895600"/>
          </a:xfrm>
          <a:prstGeom prst="rect">
            <a:avLst/>
          </a:prstGeom>
          <a:noFill/>
          <a:ln>
            <a:noFill/>
          </a:ln>
        </p:spPr>
      </p:pic>
      <p:sp>
        <p:nvSpPr>
          <p:cNvPr id="186" name="Google Shape;186;p25"/>
          <p:cNvSpPr txBox="1"/>
          <p:nvPr/>
        </p:nvSpPr>
        <p:spPr>
          <a:xfrm>
            <a:off x="762000" y="1947208"/>
            <a:ext cx="8077200" cy="19389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Để bảo đảm trật tự xã hội, bảo đảm hài hòa lợi ích giữa các cá nhân, nhóm người, cộng đồng người, pháp luật hình thành và phát triển </a:t>
            </a:r>
            <a:r>
              <a:rPr b="1" lang="en-US" sz="2400" u="sng">
                <a:solidFill>
                  <a:schemeClr val="dk1"/>
                </a:solidFill>
                <a:latin typeface="Times New Roman"/>
                <a:ea typeface="Times New Roman"/>
                <a:cs typeface="Times New Roman"/>
                <a:sym typeface="Times New Roman"/>
              </a:rPr>
              <a:t>điều chỉnh các quan hệ xã hội đa dạng, phong phú </a:t>
            </a:r>
            <a:r>
              <a:rPr lang="en-US" sz="2400">
                <a:solidFill>
                  <a:schemeClr val="dk1"/>
                </a:solidFill>
                <a:latin typeface="Times New Roman"/>
                <a:ea typeface="Times New Roman"/>
                <a:cs typeface="Times New Roman"/>
                <a:sym typeface="Times New Roman"/>
              </a:rPr>
              <a:t>trên các lĩnh vực khác nhau như kinh tế, chính trị, văn hóa, xã hội…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500"/>
                                        <p:tgtEl>
                                          <p:spTgt spid="18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381000" y="838200"/>
            <a:ext cx="8763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Times New Roman"/>
              <a:buNone/>
            </a:pPr>
            <a:br>
              <a:rPr b="1" lang="en-US" sz="3240">
                <a:solidFill>
                  <a:schemeClr val="dk1"/>
                </a:solidFill>
                <a:latin typeface="Times New Roman"/>
                <a:ea typeface="Times New Roman"/>
                <a:cs typeface="Times New Roman"/>
                <a:sym typeface="Times New Roman"/>
              </a:rPr>
            </a:br>
            <a:r>
              <a:rPr b="1" lang="en-US" sz="2970">
                <a:solidFill>
                  <a:schemeClr val="dk1"/>
                </a:solidFill>
                <a:latin typeface="Times New Roman"/>
                <a:ea typeface="Times New Roman"/>
                <a:cs typeface="Times New Roman"/>
                <a:sym typeface="Times New Roman"/>
              </a:rPr>
              <a:t>III. Chức năng của pháp luật (The function of Law)</a:t>
            </a:r>
            <a:endParaRPr/>
          </a:p>
        </p:txBody>
      </p:sp>
      <p:sp>
        <p:nvSpPr>
          <p:cNvPr id="192" name="Google Shape;192;p26"/>
          <p:cNvSpPr txBox="1"/>
          <p:nvPr>
            <p:ph idx="1" type="body"/>
          </p:nvPr>
        </p:nvSpPr>
        <p:spPr>
          <a:xfrm>
            <a:off x="685800" y="1981200"/>
            <a:ext cx="8001000" cy="914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None/>
            </a:pPr>
            <a:r>
              <a:rPr b="1" lang="en-US">
                <a:latin typeface="Times New Roman"/>
                <a:ea typeface="Times New Roman"/>
                <a:cs typeface="Times New Roman"/>
                <a:sym typeface="Times New Roman"/>
              </a:rPr>
              <a:t>1. Chức năng điều chỉnh các quan hệ xã hội</a:t>
            </a:r>
            <a:endParaRPr b="1">
              <a:latin typeface="Times New Roman"/>
              <a:ea typeface="Times New Roman"/>
              <a:cs typeface="Times New Roman"/>
              <a:sym typeface="Times New Roman"/>
            </a:endParaRPr>
          </a:p>
        </p:txBody>
      </p:sp>
      <p:sp>
        <p:nvSpPr>
          <p:cNvPr id="193" name="Google Shape;193;p26"/>
          <p:cNvSpPr txBox="1"/>
          <p:nvPr/>
        </p:nvSpPr>
        <p:spPr>
          <a:xfrm>
            <a:off x="838200" y="2820412"/>
            <a:ext cx="7848600" cy="30469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Cách thức tác động của pháp luật lên hành vi của chủ thể về cơ bản có 3 cách:</a:t>
            </a:r>
            <a:endParaRPr/>
          </a:p>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Cho phép (allow): </a:t>
            </a:r>
            <a:r>
              <a:rPr lang="en-US" sz="2400">
                <a:solidFill>
                  <a:schemeClr val="dk1"/>
                </a:solidFill>
                <a:latin typeface="Times New Roman"/>
                <a:ea typeface="Times New Roman"/>
                <a:cs typeface="Times New Roman"/>
                <a:sym typeface="Times New Roman"/>
              </a:rPr>
              <a:t>được phép hoạt động trong một phạm vi nhất định</a:t>
            </a:r>
            <a:endParaRPr sz="2400">
              <a:solidFill>
                <a:schemeClr val="dk1"/>
              </a:solidFill>
              <a:latin typeface="Times New Roman"/>
              <a:ea typeface="Times New Roman"/>
              <a:cs typeface="Times New Roman"/>
              <a:sym typeface="Times New Roman"/>
            </a:endParaRPr>
          </a:p>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Bắt buộc (force): </a:t>
            </a:r>
            <a:r>
              <a:rPr lang="en-US" sz="2400">
                <a:solidFill>
                  <a:schemeClr val="dk1"/>
                </a:solidFill>
                <a:latin typeface="Times New Roman"/>
                <a:ea typeface="Times New Roman"/>
                <a:cs typeface="Times New Roman"/>
                <a:sym typeface="Times New Roman"/>
              </a:rPr>
              <a:t>buộc phải thực hiện một số hoạt động nhất định</a:t>
            </a:r>
            <a:endParaRPr sz="2400">
              <a:solidFill>
                <a:schemeClr val="dk1"/>
              </a:solidFill>
              <a:latin typeface="Times New Roman"/>
              <a:ea typeface="Times New Roman"/>
              <a:cs typeface="Times New Roman"/>
              <a:sym typeface="Times New Roman"/>
            </a:endParaRPr>
          </a:p>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Cấm đoán (forbid): </a:t>
            </a:r>
            <a:r>
              <a:rPr lang="en-US" sz="2400">
                <a:solidFill>
                  <a:schemeClr val="dk1"/>
                </a:solidFill>
                <a:latin typeface="Times New Roman"/>
                <a:ea typeface="Times New Roman"/>
                <a:cs typeface="Times New Roman"/>
                <a:sym typeface="Times New Roman"/>
              </a:rPr>
              <a:t>không cho phép tiến hành một số hoạt động nhất định</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5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5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5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500"/>
                                        <p:tgtEl>
                                          <p:spTgt spid="1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81000" y="533400"/>
            <a:ext cx="8763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Times New Roman"/>
              <a:buNone/>
            </a:pPr>
            <a:br>
              <a:rPr b="1" lang="en-US" sz="3240">
                <a:solidFill>
                  <a:schemeClr val="dk1"/>
                </a:solidFill>
                <a:latin typeface="Times New Roman"/>
                <a:ea typeface="Times New Roman"/>
                <a:cs typeface="Times New Roman"/>
                <a:sym typeface="Times New Roman"/>
              </a:rPr>
            </a:br>
            <a:r>
              <a:rPr b="1" lang="en-US" sz="2970">
                <a:solidFill>
                  <a:schemeClr val="dk1"/>
                </a:solidFill>
                <a:latin typeface="Times New Roman"/>
                <a:ea typeface="Times New Roman"/>
                <a:cs typeface="Times New Roman"/>
                <a:sym typeface="Times New Roman"/>
              </a:rPr>
              <a:t>III. Chức năng của pháp luật (The function of Law)</a:t>
            </a:r>
            <a:endParaRPr/>
          </a:p>
        </p:txBody>
      </p:sp>
      <p:sp>
        <p:nvSpPr>
          <p:cNvPr id="199" name="Google Shape;199;p27"/>
          <p:cNvSpPr txBox="1"/>
          <p:nvPr>
            <p:ph idx="1" type="body"/>
          </p:nvPr>
        </p:nvSpPr>
        <p:spPr>
          <a:xfrm>
            <a:off x="685800" y="1447800"/>
            <a:ext cx="8001000" cy="914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None/>
            </a:pPr>
            <a:r>
              <a:rPr b="1" lang="en-US">
                <a:latin typeface="Times New Roman"/>
                <a:ea typeface="Times New Roman"/>
                <a:cs typeface="Times New Roman"/>
                <a:sym typeface="Times New Roman"/>
              </a:rPr>
              <a:t>1. Chức năng điều chỉnh các quan hệ xã hội</a:t>
            </a:r>
            <a:endParaRPr b="1">
              <a:latin typeface="Times New Roman"/>
              <a:ea typeface="Times New Roman"/>
              <a:cs typeface="Times New Roman"/>
              <a:sym typeface="Times New Roman"/>
            </a:endParaRPr>
          </a:p>
        </p:txBody>
      </p:sp>
      <p:pic>
        <p:nvPicPr>
          <p:cNvPr descr="11.jpg" id="200" name="Google Shape;200;p27"/>
          <p:cNvPicPr preferRelativeResize="0"/>
          <p:nvPr/>
        </p:nvPicPr>
        <p:blipFill rotWithShape="1">
          <a:blip r:embed="rId3">
            <a:alphaModFix/>
          </a:blip>
          <a:srcRect b="0" l="0" r="0" t="0"/>
          <a:stretch/>
        </p:blipFill>
        <p:spPr>
          <a:xfrm>
            <a:off x="6400800" y="2057400"/>
            <a:ext cx="2513474" cy="2057400"/>
          </a:xfrm>
          <a:prstGeom prst="rect">
            <a:avLst/>
          </a:prstGeom>
          <a:noFill/>
          <a:ln>
            <a:noFill/>
          </a:ln>
        </p:spPr>
      </p:pic>
      <p:sp>
        <p:nvSpPr>
          <p:cNvPr id="201" name="Google Shape;201;p27"/>
          <p:cNvSpPr txBox="1"/>
          <p:nvPr/>
        </p:nvSpPr>
        <p:spPr>
          <a:xfrm>
            <a:off x="838200" y="2169616"/>
            <a:ext cx="5334000" cy="4154984"/>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Cho phép (allow), Bắt buộc (force): </a:t>
            </a:r>
            <a:r>
              <a:rPr lang="en-US" sz="2400">
                <a:solidFill>
                  <a:schemeClr val="dk1"/>
                </a:solidFill>
                <a:latin typeface="Times New Roman"/>
                <a:ea typeface="Times New Roman"/>
                <a:cs typeface="Times New Roman"/>
                <a:sym typeface="Times New Roman"/>
              </a:rPr>
              <a:t>ghi nhận quyền và nghĩa vụ của các chủ thể khi tham gia vào các quan hệ pháp luật (chức năng quy định)</a:t>
            </a:r>
            <a:endParaRPr/>
          </a:p>
          <a:p>
            <a:pPr indent="0" lvl="0" marL="0" marR="0" rtl="0" algn="just">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Cấm đoán (forbid): </a:t>
            </a:r>
            <a:r>
              <a:rPr lang="en-US" sz="2400">
                <a:solidFill>
                  <a:schemeClr val="dk1"/>
                </a:solidFill>
                <a:latin typeface="Times New Roman"/>
                <a:ea typeface="Times New Roman"/>
                <a:cs typeface="Times New Roman"/>
                <a:sym typeface="Times New Roman"/>
              </a:rPr>
              <a:t>điều chỉnh đối với các hành vi gây nguy hiểm, gây thiệt hại cho cá nhân, tổ chức, xã hội như giết người, trộm cắp, cướp giật…(chức năng bảo vệ trật tự xã hội)</a:t>
            </a:r>
            <a:endParaRPr/>
          </a:p>
        </p:txBody>
      </p:sp>
      <p:pic>
        <p:nvPicPr>
          <p:cNvPr descr="12.jpg" id="202" name="Google Shape;202;p27"/>
          <p:cNvPicPr preferRelativeResize="0"/>
          <p:nvPr/>
        </p:nvPicPr>
        <p:blipFill rotWithShape="1">
          <a:blip r:embed="rId4">
            <a:alphaModFix/>
          </a:blip>
          <a:srcRect b="0" l="0" r="0" t="0"/>
          <a:stretch/>
        </p:blipFill>
        <p:spPr>
          <a:xfrm>
            <a:off x="6400800" y="4114800"/>
            <a:ext cx="2514600" cy="2362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2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5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5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5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500"/>
                                        <p:tgtEl>
                                          <p:spTgt spid="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822"/>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381000" y="762000"/>
            <a:ext cx="8763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40"/>
              <a:buFont typeface="Times New Roman"/>
              <a:buNone/>
            </a:pPr>
            <a:br>
              <a:rPr b="1" lang="en-US" sz="3240">
                <a:solidFill>
                  <a:srgbClr val="FF0000"/>
                </a:solidFill>
                <a:latin typeface="Times New Roman"/>
                <a:ea typeface="Times New Roman"/>
                <a:cs typeface="Times New Roman"/>
                <a:sym typeface="Times New Roman"/>
              </a:rPr>
            </a:br>
            <a:r>
              <a:rPr b="1" lang="en-US" sz="2970">
                <a:solidFill>
                  <a:schemeClr val="dk1"/>
                </a:solidFill>
                <a:latin typeface="Times New Roman"/>
                <a:ea typeface="Times New Roman"/>
                <a:cs typeface="Times New Roman"/>
                <a:sym typeface="Times New Roman"/>
              </a:rPr>
              <a:t>III. Chức năng của pháp luật (The function of Law)</a:t>
            </a:r>
            <a:endParaRPr/>
          </a:p>
        </p:txBody>
      </p:sp>
      <p:sp>
        <p:nvSpPr>
          <p:cNvPr id="208" name="Google Shape;208;p28"/>
          <p:cNvSpPr txBox="1"/>
          <p:nvPr/>
        </p:nvSpPr>
        <p:spPr>
          <a:xfrm>
            <a:off x="457200" y="1524000"/>
            <a:ext cx="8305800" cy="9144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100000"/>
              </a:lnSpc>
              <a:spcBef>
                <a:spcPts val="0"/>
              </a:spcBef>
              <a:spcAft>
                <a:spcPts val="0"/>
              </a:spcAft>
              <a:buClr>
                <a:schemeClr val="accent1"/>
              </a:buClr>
              <a:buSzPts val="2210"/>
              <a:buFont typeface="Noto Sans Symbols"/>
              <a:buNone/>
            </a:pPr>
            <a:r>
              <a:rPr b="1" lang="en-US" sz="2600">
                <a:solidFill>
                  <a:schemeClr val="dk1"/>
                </a:solidFill>
                <a:latin typeface="Times New Roman"/>
                <a:ea typeface="Times New Roman"/>
                <a:cs typeface="Times New Roman"/>
                <a:sym typeface="Times New Roman"/>
              </a:rPr>
              <a:t>2</a:t>
            </a:r>
            <a:r>
              <a:rPr b="1" i="0" lang="en-US" sz="2600" u="none" cap="none" strike="noStrike">
                <a:solidFill>
                  <a:schemeClr val="dk1"/>
                </a:solidFill>
                <a:latin typeface="Times New Roman"/>
                <a:ea typeface="Times New Roman"/>
                <a:cs typeface="Times New Roman"/>
                <a:sym typeface="Times New Roman"/>
              </a:rPr>
              <a:t>. Chức năng giáo</a:t>
            </a:r>
            <a:r>
              <a:rPr b="1" i="0" lang="en-US" sz="2600" u="none" cap="none" strike="noStrike">
                <a:solidFill>
                  <a:schemeClr val="dk1"/>
                </a:solidFill>
                <a:latin typeface="Times New Roman"/>
                <a:ea typeface="Times New Roman"/>
                <a:cs typeface="Times New Roman"/>
                <a:sym typeface="Times New Roman"/>
              </a:rPr>
              <a:t> dục (tác động lên ý thức)</a:t>
            </a:r>
            <a:endParaRPr b="1" i="0" sz="2600" u="none" cap="none" strike="noStrike">
              <a:solidFill>
                <a:schemeClr val="dk1"/>
              </a:solidFill>
              <a:latin typeface="Times New Roman"/>
              <a:ea typeface="Times New Roman"/>
              <a:cs typeface="Times New Roman"/>
              <a:sym typeface="Times New Roman"/>
            </a:endParaRPr>
          </a:p>
        </p:txBody>
      </p:sp>
      <p:sp>
        <p:nvSpPr>
          <p:cNvPr id="209" name="Google Shape;209;p28"/>
          <p:cNvSpPr txBox="1"/>
          <p:nvPr/>
        </p:nvSpPr>
        <p:spPr>
          <a:xfrm>
            <a:off x="609600" y="2099608"/>
            <a:ext cx="8077200" cy="19389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Pháp luật (Law) </a:t>
            </a:r>
            <a:r>
              <a:rPr lang="en-US" sz="2400">
                <a:solidFill>
                  <a:schemeClr val="dk1"/>
                </a:solidFill>
                <a:latin typeface="Times New Roman"/>
                <a:ea typeface="Times New Roman"/>
                <a:cs typeface="Times New Roman"/>
                <a:sym typeface="Times New Roman"/>
              </a:rPr>
              <a:t>là hệ thống các </a:t>
            </a:r>
            <a:r>
              <a:rPr b="1" lang="en-US" sz="2400">
                <a:solidFill>
                  <a:schemeClr val="dk1"/>
                </a:solidFill>
                <a:latin typeface="Times New Roman"/>
                <a:ea typeface="Times New Roman"/>
                <a:cs typeface="Times New Roman"/>
                <a:sym typeface="Times New Roman"/>
              </a:rPr>
              <a:t>quy tắc xử sự (the rules of conduct)</a:t>
            </a:r>
            <a:r>
              <a:rPr lang="en-US" sz="2400">
                <a:solidFill>
                  <a:schemeClr val="dk1"/>
                </a:solidFill>
                <a:latin typeface="Times New Roman"/>
                <a:ea typeface="Times New Roman"/>
                <a:cs typeface="Times New Roman"/>
                <a:sym typeface="Times New Roman"/>
              </a:rPr>
              <a:t> do nhà nước ban hành và bảo đảm thực hiện.</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Pháp luật tác động lên </a:t>
            </a:r>
            <a:r>
              <a:rPr b="1" lang="en-US" sz="2400">
                <a:solidFill>
                  <a:schemeClr val="dk1"/>
                </a:solidFill>
                <a:latin typeface="Times New Roman"/>
                <a:ea typeface="Times New Roman"/>
                <a:cs typeface="Times New Roman"/>
                <a:sym typeface="Times New Roman"/>
              </a:rPr>
              <a:t>ý thức (consciousness) </a:t>
            </a:r>
            <a:r>
              <a:rPr lang="en-US" sz="2400">
                <a:solidFill>
                  <a:schemeClr val="dk1"/>
                </a:solidFill>
                <a:latin typeface="Times New Roman"/>
                <a:ea typeface="Times New Roman"/>
                <a:cs typeface="Times New Roman"/>
                <a:sym typeface="Times New Roman"/>
              </a:rPr>
              <a:t>của con người – giúp  con người có được </a:t>
            </a:r>
            <a:r>
              <a:rPr b="1" lang="en-US" sz="2400">
                <a:solidFill>
                  <a:schemeClr val="dk1"/>
                </a:solidFill>
                <a:latin typeface="Times New Roman"/>
                <a:ea typeface="Times New Roman"/>
                <a:cs typeface="Times New Roman"/>
                <a:sym typeface="Times New Roman"/>
              </a:rPr>
              <a:t>nhận thức (awareness) </a:t>
            </a:r>
            <a:r>
              <a:rPr lang="en-US" sz="2400">
                <a:solidFill>
                  <a:schemeClr val="dk1"/>
                </a:solidFill>
                <a:latin typeface="Times New Roman"/>
                <a:ea typeface="Times New Roman"/>
                <a:cs typeface="Times New Roman"/>
                <a:sym typeface="Times New Roman"/>
              </a:rPr>
              <a:t>đúng và </a:t>
            </a:r>
            <a:r>
              <a:rPr b="1" lang="en-US" sz="2400">
                <a:solidFill>
                  <a:schemeClr val="dk1"/>
                </a:solidFill>
                <a:latin typeface="Times New Roman"/>
                <a:ea typeface="Times New Roman"/>
                <a:cs typeface="Times New Roman"/>
                <a:sym typeface="Times New Roman"/>
              </a:rPr>
              <a:t>hành vi ứng xử (behavior)</a:t>
            </a:r>
            <a:r>
              <a:rPr lang="en-US" sz="2400">
                <a:solidFill>
                  <a:schemeClr val="dk1"/>
                </a:solidFill>
                <a:latin typeface="Times New Roman"/>
                <a:ea typeface="Times New Roman"/>
                <a:cs typeface="Times New Roman"/>
                <a:sym typeface="Times New Roman"/>
              </a:rPr>
              <a:t> phù hợp với quy định của pháp luật</a:t>
            </a:r>
            <a:endParaRPr sz="2400">
              <a:solidFill>
                <a:schemeClr val="dk1"/>
              </a:solidFill>
              <a:latin typeface="Times New Roman"/>
              <a:ea typeface="Times New Roman"/>
              <a:cs typeface="Times New Roman"/>
              <a:sym typeface="Times New Roman"/>
            </a:endParaRPr>
          </a:p>
        </p:txBody>
      </p:sp>
      <p:pic>
        <p:nvPicPr>
          <p:cNvPr descr="13.jpg" id="210" name="Google Shape;210;p28"/>
          <p:cNvPicPr preferRelativeResize="0"/>
          <p:nvPr/>
        </p:nvPicPr>
        <p:blipFill rotWithShape="1">
          <a:blip r:embed="rId3">
            <a:alphaModFix/>
          </a:blip>
          <a:srcRect b="0" l="0" r="0" t="0"/>
          <a:stretch/>
        </p:blipFill>
        <p:spPr>
          <a:xfrm>
            <a:off x="1981200" y="4038600"/>
            <a:ext cx="2514600" cy="2743200"/>
          </a:xfrm>
          <a:prstGeom prst="rect">
            <a:avLst/>
          </a:prstGeom>
          <a:noFill/>
          <a:ln>
            <a:noFill/>
          </a:ln>
        </p:spPr>
      </p:pic>
      <p:pic>
        <p:nvPicPr>
          <p:cNvPr descr="14.jpg" id="211" name="Google Shape;211;p28"/>
          <p:cNvPicPr preferRelativeResize="0"/>
          <p:nvPr/>
        </p:nvPicPr>
        <p:blipFill rotWithShape="1">
          <a:blip r:embed="rId4">
            <a:alphaModFix/>
          </a:blip>
          <a:srcRect b="0" l="0" r="0" t="0"/>
          <a:stretch/>
        </p:blipFill>
        <p:spPr>
          <a:xfrm>
            <a:off x="0" y="4038600"/>
            <a:ext cx="2057399" cy="281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822"/>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822"/>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5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500"/>
                                        <p:tgtEl>
                                          <p:spTgt spid="20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81000" y="762000"/>
            <a:ext cx="8763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600"/>
              <a:buFont typeface="Times New Roman"/>
              <a:buNone/>
            </a:pPr>
            <a:br>
              <a:rPr b="1" lang="en-US" sz="2600">
                <a:solidFill>
                  <a:schemeClr val="dk1"/>
                </a:solidFill>
                <a:latin typeface="Times New Roman"/>
                <a:ea typeface="Times New Roman"/>
                <a:cs typeface="Times New Roman"/>
                <a:sym typeface="Times New Roman"/>
              </a:rPr>
            </a:br>
            <a:r>
              <a:rPr b="1" lang="en-US" sz="2600">
                <a:solidFill>
                  <a:schemeClr val="dk1"/>
                </a:solidFill>
                <a:latin typeface="Times New Roman"/>
                <a:ea typeface="Times New Roman"/>
                <a:cs typeface="Times New Roman"/>
                <a:sym typeface="Times New Roman"/>
              </a:rPr>
              <a:t>Những hệ thống pháp luật chính trong thế giới đương đại</a:t>
            </a:r>
            <a:endParaRPr b="1" sz="2600">
              <a:solidFill>
                <a:schemeClr val="dk1"/>
              </a:solidFill>
              <a:latin typeface="Times New Roman"/>
              <a:ea typeface="Times New Roman"/>
              <a:cs typeface="Times New Roman"/>
              <a:sym typeface="Times New Roman"/>
            </a:endParaRPr>
          </a:p>
        </p:txBody>
      </p:sp>
      <p:grpSp>
        <p:nvGrpSpPr>
          <p:cNvPr id="217" name="Google Shape;217;p29"/>
          <p:cNvGrpSpPr/>
          <p:nvPr/>
        </p:nvGrpSpPr>
        <p:grpSpPr>
          <a:xfrm>
            <a:off x="381000" y="1965237"/>
            <a:ext cx="8382000" cy="3892725"/>
            <a:chOff x="0" y="85637"/>
            <a:chExt cx="8382000" cy="3892725"/>
          </a:xfrm>
        </p:grpSpPr>
        <p:sp>
          <p:nvSpPr>
            <p:cNvPr id="218" name="Google Shape;218;p29"/>
            <p:cNvSpPr/>
            <p:nvPr/>
          </p:nvSpPr>
          <p:spPr>
            <a:xfrm>
              <a:off x="0" y="307037"/>
              <a:ext cx="8382000" cy="850500"/>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txBox="1"/>
            <p:nvPr/>
          </p:nvSpPr>
          <p:spPr>
            <a:xfrm>
              <a:off x="0" y="307037"/>
              <a:ext cx="8382000" cy="850500"/>
            </a:xfrm>
            <a:prstGeom prst="rect">
              <a:avLst/>
            </a:prstGeom>
            <a:noFill/>
            <a:ln>
              <a:noFill/>
            </a:ln>
          </p:spPr>
          <p:txBody>
            <a:bodyPr anchorCtr="0" anchor="t" bIns="113775" lIns="650525" spcFirstLastPara="1" rIns="650525" wrap="square" tIns="312400">
              <a:noAutofit/>
            </a:bodyPr>
            <a:lstStyle/>
            <a:p>
              <a:pPr indent="-171450" lvl="1" marL="171450" marR="0" rtl="0" algn="l">
                <a:lnSpc>
                  <a:spcPct val="90000"/>
                </a:lnSpc>
                <a:spcBef>
                  <a:spcPts val="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Hay còn gọi là HTPL Châu Âu lục địa (Continental Law) hoặc Dân luật (Civil Law) hiện nay có khoảng hơn150 nước</a:t>
              </a:r>
              <a:endParaRPr/>
            </a:p>
          </p:txBody>
        </p:sp>
        <p:sp>
          <p:nvSpPr>
            <p:cNvPr id="220" name="Google Shape;220;p29"/>
            <p:cNvSpPr/>
            <p:nvPr/>
          </p:nvSpPr>
          <p:spPr>
            <a:xfrm>
              <a:off x="419100" y="85637"/>
              <a:ext cx="6248428" cy="4428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txBox="1"/>
            <p:nvPr/>
          </p:nvSpPr>
          <p:spPr>
            <a:xfrm>
              <a:off x="440716" y="107253"/>
              <a:ext cx="6205196" cy="399568"/>
            </a:xfrm>
            <a:prstGeom prst="rect">
              <a:avLst/>
            </a:prstGeom>
            <a:noFill/>
            <a:ln>
              <a:noFill/>
            </a:ln>
          </p:spPr>
          <p:txBody>
            <a:bodyPr anchorCtr="0" anchor="ctr" bIns="0" lIns="221750" spcFirstLastPara="1" rIns="221750" wrap="square" tIns="0">
              <a:noAutofit/>
            </a:bodyPr>
            <a:lstStyle/>
            <a:p>
              <a:pPr indent="0" lvl="0" marL="0" marR="0" rtl="0" algn="l">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Hệ thống pháp luật Rô manh – Giech manh </a:t>
              </a:r>
              <a:endParaRPr/>
            </a:p>
          </p:txBody>
        </p:sp>
        <p:sp>
          <p:nvSpPr>
            <p:cNvPr id="222" name="Google Shape;222;p29"/>
            <p:cNvSpPr/>
            <p:nvPr/>
          </p:nvSpPr>
          <p:spPr>
            <a:xfrm>
              <a:off x="0" y="1459937"/>
              <a:ext cx="8382000" cy="637875"/>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txBox="1"/>
            <p:nvPr/>
          </p:nvSpPr>
          <p:spPr>
            <a:xfrm>
              <a:off x="0" y="1459937"/>
              <a:ext cx="8382000" cy="637875"/>
            </a:xfrm>
            <a:prstGeom prst="rect">
              <a:avLst/>
            </a:prstGeom>
            <a:noFill/>
            <a:ln>
              <a:noFill/>
            </a:ln>
          </p:spPr>
          <p:txBody>
            <a:bodyPr anchorCtr="0" anchor="t" bIns="113775" lIns="650525" spcFirstLastPara="1" rIns="650525" wrap="square" tIns="312400">
              <a:noAutofit/>
            </a:bodyPr>
            <a:lstStyle/>
            <a:p>
              <a:pPr indent="-171450" lvl="1" marL="171450" marR="0" rtl="0" algn="l">
                <a:lnSpc>
                  <a:spcPct val="90000"/>
                </a:lnSpc>
                <a:spcBef>
                  <a:spcPts val="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Hay còn gọi là HTPL Ăng lô –Xắc xông, hiện nay có khoảng hơn 80 nước</a:t>
              </a:r>
              <a:endParaRPr/>
            </a:p>
          </p:txBody>
        </p:sp>
        <p:sp>
          <p:nvSpPr>
            <p:cNvPr id="224" name="Google Shape;224;p29"/>
            <p:cNvSpPr/>
            <p:nvPr/>
          </p:nvSpPr>
          <p:spPr>
            <a:xfrm>
              <a:off x="419100" y="1238537"/>
              <a:ext cx="6248370" cy="4428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txBox="1"/>
            <p:nvPr/>
          </p:nvSpPr>
          <p:spPr>
            <a:xfrm>
              <a:off x="440716" y="1260153"/>
              <a:ext cx="6205138" cy="399568"/>
            </a:xfrm>
            <a:prstGeom prst="rect">
              <a:avLst/>
            </a:prstGeom>
            <a:noFill/>
            <a:ln>
              <a:noFill/>
            </a:ln>
          </p:spPr>
          <p:txBody>
            <a:bodyPr anchorCtr="0" anchor="ctr" bIns="0" lIns="221750" spcFirstLastPara="1" rIns="221750" wrap="square" tIns="0">
              <a:noAutofit/>
            </a:bodyPr>
            <a:lstStyle/>
            <a:p>
              <a:pPr indent="0" lvl="0" marL="0" marR="0" rtl="0" algn="l">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Hệ thống pháp luật Thông luật</a:t>
              </a:r>
              <a:endParaRPr/>
            </a:p>
          </p:txBody>
        </p:sp>
        <p:sp>
          <p:nvSpPr>
            <p:cNvPr id="226" name="Google Shape;226;p29"/>
            <p:cNvSpPr/>
            <p:nvPr/>
          </p:nvSpPr>
          <p:spPr>
            <a:xfrm>
              <a:off x="0" y="2400212"/>
              <a:ext cx="8382000" cy="637875"/>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txBox="1"/>
            <p:nvPr/>
          </p:nvSpPr>
          <p:spPr>
            <a:xfrm>
              <a:off x="0" y="2400212"/>
              <a:ext cx="8382000" cy="637875"/>
            </a:xfrm>
            <a:prstGeom prst="rect">
              <a:avLst/>
            </a:prstGeom>
            <a:noFill/>
            <a:ln>
              <a:noFill/>
            </a:ln>
          </p:spPr>
          <p:txBody>
            <a:bodyPr anchorCtr="0" anchor="t" bIns="113775" lIns="650525" spcFirstLastPara="1" rIns="650525" wrap="square" tIns="312400">
              <a:noAutofit/>
            </a:bodyPr>
            <a:lstStyle/>
            <a:p>
              <a:pPr indent="-171450" lvl="1" marL="171450" marR="0" rtl="0" algn="l">
                <a:lnSpc>
                  <a:spcPct val="90000"/>
                </a:lnSpc>
                <a:spcBef>
                  <a:spcPts val="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Tồn tại ở các nước XHCN trước đây như Liên Xô, Đông Âu</a:t>
              </a:r>
              <a:endParaRPr/>
            </a:p>
          </p:txBody>
        </p:sp>
        <p:sp>
          <p:nvSpPr>
            <p:cNvPr id="228" name="Google Shape;228;p29"/>
            <p:cNvSpPr/>
            <p:nvPr/>
          </p:nvSpPr>
          <p:spPr>
            <a:xfrm>
              <a:off x="419100" y="2178812"/>
              <a:ext cx="6248428" cy="4428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txBox="1"/>
            <p:nvPr/>
          </p:nvSpPr>
          <p:spPr>
            <a:xfrm>
              <a:off x="440716" y="2200428"/>
              <a:ext cx="6205196" cy="399568"/>
            </a:xfrm>
            <a:prstGeom prst="rect">
              <a:avLst/>
            </a:prstGeom>
            <a:noFill/>
            <a:ln>
              <a:noFill/>
            </a:ln>
          </p:spPr>
          <p:txBody>
            <a:bodyPr anchorCtr="0" anchor="ctr" bIns="0" lIns="221750" spcFirstLastPara="1" rIns="221750" wrap="square" tIns="0">
              <a:noAutofit/>
            </a:bodyPr>
            <a:lstStyle/>
            <a:p>
              <a:pPr indent="0" lvl="0" marL="0" marR="0" rtl="0" algn="l">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Hệ thống pháp luật XHCN</a:t>
              </a:r>
              <a:endParaRPr/>
            </a:p>
          </p:txBody>
        </p:sp>
        <p:sp>
          <p:nvSpPr>
            <p:cNvPr id="230" name="Google Shape;230;p29"/>
            <p:cNvSpPr/>
            <p:nvPr/>
          </p:nvSpPr>
          <p:spPr>
            <a:xfrm>
              <a:off x="0" y="3340487"/>
              <a:ext cx="8382000" cy="637875"/>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txBox="1"/>
            <p:nvPr/>
          </p:nvSpPr>
          <p:spPr>
            <a:xfrm>
              <a:off x="0" y="3340487"/>
              <a:ext cx="8382000" cy="637875"/>
            </a:xfrm>
            <a:prstGeom prst="rect">
              <a:avLst/>
            </a:prstGeom>
            <a:noFill/>
            <a:ln>
              <a:noFill/>
            </a:ln>
          </p:spPr>
          <p:txBody>
            <a:bodyPr anchorCtr="0" anchor="t" bIns="113775" lIns="650525" spcFirstLastPara="1" rIns="650525" wrap="square" tIns="312400">
              <a:noAutofit/>
            </a:bodyPr>
            <a:lstStyle/>
            <a:p>
              <a:pPr indent="-171450" lvl="1" marL="171450" marR="0" rtl="0" algn="l">
                <a:lnSpc>
                  <a:spcPct val="90000"/>
                </a:lnSpc>
                <a:spcBef>
                  <a:spcPts val="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Bao gồm pháp luật đạo Hồi, đạo Hindu và Do thái Giáo</a:t>
              </a:r>
              <a:endParaRPr/>
            </a:p>
          </p:txBody>
        </p:sp>
        <p:sp>
          <p:nvSpPr>
            <p:cNvPr id="232" name="Google Shape;232;p29"/>
            <p:cNvSpPr/>
            <p:nvPr/>
          </p:nvSpPr>
          <p:spPr>
            <a:xfrm>
              <a:off x="419100" y="3119087"/>
              <a:ext cx="6248428" cy="4428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txBox="1"/>
            <p:nvPr/>
          </p:nvSpPr>
          <p:spPr>
            <a:xfrm>
              <a:off x="440716" y="3140703"/>
              <a:ext cx="6205196" cy="399568"/>
            </a:xfrm>
            <a:prstGeom prst="rect">
              <a:avLst/>
            </a:prstGeom>
            <a:noFill/>
            <a:ln>
              <a:noFill/>
            </a:ln>
          </p:spPr>
          <p:txBody>
            <a:bodyPr anchorCtr="0" anchor="ctr" bIns="0" lIns="221750" spcFirstLastPara="1" rIns="221750" wrap="square" tIns="0">
              <a:noAutofit/>
            </a:bodyPr>
            <a:lstStyle/>
            <a:p>
              <a:pPr indent="0" lvl="0" marL="0" marR="0" rtl="0" algn="l">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Hệ thống pháp luật khác</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pic>
        <p:nvPicPr>
          <p:cNvPr descr="LegalSystemsOfTheWorldMap.png" id="238" name="Google Shape;238;p30"/>
          <p:cNvPicPr preferRelativeResize="0"/>
          <p:nvPr/>
        </p:nvPicPr>
        <p:blipFill rotWithShape="1">
          <a:blip r:embed="rId3">
            <a:alphaModFix/>
          </a:blip>
          <a:srcRect b="0" l="0" r="0" t="0"/>
          <a:stretch/>
        </p:blipFill>
        <p:spPr>
          <a:xfrm>
            <a:off x="0" y="1600200"/>
            <a:ext cx="9144000" cy="4412456"/>
          </a:xfrm>
          <a:prstGeom prst="rect">
            <a:avLst/>
          </a:prstGeom>
          <a:noFill/>
          <a:ln>
            <a:noFill/>
          </a:ln>
        </p:spPr>
      </p:pic>
      <p:sp>
        <p:nvSpPr>
          <p:cNvPr id="239" name="Google Shape;239;p30"/>
          <p:cNvSpPr txBox="1"/>
          <p:nvPr/>
        </p:nvSpPr>
        <p:spPr>
          <a:xfrm>
            <a:off x="1219200" y="876181"/>
            <a:ext cx="7010400" cy="80021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FF0000"/>
                </a:solidFill>
                <a:latin typeface="Times New Roman"/>
                <a:ea typeface="Times New Roman"/>
                <a:cs typeface="Times New Roman"/>
                <a:sym typeface="Times New Roman"/>
              </a:rPr>
              <a:t>Legal Systems Of The World Map</a:t>
            </a:r>
            <a:endParaRPr/>
          </a:p>
          <a:p>
            <a:pPr indent="0" lvl="0" marL="0" marR="0" rtl="0" algn="l">
              <a:spcBef>
                <a:spcPts val="0"/>
              </a:spcBef>
              <a:spcAft>
                <a:spcPts val="0"/>
              </a:spcAft>
              <a:buNone/>
            </a:pPr>
            <a:r>
              <a:rPr i="1" lang="en-US" sz="1800">
                <a:solidFill>
                  <a:schemeClr val="dk1"/>
                </a:solidFill>
                <a:latin typeface="Times New Roman"/>
                <a:ea typeface="Times New Roman"/>
                <a:cs typeface="Times New Roman"/>
                <a:sym typeface="Times New Roman"/>
              </a:rPr>
              <a:t>Nguồn: wikipedia.org</a:t>
            </a:r>
            <a:endParaRPr/>
          </a:p>
        </p:txBody>
      </p:sp>
      <p:sp>
        <p:nvSpPr>
          <p:cNvPr id="240" name="Google Shape;240;p30"/>
          <p:cNvSpPr/>
          <p:nvPr/>
        </p:nvSpPr>
        <p:spPr>
          <a:xfrm>
            <a:off x="381000" y="6019800"/>
            <a:ext cx="457200" cy="3810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30"/>
          <p:cNvSpPr txBox="1"/>
          <p:nvPr/>
        </p:nvSpPr>
        <p:spPr>
          <a:xfrm>
            <a:off x="990600" y="6019800"/>
            <a:ext cx="17526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Thông Luật</a:t>
            </a:r>
            <a:endParaRPr/>
          </a:p>
        </p:txBody>
      </p:sp>
      <p:sp>
        <p:nvSpPr>
          <p:cNvPr id="242" name="Google Shape;242;p30"/>
          <p:cNvSpPr/>
          <p:nvPr/>
        </p:nvSpPr>
        <p:spPr>
          <a:xfrm>
            <a:off x="2362200" y="6019800"/>
            <a:ext cx="457200" cy="381000"/>
          </a:xfrm>
          <a:prstGeom prst="rect">
            <a:avLst/>
          </a:prstGeom>
          <a:solidFill>
            <a:srgbClr val="0070C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30"/>
          <p:cNvSpPr txBox="1"/>
          <p:nvPr/>
        </p:nvSpPr>
        <p:spPr>
          <a:xfrm>
            <a:off x="2895600" y="6019800"/>
            <a:ext cx="17526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Dân Luật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0" y="762000"/>
            <a:ext cx="9144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600"/>
              <a:buFont typeface="Times New Roman"/>
              <a:buNone/>
            </a:pPr>
            <a:br>
              <a:rPr b="1" lang="en-US" sz="2600">
                <a:solidFill>
                  <a:schemeClr val="dk1"/>
                </a:solidFill>
                <a:latin typeface="Times New Roman"/>
                <a:ea typeface="Times New Roman"/>
                <a:cs typeface="Times New Roman"/>
                <a:sym typeface="Times New Roman"/>
              </a:rPr>
            </a:br>
            <a:r>
              <a:rPr b="1" lang="en-US" sz="2600">
                <a:solidFill>
                  <a:schemeClr val="dk1"/>
                </a:solidFill>
                <a:latin typeface="Times New Roman"/>
                <a:ea typeface="Times New Roman"/>
                <a:cs typeface="Times New Roman"/>
                <a:sym typeface="Times New Roman"/>
              </a:rPr>
              <a:t>So sánh giữa hai hệ thống pháp luật Civil Law – Common Law</a:t>
            </a:r>
            <a:endParaRPr/>
          </a:p>
        </p:txBody>
      </p:sp>
      <p:graphicFrame>
        <p:nvGraphicFramePr>
          <p:cNvPr id="249" name="Google Shape;249;p31"/>
          <p:cNvGraphicFramePr/>
          <p:nvPr/>
        </p:nvGraphicFramePr>
        <p:xfrm>
          <a:off x="228600" y="1676400"/>
          <a:ext cx="3000000" cy="3000000"/>
        </p:xfrm>
        <a:graphic>
          <a:graphicData uri="http://schemas.openxmlformats.org/drawingml/2006/table">
            <a:tbl>
              <a:tblPr bandRow="1" firstRow="1">
                <a:noFill/>
                <a:tableStyleId>{6CCD21D8-96EA-4E62-8801-9E9732A174E2}</a:tableStyleId>
              </a:tblPr>
              <a:tblGrid>
                <a:gridCol w="4267200"/>
                <a:gridCol w="4267200"/>
              </a:tblGrid>
              <a:tr h="37085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CIVIL LAW</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COMMON LAW</a:t>
                      </a:r>
                      <a:endParaRPr/>
                    </a:p>
                  </a:txBody>
                  <a:tcPr marT="45725" marB="45725" marR="91450" marL="91450"/>
                </a:tc>
              </a:tr>
              <a:tr h="370850">
                <a:tc>
                  <a:txBody>
                    <a:bodyPr/>
                    <a:lstStyle/>
                    <a:p>
                      <a:pPr indent="-152400" lvl="0" marL="0" marR="0" rtl="0" algn="just">
                        <a:spcBef>
                          <a:spcPts val="0"/>
                        </a:spcBef>
                        <a:spcAft>
                          <a:spcPts val="0"/>
                        </a:spcAft>
                        <a:buClr>
                          <a:schemeClr val="dk1"/>
                        </a:buClr>
                        <a:buSzPts val="2400"/>
                        <a:buFont typeface="Times New Roman"/>
                        <a:buChar char="-"/>
                      </a:pPr>
                      <a:r>
                        <a:rPr lang="en-US" sz="2400" u="none" cap="none" strike="noStrike">
                          <a:latin typeface="Times New Roman"/>
                          <a:ea typeface="Times New Roman"/>
                          <a:cs typeface="Times New Roman"/>
                          <a:sym typeface="Times New Roman"/>
                        </a:rPr>
                        <a:t>Nguồn gốc dựa trên Luật La Mã (Corpus Juris Civillis – Justinian)</a:t>
                      </a:r>
                      <a:endParaRPr/>
                    </a:p>
                    <a:p>
                      <a:pPr indent="-152400" lvl="0" marL="0" marR="0" rtl="0" algn="just">
                        <a:spcBef>
                          <a:spcPts val="0"/>
                        </a:spcBef>
                        <a:spcAft>
                          <a:spcPts val="0"/>
                        </a:spcAft>
                        <a:buClr>
                          <a:schemeClr val="dk1"/>
                        </a:buClr>
                        <a:buSzPts val="2400"/>
                        <a:buFont typeface="Times New Roman"/>
                        <a:buChar char="-"/>
                      </a:pPr>
                      <a:r>
                        <a:rPr lang="en-US" sz="2400" u="none" cap="none" strike="noStrike">
                          <a:latin typeface="Times New Roman"/>
                          <a:ea typeface="Times New Roman"/>
                          <a:cs typeface="Times New Roman"/>
                          <a:sym typeface="Times New Roman"/>
                        </a:rPr>
                        <a:t>Lập pháp được coi là nguồn chính của luật (Văn bản QPPL)</a:t>
                      </a:r>
                      <a:endParaRPr/>
                    </a:p>
                    <a:p>
                      <a:pPr indent="-152400" lvl="0" marL="0" marR="0" rtl="0" algn="just">
                        <a:spcBef>
                          <a:spcPts val="0"/>
                        </a:spcBef>
                        <a:spcAft>
                          <a:spcPts val="0"/>
                        </a:spcAft>
                        <a:buClr>
                          <a:schemeClr val="dk1"/>
                        </a:buClr>
                        <a:buSzPts val="2400"/>
                        <a:buFont typeface="Times New Roman"/>
                        <a:buChar char="-"/>
                      </a:pPr>
                      <a:r>
                        <a:rPr lang="en-US" sz="2400" u="none" cap="none" strike="noStrike">
                          <a:latin typeface="Times New Roman"/>
                          <a:ea typeface="Times New Roman"/>
                          <a:cs typeface="Times New Roman"/>
                          <a:sym typeface="Times New Roman"/>
                        </a:rPr>
                        <a:t>Tòa án chỉ là cơ quan tư pháp chỉ có quyền áp dụng pháp luật</a:t>
                      </a:r>
                      <a:endParaRPr/>
                    </a:p>
                    <a:p>
                      <a:pPr indent="0" lvl="0" marL="0" marR="0" rtl="0" algn="just">
                        <a:spcBef>
                          <a:spcPts val="0"/>
                        </a:spcBef>
                        <a:spcAft>
                          <a:spcPts val="0"/>
                        </a:spcAft>
                        <a:buClr>
                          <a:schemeClr val="dk1"/>
                        </a:buClr>
                        <a:buSzPts val="2400"/>
                        <a:buFont typeface="Calibri"/>
                        <a:buNone/>
                      </a:pPr>
                      <a:r>
                        <a:t/>
                      </a:r>
                      <a:endParaRPr sz="2400" u="none" cap="none" strike="noStrike">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Calibri"/>
                        <a:buNone/>
                      </a:pPr>
                      <a:r>
                        <a:t/>
                      </a:r>
                      <a:endParaRPr sz="2400" u="none" cap="none" strike="noStrike">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Calibri"/>
                        <a:buNone/>
                      </a:pPr>
                      <a:r>
                        <a:t/>
                      </a:r>
                      <a:endParaRPr sz="2400" u="none" cap="none" strike="noStrike">
                        <a:latin typeface="Times New Roman"/>
                        <a:ea typeface="Times New Roman"/>
                        <a:cs typeface="Times New Roman"/>
                        <a:sym typeface="Times New Roman"/>
                      </a:endParaRPr>
                    </a:p>
                    <a:p>
                      <a:pPr indent="-152400" lvl="0" marL="0" marR="0" rtl="0" algn="just">
                        <a:spcBef>
                          <a:spcPts val="0"/>
                        </a:spcBef>
                        <a:spcAft>
                          <a:spcPts val="0"/>
                        </a:spcAft>
                        <a:buClr>
                          <a:schemeClr val="dk1"/>
                        </a:buClr>
                        <a:buSzPts val="2400"/>
                        <a:buFont typeface="Times New Roman"/>
                        <a:buChar char="-"/>
                      </a:pPr>
                      <a:r>
                        <a:rPr lang="en-US" sz="2400" u="none" cap="none" strike="noStrike">
                          <a:latin typeface="Times New Roman"/>
                          <a:ea typeface="Times New Roman"/>
                          <a:cs typeface="Times New Roman"/>
                          <a:sym typeface="Times New Roman"/>
                        </a:rPr>
                        <a:t>Thẩm phán được đào tạo và thăng tiến độc lập so với Luật sư</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152400" lvl="0" marL="0" marR="0" rtl="0" algn="just">
                        <a:spcBef>
                          <a:spcPts val="0"/>
                        </a:spcBef>
                        <a:spcAft>
                          <a:spcPts val="0"/>
                        </a:spcAft>
                        <a:buClr>
                          <a:schemeClr val="dk1"/>
                        </a:buClr>
                        <a:buSzPts val="2400"/>
                        <a:buFont typeface="Times New Roman"/>
                        <a:buChar char="-"/>
                      </a:pPr>
                      <a:r>
                        <a:rPr lang="en-US" sz="2400" u="none" cap="none" strike="noStrike">
                          <a:latin typeface="Times New Roman"/>
                          <a:ea typeface="Times New Roman"/>
                          <a:cs typeface="Times New Roman"/>
                          <a:sym typeface="Times New Roman"/>
                        </a:rPr>
                        <a:t>Nguồn gốc dựa trên các tục lệ</a:t>
                      </a:r>
                      <a:endParaRPr sz="2400" u="none" cap="none" strike="noStrike">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Calibri"/>
                        <a:buNone/>
                      </a:pPr>
                      <a:r>
                        <a:t/>
                      </a:r>
                      <a:endParaRPr sz="2400" u="none" cap="none" strike="noStrike">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Calibri"/>
                        <a:buNone/>
                      </a:pPr>
                      <a:r>
                        <a:t/>
                      </a:r>
                      <a:endParaRPr sz="2400" u="none" cap="none" strike="noStrike">
                        <a:latin typeface="Times New Roman"/>
                        <a:ea typeface="Times New Roman"/>
                        <a:cs typeface="Times New Roman"/>
                        <a:sym typeface="Times New Roman"/>
                      </a:endParaRPr>
                    </a:p>
                    <a:p>
                      <a:pPr indent="-152400" lvl="0" marL="0" marR="0" rtl="0" algn="just">
                        <a:spcBef>
                          <a:spcPts val="0"/>
                        </a:spcBef>
                        <a:spcAft>
                          <a:spcPts val="0"/>
                        </a:spcAft>
                        <a:buClr>
                          <a:schemeClr val="dk1"/>
                        </a:buClr>
                        <a:buSzPts val="2400"/>
                        <a:buFont typeface="Times New Roman"/>
                        <a:buChar char="-"/>
                      </a:pPr>
                      <a:r>
                        <a:rPr lang="en-US" sz="2400" u="none" cap="none" strike="noStrike">
                          <a:latin typeface="Times New Roman"/>
                          <a:ea typeface="Times New Roman"/>
                          <a:cs typeface="Times New Roman"/>
                          <a:sym typeface="Times New Roman"/>
                        </a:rPr>
                        <a:t>Phán quyết của Tòa án từ các vụ việc được coi là nguồn luật chính</a:t>
                      </a:r>
                      <a:endParaRPr sz="2400" u="none" cap="none" strike="noStrike">
                        <a:latin typeface="Times New Roman"/>
                        <a:ea typeface="Times New Roman"/>
                        <a:cs typeface="Times New Roman"/>
                        <a:sym typeface="Times New Roman"/>
                      </a:endParaRPr>
                    </a:p>
                    <a:p>
                      <a:pPr indent="-152400" lvl="0" marL="0" marR="0" rtl="0" algn="just">
                        <a:spcBef>
                          <a:spcPts val="0"/>
                        </a:spcBef>
                        <a:spcAft>
                          <a:spcPts val="0"/>
                        </a:spcAft>
                        <a:buClr>
                          <a:schemeClr val="dk1"/>
                        </a:buClr>
                        <a:buSzPts val="2400"/>
                        <a:buFont typeface="Times New Roman"/>
                        <a:buChar char="-"/>
                      </a:pPr>
                      <a:r>
                        <a:rPr lang="en-US" sz="2400" u="none" cap="none" strike="noStrike">
                          <a:latin typeface="Times New Roman"/>
                          <a:ea typeface="Times New Roman"/>
                          <a:cs typeface="Times New Roman"/>
                          <a:sym typeface="Times New Roman"/>
                        </a:rPr>
                        <a:t>Tòa án là thuộc nhóm quyền lực về tư pháp, ban hành luật qua các bản án – án lệ (Case law), lâu dần trở thành tiền lệ pháp (Precendent) </a:t>
                      </a:r>
                      <a:endParaRPr/>
                    </a:p>
                    <a:p>
                      <a:pPr indent="-152400" lvl="0" marL="0" marR="0" rtl="0" algn="just">
                        <a:spcBef>
                          <a:spcPts val="0"/>
                        </a:spcBef>
                        <a:spcAft>
                          <a:spcPts val="0"/>
                        </a:spcAft>
                        <a:buClr>
                          <a:schemeClr val="dk1"/>
                        </a:buClr>
                        <a:buSzPts val="2400"/>
                        <a:buFont typeface="Times New Roman"/>
                        <a:buChar char="-"/>
                      </a:pPr>
                      <a:r>
                        <a:rPr lang="en-US" sz="2400" u="none" cap="none" strike="noStrike">
                          <a:latin typeface="Times New Roman"/>
                          <a:ea typeface="Times New Roman"/>
                          <a:cs typeface="Times New Roman"/>
                          <a:sym typeface="Times New Roman"/>
                        </a:rPr>
                        <a:t>Thẩm phán được lựa chọn từ các Luật sự giỏi và có danh tiếng</a:t>
                      </a:r>
                      <a:endParaRPr sz="24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14"/>
          <p:cNvSpPr txBox="1"/>
          <p:nvPr>
            <p:ph type="title"/>
          </p:nvPr>
        </p:nvSpPr>
        <p:spPr>
          <a:xfrm>
            <a:off x="914400" y="10668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solidFill>
                  <a:schemeClr val="dk1"/>
                </a:solidFill>
                <a:latin typeface="Times New Roman"/>
                <a:ea typeface="Times New Roman"/>
                <a:cs typeface="Times New Roman"/>
                <a:sym typeface="Times New Roman"/>
              </a:rPr>
              <a:t>CHƯƠNG I</a:t>
            </a:r>
            <a:endParaRPr/>
          </a:p>
        </p:txBody>
      </p:sp>
      <p:sp>
        <p:nvSpPr>
          <p:cNvPr id="92" name="Google Shape;92;p14"/>
          <p:cNvSpPr txBox="1"/>
          <p:nvPr>
            <p:ph idx="1" type="body"/>
          </p:nvPr>
        </p:nvSpPr>
        <p:spPr>
          <a:xfrm>
            <a:off x="152400" y="2362200"/>
            <a:ext cx="8763000" cy="2743200"/>
          </a:xfrm>
          <a:prstGeom prst="rect">
            <a:avLst/>
          </a:prstGeom>
          <a:noFill/>
          <a:ln>
            <a:noFill/>
          </a:ln>
        </p:spPr>
        <p:txBody>
          <a:bodyPr anchorCtr="0" anchor="t" bIns="45700" lIns="91425" spcFirstLastPara="1" rIns="91425" wrap="square" tIns="45700">
            <a:noAutofit/>
          </a:bodyPr>
          <a:lstStyle/>
          <a:p>
            <a:pPr indent="-1028700" lvl="0" marL="148590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Bài 1: Nguồn gốc, bản chất, đặc điểm, chức năng của Pháp luật</a:t>
            </a:r>
            <a:endParaRPr b="1" sz="2800">
              <a:latin typeface="Times New Roman"/>
              <a:ea typeface="Times New Roman"/>
              <a:cs typeface="Times New Roman"/>
              <a:sym typeface="Times New Roman"/>
            </a:endParaRPr>
          </a:p>
          <a:p>
            <a:pPr indent="-1028700" lvl="0" marL="1485900" rtl="0" algn="just">
              <a:spcBef>
                <a:spcPts val="560"/>
              </a:spcBef>
              <a:spcAft>
                <a:spcPts val="0"/>
              </a:spcAft>
              <a:buClr>
                <a:schemeClr val="dk1"/>
              </a:buClr>
              <a:buSzPts val="2800"/>
              <a:buNone/>
            </a:pPr>
            <a:r>
              <a:rPr b="1" lang="en-US" sz="2800">
                <a:latin typeface="Times New Roman"/>
                <a:ea typeface="Times New Roman"/>
                <a:cs typeface="Times New Roman"/>
                <a:sym typeface="Times New Roman"/>
              </a:rPr>
              <a:t>Bài 2: Nguồn gốc, bản chất, chức năng của Pháp luật</a:t>
            </a:r>
            <a:endParaRPr b="1" sz="2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pic>
        <p:nvPicPr>
          <p:cNvPr descr="22.jpg" id="97" name="Google Shape;97;p15"/>
          <p:cNvPicPr preferRelativeResize="0"/>
          <p:nvPr/>
        </p:nvPicPr>
        <p:blipFill rotWithShape="1">
          <a:blip r:embed="rId3">
            <a:alphaModFix/>
          </a:blip>
          <a:srcRect b="0" l="0" r="0" t="0"/>
          <a:stretch/>
        </p:blipFill>
        <p:spPr>
          <a:xfrm>
            <a:off x="0" y="3492549"/>
            <a:ext cx="4391320" cy="3289251"/>
          </a:xfrm>
          <a:prstGeom prst="rect">
            <a:avLst/>
          </a:prstGeom>
          <a:noFill/>
          <a:ln>
            <a:noFill/>
          </a:ln>
        </p:spPr>
      </p:pic>
      <p:sp>
        <p:nvSpPr>
          <p:cNvPr id="98" name="Google Shape;98;p15"/>
          <p:cNvSpPr txBox="1"/>
          <p:nvPr>
            <p:ph type="title"/>
          </p:nvPr>
        </p:nvSpPr>
        <p:spPr>
          <a:xfrm>
            <a:off x="304800" y="685800"/>
            <a:ext cx="8686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b="1" lang="en-US" sz="3959">
                <a:solidFill>
                  <a:schemeClr val="dk1"/>
                </a:solidFill>
                <a:latin typeface="Times New Roman"/>
                <a:ea typeface="Times New Roman"/>
                <a:cs typeface="Times New Roman"/>
                <a:sym typeface="Times New Roman"/>
              </a:rPr>
              <a:t>Bài 2: Nguồn gốc, bản chất, đặc điểm, vai trò của Pháp luật</a:t>
            </a:r>
            <a:endParaRPr b="1" sz="3959">
              <a:solidFill>
                <a:schemeClr val="dk1"/>
              </a:solidFill>
              <a:latin typeface="Times New Roman"/>
              <a:ea typeface="Times New Roman"/>
              <a:cs typeface="Times New Roman"/>
              <a:sym typeface="Times New Roman"/>
            </a:endParaRPr>
          </a:p>
        </p:txBody>
      </p:sp>
      <p:sp>
        <p:nvSpPr>
          <p:cNvPr id="99" name="Google Shape;99;p15"/>
          <p:cNvSpPr txBox="1"/>
          <p:nvPr>
            <p:ph idx="1" type="body"/>
          </p:nvPr>
        </p:nvSpPr>
        <p:spPr>
          <a:xfrm>
            <a:off x="152400" y="1828800"/>
            <a:ext cx="8763000" cy="2743200"/>
          </a:xfrm>
          <a:prstGeom prst="rect">
            <a:avLst/>
          </a:prstGeom>
          <a:noFill/>
          <a:ln>
            <a:noFill/>
          </a:ln>
        </p:spPr>
        <p:txBody>
          <a:bodyPr anchorCtr="0" anchor="t" bIns="45700" lIns="91425" spcFirstLastPara="1" rIns="91425" wrap="square" tIns="45700">
            <a:noAutofit/>
          </a:bodyPr>
          <a:lstStyle/>
          <a:p>
            <a:pPr indent="-571500" lvl="0" marL="571500" rtl="0" algn="just">
              <a:spcBef>
                <a:spcPts val="0"/>
              </a:spcBef>
              <a:spcAft>
                <a:spcPts val="0"/>
              </a:spcAft>
              <a:buClr>
                <a:schemeClr val="dk1"/>
              </a:buClr>
              <a:buSzPts val="2800"/>
              <a:buFont typeface="Calibri"/>
              <a:buAutoNum type="romanUcPeriod"/>
            </a:pPr>
            <a:r>
              <a:rPr b="1" lang="en-US" sz="2800">
                <a:latin typeface="Times New Roman"/>
                <a:ea typeface="Times New Roman"/>
                <a:cs typeface="Times New Roman"/>
                <a:sym typeface="Times New Roman"/>
              </a:rPr>
              <a:t>Nguồn gốc của  Pháp luật</a:t>
            </a:r>
            <a:endParaRPr b="1" sz="2800">
              <a:latin typeface="Times New Roman"/>
              <a:ea typeface="Times New Roman"/>
              <a:cs typeface="Times New Roman"/>
              <a:sym typeface="Times New Roman"/>
            </a:endParaRPr>
          </a:p>
          <a:p>
            <a:pPr indent="0" lvl="0" marL="0" rtl="0" algn="just">
              <a:spcBef>
                <a:spcPts val="560"/>
              </a:spcBef>
              <a:spcAft>
                <a:spcPts val="0"/>
              </a:spcAft>
              <a:buClr>
                <a:schemeClr val="dk1"/>
              </a:buClr>
              <a:buSzPts val="2800"/>
              <a:buNone/>
            </a:pPr>
            <a:r>
              <a:rPr lang="en-US" sz="2800">
                <a:latin typeface="Times New Roman"/>
                <a:ea typeface="Times New Roman"/>
                <a:cs typeface="Times New Roman"/>
                <a:sym typeface="Times New Roman"/>
              </a:rPr>
              <a:t>Pháp luật là gì?</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22.jpg" id="104" name="Google Shape;104;p16"/>
          <p:cNvPicPr preferRelativeResize="0"/>
          <p:nvPr/>
        </p:nvPicPr>
        <p:blipFill rotWithShape="1">
          <a:blip r:embed="rId3">
            <a:alphaModFix/>
          </a:blip>
          <a:srcRect b="0" l="0" r="0" t="0"/>
          <a:stretch/>
        </p:blipFill>
        <p:spPr>
          <a:xfrm>
            <a:off x="0" y="3492549"/>
            <a:ext cx="4391320" cy="3289251"/>
          </a:xfrm>
          <a:prstGeom prst="rect">
            <a:avLst/>
          </a:prstGeom>
          <a:noFill/>
          <a:ln>
            <a:noFill/>
          </a:ln>
        </p:spPr>
      </p:pic>
      <p:sp>
        <p:nvSpPr>
          <p:cNvPr id="105" name="Google Shape;105;p16"/>
          <p:cNvSpPr txBox="1"/>
          <p:nvPr>
            <p:ph type="title"/>
          </p:nvPr>
        </p:nvSpPr>
        <p:spPr>
          <a:xfrm>
            <a:off x="304800" y="685800"/>
            <a:ext cx="8686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b="1" lang="en-US" sz="3959">
                <a:solidFill>
                  <a:schemeClr val="dk1"/>
                </a:solidFill>
                <a:latin typeface="Times New Roman"/>
                <a:ea typeface="Times New Roman"/>
                <a:cs typeface="Times New Roman"/>
                <a:sym typeface="Times New Roman"/>
              </a:rPr>
              <a:t>Bài 2: Nguồn gốc, bản chất, đặc điểm, vai trò của Pháp luật</a:t>
            </a:r>
            <a:endParaRPr b="1" sz="3959">
              <a:solidFill>
                <a:schemeClr val="dk1"/>
              </a:solidFill>
              <a:latin typeface="Times New Roman"/>
              <a:ea typeface="Times New Roman"/>
              <a:cs typeface="Times New Roman"/>
              <a:sym typeface="Times New Roman"/>
            </a:endParaRPr>
          </a:p>
        </p:txBody>
      </p:sp>
      <p:sp>
        <p:nvSpPr>
          <p:cNvPr id="106" name="Google Shape;106;p16"/>
          <p:cNvSpPr txBox="1"/>
          <p:nvPr>
            <p:ph idx="1" type="body"/>
          </p:nvPr>
        </p:nvSpPr>
        <p:spPr>
          <a:xfrm>
            <a:off x="152400" y="1828800"/>
            <a:ext cx="8763000" cy="2743200"/>
          </a:xfrm>
          <a:prstGeom prst="rect">
            <a:avLst/>
          </a:prstGeom>
          <a:noFill/>
          <a:ln>
            <a:noFill/>
          </a:ln>
        </p:spPr>
        <p:txBody>
          <a:bodyPr anchorCtr="0" anchor="t" bIns="45700" lIns="91425" spcFirstLastPara="1" rIns="91425" wrap="square" tIns="45700">
            <a:noAutofit/>
          </a:bodyPr>
          <a:lstStyle/>
          <a:p>
            <a:pPr indent="-571500" lvl="0" marL="571500" rtl="0" algn="just">
              <a:spcBef>
                <a:spcPts val="0"/>
              </a:spcBef>
              <a:spcAft>
                <a:spcPts val="0"/>
              </a:spcAft>
              <a:buClr>
                <a:schemeClr val="dk1"/>
              </a:buClr>
              <a:buSzPts val="2800"/>
              <a:buFont typeface="Calibri"/>
              <a:buAutoNum type="romanUcPeriod"/>
            </a:pPr>
            <a:r>
              <a:rPr b="1" lang="en-US" sz="2800">
                <a:latin typeface="Times New Roman"/>
                <a:ea typeface="Times New Roman"/>
                <a:cs typeface="Times New Roman"/>
                <a:sym typeface="Times New Roman"/>
              </a:rPr>
              <a:t>Nguồn gốc của  Pháp luật</a:t>
            </a:r>
            <a:endParaRPr b="1" sz="2800">
              <a:latin typeface="Times New Roman"/>
              <a:ea typeface="Times New Roman"/>
              <a:cs typeface="Times New Roman"/>
              <a:sym typeface="Times New Roman"/>
            </a:endParaRPr>
          </a:p>
          <a:p>
            <a:pPr indent="-571500" lvl="0" marL="571500" rtl="0" algn="just">
              <a:spcBef>
                <a:spcPts val="560"/>
              </a:spcBef>
              <a:spcAft>
                <a:spcPts val="0"/>
              </a:spcAft>
              <a:buClr>
                <a:schemeClr val="dk1"/>
              </a:buClr>
              <a:buSzPts val="2800"/>
              <a:buFont typeface="Calibri"/>
              <a:buAutoNum type="romanUcPeriod"/>
            </a:pPr>
            <a:r>
              <a:rPr b="1" lang="en-US" sz="2800">
                <a:latin typeface="Times New Roman"/>
                <a:ea typeface="Times New Roman"/>
                <a:cs typeface="Times New Roman"/>
                <a:sym typeface="Times New Roman"/>
              </a:rPr>
              <a:t>Bản chất của Pháp luật</a:t>
            </a:r>
            <a:endParaRPr b="1" sz="2800">
              <a:latin typeface="Times New Roman"/>
              <a:ea typeface="Times New Roman"/>
              <a:cs typeface="Times New Roman"/>
              <a:sym typeface="Times New Roman"/>
            </a:endParaRPr>
          </a:p>
          <a:p>
            <a:pPr indent="-571500" lvl="0" marL="571500" rtl="0" algn="just">
              <a:spcBef>
                <a:spcPts val="560"/>
              </a:spcBef>
              <a:spcAft>
                <a:spcPts val="0"/>
              </a:spcAft>
              <a:buClr>
                <a:schemeClr val="dk1"/>
              </a:buClr>
              <a:buSzPts val="2800"/>
              <a:buFont typeface="Calibri"/>
              <a:buAutoNum type="romanUcPeriod"/>
            </a:pPr>
            <a:r>
              <a:rPr b="1" lang="en-US" sz="2800">
                <a:latin typeface="Times New Roman"/>
                <a:ea typeface="Times New Roman"/>
                <a:cs typeface="Times New Roman"/>
                <a:sym typeface="Times New Roman"/>
              </a:rPr>
              <a:t>Chức năngcủa Pháp luật</a:t>
            </a:r>
            <a:endParaRPr b="1" sz="2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22.jpg" id="111" name="Google Shape;111;p17"/>
          <p:cNvPicPr preferRelativeResize="0"/>
          <p:nvPr/>
        </p:nvPicPr>
        <p:blipFill rotWithShape="1">
          <a:blip r:embed="rId3">
            <a:alphaModFix/>
          </a:blip>
          <a:srcRect b="0" l="0" r="0" t="0"/>
          <a:stretch/>
        </p:blipFill>
        <p:spPr>
          <a:xfrm>
            <a:off x="0" y="3492549"/>
            <a:ext cx="4391320" cy="3289251"/>
          </a:xfrm>
          <a:prstGeom prst="rect">
            <a:avLst/>
          </a:prstGeom>
          <a:noFill/>
          <a:ln>
            <a:noFill/>
          </a:ln>
        </p:spPr>
      </p:pic>
      <p:sp>
        <p:nvSpPr>
          <p:cNvPr id="112" name="Google Shape;112;p17"/>
          <p:cNvSpPr txBox="1"/>
          <p:nvPr>
            <p:ph type="title"/>
          </p:nvPr>
        </p:nvSpPr>
        <p:spPr>
          <a:xfrm>
            <a:off x="304800" y="685800"/>
            <a:ext cx="8686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b="1" lang="en-US" sz="3959">
                <a:solidFill>
                  <a:schemeClr val="dk1"/>
                </a:solidFill>
                <a:latin typeface="Times New Roman"/>
                <a:ea typeface="Times New Roman"/>
                <a:cs typeface="Times New Roman"/>
                <a:sym typeface="Times New Roman"/>
              </a:rPr>
              <a:t>Bài 2: Nguồn gốc, bản chất, đặc điểm, vai trò của Pháp luật</a:t>
            </a:r>
            <a:endParaRPr b="1" sz="3959">
              <a:solidFill>
                <a:schemeClr val="dk1"/>
              </a:solidFill>
              <a:latin typeface="Times New Roman"/>
              <a:ea typeface="Times New Roman"/>
              <a:cs typeface="Times New Roman"/>
              <a:sym typeface="Times New Roman"/>
            </a:endParaRPr>
          </a:p>
        </p:txBody>
      </p:sp>
      <p:sp>
        <p:nvSpPr>
          <p:cNvPr id="113" name="Google Shape;113;p17"/>
          <p:cNvSpPr txBox="1"/>
          <p:nvPr>
            <p:ph idx="1" type="body"/>
          </p:nvPr>
        </p:nvSpPr>
        <p:spPr>
          <a:xfrm>
            <a:off x="152400" y="1828800"/>
            <a:ext cx="8763000" cy="2743200"/>
          </a:xfrm>
          <a:prstGeom prst="rect">
            <a:avLst/>
          </a:prstGeom>
          <a:noFill/>
          <a:ln>
            <a:noFill/>
          </a:ln>
        </p:spPr>
        <p:txBody>
          <a:bodyPr anchorCtr="0" anchor="t" bIns="45700" lIns="91425" spcFirstLastPara="1" rIns="91425" wrap="square" tIns="45700">
            <a:noAutofit/>
          </a:bodyPr>
          <a:lstStyle/>
          <a:p>
            <a:pPr indent="-571500" lvl="0" marL="571500" rtl="0" algn="just">
              <a:spcBef>
                <a:spcPts val="0"/>
              </a:spcBef>
              <a:spcAft>
                <a:spcPts val="0"/>
              </a:spcAft>
              <a:buClr>
                <a:schemeClr val="dk1"/>
              </a:buClr>
              <a:buSzPts val="2800"/>
              <a:buFont typeface="Calibri"/>
              <a:buAutoNum type="romanUcPeriod"/>
            </a:pPr>
            <a:r>
              <a:rPr b="1" lang="en-US" sz="2800">
                <a:latin typeface="Times New Roman"/>
                <a:ea typeface="Times New Roman"/>
                <a:cs typeface="Times New Roman"/>
                <a:sym typeface="Times New Roman"/>
              </a:rPr>
              <a:t>Nguồn gốc của  Pháp luật</a:t>
            </a:r>
            <a:endParaRPr b="1" sz="2800">
              <a:latin typeface="Times New Roman"/>
              <a:ea typeface="Times New Roman"/>
              <a:cs typeface="Times New Roman"/>
              <a:sym typeface="Times New Roman"/>
            </a:endParaRPr>
          </a:p>
          <a:p>
            <a:pPr indent="0" lvl="0" marL="0" rtl="0" algn="just">
              <a:spcBef>
                <a:spcPts val="560"/>
              </a:spcBef>
              <a:spcAft>
                <a:spcPts val="0"/>
              </a:spcAft>
              <a:buClr>
                <a:schemeClr val="dk1"/>
              </a:buClr>
              <a:buSzPts val="2800"/>
              <a:buNone/>
            </a:pPr>
            <a:r>
              <a:rPr lang="en-US" sz="2800">
                <a:latin typeface="Times New Roman"/>
                <a:ea typeface="Times New Roman"/>
                <a:cs typeface="Times New Roman"/>
                <a:sym typeface="Times New Roman"/>
              </a:rPr>
              <a:t>Pháp luật là hệ thống các quy tắc xử sự chung do nhà nước ban hành (hoặc thừa nhận) để điều chỉnh các quan hệ xã hội phù hợp với ý chí của giai cấp thống trị và được nhà nước đảm bảo thực hiện bằng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81000" y="228600"/>
            <a:ext cx="84582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Times New Roman"/>
              <a:buNone/>
            </a:pPr>
            <a:r>
              <a:rPr b="1" lang="en-US" sz="3240">
                <a:solidFill>
                  <a:schemeClr val="dk1"/>
                </a:solidFill>
                <a:latin typeface="Times New Roman"/>
                <a:ea typeface="Times New Roman"/>
                <a:cs typeface="Times New Roman"/>
                <a:sym typeface="Times New Roman"/>
              </a:rPr>
              <a:t>I. Nguồn gốc của pháp luật (Origin of Law)</a:t>
            </a:r>
            <a:endParaRPr/>
          </a:p>
        </p:txBody>
      </p:sp>
      <p:sp>
        <p:nvSpPr>
          <p:cNvPr id="119" name="Google Shape;119;p18"/>
          <p:cNvSpPr txBox="1"/>
          <p:nvPr>
            <p:ph idx="1" type="body"/>
          </p:nvPr>
        </p:nvSpPr>
        <p:spPr>
          <a:xfrm>
            <a:off x="381000" y="1066800"/>
            <a:ext cx="8305800" cy="28956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720"/>
              <a:buChar char="•"/>
            </a:pPr>
            <a:r>
              <a:rPr b="1" lang="en-US" sz="2720">
                <a:latin typeface="Times New Roman"/>
                <a:ea typeface="Times New Roman"/>
                <a:cs typeface="Times New Roman"/>
                <a:sym typeface="Times New Roman"/>
              </a:rPr>
              <a:t>Phong tục (custom)</a:t>
            </a:r>
            <a:r>
              <a:rPr lang="en-US" sz="2720">
                <a:latin typeface="Times New Roman"/>
                <a:ea typeface="Times New Roman"/>
                <a:cs typeface="Times New Roman"/>
                <a:sym typeface="Times New Roman"/>
              </a:rPr>
              <a:t>, </a:t>
            </a:r>
            <a:r>
              <a:rPr b="1" lang="en-US" sz="2720">
                <a:latin typeface="Times New Roman"/>
                <a:ea typeface="Times New Roman"/>
                <a:cs typeface="Times New Roman"/>
                <a:sym typeface="Times New Roman"/>
              </a:rPr>
              <a:t>tập quán (tradition) </a:t>
            </a:r>
            <a:r>
              <a:rPr lang="en-US" sz="2720">
                <a:latin typeface="Times New Roman"/>
                <a:ea typeface="Times New Roman"/>
                <a:cs typeface="Times New Roman"/>
                <a:sym typeface="Times New Roman"/>
              </a:rPr>
              <a:t>và</a:t>
            </a:r>
            <a:r>
              <a:rPr b="1" lang="en-US" sz="2720">
                <a:latin typeface="Times New Roman"/>
                <a:ea typeface="Times New Roman"/>
                <a:cs typeface="Times New Roman"/>
                <a:sym typeface="Times New Roman"/>
              </a:rPr>
              <a:t> tín điều tôn giáo (religious dogma) </a:t>
            </a:r>
            <a:r>
              <a:rPr lang="en-US" sz="2720">
                <a:latin typeface="Times New Roman"/>
                <a:ea typeface="Times New Roman"/>
                <a:cs typeface="Times New Roman"/>
                <a:sym typeface="Times New Roman"/>
              </a:rPr>
              <a:t>là các </a:t>
            </a:r>
            <a:r>
              <a:rPr b="1" lang="en-US" sz="2720">
                <a:latin typeface="Times New Roman"/>
                <a:ea typeface="Times New Roman"/>
                <a:cs typeface="Times New Roman"/>
                <a:sym typeface="Times New Roman"/>
              </a:rPr>
              <a:t>quy tắc xử sự (rules of conduct) </a:t>
            </a:r>
            <a:r>
              <a:rPr lang="en-US" sz="2720">
                <a:latin typeface="Times New Roman"/>
                <a:ea typeface="Times New Roman"/>
                <a:cs typeface="Times New Roman"/>
                <a:sym typeface="Times New Roman"/>
              </a:rPr>
              <a:t>sơ khai nhất của con người, được hình thành để duy trì trật tự của một cộng đồng người (thị tộc, bào tộc, bộ lạc, liên minh bộ lạc). Dựa trên cơ sở sự tự nguyện tuân thủ và uy tín của những người thủ lĩnh vì mục đích chung của cả cộng đồng.</a:t>
            </a:r>
            <a:endParaRPr/>
          </a:p>
          <a:p>
            <a:pPr indent="-170180" lvl="0" marL="342900" rtl="0" algn="l">
              <a:lnSpc>
                <a:spcPct val="90000"/>
              </a:lnSpc>
              <a:spcBef>
                <a:spcPts val="544"/>
              </a:spcBef>
              <a:spcAft>
                <a:spcPts val="0"/>
              </a:spcAft>
              <a:buClr>
                <a:schemeClr val="dk1"/>
              </a:buClr>
              <a:buSzPts val="2720"/>
              <a:buNone/>
            </a:pPr>
            <a:r>
              <a:t/>
            </a:r>
            <a:endParaRPr sz="2720"/>
          </a:p>
        </p:txBody>
      </p:sp>
      <p:pic>
        <p:nvPicPr>
          <p:cNvPr descr="1.jpg" id="120" name="Google Shape;120;p18"/>
          <p:cNvPicPr preferRelativeResize="0"/>
          <p:nvPr/>
        </p:nvPicPr>
        <p:blipFill rotWithShape="1">
          <a:blip r:embed="rId3">
            <a:alphaModFix/>
          </a:blip>
          <a:srcRect b="0" l="0" r="0" t="0"/>
          <a:stretch/>
        </p:blipFill>
        <p:spPr>
          <a:xfrm>
            <a:off x="228600" y="3962399"/>
            <a:ext cx="2514600" cy="2522483"/>
          </a:xfrm>
          <a:prstGeom prst="rect">
            <a:avLst/>
          </a:prstGeom>
          <a:noFill/>
          <a:ln>
            <a:noFill/>
          </a:ln>
        </p:spPr>
      </p:pic>
      <p:pic>
        <p:nvPicPr>
          <p:cNvPr descr="2.jpg" id="121" name="Google Shape;121;p18"/>
          <p:cNvPicPr preferRelativeResize="0"/>
          <p:nvPr/>
        </p:nvPicPr>
        <p:blipFill rotWithShape="1">
          <a:blip r:embed="rId4">
            <a:alphaModFix/>
          </a:blip>
          <a:srcRect b="0" l="0" r="0" t="0"/>
          <a:stretch/>
        </p:blipFill>
        <p:spPr>
          <a:xfrm>
            <a:off x="2770414" y="3962400"/>
            <a:ext cx="3401786" cy="2590800"/>
          </a:xfrm>
          <a:prstGeom prst="rect">
            <a:avLst/>
          </a:prstGeom>
          <a:noFill/>
          <a:ln>
            <a:noFill/>
          </a:ln>
        </p:spPr>
      </p:pic>
      <p:pic>
        <p:nvPicPr>
          <p:cNvPr descr="3.jpg" id="122" name="Google Shape;122;p18"/>
          <p:cNvPicPr preferRelativeResize="0"/>
          <p:nvPr/>
        </p:nvPicPr>
        <p:blipFill rotWithShape="1">
          <a:blip r:embed="rId5">
            <a:alphaModFix/>
          </a:blip>
          <a:srcRect b="0" l="0" r="0" t="0"/>
          <a:stretch/>
        </p:blipFill>
        <p:spPr>
          <a:xfrm>
            <a:off x="6250564" y="3962400"/>
            <a:ext cx="2738872" cy="26243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5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500"/>
                                        <p:tgtEl>
                                          <p:spTgt spid="11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pic>
        <p:nvPicPr>
          <p:cNvPr descr="class of the social.jpg" id="127" name="Google Shape;127;p19"/>
          <p:cNvPicPr preferRelativeResize="0"/>
          <p:nvPr/>
        </p:nvPicPr>
        <p:blipFill rotWithShape="1">
          <a:blip r:embed="rId3">
            <a:alphaModFix/>
          </a:blip>
          <a:srcRect b="0" l="0" r="0" t="0"/>
          <a:stretch/>
        </p:blipFill>
        <p:spPr>
          <a:xfrm>
            <a:off x="76200" y="1219200"/>
            <a:ext cx="3352800" cy="4901518"/>
          </a:xfrm>
          <a:prstGeom prst="rect">
            <a:avLst/>
          </a:prstGeom>
          <a:noFill/>
          <a:ln>
            <a:noFill/>
          </a:ln>
        </p:spPr>
      </p:pic>
      <p:pic>
        <p:nvPicPr>
          <p:cNvPr descr="class of the social 2.png" id="128" name="Google Shape;128;p19"/>
          <p:cNvPicPr preferRelativeResize="0"/>
          <p:nvPr/>
        </p:nvPicPr>
        <p:blipFill rotWithShape="1">
          <a:blip r:embed="rId4">
            <a:alphaModFix/>
          </a:blip>
          <a:srcRect b="0" l="0" r="0" t="0"/>
          <a:stretch/>
        </p:blipFill>
        <p:spPr>
          <a:xfrm>
            <a:off x="3227294" y="1143000"/>
            <a:ext cx="3402106" cy="5029200"/>
          </a:xfrm>
          <a:prstGeom prst="rect">
            <a:avLst/>
          </a:prstGeom>
          <a:noFill/>
          <a:ln>
            <a:noFill/>
          </a:ln>
        </p:spPr>
      </p:pic>
      <p:pic>
        <p:nvPicPr>
          <p:cNvPr descr="class.jpg" id="129" name="Google Shape;129;p19"/>
          <p:cNvPicPr preferRelativeResize="0"/>
          <p:nvPr/>
        </p:nvPicPr>
        <p:blipFill rotWithShape="1">
          <a:blip r:embed="rId5">
            <a:alphaModFix/>
          </a:blip>
          <a:srcRect b="0" l="0" r="0" t="0"/>
          <a:stretch/>
        </p:blipFill>
        <p:spPr>
          <a:xfrm>
            <a:off x="6553200" y="1143000"/>
            <a:ext cx="2514600" cy="4953000"/>
          </a:xfrm>
          <a:prstGeom prst="rect">
            <a:avLst/>
          </a:prstGeom>
          <a:noFill/>
          <a:ln>
            <a:noFill/>
          </a:ln>
        </p:spPr>
      </p:pic>
      <p:grpSp>
        <p:nvGrpSpPr>
          <p:cNvPr id="130" name="Google Shape;130;p19"/>
          <p:cNvGrpSpPr/>
          <p:nvPr/>
        </p:nvGrpSpPr>
        <p:grpSpPr>
          <a:xfrm>
            <a:off x="231895" y="6121400"/>
            <a:ext cx="8832608" cy="584200"/>
            <a:chOff x="3295" y="0"/>
            <a:chExt cx="8832608" cy="584200"/>
          </a:xfrm>
        </p:grpSpPr>
        <p:sp>
          <p:nvSpPr>
            <p:cNvPr id="131" name="Google Shape;131;p19"/>
            <p:cNvSpPr/>
            <p:nvPr/>
          </p:nvSpPr>
          <p:spPr>
            <a:xfrm>
              <a:off x="3295" y="0"/>
              <a:ext cx="3350311" cy="584200"/>
            </a:xfrm>
            <a:prstGeom prst="homePlate">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nvSpPr>
          <p:spPr>
            <a:xfrm>
              <a:off x="3295" y="0"/>
              <a:ext cx="3204261" cy="584200"/>
            </a:xfrm>
            <a:prstGeom prst="rect">
              <a:avLst/>
            </a:prstGeom>
            <a:noFill/>
            <a:ln>
              <a:noFill/>
            </a:ln>
          </p:spPr>
          <p:txBody>
            <a:bodyPr anchorCtr="0" anchor="ctr" bIns="53325" lIns="106675"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Chiếm hữu nô lệ</a:t>
              </a:r>
              <a:endParaRPr b="1" sz="2000">
                <a:solidFill>
                  <a:schemeClr val="lt1"/>
                </a:solidFill>
                <a:latin typeface="Times New Roman"/>
                <a:ea typeface="Times New Roman"/>
                <a:cs typeface="Times New Roman"/>
                <a:sym typeface="Times New Roman"/>
              </a:endParaRPr>
            </a:p>
          </p:txBody>
        </p:sp>
        <p:sp>
          <p:nvSpPr>
            <p:cNvPr id="133" name="Google Shape;133;p19"/>
            <p:cNvSpPr/>
            <p:nvPr/>
          </p:nvSpPr>
          <p:spPr>
            <a:xfrm>
              <a:off x="2730374" y="0"/>
              <a:ext cx="4011592" cy="584200"/>
            </a:xfrm>
            <a:prstGeom prst="chevron">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txBox="1"/>
            <p:nvPr/>
          </p:nvSpPr>
          <p:spPr>
            <a:xfrm>
              <a:off x="3022474" y="0"/>
              <a:ext cx="3427392" cy="584200"/>
            </a:xfrm>
            <a:prstGeom prst="rect">
              <a:avLst/>
            </a:prstGeom>
            <a:noFill/>
            <a:ln>
              <a:noFill/>
            </a:ln>
          </p:spPr>
          <p:txBody>
            <a:bodyPr anchorCtr="0" anchor="ctr" bIns="53325" lIns="80000"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Phong kiến</a:t>
              </a:r>
              <a:endParaRPr b="1" sz="2000">
                <a:solidFill>
                  <a:schemeClr val="lt1"/>
                </a:solidFill>
                <a:latin typeface="Times New Roman"/>
                <a:ea typeface="Times New Roman"/>
                <a:cs typeface="Times New Roman"/>
                <a:sym typeface="Times New Roman"/>
              </a:endParaRPr>
            </a:p>
          </p:txBody>
        </p:sp>
        <p:sp>
          <p:nvSpPr>
            <p:cNvPr id="135" name="Google Shape;135;p19"/>
            <p:cNvSpPr/>
            <p:nvPr/>
          </p:nvSpPr>
          <p:spPr>
            <a:xfrm>
              <a:off x="6118734" y="0"/>
              <a:ext cx="2717169" cy="584200"/>
            </a:xfrm>
            <a:prstGeom prst="chevron">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nvSpPr>
          <p:spPr>
            <a:xfrm>
              <a:off x="6410834" y="0"/>
              <a:ext cx="2132969" cy="584200"/>
            </a:xfrm>
            <a:prstGeom prst="rect">
              <a:avLst/>
            </a:prstGeom>
            <a:noFill/>
            <a:ln>
              <a:noFill/>
            </a:ln>
          </p:spPr>
          <p:txBody>
            <a:bodyPr anchorCtr="0" anchor="ctr" bIns="53325" lIns="80000"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Chủ nghĩa tư bản </a:t>
              </a:r>
              <a:endParaRPr/>
            </a:p>
          </p:txBody>
        </p:sp>
      </p:grpSp>
      <p:sp>
        <p:nvSpPr>
          <p:cNvPr id="137" name="Google Shape;137;p19"/>
          <p:cNvSpPr txBox="1"/>
          <p:nvPr/>
        </p:nvSpPr>
        <p:spPr>
          <a:xfrm>
            <a:off x="381000" y="152400"/>
            <a:ext cx="8458200" cy="8382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1"/>
              </a:buClr>
              <a:buSzPts val="3509"/>
              <a:buFont typeface="Times New Roman"/>
              <a:buNone/>
            </a:pPr>
            <a:r>
              <a:rPr b="1" i="0" lang="en-US" sz="3509" u="none" cap="none" strike="noStrike">
                <a:solidFill>
                  <a:schemeClr val="dk1"/>
                </a:solidFill>
                <a:latin typeface="Times New Roman"/>
                <a:ea typeface="Times New Roman"/>
                <a:cs typeface="Times New Roman"/>
                <a:sym typeface="Times New Roman"/>
              </a:rPr>
              <a:t>I. Nguồn gốc của pháp luật (Origin of Law)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822"/>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822"/>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822"/>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p20"/>
          <p:cNvSpPr txBox="1"/>
          <p:nvPr/>
        </p:nvSpPr>
        <p:spPr>
          <a:xfrm>
            <a:off x="381000" y="-228600"/>
            <a:ext cx="8458200" cy="8382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1"/>
              </a:buClr>
              <a:buSzPts val="3509"/>
              <a:buFont typeface="Times New Roman"/>
              <a:buNone/>
            </a:pPr>
            <a:r>
              <a:rPr b="1" i="0" lang="en-US" sz="3509" u="none" cap="none" strike="noStrike">
                <a:solidFill>
                  <a:schemeClr val="dk1"/>
                </a:solidFill>
                <a:latin typeface="Times New Roman"/>
                <a:ea typeface="Times New Roman"/>
                <a:cs typeface="Times New Roman"/>
                <a:sym typeface="Times New Roman"/>
              </a:rPr>
              <a:t>I. Nguồn gốc của pháp luật (Origin of Law)</a:t>
            </a:r>
            <a:endParaRPr/>
          </a:p>
        </p:txBody>
      </p:sp>
      <p:sp>
        <p:nvSpPr>
          <p:cNvPr id="143" name="Google Shape;143;p20"/>
          <p:cNvSpPr txBox="1"/>
          <p:nvPr>
            <p:ph idx="1" type="body"/>
          </p:nvPr>
        </p:nvSpPr>
        <p:spPr>
          <a:xfrm>
            <a:off x="381000" y="609600"/>
            <a:ext cx="8305800" cy="2895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b="1" lang="en-US">
                <a:latin typeface="Times New Roman"/>
                <a:ea typeface="Times New Roman"/>
                <a:cs typeface="Times New Roman"/>
                <a:sym typeface="Times New Roman"/>
              </a:rPr>
              <a:t>Sự hình thành xã hội giai cấp dẫn đến sự xung đột lợi ích giữa các nhóm, các tập đoàn người, dẫn đến sự đấu tranh gay gắt giữa các giai cấp trong xã hội.</a:t>
            </a:r>
            <a:endParaRPr/>
          </a:p>
          <a:p>
            <a:pPr indent="-139700" lvl="0" marL="342900" rtl="0" algn="just">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pic>
        <p:nvPicPr>
          <p:cNvPr descr="5.jpg" id="144" name="Google Shape;144;p20"/>
          <p:cNvPicPr preferRelativeResize="0"/>
          <p:nvPr/>
        </p:nvPicPr>
        <p:blipFill rotWithShape="1">
          <a:blip r:embed="rId3">
            <a:alphaModFix/>
          </a:blip>
          <a:srcRect b="0" l="0" r="0" t="0"/>
          <a:stretch/>
        </p:blipFill>
        <p:spPr>
          <a:xfrm>
            <a:off x="685800" y="2606458"/>
            <a:ext cx="3200400" cy="4175342"/>
          </a:xfrm>
          <a:prstGeom prst="rect">
            <a:avLst/>
          </a:prstGeom>
          <a:noFill/>
          <a:ln>
            <a:noFill/>
          </a:ln>
        </p:spPr>
      </p:pic>
      <p:pic>
        <p:nvPicPr>
          <p:cNvPr descr="4.jpg" id="145" name="Google Shape;145;p20"/>
          <p:cNvPicPr preferRelativeResize="0"/>
          <p:nvPr/>
        </p:nvPicPr>
        <p:blipFill rotWithShape="1">
          <a:blip r:embed="rId4">
            <a:alphaModFix/>
          </a:blip>
          <a:srcRect b="0" l="0" r="0" t="0"/>
          <a:stretch/>
        </p:blipFill>
        <p:spPr>
          <a:xfrm>
            <a:off x="3886200" y="2590800"/>
            <a:ext cx="5112152" cy="419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822"/>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822"/>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21"/>
          <p:cNvSpPr txBox="1"/>
          <p:nvPr/>
        </p:nvSpPr>
        <p:spPr>
          <a:xfrm>
            <a:off x="381000" y="838200"/>
            <a:ext cx="8458200" cy="8382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1"/>
              </a:buClr>
              <a:buSzPts val="3509"/>
              <a:buFont typeface="Times New Roman"/>
              <a:buNone/>
            </a:pPr>
            <a:r>
              <a:rPr b="1" i="0" lang="en-US" sz="3509" u="none" cap="none" strike="noStrike">
                <a:solidFill>
                  <a:schemeClr val="dk1"/>
                </a:solidFill>
                <a:latin typeface="Times New Roman"/>
                <a:ea typeface="Times New Roman"/>
                <a:cs typeface="Times New Roman"/>
                <a:sym typeface="Times New Roman"/>
              </a:rPr>
              <a:t>I. Nguồn gốc của pháp luật (Origin of Law)</a:t>
            </a:r>
            <a:endParaRPr/>
          </a:p>
        </p:txBody>
      </p:sp>
      <p:sp>
        <p:nvSpPr>
          <p:cNvPr id="151" name="Google Shape;151;p21"/>
          <p:cNvSpPr txBox="1"/>
          <p:nvPr>
            <p:ph idx="1" type="body"/>
          </p:nvPr>
        </p:nvSpPr>
        <p:spPr>
          <a:xfrm>
            <a:off x="381000" y="1828800"/>
            <a:ext cx="8382000" cy="49530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960"/>
              <a:buChar char="•"/>
            </a:pPr>
            <a:r>
              <a:rPr lang="en-US" sz="2960">
                <a:latin typeface="Times New Roman"/>
                <a:ea typeface="Times New Roman"/>
                <a:cs typeface="Times New Roman"/>
                <a:sym typeface="Times New Roman"/>
              </a:rPr>
              <a:t>Để bảo đảm xã hội được ổn định, giai cấp cầm quyền đã </a:t>
            </a:r>
            <a:r>
              <a:rPr b="1" lang="en-US" sz="2960">
                <a:latin typeface="Times New Roman"/>
                <a:ea typeface="Times New Roman"/>
                <a:cs typeface="Times New Roman"/>
                <a:sym typeface="Times New Roman"/>
              </a:rPr>
              <a:t>thiết lập một thiết chế - nhà nước</a:t>
            </a:r>
            <a:r>
              <a:rPr lang="en-US" sz="2960">
                <a:latin typeface="Times New Roman"/>
                <a:ea typeface="Times New Roman"/>
                <a:cs typeface="Times New Roman"/>
                <a:sym typeface="Times New Roman"/>
              </a:rPr>
              <a:t>. Nhà nước do giai cấp thống trị nắm giữ. Để bảo đảm trật tự xã hội, bảo vệ lợi ích kinh tế - chính trị của mình, họ </a:t>
            </a:r>
            <a:r>
              <a:rPr b="1" lang="en-US" sz="2960">
                <a:latin typeface="Times New Roman"/>
                <a:ea typeface="Times New Roman"/>
                <a:cs typeface="Times New Roman"/>
                <a:sym typeface="Times New Roman"/>
              </a:rPr>
              <a:t>đặt ra các quy tắc ứng xử mang tính bắt buộc </a:t>
            </a:r>
            <a:r>
              <a:rPr lang="en-US" sz="2960">
                <a:latin typeface="Times New Roman"/>
                <a:ea typeface="Times New Roman"/>
                <a:cs typeface="Times New Roman"/>
                <a:sym typeface="Times New Roman"/>
              </a:rPr>
              <a:t>đối với mọi người trong xã hội – khi đó pháp luật xuất hiện, theo 2 cách thức:</a:t>
            </a:r>
            <a:endParaRPr/>
          </a:p>
          <a:p>
            <a:pPr indent="-514350" lvl="0" marL="514350" rtl="0" algn="just">
              <a:lnSpc>
                <a:spcPct val="80000"/>
              </a:lnSpc>
              <a:spcBef>
                <a:spcPts val="592"/>
              </a:spcBef>
              <a:spcAft>
                <a:spcPts val="0"/>
              </a:spcAft>
              <a:buClr>
                <a:schemeClr val="dk1"/>
              </a:buClr>
              <a:buSzPts val="2960"/>
              <a:buAutoNum type="arabicPeriod"/>
            </a:pPr>
            <a:r>
              <a:rPr b="1" lang="en-US" sz="2960">
                <a:latin typeface="Times New Roman"/>
                <a:ea typeface="Times New Roman"/>
                <a:cs typeface="Times New Roman"/>
                <a:sym typeface="Times New Roman"/>
              </a:rPr>
              <a:t>Thừa nhận </a:t>
            </a:r>
            <a:r>
              <a:rPr lang="en-US" sz="2960">
                <a:latin typeface="Times New Roman"/>
                <a:ea typeface="Times New Roman"/>
                <a:cs typeface="Times New Roman"/>
                <a:sym typeface="Times New Roman"/>
              </a:rPr>
              <a:t>những phong tục, tập quán đã tồn tại phù hợp để tạo ra các quy tắc ứng xử chung bắt buộc.</a:t>
            </a:r>
            <a:endParaRPr/>
          </a:p>
          <a:p>
            <a:pPr indent="-514350" lvl="0" marL="514350" rtl="0" algn="just">
              <a:lnSpc>
                <a:spcPct val="80000"/>
              </a:lnSpc>
              <a:spcBef>
                <a:spcPts val="592"/>
              </a:spcBef>
              <a:spcAft>
                <a:spcPts val="0"/>
              </a:spcAft>
              <a:buClr>
                <a:schemeClr val="dk1"/>
              </a:buClr>
              <a:buSzPts val="2960"/>
              <a:buAutoNum type="arabicPeriod"/>
            </a:pPr>
            <a:r>
              <a:rPr b="1" lang="en-US" sz="2960">
                <a:latin typeface="Times New Roman"/>
                <a:ea typeface="Times New Roman"/>
                <a:cs typeface="Times New Roman"/>
                <a:sym typeface="Times New Roman"/>
              </a:rPr>
              <a:t>Ban hành</a:t>
            </a:r>
            <a:r>
              <a:rPr lang="en-US" sz="2960">
                <a:latin typeface="Times New Roman"/>
                <a:ea typeface="Times New Roman"/>
                <a:cs typeface="Times New Roman"/>
                <a:sym typeface="Times New Roman"/>
              </a:rPr>
              <a:t> các quy tắc ứng xử bắt buộc để điều chỉnh các quan hệ xã hội đa dạng và phức tạp.</a:t>
            </a:r>
            <a:endParaRPr/>
          </a:p>
          <a:p>
            <a:pPr indent="-326390" lvl="0" marL="514350" rtl="0" algn="just">
              <a:lnSpc>
                <a:spcPct val="80000"/>
              </a:lnSpc>
              <a:spcBef>
                <a:spcPts val="592"/>
              </a:spcBef>
              <a:spcAft>
                <a:spcPts val="0"/>
              </a:spcAft>
              <a:buClr>
                <a:schemeClr val="dk1"/>
              </a:buClr>
              <a:buSzPts val="2960"/>
              <a:buNone/>
            </a:pPr>
            <a:r>
              <a:t/>
            </a:r>
            <a:endParaRPr sz="2960">
              <a:latin typeface="Times New Roman"/>
              <a:ea typeface="Times New Roman"/>
              <a:cs typeface="Times New Roman"/>
              <a:sym typeface="Times New Roman"/>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