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6858000" cx="9144000"/>
  <p:notesSz cx="6858000" cy="9144000"/>
  <p:embeddedFontLst>
    <p:embeddedFont>
      <p:font typeface="Libre Franklin"/>
      <p:regular r:id="rId58"/>
      <p:bold r:id="rId59"/>
      <p:italic r:id="rId60"/>
      <p:boldItalic r:id="rId61"/>
    </p:embeddedFont>
    <p:embeddedFont>
      <p:font typeface="Libre Baskerville"/>
      <p:regular r:id="rId62"/>
      <p:bold r:id="rId63"/>
      <p: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2794D9-6AAB-42EF-9E9B-6B35C367DDC1}">
  <a:tblStyle styleId="{992794D9-6AAB-42EF-9E9B-6B35C367DDC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73967F8-3CE8-4AC7-B883-962731A13962}" styleName="Table_1">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ibreBaskerville-regular.fntdata"/><Relationship Id="rId61" Type="http://schemas.openxmlformats.org/officeDocument/2006/relationships/font" Target="fonts/LibreFranklin-boldItalic.fntdata"/><Relationship Id="rId20" Type="http://schemas.openxmlformats.org/officeDocument/2006/relationships/slide" Target="slides/slide14.xml"/><Relationship Id="rId64" Type="http://schemas.openxmlformats.org/officeDocument/2006/relationships/font" Target="fonts/LibreBaskerville-italic.fntdata"/><Relationship Id="rId63" Type="http://schemas.openxmlformats.org/officeDocument/2006/relationships/font" Target="fonts/LibreBaskerville-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ibreFranklin-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LibreFranklin-bold.fntdata"/><Relationship Id="rId14" Type="http://schemas.openxmlformats.org/officeDocument/2006/relationships/slide" Target="slides/slide8.xml"/><Relationship Id="rId58" Type="http://schemas.openxmlformats.org/officeDocument/2006/relationships/font" Target="fonts/LibreFranklin-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3" name="Shape 13"/>
        <p:cNvGrpSpPr/>
        <p:nvPr/>
      </p:nvGrpSpPr>
      <p:grpSpPr>
        <a:xfrm>
          <a:off x="0" y="0"/>
          <a:ext cx="0" cy="0"/>
          <a:chOff x="0" y="0"/>
          <a:chExt cx="0" cy="0"/>
        </a:xfrm>
      </p:grpSpPr>
      <p:sp>
        <p:nvSpPr>
          <p:cNvPr id="14" name="Google Shape;14;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 name="Google Shape;15;p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6" name="Google Shape;16;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17" name="Google Shape;17;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0" name="Google Shape;20;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1" name="Google Shape;21;p2"/>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2" name="Google Shape;22;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3" name="Google Shape;23;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4" name="Google Shape;94;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0" name="Shape 30"/>
        <p:cNvGrpSpPr/>
        <p:nvPr/>
      </p:nvGrpSpPr>
      <p:grpSpPr>
        <a:xfrm>
          <a:off x="0" y="0"/>
          <a:ext cx="0" cy="0"/>
          <a:chOff x="0" y="0"/>
          <a:chExt cx="0" cy="0"/>
        </a:xfrm>
      </p:grpSpPr>
      <p:sp>
        <p:nvSpPr>
          <p:cNvPr id="31" name="Google Shape;31;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2" name="Google Shape;32;p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3" name="Google Shape;33;p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5" name="Google Shape;35;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8" name="Google Shape;38;p4"/>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9" name="Google Shape;39;p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0" name="Google Shape;40;p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7" name="Google Shape;47;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8" name="Google Shape;68;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9" name="Google Shape;69;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8" name="Google Shape;78;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1" name="Google Shape;81;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2" name="Google Shape;82;p10"/>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3" name="Google Shape;83;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4" name="Google Shape;84;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 name="Google Shape;7;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 name="Google Shape;8;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5.jpg"/><Relationship Id="rId5"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gif"/><Relationship Id="rId4" Type="http://schemas.openxmlformats.org/officeDocument/2006/relationships/image" Target="../media/image20.png"/><Relationship Id="rId5" Type="http://schemas.openxmlformats.org/officeDocument/2006/relationships/image" Target="../media/image9.png"/><Relationship Id="rId6" Type="http://schemas.openxmlformats.org/officeDocument/2006/relationships/image" Target="../media/image2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jpg"/><Relationship Id="rId4" Type="http://schemas.openxmlformats.org/officeDocument/2006/relationships/image" Target="../media/image16.png"/><Relationship Id="rId5"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5.jpg"/><Relationship Id="rId10" Type="http://schemas.openxmlformats.org/officeDocument/2006/relationships/image" Target="../media/image26.png"/><Relationship Id="rId9" Type="http://schemas.openxmlformats.org/officeDocument/2006/relationships/image" Target="../media/image30.jpg"/><Relationship Id="rId5" Type="http://schemas.openxmlformats.org/officeDocument/2006/relationships/image" Target="../media/image37.png"/><Relationship Id="rId6" Type="http://schemas.openxmlformats.org/officeDocument/2006/relationships/image" Target="../media/image22.png"/><Relationship Id="rId7" Type="http://schemas.openxmlformats.org/officeDocument/2006/relationships/image" Target="../media/image33.png"/><Relationship Id="rId8"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5.jpg"/><Relationship Id="rId4" Type="http://schemas.openxmlformats.org/officeDocument/2006/relationships/image" Target="../media/image39.png"/><Relationship Id="rId5" Type="http://schemas.openxmlformats.org/officeDocument/2006/relationships/image" Target="../media/image4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11" Type="http://schemas.openxmlformats.org/officeDocument/2006/relationships/hyperlink" Target="https://vi.wikipedia.org/wiki/Th%E1%BB%83_ch%E1%BA%BF_%C4%90%E1%BA%A1i_ngh%E1%BB%8B" TargetMode="External"/><Relationship Id="rId10" Type="http://schemas.openxmlformats.org/officeDocument/2006/relationships/hyperlink" Target="https://vi.wikipedia.org/wiki/Qu%C3%A2n_ch%E1%BB%A7_l%E1%BA%ADp_hi%E1%BA%BFn" TargetMode="External"/><Relationship Id="rId13" Type="http://schemas.openxmlformats.org/officeDocument/2006/relationships/hyperlink" Target="https://vi.wikipedia.org/wiki/H%E1%BB%87_th%E1%BB%91ng_%C4%91%C6%A1n_%C4%91%E1%BA%A3ng" TargetMode="External"/><Relationship Id="rId12" Type="http://schemas.openxmlformats.org/officeDocument/2006/relationships/hyperlink" Target="https://vi.wikipedia.org/wiki/Qu%C3%A2n_ch%E1%BB%A7_chuy%C3%AAn_ch%E1%BA%BF"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hyperlink" Target="https://vi.wikipedia.org/wiki/T%E1%BB%95ng_th%E1%BB%91ng_ch%E1%BA%BF" TargetMode="External"/><Relationship Id="rId9" Type="http://schemas.openxmlformats.org/officeDocument/2006/relationships/hyperlink" Target="https://vi.wikipedia.org/wiki/Th%E1%BB%83_ch%E1%BA%BF_%C4%90%E1%BA%A1i_ngh%E1%BB%8B" TargetMode="External"/><Relationship Id="rId5" Type="http://schemas.openxmlformats.org/officeDocument/2006/relationships/hyperlink" Target="https://vi.wikipedia.org/wiki/T%E1%BB%95ng_th%E1%BB%91ng_ch%E1%BA%BF" TargetMode="External"/><Relationship Id="rId6" Type="http://schemas.openxmlformats.org/officeDocument/2006/relationships/hyperlink" Target="https://en.wikipedia.org/wiki/Semi-presidential_system" TargetMode="External"/><Relationship Id="rId7" Type="http://schemas.openxmlformats.org/officeDocument/2006/relationships/hyperlink" Target="https://vi.wikipedia.org/wiki/Th%E1%BB%83_ch%E1%BA%BF_%C4%90%E1%BA%A1i_ngh%E1%BB%8B" TargetMode="External"/><Relationship Id="rId8" Type="http://schemas.openxmlformats.org/officeDocument/2006/relationships/hyperlink" Target="https://vi.wikipedia.org/wiki/Qu%C3%A2n_ch%E1%BB%A7_l%E1%BA%ADp_hi%E1%BA%BF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5.png"/><Relationship Id="rId4" Type="http://schemas.openxmlformats.org/officeDocument/2006/relationships/image" Target="../media/image34.png"/><Relationship Id="rId5"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1.jpg"/><Relationship Id="rId4" Type="http://schemas.openxmlformats.org/officeDocument/2006/relationships/image" Target="../media/image4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 Id="rId4" Type="http://schemas.openxmlformats.org/officeDocument/2006/relationships/image" Target="../media/image15.jpg"/><Relationship Id="rId5" Type="http://schemas.openxmlformats.org/officeDocument/2006/relationships/image" Target="../media/image3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0.jpg"/><Relationship Id="rId4" Type="http://schemas.openxmlformats.org/officeDocument/2006/relationships/image" Target="../media/image52.jpg"/><Relationship Id="rId5" Type="http://schemas.openxmlformats.org/officeDocument/2006/relationships/image" Target="../media/image4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6.jpg"/><Relationship Id="rId4" Type="http://schemas.openxmlformats.org/officeDocument/2006/relationships/image" Target="../media/image54.jpg"/><Relationship Id="rId5" Type="http://schemas.openxmlformats.org/officeDocument/2006/relationships/image" Target="../media/image4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9.jpg"/><Relationship Id="rId5" Type="http://schemas.openxmlformats.org/officeDocument/2006/relationships/image" Target="../media/image10.jpg"/><Relationship Id="rId6" Type="http://schemas.openxmlformats.org/officeDocument/2006/relationships/image" Target="../media/image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0.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3.png"/><Relationship Id="rId4" Type="http://schemas.openxmlformats.org/officeDocument/2006/relationships/image" Target="../media/image3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6.jpg"/><Relationship Id="rId4" Type="http://schemas.openxmlformats.org/officeDocument/2006/relationships/image" Target="../media/image3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6.jpg"/><Relationship Id="rId4" Type="http://schemas.openxmlformats.org/officeDocument/2006/relationships/image" Target="../media/image3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6.jpg"/><Relationship Id="rId4" Type="http://schemas.openxmlformats.org/officeDocument/2006/relationships/image" Target="../media/image36.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6.jpg"/><Relationship Id="rId4" Type="http://schemas.openxmlformats.org/officeDocument/2006/relationships/image" Target="../media/image6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6.jpg"/><Relationship Id="rId4" Type="http://schemas.openxmlformats.org/officeDocument/2006/relationships/image" Target="../media/image60.jpg"/></Relationships>
</file>

<file path=ppt/slides/_rels/slide51.xml.rels><?xml version="1.0" encoding="UTF-8" standalone="yes"?><Relationships xmlns="http://schemas.openxmlformats.org/package/2006/relationships"><Relationship Id="rId11" Type="http://schemas.openxmlformats.org/officeDocument/2006/relationships/image" Target="../media/image63.png"/><Relationship Id="rId10" Type="http://schemas.openxmlformats.org/officeDocument/2006/relationships/image" Target="../media/image58.jpg"/><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6.jpg"/><Relationship Id="rId4" Type="http://schemas.openxmlformats.org/officeDocument/2006/relationships/image" Target="../media/image36.jpg"/><Relationship Id="rId9" Type="http://schemas.openxmlformats.org/officeDocument/2006/relationships/image" Target="../media/image64.jpg"/><Relationship Id="rId5" Type="http://schemas.openxmlformats.org/officeDocument/2006/relationships/image" Target="../media/image44.jpg"/><Relationship Id="rId6" Type="http://schemas.openxmlformats.org/officeDocument/2006/relationships/image" Target="../media/image62.jpg"/><Relationship Id="rId7" Type="http://schemas.openxmlformats.org/officeDocument/2006/relationships/image" Target="../media/image57.jpg"/><Relationship Id="rId8" Type="http://schemas.openxmlformats.org/officeDocument/2006/relationships/image" Target="../media/image5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gif"/><Relationship Id="rId5"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210"/>
              <a:buNone/>
            </a:pPr>
            <a:r>
              <a:rPr lang="en-US"/>
              <a:t>Dành cho sinh viên không chuyên ngành Luật, khối ngành Khoa học Tự nhiên</a:t>
            </a:r>
            <a:endParaRPr/>
          </a:p>
        </p:txBody>
      </p:sp>
      <p:sp>
        <p:nvSpPr>
          <p:cNvPr id="102" name="Google Shape;102;p13"/>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rgbClr val="FFFFFF"/>
              </a:buClr>
              <a:buSzPts val="4000"/>
              <a:buFont typeface="Times New Roman"/>
              <a:buNone/>
            </a:pPr>
            <a:r>
              <a:rPr lang="en-US">
                <a:latin typeface="Times New Roman"/>
                <a:ea typeface="Times New Roman"/>
                <a:cs typeface="Times New Roman"/>
                <a:sym typeface="Times New Roman"/>
              </a:rPr>
              <a:t>PHÁP LUẬT ĐẠI CƯƠNG</a:t>
            </a:r>
            <a:endParaRPr>
              <a:latin typeface="Times New Roman"/>
              <a:ea typeface="Times New Roman"/>
              <a:cs typeface="Times New Roman"/>
              <a:sym typeface="Times New Roman"/>
            </a:endParaRPr>
          </a:p>
        </p:txBody>
      </p:sp>
      <p:sp>
        <p:nvSpPr>
          <p:cNvPr id="103" name="Google Shape;103;p13"/>
          <p:cNvSpPr txBox="1"/>
          <p:nvPr/>
        </p:nvSpPr>
        <p:spPr>
          <a:xfrm>
            <a:off x="457200" y="5105400"/>
            <a:ext cx="5334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Thạc sĩ: Ngô Minh Tín</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Email: nmtin@hcmus.edu.vn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9.jpg" id="215" name="Google Shape;215;p22"/>
          <p:cNvPicPr preferRelativeResize="0"/>
          <p:nvPr/>
        </p:nvPicPr>
        <p:blipFill rotWithShape="1">
          <a:blip r:embed="rId3">
            <a:alphaModFix/>
          </a:blip>
          <a:srcRect b="0" l="0" r="0" t="0"/>
          <a:stretch/>
        </p:blipFill>
        <p:spPr>
          <a:xfrm>
            <a:off x="685800" y="4121896"/>
            <a:ext cx="2667000" cy="2202704"/>
          </a:xfrm>
          <a:prstGeom prst="rect">
            <a:avLst/>
          </a:prstGeom>
          <a:noFill/>
          <a:ln>
            <a:noFill/>
          </a:ln>
        </p:spPr>
      </p:pic>
      <p:grpSp>
        <p:nvGrpSpPr>
          <p:cNvPr id="216" name="Google Shape;216;p22"/>
          <p:cNvGrpSpPr/>
          <p:nvPr/>
        </p:nvGrpSpPr>
        <p:grpSpPr>
          <a:xfrm>
            <a:off x="231517" y="1437559"/>
            <a:ext cx="3727965" cy="2839881"/>
            <a:chOff x="2917" y="599359"/>
            <a:chExt cx="3727965" cy="2839881"/>
          </a:xfrm>
        </p:grpSpPr>
        <p:sp>
          <p:nvSpPr>
            <p:cNvPr id="217" name="Google Shape;217;p22"/>
            <p:cNvSpPr/>
            <p:nvPr/>
          </p:nvSpPr>
          <p:spPr>
            <a:xfrm>
              <a:off x="2917" y="599359"/>
              <a:ext cx="1035546" cy="1035546"/>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txBox="1"/>
            <p:nvPr/>
          </p:nvSpPr>
          <p:spPr>
            <a:xfrm>
              <a:off x="154569" y="751011"/>
              <a:ext cx="732242" cy="732242"/>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Times New Roman"/>
                <a:buNone/>
              </a:pPr>
              <a:r>
                <a:rPr b="1" lang="en-US" sz="1400">
                  <a:solidFill>
                    <a:schemeClr val="lt1"/>
                  </a:solidFill>
                  <a:latin typeface="Times New Roman"/>
                  <a:ea typeface="Times New Roman"/>
                  <a:cs typeface="Times New Roman"/>
                  <a:sym typeface="Times New Roman"/>
                </a:rPr>
                <a:t>Quân chủ tuyệt đối</a:t>
              </a:r>
              <a:endParaRPr b="1" sz="1400">
                <a:solidFill>
                  <a:schemeClr val="lt1"/>
                </a:solidFill>
                <a:latin typeface="Times New Roman"/>
                <a:ea typeface="Times New Roman"/>
                <a:cs typeface="Times New Roman"/>
                <a:sym typeface="Times New Roman"/>
              </a:endParaRPr>
            </a:p>
          </p:txBody>
        </p:sp>
        <p:sp>
          <p:nvSpPr>
            <p:cNvPr id="219" name="Google Shape;219;p22"/>
            <p:cNvSpPr/>
            <p:nvPr/>
          </p:nvSpPr>
          <p:spPr>
            <a:xfrm>
              <a:off x="220381" y="1718991"/>
              <a:ext cx="600616" cy="600616"/>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txBox="1"/>
            <p:nvPr/>
          </p:nvSpPr>
          <p:spPr>
            <a:xfrm>
              <a:off x="299993" y="1948667"/>
              <a:ext cx="441392" cy="14126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Libre Baskerville"/>
                <a:buNone/>
              </a:pPr>
              <a:r>
                <a:t/>
              </a:r>
              <a:endParaRPr b="1" sz="1400">
                <a:solidFill>
                  <a:schemeClr val="lt1"/>
                </a:solidFill>
                <a:latin typeface="Times New Roman"/>
                <a:ea typeface="Times New Roman"/>
                <a:cs typeface="Times New Roman"/>
                <a:sym typeface="Times New Roman"/>
              </a:endParaRPr>
            </a:p>
          </p:txBody>
        </p:sp>
        <p:sp>
          <p:nvSpPr>
            <p:cNvPr id="221" name="Google Shape;221;p22"/>
            <p:cNvSpPr/>
            <p:nvPr/>
          </p:nvSpPr>
          <p:spPr>
            <a:xfrm>
              <a:off x="2917" y="2403694"/>
              <a:ext cx="1035546" cy="1035546"/>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nvSpPr>
          <p:spPr>
            <a:xfrm>
              <a:off x="154569" y="2555346"/>
              <a:ext cx="732242" cy="732242"/>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Times New Roman"/>
                <a:buNone/>
              </a:pPr>
              <a:r>
                <a:rPr b="1" lang="en-US" sz="1400">
                  <a:solidFill>
                    <a:schemeClr val="lt1"/>
                  </a:solidFill>
                  <a:latin typeface="Times New Roman"/>
                  <a:ea typeface="Times New Roman"/>
                  <a:cs typeface="Times New Roman"/>
                  <a:sym typeface="Times New Roman"/>
                </a:rPr>
                <a:t>Quân chủ hạn chế</a:t>
              </a:r>
              <a:endParaRPr b="1" sz="1400">
                <a:solidFill>
                  <a:schemeClr val="lt1"/>
                </a:solidFill>
                <a:latin typeface="Times New Roman"/>
                <a:ea typeface="Times New Roman"/>
                <a:cs typeface="Times New Roman"/>
                <a:sym typeface="Times New Roman"/>
              </a:endParaRPr>
            </a:p>
          </p:txBody>
        </p:sp>
        <p:sp>
          <p:nvSpPr>
            <p:cNvPr id="223" name="Google Shape;223;p22"/>
            <p:cNvSpPr/>
            <p:nvPr/>
          </p:nvSpPr>
          <p:spPr>
            <a:xfrm>
              <a:off x="1193795" y="1826688"/>
              <a:ext cx="329303" cy="385223"/>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txBox="1"/>
            <p:nvPr/>
          </p:nvSpPr>
          <p:spPr>
            <a:xfrm>
              <a:off x="1193795" y="1903733"/>
              <a:ext cx="230512" cy="2311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Libre Baskerville"/>
                <a:buNone/>
              </a:pPr>
              <a:r>
                <a:t/>
              </a:r>
              <a:endParaRPr b="1" sz="1400">
                <a:solidFill>
                  <a:schemeClr val="lt1"/>
                </a:solidFill>
                <a:latin typeface="Times New Roman"/>
                <a:ea typeface="Times New Roman"/>
                <a:cs typeface="Times New Roman"/>
                <a:sym typeface="Times New Roman"/>
              </a:endParaRPr>
            </a:p>
          </p:txBody>
        </p:sp>
        <p:sp>
          <p:nvSpPr>
            <p:cNvPr id="225" name="Google Shape;225;p22"/>
            <p:cNvSpPr/>
            <p:nvPr/>
          </p:nvSpPr>
          <p:spPr>
            <a:xfrm>
              <a:off x="1659790" y="983753"/>
              <a:ext cx="2071092" cy="2071092"/>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txBox="1"/>
            <p:nvPr/>
          </p:nvSpPr>
          <p:spPr>
            <a:xfrm>
              <a:off x="1963094" y="1287057"/>
              <a:ext cx="1464484" cy="1464484"/>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lt1"/>
                </a:buClr>
                <a:buSzPts val="3200"/>
                <a:buFont typeface="Times New Roman"/>
                <a:buNone/>
              </a:pPr>
              <a:r>
                <a:rPr b="1" lang="en-US" sz="3200">
                  <a:solidFill>
                    <a:schemeClr val="lt1"/>
                  </a:solidFill>
                  <a:latin typeface="Times New Roman"/>
                  <a:ea typeface="Times New Roman"/>
                  <a:cs typeface="Times New Roman"/>
                  <a:sym typeface="Times New Roman"/>
                </a:rPr>
                <a:t>Chính thể quân chủ</a:t>
              </a:r>
              <a:endParaRPr b="1" sz="3200">
                <a:solidFill>
                  <a:schemeClr val="lt1"/>
                </a:solidFill>
                <a:latin typeface="Times New Roman"/>
                <a:ea typeface="Times New Roman"/>
                <a:cs typeface="Times New Roman"/>
                <a:sym typeface="Times New Roman"/>
              </a:endParaRPr>
            </a:p>
          </p:txBody>
        </p:sp>
      </p:grpSp>
      <p:sp>
        <p:nvSpPr>
          <p:cNvPr id="227" name="Google Shape;227;p22"/>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228" name="Google Shape;228;p22"/>
          <p:cNvSpPr txBox="1"/>
          <p:nvPr>
            <p:ph idx="1" type="body"/>
          </p:nvPr>
        </p:nvSpPr>
        <p:spPr>
          <a:xfrm>
            <a:off x="304800" y="838200"/>
            <a:ext cx="8305800" cy="533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2. Hình thức chính thể:</a:t>
            </a:r>
            <a:endParaRPr/>
          </a:p>
        </p:txBody>
      </p:sp>
      <p:grpSp>
        <p:nvGrpSpPr>
          <p:cNvPr id="229" name="Google Shape;229;p22"/>
          <p:cNvGrpSpPr/>
          <p:nvPr/>
        </p:nvGrpSpPr>
        <p:grpSpPr>
          <a:xfrm>
            <a:off x="4422993" y="1231132"/>
            <a:ext cx="4336613" cy="3303535"/>
            <a:chOff x="3393" y="164332"/>
            <a:chExt cx="4336613" cy="3303535"/>
          </a:xfrm>
        </p:grpSpPr>
        <p:sp>
          <p:nvSpPr>
            <p:cNvPr id="230" name="Google Shape;230;p22"/>
            <p:cNvSpPr/>
            <p:nvPr/>
          </p:nvSpPr>
          <p:spPr>
            <a:xfrm>
              <a:off x="3393" y="164332"/>
              <a:ext cx="1204614" cy="1204614"/>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txBox="1"/>
            <p:nvPr/>
          </p:nvSpPr>
          <p:spPr>
            <a:xfrm>
              <a:off x="179805" y="340744"/>
              <a:ext cx="851790" cy="85179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Cộng hòa Quý tộc</a:t>
              </a:r>
              <a:endParaRPr b="1" sz="1600">
                <a:solidFill>
                  <a:schemeClr val="lt1"/>
                </a:solidFill>
                <a:latin typeface="Times New Roman"/>
                <a:ea typeface="Times New Roman"/>
                <a:cs typeface="Times New Roman"/>
                <a:sym typeface="Times New Roman"/>
              </a:endParaRPr>
            </a:p>
          </p:txBody>
        </p:sp>
        <p:sp>
          <p:nvSpPr>
            <p:cNvPr id="232" name="Google Shape;232;p22"/>
            <p:cNvSpPr/>
            <p:nvPr/>
          </p:nvSpPr>
          <p:spPr>
            <a:xfrm>
              <a:off x="256362" y="1466761"/>
              <a:ext cx="698676" cy="698676"/>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txBox="1"/>
            <p:nvPr/>
          </p:nvSpPr>
          <p:spPr>
            <a:xfrm>
              <a:off x="348972" y="1733935"/>
              <a:ext cx="513456" cy="16432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234" name="Google Shape;234;p22"/>
            <p:cNvSpPr/>
            <p:nvPr/>
          </p:nvSpPr>
          <p:spPr>
            <a:xfrm>
              <a:off x="3393" y="2263253"/>
              <a:ext cx="1204614" cy="1204614"/>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txBox="1"/>
            <p:nvPr/>
          </p:nvSpPr>
          <p:spPr>
            <a:xfrm>
              <a:off x="179805" y="2439665"/>
              <a:ext cx="851790" cy="85179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Cộng hòa Dân chủ</a:t>
              </a:r>
              <a:endParaRPr b="1" sz="1600">
                <a:solidFill>
                  <a:schemeClr val="lt1"/>
                </a:solidFill>
                <a:latin typeface="Times New Roman"/>
                <a:ea typeface="Times New Roman"/>
                <a:cs typeface="Times New Roman"/>
                <a:sym typeface="Times New Roman"/>
              </a:endParaRPr>
            </a:p>
          </p:txBody>
        </p:sp>
        <p:sp>
          <p:nvSpPr>
            <p:cNvPr id="236" name="Google Shape;236;p22"/>
            <p:cNvSpPr/>
            <p:nvPr/>
          </p:nvSpPr>
          <p:spPr>
            <a:xfrm>
              <a:off x="1388700" y="1592041"/>
              <a:ext cx="383067" cy="448116"/>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txBox="1"/>
            <p:nvPr/>
          </p:nvSpPr>
          <p:spPr>
            <a:xfrm>
              <a:off x="1388700" y="1681664"/>
              <a:ext cx="268147" cy="26887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238" name="Google Shape;238;p22"/>
            <p:cNvSpPr/>
            <p:nvPr/>
          </p:nvSpPr>
          <p:spPr>
            <a:xfrm>
              <a:off x="1930777" y="611485"/>
              <a:ext cx="2409229" cy="2409229"/>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txBox="1"/>
            <p:nvPr/>
          </p:nvSpPr>
          <p:spPr>
            <a:xfrm>
              <a:off x="2283600" y="964308"/>
              <a:ext cx="1703583" cy="1703583"/>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lt1"/>
                </a:buClr>
                <a:buSzPts val="3200"/>
                <a:buFont typeface="Times New Roman"/>
                <a:buNone/>
              </a:pPr>
              <a:r>
                <a:rPr b="1" lang="en-US" sz="3200">
                  <a:solidFill>
                    <a:schemeClr val="lt1"/>
                  </a:solidFill>
                  <a:latin typeface="Times New Roman"/>
                  <a:ea typeface="Times New Roman"/>
                  <a:cs typeface="Times New Roman"/>
                  <a:sym typeface="Times New Roman"/>
                </a:rPr>
                <a:t>Chính thể cộng hòa</a:t>
              </a:r>
              <a:endParaRPr b="1" sz="3200">
                <a:solidFill>
                  <a:schemeClr val="lt1"/>
                </a:solidFill>
                <a:latin typeface="Times New Roman"/>
                <a:ea typeface="Times New Roman"/>
                <a:cs typeface="Times New Roman"/>
                <a:sym typeface="Times New Roman"/>
              </a:endParaRPr>
            </a:p>
          </p:txBody>
        </p:sp>
      </p:grpSp>
      <p:pic>
        <p:nvPicPr>
          <p:cNvPr descr="11.jpg" id="240" name="Google Shape;240;p22"/>
          <p:cNvPicPr preferRelativeResize="0"/>
          <p:nvPr/>
        </p:nvPicPr>
        <p:blipFill rotWithShape="1">
          <a:blip r:embed="rId4">
            <a:alphaModFix/>
          </a:blip>
          <a:srcRect b="0" l="0" r="0" t="0"/>
          <a:stretch/>
        </p:blipFill>
        <p:spPr>
          <a:xfrm>
            <a:off x="5638801" y="4191762"/>
            <a:ext cx="1828799" cy="24185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246" name="Google Shape;246;p23"/>
          <p:cNvSpPr txBox="1"/>
          <p:nvPr>
            <p:ph idx="1" type="body"/>
          </p:nvPr>
        </p:nvSpPr>
        <p:spPr>
          <a:xfrm>
            <a:off x="304800" y="838200"/>
            <a:ext cx="8305800" cy="533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380"/>
              <a:buNone/>
            </a:pPr>
            <a:r>
              <a:rPr b="1" lang="en-US" sz="2800">
                <a:solidFill>
                  <a:srgbClr val="FF0000"/>
                </a:solidFill>
                <a:latin typeface="Times New Roman"/>
                <a:ea typeface="Times New Roman"/>
                <a:cs typeface="Times New Roman"/>
                <a:sym typeface="Times New Roman"/>
              </a:rPr>
              <a:t>2.1 Hình thức chính thể quân chủ:</a:t>
            </a:r>
            <a:endParaRPr/>
          </a:p>
        </p:txBody>
      </p:sp>
      <p:sp>
        <p:nvSpPr>
          <p:cNvPr id="247" name="Google Shape;247;p23"/>
          <p:cNvSpPr txBox="1"/>
          <p:nvPr/>
        </p:nvSpPr>
        <p:spPr>
          <a:xfrm>
            <a:off x="457200" y="1371600"/>
            <a:ext cx="8077200" cy="48320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Times New Roman"/>
                <a:ea typeface="Times New Roman"/>
                <a:cs typeface="Times New Roman"/>
                <a:sym typeface="Times New Roman"/>
              </a:rPr>
              <a:t>Chính thể quân chủ (Monosarchy): </a:t>
            </a:r>
            <a:r>
              <a:rPr lang="en-US" sz="2800">
                <a:solidFill>
                  <a:schemeClr val="dk1"/>
                </a:solidFill>
                <a:latin typeface="Times New Roman"/>
                <a:ea typeface="Times New Roman"/>
                <a:cs typeface="Times New Roman"/>
                <a:sym typeface="Times New Roman"/>
              </a:rPr>
              <a:t>có nguồn gốc từ Hy lạp, được ghép từ hai từ </a:t>
            </a:r>
            <a:r>
              <a:rPr lang="en-US" sz="2800">
                <a:solidFill>
                  <a:srgbClr val="FF0000"/>
                </a:solidFill>
                <a:latin typeface="Times New Roman"/>
                <a:ea typeface="Times New Roman"/>
                <a:cs typeface="Times New Roman"/>
                <a:sym typeface="Times New Roman"/>
              </a:rPr>
              <a:t>“Monoss” và “archy” </a:t>
            </a:r>
            <a:r>
              <a:rPr lang="en-US" sz="2800">
                <a:solidFill>
                  <a:schemeClr val="dk1"/>
                </a:solidFill>
                <a:latin typeface="Times New Roman"/>
                <a:ea typeface="Times New Roman"/>
                <a:cs typeface="Times New Roman"/>
                <a:sym typeface="Times New Roman"/>
              </a:rPr>
              <a:t>có nghĩa là chính quyền, tức là chính quyền nằm trong tay một người. Đây là mô hình tổ chức nhà nước tiêu biểu của xã hội chiếm hữu nô lệ và phong kiến.</a:t>
            </a:r>
            <a:endParaRPr/>
          </a:p>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800">
                <a:solidFill>
                  <a:srgbClr val="FF0000"/>
                </a:solidFill>
                <a:latin typeface="Times New Roman"/>
                <a:ea typeface="Times New Roman"/>
                <a:cs typeface="Times New Roman"/>
                <a:sym typeface="Times New Roman"/>
              </a:rPr>
              <a:t>Khái niệm: </a:t>
            </a:r>
            <a:r>
              <a:rPr lang="en-US" sz="2800">
                <a:solidFill>
                  <a:schemeClr val="dk1"/>
                </a:solidFill>
                <a:latin typeface="Times New Roman"/>
                <a:ea typeface="Times New Roman"/>
                <a:cs typeface="Times New Roman"/>
                <a:sym typeface="Times New Roman"/>
              </a:rPr>
              <a:t>chính thể quân chủ là hình thức trong đó quyền lực tối cao của nhà nước </a:t>
            </a:r>
            <a:r>
              <a:rPr lang="en-US" sz="2800">
                <a:solidFill>
                  <a:srgbClr val="FF0000"/>
                </a:solidFill>
                <a:latin typeface="Times New Roman"/>
                <a:ea typeface="Times New Roman"/>
                <a:cs typeface="Times New Roman"/>
                <a:sym typeface="Times New Roman"/>
              </a:rPr>
              <a:t>tập trung toàn bộ hay một phần </a:t>
            </a:r>
            <a:r>
              <a:rPr lang="en-US" sz="2800">
                <a:solidFill>
                  <a:schemeClr val="dk1"/>
                </a:solidFill>
                <a:latin typeface="Times New Roman"/>
                <a:ea typeface="Times New Roman"/>
                <a:cs typeface="Times New Roman"/>
                <a:sym typeface="Times New Roman"/>
              </a:rPr>
              <a:t>trong tay </a:t>
            </a:r>
            <a:r>
              <a:rPr lang="en-US" sz="2800">
                <a:solidFill>
                  <a:srgbClr val="FF0000"/>
                </a:solidFill>
                <a:latin typeface="Times New Roman"/>
                <a:ea typeface="Times New Roman"/>
                <a:cs typeface="Times New Roman"/>
                <a:sym typeface="Times New Roman"/>
              </a:rPr>
              <a:t>người đứng đầu nhà nước </a:t>
            </a:r>
            <a:r>
              <a:rPr lang="en-US" sz="2800">
                <a:solidFill>
                  <a:schemeClr val="dk1"/>
                </a:solidFill>
                <a:latin typeface="Times New Roman"/>
                <a:ea typeface="Times New Roman"/>
                <a:cs typeface="Times New Roman"/>
                <a:sym typeface="Times New Roman"/>
              </a:rPr>
              <a:t>và được chuyển giao theo nguyên tắc thừa kế (cha truyền con nối)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304800" y="-1524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grpSp>
        <p:nvGrpSpPr>
          <p:cNvPr id="253" name="Google Shape;253;p24"/>
          <p:cNvGrpSpPr/>
          <p:nvPr/>
        </p:nvGrpSpPr>
        <p:grpSpPr>
          <a:xfrm>
            <a:off x="1340226" y="2133710"/>
            <a:ext cx="6463546" cy="4571779"/>
            <a:chOff x="883026" y="110"/>
            <a:chExt cx="6463546" cy="4571779"/>
          </a:xfrm>
        </p:grpSpPr>
        <p:sp>
          <p:nvSpPr>
            <p:cNvPr id="254" name="Google Shape;254;p24"/>
            <p:cNvSpPr/>
            <p:nvPr/>
          </p:nvSpPr>
          <p:spPr>
            <a:xfrm>
              <a:off x="3071071" y="2484432"/>
              <a:ext cx="2087457" cy="208745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txBox="1"/>
            <p:nvPr/>
          </p:nvSpPr>
          <p:spPr>
            <a:xfrm>
              <a:off x="3376772" y="2790133"/>
              <a:ext cx="1476055" cy="1476055"/>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b="1" lang="en-US" sz="2200">
                  <a:solidFill>
                    <a:schemeClr val="lt1"/>
                  </a:solidFill>
                  <a:latin typeface="Times New Roman"/>
                  <a:ea typeface="Times New Roman"/>
                  <a:cs typeface="Times New Roman"/>
                  <a:sym typeface="Times New Roman"/>
                </a:rPr>
                <a:t>Đặc điểm của hình thức chính thể Quân chủ</a:t>
              </a:r>
              <a:endParaRPr b="1" sz="2200">
                <a:solidFill>
                  <a:schemeClr val="lt1"/>
                </a:solidFill>
                <a:latin typeface="Times New Roman"/>
                <a:ea typeface="Times New Roman"/>
                <a:cs typeface="Times New Roman"/>
                <a:sym typeface="Times New Roman"/>
              </a:endParaRPr>
            </a:p>
          </p:txBody>
        </p:sp>
        <p:sp>
          <p:nvSpPr>
            <p:cNvPr id="256" name="Google Shape;256;p24"/>
            <p:cNvSpPr/>
            <p:nvPr/>
          </p:nvSpPr>
          <p:spPr>
            <a:xfrm rot="-8700000">
              <a:off x="1730064" y="2120381"/>
              <a:ext cx="1598078" cy="594925"/>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883026" y="1166300"/>
              <a:ext cx="1983084" cy="158646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txBox="1"/>
            <p:nvPr/>
          </p:nvSpPr>
          <p:spPr>
            <a:xfrm>
              <a:off x="929492" y="1212766"/>
              <a:ext cx="1890152" cy="1493535"/>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2600"/>
                <a:buFont typeface="Times New Roman"/>
                <a:buNone/>
              </a:pPr>
              <a:r>
                <a:rPr b="1" lang="en-US" sz="2600">
                  <a:solidFill>
                    <a:schemeClr val="lt1"/>
                  </a:solidFill>
                  <a:latin typeface="Times New Roman"/>
                  <a:ea typeface="Times New Roman"/>
                  <a:cs typeface="Times New Roman"/>
                  <a:sym typeface="Times New Roman"/>
                </a:rPr>
                <a:t>QLNN hình thành bằng con đường thừa kế</a:t>
              </a:r>
              <a:endParaRPr b="1" sz="2600">
                <a:solidFill>
                  <a:schemeClr val="lt1"/>
                </a:solidFill>
                <a:latin typeface="Times New Roman"/>
                <a:ea typeface="Times New Roman"/>
                <a:cs typeface="Times New Roman"/>
                <a:sym typeface="Times New Roman"/>
              </a:endParaRPr>
            </a:p>
          </p:txBody>
        </p:sp>
        <p:sp>
          <p:nvSpPr>
            <p:cNvPr id="259" name="Google Shape;259;p24"/>
            <p:cNvSpPr/>
            <p:nvPr/>
          </p:nvSpPr>
          <p:spPr>
            <a:xfrm rot="-5400000">
              <a:off x="3315760" y="1294920"/>
              <a:ext cx="1598078" cy="594925"/>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3123257" y="110"/>
              <a:ext cx="1983084" cy="158646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txBox="1"/>
            <p:nvPr/>
          </p:nvSpPr>
          <p:spPr>
            <a:xfrm>
              <a:off x="3169723" y="46576"/>
              <a:ext cx="1890152" cy="1493535"/>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2600"/>
                <a:buFont typeface="Times New Roman"/>
                <a:buNone/>
              </a:pPr>
              <a:r>
                <a:rPr b="1" lang="en-US" sz="2600">
                  <a:solidFill>
                    <a:schemeClr val="lt1"/>
                  </a:solidFill>
                  <a:latin typeface="Times New Roman"/>
                  <a:ea typeface="Times New Roman"/>
                  <a:cs typeface="Times New Roman"/>
                  <a:sym typeface="Times New Roman"/>
                </a:rPr>
                <a:t>QLNN tập trung trong tay 1 người</a:t>
              </a:r>
              <a:endParaRPr b="1" sz="2600">
                <a:solidFill>
                  <a:schemeClr val="lt1"/>
                </a:solidFill>
                <a:latin typeface="Times New Roman"/>
                <a:ea typeface="Times New Roman"/>
                <a:cs typeface="Times New Roman"/>
                <a:sym typeface="Times New Roman"/>
              </a:endParaRPr>
            </a:p>
          </p:txBody>
        </p:sp>
        <p:sp>
          <p:nvSpPr>
            <p:cNvPr id="262" name="Google Shape;262;p24"/>
            <p:cNvSpPr/>
            <p:nvPr/>
          </p:nvSpPr>
          <p:spPr>
            <a:xfrm rot="-2100000">
              <a:off x="4901457" y="2120381"/>
              <a:ext cx="1598078" cy="594925"/>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5363488" y="1166300"/>
              <a:ext cx="1983084" cy="158646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txBox="1"/>
            <p:nvPr/>
          </p:nvSpPr>
          <p:spPr>
            <a:xfrm>
              <a:off x="5409954" y="1212766"/>
              <a:ext cx="1890152" cy="1493535"/>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2600"/>
                <a:buFont typeface="Times New Roman"/>
                <a:buNone/>
              </a:pPr>
              <a:r>
                <a:rPr b="1" lang="en-US" sz="2600">
                  <a:solidFill>
                    <a:schemeClr val="lt1"/>
                  </a:solidFill>
                  <a:latin typeface="Times New Roman"/>
                  <a:ea typeface="Times New Roman"/>
                  <a:cs typeface="Times New Roman"/>
                  <a:sym typeface="Times New Roman"/>
                </a:rPr>
                <a:t>Quyền lực mà nhà vua có được là suốt đời</a:t>
              </a:r>
              <a:endParaRPr b="1" sz="2600">
                <a:solidFill>
                  <a:schemeClr val="lt1"/>
                </a:solidFill>
                <a:latin typeface="Times New Roman"/>
                <a:ea typeface="Times New Roman"/>
                <a:cs typeface="Times New Roman"/>
                <a:sym typeface="Times New Roman"/>
              </a:endParaRPr>
            </a:p>
          </p:txBody>
        </p:sp>
      </p:grpSp>
      <p:pic>
        <p:nvPicPr>
          <p:cNvPr descr="12.jpg" id="265" name="Google Shape;265;p24"/>
          <p:cNvPicPr preferRelativeResize="0"/>
          <p:nvPr/>
        </p:nvPicPr>
        <p:blipFill rotWithShape="1">
          <a:blip r:embed="rId3">
            <a:alphaModFix/>
          </a:blip>
          <a:srcRect b="0" l="0" r="0" t="0"/>
          <a:stretch/>
        </p:blipFill>
        <p:spPr>
          <a:xfrm>
            <a:off x="4038600" y="914400"/>
            <a:ext cx="1066800" cy="1219200"/>
          </a:xfrm>
          <a:prstGeom prst="rect">
            <a:avLst/>
          </a:prstGeom>
          <a:noFill/>
          <a:ln>
            <a:noFill/>
          </a:ln>
        </p:spPr>
      </p:pic>
      <p:pic>
        <p:nvPicPr>
          <p:cNvPr descr="14.jpg" id="266" name="Google Shape;266;p24"/>
          <p:cNvPicPr preferRelativeResize="0"/>
          <p:nvPr/>
        </p:nvPicPr>
        <p:blipFill rotWithShape="1">
          <a:blip r:embed="rId4">
            <a:alphaModFix/>
          </a:blip>
          <a:srcRect b="0" l="0" r="0" t="0"/>
          <a:stretch/>
        </p:blipFill>
        <p:spPr>
          <a:xfrm>
            <a:off x="6096000" y="1284558"/>
            <a:ext cx="1600200" cy="1915842"/>
          </a:xfrm>
          <a:prstGeom prst="rect">
            <a:avLst/>
          </a:prstGeom>
          <a:noFill/>
          <a:ln>
            <a:noFill/>
          </a:ln>
        </p:spPr>
      </p:pic>
      <p:pic>
        <p:nvPicPr>
          <p:cNvPr descr="15.jpg" id="267" name="Google Shape;267;p24"/>
          <p:cNvPicPr preferRelativeResize="0"/>
          <p:nvPr/>
        </p:nvPicPr>
        <p:blipFill rotWithShape="1">
          <a:blip r:embed="rId5">
            <a:alphaModFix/>
          </a:blip>
          <a:srcRect b="0" l="0" r="0" t="0"/>
          <a:stretch/>
        </p:blipFill>
        <p:spPr>
          <a:xfrm>
            <a:off x="914400" y="1600201"/>
            <a:ext cx="2555875" cy="1752599"/>
          </a:xfrm>
          <a:prstGeom prst="rect">
            <a:avLst/>
          </a:prstGeom>
          <a:noFill/>
          <a:ln>
            <a:noFill/>
          </a:ln>
        </p:spPr>
      </p:pic>
      <p:sp>
        <p:nvSpPr>
          <p:cNvPr id="268" name="Google Shape;268;p24"/>
          <p:cNvSpPr txBox="1"/>
          <p:nvPr/>
        </p:nvSpPr>
        <p:spPr>
          <a:xfrm>
            <a:off x="304800" y="457200"/>
            <a:ext cx="8305800" cy="533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accent1"/>
              </a:buClr>
              <a:buSzPts val="2380"/>
              <a:buFont typeface="Noto Sans Symbols"/>
              <a:buNone/>
            </a:pPr>
            <a:r>
              <a:rPr b="1" i="0" lang="en-US" sz="2800" u="none" cap="none" strike="noStrike">
                <a:solidFill>
                  <a:srgbClr val="FF0000"/>
                </a:solidFill>
                <a:latin typeface="Times New Roman"/>
                <a:ea typeface="Times New Roman"/>
                <a:cs typeface="Times New Roman"/>
                <a:sym typeface="Times New Roman"/>
              </a:rPr>
              <a:t>2.1 Hình thức chính thể quân chủ:</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grpSp>
        <p:nvGrpSpPr>
          <p:cNvPr id="274" name="Google Shape;274;p25"/>
          <p:cNvGrpSpPr/>
          <p:nvPr/>
        </p:nvGrpSpPr>
        <p:grpSpPr>
          <a:xfrm>
            <a:off x="686104" y="1335343"/>
            <a:ext cx="7619391" cy="3984112"/>
            <a:chOff x="304" y="395543"/>
            <a:chExt cx="7619391" cy="3984112"/>
          </a:xfrm>
        </p:grpSpPr>
        <p:sp>
          <p:nvSpPr>
            <p:cNvPr id="275" name="Google Shape;275;p25"/>
            <p:cNvSpPr/>
            <p:nvPr/>
          </p:nvSpPr>
          <p:spPr>
            <a:xfrm>
              <a:off x="2607468" y="1974593"/>
              <a:ext cx="2405062" cy="2405062"/>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txBox="1"/>
            <p:nvPr/>
          </p:nvSpPr>
          <p:spPr>
            <a:xfrm>
              <a:off x="2959681" y="2326806"/>
              <a:ext cx="1700636" cy="1700636"/>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Hình thức chính thể Quân chủ</a:t>
              </a:r>
              <a:endParaRPr b="1" sz="2000">
                <a:solidFill>
                  <a:schemeClr val="lt1"/>
                </a:solidFill>
                <a:latin typeface="Times New Roman"/>
                <a:ea typeface="Times New Roman"/>
                <a:cs typeface="Times New Roman"/>
                <a:sym typeface="Times New Roman"/>
              </a:endParaRPr>
            </a:p>
          </p:txBody>
        </p:sp>
        <p:sp>
          <p:nvSpPr>
            <p:cNvPr id="277" name="Google Shape;277;p25"/>
            <p:cNvSpPr/>
            <p:nvPr/>
          </p:nvSpPr>
          <p:spPr>
            <a:xfrm rot="-8700000">
              <a:off x="967225" y="1523310"/>
              <a:ext cx="1940680" cy="685442"/>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304" y="395543"/>
              <a:ext cx="2284809" cy="182784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txBox="1"/>
            <p:nvPr/>
          </p:nvSpPr>
          <p:spPr>
            <a:xfrm>
              <a:off x="53840" y="449079"/>
              <a:ext cx="2177737" cy="1720775"/>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Quân chủ tuyệt đối (quân chủ chuyên chế)</a:t>
              </a:r>
              <a:endParaRPr/>
            </a:p>
          </p:txBody>
        </p:sp>
        <p:sp>
          <p:nvSpPr>
            <p:cNvPr id="280" name="Google Shape;280;p25"/>
            <p:cNvSpPr/>
            <p:nvPr/>
          </p:nvSpPr>
          <p:spPr>
            <a:xfrm rot="-2100000">
              <a:off x="4712094" y="1523310"/>
              <a:ext cx="1940680" cy="685442"/>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5334886" y="395543"/>
              <a:ext cx="2284809" cy="182784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txBox="1"/>
            <p:nvPr/>
          </p:nvSpPr>
          <p:spPr>
            <a:xfrm>
              <a:off x="5388422" y="449079"/>
              <a:ext cx="2177737" cy="1720775"/>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Quân chủ hạn chế (Quân chủ lập hiến, Quân chủ đại nghị)</a:t>
              </a:r>
              <a:endParaRPr/>
            </a:p>
          </p:txBody>
        </p:sp>
      </p:grpSp>
      <p:sp>
        <p:nvSpPr>
          <p:cNvPr id="283" name="Google Shape;283;p25"/>
          <p:cNvSpPr txBox="1"/>
          <p:nvPr/>
        </p:nvSpPr>
        <p:spPr>
          <a:xfrm>
            <a:off x="228600" y="3352800"/>
            <a:ext cx="2819400" cy="255454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Nhà vua là người đứng đầu nhà nước, có quyền lực vô hạn, đặt ra pháp luật, tổ chức bộ máy, bổ nhiệm quan lại, xét xử. Tồn tại chủ yếu trong nhà nước chủ nô và nhà nước phong kiến</a:t>
            </a:r>
            <a:endParaRPr sz="2000">
              <a:solidFill>
                <a:schemeClr val="dk1"/>
              </a:solidFill>
              <a:latin typeface="Times New Roman"/>
              <a:ea typeface="Times New Roman"/>
              <a:cs typeface="Times New Roman"/>
              <a:sym typeface="Times New Roman"/>
            </a:endParaRPr>
          </a:p>
        </p:txBody>
      </p:sp>
      <p:sp>
        <p:nvSpPr>
          <p:cNvPr id="284" name="Google Shape;284;p25"/>
          <p:cNvSpPr txBox="1"/>
          <p:nvPr/>
        </p:nvSpPr>
        <p:spPr>
          <a:xfrm>
            <a:off x="6248400" y="3276600"/>
            <a:ext cx="2667000" cy="317009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Quyền lực của nhà vua bị bạn chế, phải nhường quyền lực cho các thiết chế khác (Nghị viên/Quốc hội – do nhân dân bầu ra). Hiến pháp là văn bản thể hiện sự tiếp nhường quyền lực của nhà vua cho Chính phủ (Goverment)</a:t>
            </a:r>
            <a:endParaRPr/>
          </a:p>
        </p:txBody>
      </p:sp>
      <p:pic>
        <p:nvPicPr>
          <p:cNvPr descr="japan.gif" id="285" name="Google Shape;285;p25"/>
          <p:cNvPicPr preferRelativeResize="0"/>
          <p:nvPr/>
        </p:nvPicPr>
        <p:blipFill rotWithShape="1">
          <a:blip r:embed="rId3">
            <a:alphaModFix/>
          </a:blip>
          <a:srcRect b="0" l="0" r="0" t="0"/>
          <a:stretch/>
        </p:blipFill>
        <p:spPr>
          <a:xfrm>
            <a:off x="6019801" y="685800"/>
            <a:ext cx="1066800" cy="648677"/>
          </a:xfrm>
          <a:prstGeom prst="rect">
            <a:avLst/>
          </a:prstGeom>
          <a:noFill/>
          <a:ln>
            <a:noFill/>
          </a:ln>
        </p:spPr>
      </p:pic>
      <p:pic>
        <p:nvPicPr>
          <p:cNvPr descr="england.png" id="286" name="Google Shape;286;p25"/>
          <p:cNvPicPr preferRelativeResize="0"/>
          <p:nvPr/>
        </p:nvPicPr>
        <p:blipFill rotWithShape="1">
          <a:blip r:embed="rId4">
            <a:alphaModFix/>
          </a:blip>
          <a:srcRect b="0" l="0" r="0" t="0"/>
          <a:stretch/>
        </p:blipFill>
        <p:spPr>
          <a:xfrm>
            <a:off x="7086600" y="685800"/>
            <a:ext cx="1143000" cy="609600"/>
          </a:xfrm>
          <a:prstGeom prst="rect">
            <a:avLst/>
          </a:prstGeom>
          <a:noFill/>
          <a:ln>
            <a:noFill/>
          </a:ln>
        </p:spPr>
      </p:pic>
      <p:pic>
        <p:nvPicPr>
          <p:cNvPr descr="canda.png" id="287" name="Google Shape;287;p25"/>
          <p:cNvPicPr preferRelativeResize="0"/>
          <p:nvPr/>
        </p:nvPicPr>
        <p:blipFill rotWithShape="1">
          <a:blip r:embed="rId5">
            <a:alphaModFix/>
          </a:blip>
          <a:srcRect b="0" l="0" r="0" t="0"/>
          <a:stretch/>
        </p:blipFill>
        <p:spPr>
          <a:xfrm>
            <a:off x="4953000" y="1143000"/>
            <a:ext cx="1066800" cy="533400"/>
          </a:xfrm>
          <a:prstGeom prst="rect">
            <a:avLst/>
          </a:prstGeom>
          <a:noFill/>
          <a:ln>
            <a:noFill/>
          </a:ln>
        </p:spPr>
      </p:pic>
      <p:pic>
        <p:nvPicPr>
          <p:cNvPr descr="thailand-flag.gif" id="288" name="Google Shape;288;p25"/>
          <p:cNvPicPr preferRelativeResize="0"/>
          <p:nvPr/>
        </p:nvPicPr>
        <p:blipFill rotWithShape="1">
          <a:blip r:embed="rId6">
            <a:alphaModFix/>
          </a:blip>
          <a:srcRect b="0" l="0" r="0" t="0"/>
          <a:stretch/>
        </p:blipFill>
        <p:spPr>
          <a:xfrm>
            <a:off x="4919873" y="1715599"/>
            <a:ext cx="1099927" cy="722801"/>
          </a:xfrm>
          <a:prstGeom prst="rect">
            <a:avLst/>
          </a:prstGeom>
          <a:noFill/>
          <a:ln>
            <a:noFill/>
          </a:ln>
        </p:spPr>
      </p:pic>
      <p:sp>
        <p:nvSpPr>
          <p:cNvPr id="289" name="Google Shape;289;p25"/>
          <p:cNvSpPr txBox="1"/>
          <p:nvPr/>
        </p:nvSpPr>
        <p:spPr>
          <a:xfrm>
            <a:off x="304800" y="838200"/>
            <a:ext cx="8305800" cy="533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accent1"/>
              </a:buClr>
              <a:buSzPts val="1700"/>
              <a:buFont typeface="Noto Sans Symbols"/>
              <a:buNone/>
            </a:pPr>
            <a:r>
              <a:rPr b="1" i="0" lang="en-US" sz="2000" u="none" cap="none" strike="noStrike">
                <a:solidFill>
                  <a:srgbClr val="FF0000"/>
                </a:solidFill>
                <a:latin typeface="Times New Roman"/>
                <a:ea typeface="Times New Roman"/>
                <a:cs typeface="Times New Roman"/>
                <a:sym typeface="Times New Roman"/>
              </a:rPr>
              <a:t>2.1 Hình thức chính thể quân chủ:</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pic>
        <p:nvPicPr>
          <p:cNvPr descr="2.png" id="295" name="Google Shape;295;p26"/>
          <p:cNvPicPr preferRelativeResize="0"/>
          <p:nvPr/>
        </p:nvPicPr>
        <p:blipFill rotWithShape="1">
          <a:blip r:embed="rId3">
            <a:alphaModFix/>
          </a:blip>
          <a:srcRect b="0" l="0" r="0" t="0"/>
          <a:stretch/>
        </p:blipFill>
        <p:spPr>
          <a:xfrm>
            <a:off x="0" y="1619250"/>
            <a:ext cx="9020432" cy="5086350"/>
          </a:xfrm>
          <a:prstGeom prst="rect">
            <a:avLst/>
          </a:prstGeom>
          <a:noFill/>
          <a:ln>
            <a:noFill/>
          </a:ln>
        </p:spPr>
      </p:pic>
      <p:sp>
        <p:nvSpPr>
          <p:cNvPr id="296" name="Google Shape;296;p26"/>
          <p:cNvSpPr txBox="1"/>
          <p:nvPr/>
        </p:nvSpPr>
        <p:spPr>
          <a:xfrm>
            <a:off x="533400" y="838200"/>
            <a:ext cx="81534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Times New Roman"/>
                <a:ea typeface="Times New Roman"/>
                <a:cs typeface="Times New Roman"/>
                <a:sym typeface="Times New Roman"/>
              </a:rPr>
              <a:t>Hình thức quân chủ đại nghị hiện nay trên thế giới</a:t>
            </a:r>
            <a:endParaRPr b="1" sz="2400">
              <a:solidFill>
                <a:srgbClr val="FF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302" name="Google Shape;302;p27"/>
          <p:cNvSpPr txBox="1"/>
          <p:nvPr>
            <p:ph idx="1" type="body"/>
          </p:nvPr>
        </p:nvSpPr>
        <p:spPr>
          <a:xfrm>
            <a:off x="304800" y="838200"/>
            <a:ext cx="8305800" cy="533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380"/>
              <a:buNone/>
            </a:pPr>
            <a:r>
              <a:rPr b="1" lang="en-US" sz="2800">
                <a:solidFill>
                  <a:srgbClr val="FF0000"/>
                </a:solidFill>
                <a:latin typeface="Times New Roman"/>
                <a:ea typeface="Times New Roman"/>
                <a:cs typeface="Times New Roman"/>
                <a:sym typeface="Times New Roman"/>
              </a:rPr>
              <a:t>2.2 Hình thức chính thể cộng hòa:</a:t>
            </a:r>
            <a:endParaRPr/>
          </a:p>
        </p:txBody>
      </p:sp>
      <p:sp>
        <p:nvSpPr>
          <p:cNvPr id="303" name="Google Shape;303;p27"/>
          <p:cNvSpPr txBox="1"/>
          <p:nvPr/>
        </p:nvSpPr>
        <p:spPr>
          <a:xfrm>
            <a:off x="457200" y="1371600"/>
            <a:ext cx="8077200" cy="440120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Times New Roman"/>
                <a:ea typeface="Times New Roman"/>
                <a:cs typeface="Times New Roman"/>
                <a:sym typeface="Times New Roman"/>
              </a:rPr>
              <a:t>Chính thể cộng hòa (Respublica est res populi): </a:t>
            </a:r>
            <a:r>
              <a:rPr lang="en-US" sz="2800">
                <a:solidFill>
                  <a:schemeClr val="dk1"/>
                </a:solidFill>
                <a:latin typeface="Times New Roman"/>
                <a:ea typeface="Times New Roman"/>
                <a:cs typeface="Times New Roman"/>
                <a:sym typeface="Times New Roman"/>
              </a:rPr>
              <a:t>có nghĩa là nhà nước là công việc của nhân dân. Mô hình tổ chức nhà nước này xuất hiện từ thời cổ đại La Mã – Hy Lạp.</a:t>
            </a:r>
            <a:endParaRPr/>
          </a:p>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800">
                <a:solidFill>
                  <a:srgbClr val="FF0000"/>
                </a:solidFill>
                <a:latin typeface="Times New Roman"/>
                <a:ea typeface="Times New Roman"/>
                <a:cs typeface="Times New Roman"/>
                <a:sym typeface="Times New Roman"/>
              </a:rPr>
              <a:t>Khái niệm: </a:t>
            </a:r>
            <a:r>
              <a:rPr lang="en-US" sz="2800">
                <a:solidFill>
                  <a:schemeClr val="dk1"/>
                </a:solidFill>
                <a:latin typeface="Times New Roman"/>
                <a:ea typeface="Times New Roman"/>
                <a:cs typeface="Times New Roman"/>
                <a:sym typeface="Times New Roman"/>
              </a:rPr>
              <a:t>chính thể cộng hòa là hình thức chính thể trong đó quyền lực tối cao của nhà nước thuộc về một cơ quan hoặc một số cơ quan nhà nước được thành lập bằng cách bầu cử và nắm giữ quyền lực trong một thời gian nhất định được gọi là nhiệm kỳ</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grpSp>
        <p:nvGrpSpPr>
          <p:cNvPr id="309" name="Google Shape;309;p28"/>
          <p:cNvGrpSpPr/>
          <p:nvPr/>
        </p:nvGrpSpPr>
        <p:grpSpPr>
          <a:xfrm>
            <a:off x="1340226" y="2057400"/>
            <a:ext cx="6463546" cy="4571889"/>
            <a:chOff x="883026" y="0"/>
            <a:chExt cx="6463546" cy="4571889"/>
          </a:xfrm>
        </p:grpSpPr>
        <p:sp>
          <p:nvSpPr>
            <p:cNvPr id="310" name="Google Shape;310;p28"/>
            <p:cNvSpPr/>
            <p:nvPr/>
          </p:nvSpPr>
          <p:spPr>
            <a:xfrm>
              <a:off x="3071071" y="2484432"/>
              <a:ext cx="2087457" cy="208745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txBox="1"/>
            <p:nvPr/>
          </p:nvSpPr>
          <p:spPr>
            <a:xfrm>
              <a:off x="3376772" y="2790133"/>
              <a:ext cx="1476055" cy="1476055"/>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b="1" lang="en-US" sz="2200">
                  <a:solidFill>
                    <a:schemeClr val="lt1"/>
                  </a:solidFill>
                  <a:latin typeface="Times New Roman"/>
                  <a:ea typeface="Times New Roman"/>
                  <a:cs typeface="Times New Roman"/>
                  <a:sym typeface="Times New Roman"/>
                </a:rPr>
                <a:t>Đặc điểm của hình thức chính thể Cộng hòa</a:t>
              </a:r>
              <a:endParaRPr b="1" sz="2200">
                <a:solidFill>
                  <a:schemeClr val="lt1"/>
                </a:solidFill>
                <a:latin typeface="Times New Roman"/>
                <a:ea typeface="Times New Roman"/>
                <a:cs typeface="Times New Roman"/>
                <a:sym typeface="Times New Roman"/>
              </a:endParaRPr>
            </a:p>
          </p:txBody>
        </p:sp>
        <p:sp>
          <p:nvSpPr>
            <p:cNvPr id="312" name="Google Shape;312;p28"/>
            <p:cNvSpPr/>
            <p:nvPr/>
          </p:nvSpPr>
          <p:spPr>
            <a:xfrm rot="-8700000">
              <a:off x="1730064" y="2120381"/>
              <a:ext cx="1598078" cy="594925"/>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883026" y="1166300"/>
              <a:ext cx="1983084" cy="158646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txBox="1"/>
            <p:nvPr/>
          </p:nvSpPr>
          <p:spPr>
            <a:xfrm>
              <a:off x="929492" y="1212766"/>
              <a:ext cx="1890152" cy="149353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1800"/>
                <a:buFont typeface="Times New Roman"/>
                <a:buNone/>
              </a:pPr>
              <a:r>
                <a:rPr b="1" lang="en-US" sz="1800">
                  <a:solidFill>
                    <a:schemeClr val="lt1"/>
                  </a:solidFill>
                  <a:latin typeface="Times New Roman"/>
                  <a:ea typeface="Times New Roman"/>
                  <a:cs typeface="Times New Roman"/>
                  <a:sym typeface="Times New Roman"/>
                </a:rPr>
                <a:t>Các cơ quan QLNN hình thành bằng con đường bầu cử</a:t>
              </a:r>
              <a:endParaRPr b="1" sz="1800">
                <a:solidFill>
                  <a:schemeClr val="lt1"/>
                </a:solidFill>
                <a:latin typeface="Times New Roman"/>
                <a:ea typeface="Times New Roman"/>
                <a:cs typeface="Times New Roman"/>
                <a:sym typeface="Times New Roman"/>
              </a:endParaRPr>
            </a:p>
          </p:txBody>
        </p:sp>
        <p:sp>
          <p:nvSpPr>
            <p:cNvPr id="315" name="Google Shape;315;p28"/>
            <p:cNvSpPr/>
            <p:nvPr/>
          </p:nvSpPr>
          <p:spPr>
            <a:xfrm rot="-5400000">
              <a:off x="3315708" y="1294862"/>
              <a:ext cx="1598182" cy="594925"/>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3123257" y="0"/>
              <a:ext cx="1983084" cy="158646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txBox="1"/>
            <p:nvPr/>
          </p:nvSpPr>
          <p:spPr>
            <a:xfrm>
              <a:off x="3169723" y="46466"/>
              <a:ext cx="1890152" cy="149353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1800"/>
                <a:buFont typeface="Times New Roman"/>
                <a:buNone/>
              </a:pPr>
              <a:r>
                <a:rPr b="1" lang="en-US" sz="1800">
                  <a:solidFill>
                    <a:schemeClr val="lt1"/>
                  </a:solidFill>
                  <a:latin typeface="Times New Roman"/>
                  <a:ea typeface="Times New Roman"/>
                  <a:cs typeface="Times New Roman"/>
                  <a:sym typeface="Times New Roman"/>
                </a:rPr>
                <a:t>QLNN tập trung vào 1 cơ quan hoặc một số cơ quan nhà nước</a:t>
              </a:r>
              <a:endParaRPr b="1" sz="1800">
                <a:solidFill>
                  <a:schemeClr val="lt1"/>
                </a:solidFill>
                <a:latin typeface="Times New Roman"/>
                <a:ea typeface="Times New Roman"/>
                <a:cs typeface="Times New Roman"/>
                <a:sym typeface="Times New Roman"/>
              </a:endParaRPr>
            </a:p>
          </p:txBody>
        </p:sp>
        <p:sp>
          <p:nvSpPr>
            <p:cNvPr id="318" name="Google Shape;318;p28"/>
            <p:cNvSpPr/>
            <p:nvPr/>
          </p:nvSpPr>
          <p:spPr>
            <a:xfrm rot="-2100000">
              <a:off x="4901457" y="2120381"/>
              <a:ext cx="1598078" cy="594925"/>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5363488" y="1166300"/>
              <a:ext cx="1983084" cy="158646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txBox="1"/>
            <p:nvPr/>
          </p:nvSpPr>
          <p:spPr>
            <a:xfrm>
              <a:off x="5409954" y="1212766"/>
              <a:ext cx="1890152" cy="1493535"/>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1800"/>
                <a:buFont typeface="Times New Roman"/>
                <a:buNone/>
              </a:pPr>
              <a:r>
                <a:rPr b="1" lang="en-US" sz="1800">
                  <a:solidFill>
                    <a:schemeClr val="lt1"/>
                  </a:solidFill>
                  <a:latin typeface="Times New Roman"/>
                  <a:ea typeface="Times New Roman"/>
                  <a:cs typeface="Times New Roman"/>
                  <a:sym typeface="Times New Roman"/>
                </a:rPr>
                <a:t>Cơ quan nhà nước nắm giữ quyền lực trong một thời gian nhất định – nhiệm kỳ</a:t>
              </a:r>
              <a:endParaRPr b="1" sz="1800">
                <a:solidFill>
                  <a:schemeClr val="lt1"/>
                </a:solidFill>
                <a:latin typeface="Times New Roman"/>
                <a:ea typeface="Times New Roman"/>
                <a:cs typeface="Times New Roman"/>
                <a:sym typeface="Times New Roman"/>
              </a:endParaRPr>
            </a:p>
          </p:txBody>
        </p:sp>
      </p:grpSp>
      <p:pic>
        <p:nvPicPr>
          <p:cNvPr descr="1.jpg" id="321" name="Google Shape;321;p28"/>
          <p:cNvPicPr preferRelativeResize="0"/>
          <p:nvPr/>
        </p:nvPicPr>
        <p:blipFill rotWithShape="1">
          <a:blip r:embed="rId3">
            <a:alphaModFix/>
          </a:blip>
          <a:srcRect b="0" l="0" r="0" t="0"/>
          <a:stretch/>
        </p:blipFill>
        <p:spPr>
          <a:xfrm>
            <a:off x="3733800" y="1143000"/>
            <a:ext cx="1618407" cy="838200"/>
          </a:xfrm>
          <a:prstGeom prst="rect">
            <a:avLst/>
          </a:prstGeom>
          <a:noFill/>
          <a:ln>
            <a:noFill/>
          </a:ln>
        </p:spPr>
      </p:pic>
      <p:pic>
        <p:nvPicPr>
          <p:cNvPr descr="3.png" id="322" name="Google Shape;322;p28"/>
          <p:cNvPicPr preferRelativeResize="0"/>
          <p:nvPr/>
        </p:nvPicPr>
        <p:blipFill rotWithShape="1">
          <a:blip r:embed="rId4">
            <a:alphaModFix/>
          </a:blip>
          <a:srcRect b="0" l="0" r="0" t="0"/>
          <a:stretch/>
        </p:blipFill>
        <p:spPr>
          <a:xfrm>
            <a:off x="1600200" y="1524000"/>
            <a:ext cx="1459624" cy="1676400"/>
          </a:xfrm>
          <a:prstGeom prst="rect">
            <a:avLst/>
          </a:prstGeom>
          <a:noFill/>
          <a:ln>
            <a:noFill/>
          </a:ln>
        </p:spPr>
      </p:pic>
      <p:pic>
        <p:nvPicPr>
          <p:cNvPr descr="16.jpg" id="323" name="Google Shape;323;p28"/>
          <p:cNvPicPr preferRelativeResize="0"/>
          <p:nvPr/>
        </p:nvPicPr>
        <p:blipFill rotWithShape="1">
          <a:blip r:embed="rId5">
            <a:alphaModFix/>
          </a:blip>
          <a:srcRect b="0" l="0" r="0" t="0"/>
          <a:stretch/>
        </p:blipFill>
        <p:spPr>
          <a:xfrm>
            <a:off x="5867400" y="1447800"/>
            <a:ext cx="1778632" cy="1724025"/>
          </a:xfrm>
          <a:prstGeom prst="rect">
            <a:avLst/>
          </a:prstGeom>
          <a:noFill/>
          <a:ln>
            <a:noFill/>
          </a:ln>
        </p:spPr>
      </p:pic>
      <p:sp>
        <p:nvSpPr>
          <p:cNvPr id="324" name="Google Shape;324;p28"/>
          <p:cNvSpPr txBox="1"/>
          <p:nvPr/>
        </p:nvSpPr>
        <p:spPr>
          <a:xfrm>
            <a:off x="457200" y="609600"/>
            <a:ext cx="8305800" cy="533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accent1"/>
              </a:buClr>
              <a:buSzPts val="2380"/>
              <a:buFont typeface="Noto Sans Symbols"/>
              <a:buNone/>
            </a:pPr>
            <a:r>
              <a:rPr b="1" i="0" lang="en-US" sz="2800" u="none" cap="none" strike="noStrike">
                <a:solidFill>
                  <a:srgbClr val="FF0000"/>
                </a:solidFill>
                <a:latin typeface="Times New Roman"/>
                <a:ea typeface="Times New Roman"/>
                <a:cs typeface="Times New Roman"/>
                <a:sym typeface="Times New Roman"/>
              </a:rPr>
              <a:t>2.2 Hình thức chính thể cộng hòa: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grpSp>
        <p:nvGrpSpPr>
          <p:cNvPr id="330" name="Google Shape;330;p29"/>
          <p:cNvGrpSpPr/>
          <p:nvPr/>
        </p:nvGrpSpPr>
        <p:grpSpPr>
          <a:xfrm>
            <a:off x="686104" y="1335343"/>
            <a:ext cx="7619391" cy="3984112"/>
            <a:chOff x="304" y="395543"/>
            <a:chExt cx="7619391" cy="3984112"/>
          </a:xfrm>
        </p:grpSpPr>
        <p:sp>
          <p:nvSpPr>
            <p:cNvPr id="331" name="Google Shape;331;p29"/>
            <p:cNvSpPr/>
            <p:nvPr/>
          </p:nvSpPr>
          <p:spPr>
            <a:xfrm>
              <a:off x="2607468" y="1974593"/>
              <a:ext cx="2405062" cy="2405062"/>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txBox="1"/>
            <p:nvPr/>
          </p:nvSpPr>
          <p:spPr>
            <a:xfrm>
              <a:off x="2959681" y="2326806"/>
              <a:ext cx="1700636" cy="1700636"/>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Hình thức chính thể Cộng hòa</a:t>
              </a:r>
              <a:endParaRPr b="1" sz="2000">
                <a:solidFill>
                  <a:schemeClr val="lt1"/>
                </a:solidFill>
                <a:latin typeface="Times New Roman"/>
                <a:ea typeface="Times New Roman"/>
                <a:cs typeface="Times New Roman"/>
                <a:sym typeface="Times New Roman"/>
              </a:endParaRPr>
            </a:p>
          </p:txBody>
        </p:sp>
        <p:sp>
          <p:nvSpPr>
            <p:cNvPr id="333" name="Google Shape;333;p29"/>
            <p:cNvSpPr/>
            <p:nvPr/>
          </p:nvSpPr>
          <p:spPr>
            <a:xfrm rot="-8700000">
              <a:off x="967225" y="1523310"/>
              <a:ext cx="1940680" cy="685442"/>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304" y="395543"/>
              <a:ext cx="2284809" cy="182784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txBox="1"/>
            <p:nvPr/>
          </p:nvSpPr>
          <p:spPr>
            <a:xfrm>
              <a:off x="53840" y="449079"/>
              <a:ext cx="2177737" cy="1720775"/>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Cộng hòa quý tộc</a:t>
              </a:r>
              <a:endParaRPr b="1" sz="2000">
                <a:solidFill>
                  <a:schemeClr val="lt1"/>
                </a:solidFill>
                <a:latin typeface="Times New Roman"/>
                <a:ea typeface="Times New Roman"/>
                <a:cs typeface="Times New Roman"/>
                <a:sym typeface="Times New Roman"/>
              </a:endParaRPr>
            </a:p>
          </p:txBody>
        </p:sp>
        <p:sp>
          <p:nvSpPr>
            <p:cNvPr id="336" name="Google Shape;336;p29"/>
            <p:cNvSpPr/>
            <p:nvPr/>
          </p:nvSpPr>
          <p:spPr>
            <a:xfrm rot="-2100000">
              <a:off x="4712094" y="1523310"/>
              <a:ext cx="1940680" cy="685442"/>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334886" y="395543"/>
              <a:ext cx="2284809" cy="1827847"/>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txBox="1"/>
            <p:nvPr/>
          </p:nvSpPr>
          <p:spPr>
            <a:xfrm>
              <a:off x="5388422" y="449079"/>
              <a:ext cx="2177737" cy="1720775"/>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Cộng hòa dân chủ</a:t>
              </a:r>
              <a:endParaRPr b="1" sz="2000">
                <a:solidFill>
                  <a:schemeClr val="lt1"/>
                </a:solidFill>
                <a:latin typeface="Times New Roman"/>
                <a:ea typeface="Times New Roman"/>
                <a:cs typeface="Times New Roman"/>
                <a:sym typeface="Times New Roman"/>
              </a:endParaRPr>
            </a:p>
          </p:txBody>
        </p:sp>
      </p:grpSp>
      <p:sp>
        <p:nvSpPr>
          <p:cNvPr id="339" name="Google Shape;339;p29"/>
          <p:cNvSpPr txBox="1"/>
          <p:nvPr/>
        </p:nvSpPr>
        <p:spPr>
          <a:xfrm>
            <a:off x="228600" y="3352800"/>
            <a:ext cx="2819400" cy="224676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Quyền tham gia bầu cử để lập ra các cơ quan quyền lực tối cao của nhà nước chỉ thuộc về tầng lớp quý tộc. Xuất hiện ở một số nhà nước: Spactar ở Hy lạp, chủ nô La Mã</a:t>
            </a:r>
            <a:endParaRPr sz="2000">
              <a:solidFill>
                <a:schemeClr val="dk1"/>
              </a:solidFill>
              <a:latin typeface="Times New Roman"/>
              <a:ea typeface="Times New Roman"/>
              <a:cs typeface="Times New Roman"/>
              <a:sym typeface="Times New Roman"/>
            </a:endParaRPr>
          </a:p>
        </p:txBody>
      </p:sp>
      <p:sp>
        <p:nvSpPr>
          <p:cNvPr id="340" name="Google Shape;340;p29"/>
          <p:cNvSpPr txBox="1"/>
          <p:nvPr/>
        </p:nvSpPr>
        <p:spPr>
          <a:xfrm>
            <a:off x="6248400" y="3276600"/>
            <a:ext cx="2667000" cy="34778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Quyền tham gia bầu cử để lập ra các cơ quan quyền lực tối cao của nhà nước thuộc về tất cả các tầng lớp nhân dân, mang tính phổ thông. Được chia thành các chính thể: </a:t>
            </a:r>
            <a:r>
              <a:rPr b="1" lang="en-US" sz="2000">
                <a:solidFill>
                  <a:schemeClr val="dk1"/>
                </a:solidFill>
                <a:latin typeface="Times New Roman"/>
                <a:ea typeface="Times New Roman"/>
                <a:cs typeface="Times New Roman"/>
                <a:sym typeface="Times New Roman"/>
              </a:rPr>
              <a:t>Cộng hòa đại nghị; Cộng hòa tổng thống; Cộng hòa lưỡng tính</a:t>
            </a:r>
            <a:endParaRPr b="1" sz="2000">
              <a:solidFill>
                <a:schemeClr val="dk1"/>
              </a:solidFill>
              <a:latin typeface="Times New Roman"/>
              <a:ea typeface="Times New Roman"/>
              <a:cs typeface="Times New Roman"/>
              <a:sym typeface="Times New Roman"/>
            </a:endParaRPr>
          </a:p>
        </p:txBody>
      </p:sp>
      <p:sp>
        <p:nvSpPr>
          <p:cNvPr id="341" name="Google Shape;341;p29"/>
          <p:cNvSpPr txBox="1"/>
          <p:nvPr/>
        </p:nvSpPr>
        <p:spPr>
          <a:xfrm>
            <a:off x="381000" y="685800"/>
            <a:ext cx="8305800" cy="533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accent1"/>
              </a:buClr>
              <a:buSzPts val="2380"/>
              <a:buFont typeface="Noto Sans Symbols"/>
              <a:buNone/>
            </a:pPr>
            <a:r>
              <a:rPr b="1" i="0" lang="en-US" sz="2800" u="none" cap="none" strike="noStrike">
                <a:solidFill>
                  <a:srgbClr val="FF0000"/>
                </a:solidFill>
                <a:latin typeface="Times New Roman"/>
                <a:ea typeface="Times New Roman"/>
                <a:cs typeface="Times New Roman"/>
                <a:sym typeface="Times New Roman"/>
              </a:rPr>
              <a:t>2.2 Hình thức chính thể cộng hòa: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0"/>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grpSp>
        <p:nvGrpSpPr>
          <p:cNvPr id="347" name="Google Shape;347;p30"/>
          <p:cNvGrpSpPr/>
          <p:nvPr/>
        </p:nvGrpSpPr>
        <p:grpSpPr>
          <a:xfrm>
            <a:off x="1094175" y="1475745"/>
            <a:ext cx="6803249" cy="4770109"/>
            <a:chOff x="408375" y="2545"/>
            <a:chExt cx="6803249" cy="4770109"/>
          </a:xfrm>
        </p:grpSpPr>
        <p:sp>
          <p:nvSpPr>
            <p:cNvPr id="348" name="Google Shape;348;p30"/>
            <p:cNvSpPr/>
            <p:nvPr/>
          </p:nvSpPr>
          <p:spPr>
            <a:xfrm>
              <a:off x="2781300" y="2715254"/>
              <a:ext cx="2057400" cy="2057400"/>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txBox="1"/>
            <p:nvPr/>
          </p:nvSpPr>
          <p:spPr>
            <a:xfrm>
              <a:off x="3082599" y="3016553"/>
              <a:ext cx="1454802" cy="145480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Hình thức chính thể Cộng hòa Dân chủ</a:t>
              </a:r>
              <a:endParaRPr b="1" sz="2000">
                <a:solidFill>
                  <a:schemeClr val="lt1"/>
                </a:solidFill>
                <a:latin typeface="Times New Roman"/>
                <a:ea typeface="Times New Roman"/>
                <a:cs typeface="Times New Roman"/>
                <a:sym typeface="Times New Roman"/>
              </a:endParaRPr>
            </a:p>
          </p:txBody>
        </p:sp>
        <p:sp>
          <p:nvSpPr>
            <p:cNvPr id="350" name="Google Shape;350;p30"/>
            <p:cNvSpPr/>
            <p:nvPr/>
          </p:nvSpPr>
          <p:spPr>
            <a:xfrm rot="-8700000">
              <a:off x="1220644" y="2276521"/>
              <a:ext cx="1824696" cy="586359"/>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408375" y="1264587"/>
              <a:ext cx="1954530" cy="1563624"/>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txBox="1"/>
            <p:nvPr/>
          </p:nvSpPr>
          <p:spPr>
            <a:xfrm>
              <a:off x="454172" y="1310384"/>
              <a:ext cx="1862936" cy="147203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Cộng hòa Đại nghị</a:t>
              </a:r>
              <a:endParaRPr b="1" sz="2000">
                <a:solidFill>
                  <a:schemeClr val="lt1"/>
                </a:solidFill>
                <a:latin typeface="Times New Roman"/>
                <a:ea typeface="Times New Roman"/>
                <a:cs typeface="Times New Roman"/>
                <a:sym typeface="Times New Roman"/>
              </a:endParaRPr>
            </a:p>
          </p:txBody>
        </p:sp>
        <p:sp>
          <p:nvSpPr>
            <p:cNvPr id="353" name="Google Shape;353;p30"/>
            <p:cNvSpPr/>
            <p:nvPr/>
          </p:nvSpPr>
          <p:spPr>
            <a:xfrm rot="-5400000">
              <a:off x="2897651" y="1403526"/>
              <a:ext cx="1824696" cy="586359"/>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2832735" y="2545"/>
              <a:ext cx="1954530" cy="1563624"/>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txBox="1"/>
            <p:nvPr/>
          </p:nvSpPr>
          <p:spPr>
            <a:xfrm>
              <a:off x="2878532" y="48342"/>
              <a:ext cx="1862936" cy="147203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Cộng hòa Tổng thống</a:t>
              </a:r>
              <a:endParaRPr b="1" sz="2000">
                <a:solidFill>
                  <a:schemeClr val="lt1"/>
                </a:solidFill>
                <a:latin typeface="Times New Roman"/>
                <a:ea typeface="Times New Roman"/>
                <a:cs typeface="Times New Roman"/>
                <a:sym typeface="Times New Roman"/>
              </a:endParaRPr>
            </a:p>
          </p:txBody>
        </p:sp>
        <p:sp>
          <p:nvSpPr>
            <p:cNvPr id="356" name="Google Shape;356;p30"/>
            <p:cNvSpPr/>
            <p:nvPr/>
          </p:nvSpPr>
          <p:spPr>
            <a:xfrm rot="-2100000">
              <a:off x="4574658" y="2276521"/>
              <a:ext cx="1824696" cy="586359"/>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5257094" y="1264587"/>
              <a:ext cx="1954530" cy="1563624"/>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txBox="1"/>
            <p:nvPr/>
          </p:nvSpPr>
          <p:spPr>
            <a:xfrm>
              <a:off x="5302891" y="1310384"/>
              <a:ext cx="1862936" cy="147203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Cộng hòa Lưỡng tính</a:t>
              </a:r>
              <a:endParaRPr b="1" sz="2000">
                <a:solidFill>
                  <a:schemeClr val="lt1"/>
                </a:solidFill>
                <a:latin typeface="Times New Roman"/>
                <a:ea typeface="Times New Roman"/>
                <a:cs typeface="Times New Roman"/>
                <a:sym typeface="Times New Roman"/>
              </a:endParaRPr>
            </a:p>
          </p:txBody>
        </p:sp>
      </p:grpSp>
      <p:sp>
        <p:nvSpPr>
          <p:cNvPr id="359" name="Google Shape;359;p30"/>
          <p:cNvSpPr txBox="1"/>
          <p:nvPr/>
        </p:nvSpPr>
        <p:spPr>
          <a:xfrm>
            <a:off x="457200" y="4417874"/>
            <a:ext cx="2590800" cy="175432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Nghị viện là một thiết chế quyền lực trung tâm. Tổng thống do Nghị viện bầu ra, chịu trách nhiệm trước nghị viện</a:t>
            </a:r>
            <a:endParaRPr b="1" sz="1800">
              <a:solidFill>
                <a:schemeClr val="dk1"/>
              </a:solidFill>
              <a:latin typeface="Times New Roman"/>
              <a:ea typeface="Times New Roman"/>
              <a:cs typeface="Times New Roman"/>
              <a:sym typeface="Times New Roman"/>
            </a:endParaRPr>
          </a:p>
        </p:txBody>
      </p:sp>
      <p:pic>
        <p:nvPicPr>
          <p:cNvPr descr="Nước áo.jpg" id="360" name="Google Shape;360;p30"/>
          <p:cNvPicPr preferRelativeResize="0"/>
          <p:nvPr/>
        </p:nvPicPr>
        <p:blipFill rotWithShape="1">
          <a:blip r:embed="rId3">
            <a:alphaModFix/>
          </a:blip>
          <a:srcRect b="0" l="0" r="0" t="0"/>
          <a:stretch/>
        </p:blipFill>
        <p:spPr>
          <a:xfrm>
            <a:off x="152400" y="2346960"/>
            <a:ext cx="914400" cy="548640"/>
          </a:xfrm>
          <a:prstGeom prst="rect">
            <a:avLst/>
          </a:prstGeom>
          <a:noFill/>
          <a:ln>
            <a:noFill/>
          </a:ln>
        </p:spPr>
      </p:pic>
      <p:pic>
        <p:nvPicPr>
          <p:cNvPr descr="germen.jpg" id="361" name="Google Shape;361;p30"/>
          <p:cNvPicPr preferRelativeResize="0"/>
          <p:nvPr/>
        </p:nvPicPr>
        <p:blipFill rotWithShape="1">
          <a:blip r:embed="rId4">
            <a:alphaModFix/>
          </a:blip>
          <a:srcRect b="0" l="0" r="0" t="0"/>
          <a:stretch/>
        </p:blipFill>
        <p:spPr>
          <a:xfrm>
            <a:off x="152400" y="3075709"/>
            <a:ext cx="914400" cy="581891"/>
          </a:xfrm>
          <a:prstGeom prst="rect">
            <a:avLst/>
          </a:prstGeom>
          <a:noFill/>
          <a:ln>
            <a:noFill/>
          </a:ln>
        </p:spPr>
      </p:pic>
      <p:pic>
        <p:nvPicPr>
          <p:cNvPr descr="itali.png" id="362" name="Google Shape;362;p30"/>
          <p:cNvPicPr preferRelativeResize="0"/>
          <p:nvPr/>
        </p:nvPicPr>
        <p:blipFill rotWithShape="1">
          <a:blip r:embed="rId5">
            <a:alphaModFix/>
          </a:blip>
          <a:srcRect b="0" l="0" r="0" t="0"/>
          <a:stretch/>
        </p:blipFill>
        <p:spPr>
          <a:xfrm>
            <a:off x="152400" y="3801600"/>
            <a:ext cx="928688" cy="618000"/>
          </a:xfrm>
          <a:prstGeom prst="rect">
            <a:avLst/>
          </a:prstGeom>
          <a:noFill/>
          <a:ln>
            <a:noFill/>
          </a:ln>
        </p:spPr>
      </p:pic>
      <p:sp>
        <p:nvSpPr>
          <p:cNvPr id="363" name="Google Shape;363;p30"/>
          <p:cNvSpPr txBox="1"/>
          <p:nvPr/>
        </p:nvSpPr>
        <p:spPr>
          <a:xfrm>
            <a:off x="5486400" y="1295400"/>
            <a:ext cx="3429000" cy="14773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Nguyên thủ quốc gia – Tổng thống do dân trực tiếp bầu ra, có vị trí, vai trò rất quan trọng. Chính phủ không phải do Nghị viện lập ra</a:t>
            </a:r>
            <a:endParaRPr b="1" sz="1800">
              <a:solidFill>
                <a:schemeClr val="dk1"/>
              </a:solidFill>
              <a:latin typeface="Times New Roman"/>
              <a:ea typeface="Times New Roman"/>
              <a:cs typeface="Times New Roman"/>
              <a:sym typeface="Times New Roman"/>
            </a:endParaRPr>
          </a:p>
        </p:txBody>
      </p:sp>
      <p:pic>
        <p:nvPicPr>
          <p:cNvPr descr="brasil.png" id="364" name="Google Shape;364;p30"/>
          <p:cNvPicPr preferRelativeResize="0"/>
          <p:nvPr/>
        </p:nvPicPr>
        <p:blipFill rotWithShape="1">
          <a:blip r:embed="rId6">
            <a:alphaModFix/>
          </a:blip>
          <a:srcRect b="0" l="0" r="0" t="0"/>
          <a:stretch/>
        </p:blipFill>
        <p:spPr>
          <a:xfrm>
            <a:off x="2362200" y="1295400"/>
            <a:ext cx="990191" cy="685799"/>
          </a:xfrm>
          <a:prstGeom prst="rect">
            <a:avLst/>
          </a:prstGeom>
          <a:noFill/>
          <a:ln>
            <a:noFill/>
          </a:ln>
        </p:spPr>
      </p:pic>
      <p:pic>
        <p:nvPicPr>
          <p:cNvPr descr="usa.png" id="365" name="Google Shape;365;p30"/>
          <p:cNvPicPr preferRelativeResize="0"/>
          <p:nvPr/>
        </p:nvPicPr>
        <p:blipFill rotWithShape="1">
          <a:blip r:embed="rId7">
            <a:alphaModFix/>
          </a:blip>
          <a:srcRect b="0" l="0" r="0" t="0"/>
          <a:stretch/>
        </p:blipFill>
        <p:spPr>
          <a:xfrm>
            <a:off x="4114800" y="838200"/>
            <a:ext cx="1041615" cy="547688"/>
          </a:xfrm>
          <a:prstGeom prst="rect">
            <a:avLst/>
          </a:prstGeom>
          <a:noFill/>
          <a:ln>
            <a:noFill/>
          </a:ln>
        </p:spPr>
      </p:pic>
      <p:pic>
        <p:nvPicPr>
          <p:cNvPr descr="chile.png" id="366" name="Google Shape;366;p30"/>
          <p:cNvPicPr preferRelativeResize="0"/>
          <p:nvPr/>
        </p:nvPicPr>
        <p:blipFill rotWithShape="1">
          <a:blip r:embed="rId8">
            <a:alphaModFix/>
          </a:blip>
          <a:srcRect b="0" l="0" r="0" t="0"/>
          <a:stretch/>
        </p:blipFill>
        <p:spPr>
          <a:xfrm>
            <a:off x="2362200" y="2057400"/>
            <a:ext cx="966164" cy="642938"/>
          </a:xfrm>
          <a:prstGeom prst="rect">
            <a:avLst/>
          </a:prstGeom>
          <a:noFill/>
          <a:ln>
            <a:noFill/>
          </a:ln>
        </p:spPr>
      </p:pic>
      <p:pic>
        <p:nvPicPr>
          <p:cNvPr descr="franch.jpg" id="367" name="Google Shape;367;p30"/>
          <p:cNvPicPr preferRelativeResize="0"/>
          <p:nvPr/>
        </p:nvPicPr>
        <p:blipFill rotWithShape="1">
          <a:blip r:embed="rId9">
            <a:alphaModFix/>
          </a:blip>
          <a:srcRect b="0" l="0" r="0" t="0"/>
          <a:stretch/>
        </p:blipFill>
        <p:spPr>
          <a:xfrm>
            <a:off x="7924800" y="2590800"/>
            <a:ext cx="1131757" cy="847725"/>
          </a:xfrm>
          <a:prstGeom prst="rect">
            <a:avLst/>
          </a:prstGeom>
          <a:noFill/>
          <a:ln>
            <a:noFill/>
          </a:ln>
        </p:spPr>
      </p:pic>
      <p:pic>
        <p:nvPicPr>
          <p:cNvPr descr="rusia.png" id="368" name="Google Shape;368;p30"/>
          <p:cNvPicPr preferRelativeResize="0"/>
          <p:nvPr/>
        </p:nvPicPr>
        <p:blipFill rotWithShape="1">
          <a:blip r:embed="rId10">
            <a:alphaModFix/>
          </a:blip>
          <a:srcRect b="0" l="0" r="0" t="0"/>
          <a:stretch/>
        </p:blipFill>
        <p:spPr>
          <a:xfrm>
            <a:off x="7922718" y="3581400"/>
            <a:ext cx="1145082" cy="762000"/>
          </a:xfrm>
          <a:prstGeom prst="rect">
            <a:avLst/>
          </a:prstGeom>
          <a:noFill/>
          <a:ln>
            <a:noFill/>
          </a:ln>
        </p:spPr>
      </p:pic>
      <p:sp>
        <p:nvSpPr>
          <p:cNvPr id="369" name="Google Shape;369;p30"/>
          <p:cNvSpPr txBox="1"/>
          <p:nvPr/>
        </p:nvSpPr>
        <p:spPr>
          <a:xfrm>
            <a:off x="5638800" y="4473476"/>
            <a:ext cx="3429000" cy="2308324"/>
          </a:xfrm>
          <a:prstGeom prst="rect">
            <a:avLst/>
          </a:prstGeom>
          <a:noFill/>
          <a:ln>
            <a:noFill/>
          </a:ln>
        </p:spPr>
        <p:txBody>
          <a:bodyPr anchorCtr="0" anchor="t" bIns="45700" lIns="91425" spcFirstLastPara="1" rIns="91425" wrap="square" tIns="45700">
            <a:noAutofit/>
          </a:bodyPr>
          <a:lstStyle/>
          <a:p>
            <a:pPr indent="-101600" lvl="0" marL="0" marR="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Nghị viện do nhân dân bầu ra.</a:t>
            </a:r>
            <a:endParaRPr/>
          </a:p>
          <a:p>
            <a:pPr indent="-101600" lvl="0" marL="0" marR="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Trung tâm bộ máy quyền lực là Tổng thống, do dân bầu ra, có quyền hạn rất lớn, kể cả giải tán Nghị viện, thành lập Chính phủ.</a:t>
            </a:r>
            <a:endParaRPr/>
          </a:p>
          <a:p>
            <a:pPr indent="-101600" lvl="0" marL="0" marR="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Chính phủ do Thủ tướng đứng đầu, đặt dưới sự lãnh đạo của Tổng thống, chịu trách nhiệm trước Tổng thống và Nghị viện</a:t>
            </a:r>
            <a:endParaRPr b="1" sz="1600">
              <a:solidFill>
                <a:schemeClr val="dk1"/>
              </a:solidFill>
              <a:latin typeface="Times New Roman"/>
              <a:ea typeface="Times New Roman"/>
              <a:cs typeface="Times New Roman"/>
              <a:sym typeface="Times New Roman"/>
            </a:endParaRPr>
          </a:p>
        </p:txBody>
      </p:sp>
      <p:sp>
        <p:nvSpPr>
          <p:cNvPr id="370" name="Google Shape;370;p30"/>
          <p:cNvSpPr txBox="1"/>
          <p:nvPr/>
        </p:nvSpPr>
        <p:spPr>
          <a:xfrm>
            <a:off x="304800" y="838200"/>
            <a:ext cx="8305800" cy="533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accent1"/>
              </a:buClr>
              <a:buSzPts val="1700"/>
              <a:buFont typeface="Noto Sans Symbols"/>
              <a:buNone/>
            </a:pPr>
            <a:r>
              <a:rPr b="1" i="0" lang="en-US" sz="2000" u="none" cap="none" strike="noStrike">
                <a:solidFill>
                  <a:srgbClr val="FF0000"/>
                </a:solidFill>
                <a:latin typeface="Times New Roman"/>
                <a:ea typeface="Times New Roman"/>
                <a:cs typeface="Times New Roman"/>
                <a:sym typeface="Times New Roman"/>
              </a:rPr>
              <a:t>2.2 Hình thức chính thể cộng hòa: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1"/>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376" name="Google Shape;376;p31"/>
          <p:cNvSpPr txBox="1"/>
          <p:nvPr>
            <p:ph idx="1" type="body"/>
          </p:nvPr>
        </p:nvSpPr>
        <p:spPr>
          <a:xfrm>
            <a:off x="304800" y="685800"/>
            <a:ext cx="8305800" cy="533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380"/>
              <a:buNone/>
            </a:pPr>
            <a:r>
              <a:rPr b="1" lang="en-US" sz="2800">
                <a:solidFill>
                  <a:srgbClr val="FF0000"/>
                </a:solidFill>
                <a:latin typeface="Times New Roman"/>
                <a:ea typeface="Times New Roman"/>
                <a:cs typeface="Times New Roman"/>
                <a:sym typeface="Times New Roman"/>
              </a:rPr>
              <a:t>Hình thức chính thể cộng hòa</a:t>
            </a:r>
            <a:endParaRPr b="1" sz="2800">
              <a:solidFill>
                <a:srgbClr val="FF0000"/>
              </a:solidFill>
              <a:latin typeface="Times New Roman"/>
              <a:ea typeface="Times New Roman"/>
              <a:cs typeface="Times New Roman"/>
              <a:sym typeface="Times New Roman"/>
            </a:endParaRPr>
          </a:p>
        </p:txBody>
      </p:sp>
      <p:pic>
        <p:nvPicPr>
          <p:cNvPr descr="Dai nghi chuan.jpg" id="377" name="Google Shape;377;p31"/>
          <p:cNvPicPr preferRelativeResize="0"/>
          <p:nvPr/>
        </p:nvPicPr>
        <p:blipFill rotWithShape="1">
          <a:blip r:embed="rId3">
            <a:alphaModFix/>
          </a:blip>
          <a:srcRect b="0" l="0" r="0" t="0"/>
          <a:stretch/>
        </p:blipFill>
        <p:spPr>
          <a:xfrm>
            <a:off x="304800" y="1143000"/>
            <a:ext cx="5410200" cy="1795917"/>
          </a:xfrm>
          <a:prstGeom prst="rect">
            <a:avLst/>
          </a:prstGeom>
          <a:noFill/>
          <a:ln>
            <a:noFill/>
          </a:ln>
        </p:spPr>
      </p:pic>
      <p:pic>
        <p:nvPicPr>
          <p:cNvPr descr="Hon hop chuan.png" id="378" name="Google Shape;378;p31"/>
          <p:cNvPicPr preferRelativeResize="0"/>
          <p:nvPr/>
        </p:nvPicPr>
        <p:blipFill rotWithShape="1">
          <a:blip r:embed="rId4">
            <a:alphaModFix/>
          </a:blip>
          <a:srcRect b="0" l="0" r="0" t="0"/>
          <a:stretch/>
        </p:blipFill>
        <p:spPr>
          <a:xfrm>
            <a:off x="304800" y="4691633"/>
            <a:ext cx="5486400" cy="1920621"/>
          </a:xfrm>
          <a:prstGeom prst="rect">
            <a:avLst/>
          </a:prstGeom>
          <a:noFill/>
          <a:ln>
            <a:noFill/>
          </a:ln>
        </p:spPr>
      </p:pic>
      <p:pic>
        <p:nvPicPr>
          <p:cNvPr descr="Tong thong chuan.jpg" id="379" name="Google Shape;379;p31"/>
          <p:cNvPicPr preferRelativeResize="0"/>
          <p:nvPr/>
        </p:nvPicPr>
        <p:blipFill rotWithShape="1">
          <a:blip r:embed="rId5">
            <a:alphaModFix/>
          </a:blip>
          <a:srcRect b="0" l="0" r="0" t="0"/>
          <a:stretch/>
        </p:blipFill>
        <p:spPr>
          <a:xfrm>
            <a:off x="304800" y="2895599"/>
            <a:ext cx="5486400" cy="1752601"/>
          </a:xfrm>
          <a:prstGeom prst="rect">
            <a:avLst/>
          </a:prstGeom>
          <a:noFill/>
          <a:ln>
            <a:noFill/>
          </a:ln>
        </p:spPr>
      </p:pic>
      <p:sp>
        <p:nvSpPr>
          <p:cNvPr id="380" name="Google Shape;380;p31"/>
          <p:cNvSpPr txBox="1"/>
          <p:nvPr/>
        </p:nvSpPr>
        <p:spPr>
          <a:xfrm>
            <a:off x="5867400" y="1219200"/>
            <a:ext cx="3048000" cy="160043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400">
                <a:solidFill>
                  <a:schemeClr val="dk1"/>
                </a:solidFill>
                <a:latin typeface="Times New Roman"/>
                <a:ea typeface="Times New Roman"/>
                <a:cs typeface="Times New Roman"/>
                <a:sym typeface="Times New Roman"/>
              </a:rPr>
              <a:t>CHLB Đức (từ 1949), Áo (từ 1955), Cộng hòa Séc (từ 1993), Đông Timor (1999), Hungary (1990), Ấn Độ (1950), Italia (từ 1948), Ba Lan (1990), Bồ Đào Nha (1976), Singapore (1965), Thổ Nhĩ Kỳ (từ 1923), Cộng hòa Nam Phi (từ 1961)…</a:t>
            </a:r>
            <a:endParaRPr/>
          </a:p>
        </p:txBody>
      </p:sp>
      <p:sp>
        <p:nvSpPr>
          <p:cNvPr id="381" name="Google Shape;381;p31"/>
          <p:cNvSpPr txBox="1"/>
          <p:nvPr/>
        </p:nvSpPr>
        <p:spPr>
          <a:xfrm>
            <a:off x="5867400" y="3048000"/>
            <a:ext cx="2895600"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Hoa Kỳ, Hàn Quốc, Uruguay, Brazil, Afghanistan, Colombia, Indonesia, Iran, Chile, Paraguay, Venezuela, Mexico, Nigeria, Philippines</a:t>
            </a:r>
            <a:endParaRPr/>
          </a:p>
        </p:txBody>
      </p:sp>
      <p:sp>
        <p:nvSpPr>
          <p:cNvPr id="382" name="Google Shape;382;p31"/>
          <p:cNvSpPr txBox="1"/>
          <p:nvPr/>
        </p:nvSpPr>
        <p:spPr>
          <a:xfrm>
            <a:off x="5943600" y="4800600"/>
            <a:ext cx="2971800"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Pháp, và Nga là điển hình cho loại hình cộng hoà lưỡng tính</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914400" y="304800"/>
            <a:ext cx="7772400" cy="6858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dk2"/>
              </a:buClr>
              <a:buSzPts val="3600"/>
              <a:buFont typeface="Times New Roman"/>
              <a:buNone/>
            </a:pPr>
            <a:r>
              <a:rPr b="1" lang="en-US" sz="3600">
                <a:latin typeface="Times New Roman"/>
                <a:ea typeface="Times New Roman"/>
                <a:cs typeface="Times New Roman"/>
                <a:sym typeface="Times New Roman"/>
              </a:rPr>
              <a:t>CHƯƠNG 2</a:t>
            </a:r>
            <a:endParaRPr/>
          </a:p>
        </p:txBody>
      </p:sp>
      <p:sp>
        <p:nvSpPr>
          <p:cNvPr id="109" name="Google Shape;109;p14"/>
          <p:cNvSpPr txBox="1"/>
          <p:nvPr>
            <p:ph idx="1" type="body"/>
          </p:nvPr>
        </p:nvSpPr>
        <p:spPr>
          <a:xfrm>
            <a:off x="152400" y="990600"/>
            <a:ext cx="8763000" cy="27432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380"/>
              <a:buNone/>
            </a:pPr>
            <a:r>
              <a:rPr b="1" lang="en-US" sz="2800">
                <a:latin typeface="Times New Roman"/>
                <a:ea typeface="Times New Roman"/>
                <a:cs typeface="Times New Roman"/>
                <a:sym typeface="Times New Roman"/>
              </a:rPr>
              <a:t>Bài 3 Nhà nước và Bộ máy nhà nước</a:t>
            </a:r>
            <a:endParaRPr b="1" sz="2800">
              <a:latin typeface="Times New Roman"/>
              <a:ea typeface="Times New Roman"/>
              <a:cs typeface="Times New Roman"/>
              <a:sym typeface="Times New Roman"/>
            </a:endParaRPr>
          </a:p>
          <a:p>
            <a:pPr indent="-571500" lvl="0" marL="571500" rtl="0" algn="just">
              <a:spcBef>
                <a:spcPts val="580"/>
              </a:spcBef>
              <a:spcAft>
                <a:spcPts val="0"/>
              </a:spcAft>
              <a:buClr>
                <a:srgbClr val="FF0000"/>
              </a:buClr>
              <a:buSzPts val="2800"/>
              <a:buAutoNum type="romanUcPeriod"/>
            </a:pPr>
            <a:r>
              <a:rPr b="1" lang="en-US" sz="2800">
                <a:solidFill>
                  <a:srgbClr val="FF0000"/>
                </a:solidFill>
                <a:latin typeface="Times New Roman"/>
                <a:ea typeface="Times New Roman"/>
                <a:cs typeface="Times New Roman"/>
                <a:sym typeface="Times New Roman"/>
              </a:rPr>
              <a:t>Khái niệm (Concept)</a:t>
            </a:r>
            <a:endParaRPr/>
          </a:p>
          <a:p>
            <a:pPr indent="-571500" lvl="0" marL="571500" rtl="0" algn="just">
              <a:spcBef>
                <a:spcPts val="580"/>
              </a:spcBef>
              <a:spcAft>
                <a:spcPts val="0"/>
              </a:spcAft>
              <a:buClr>
                <a:srgbClr val="FF0000"/>
              </a:buClr>
              <a:buSzPts val="2800"/>
              <a:buAutoNum type="romanUcPeriod"/>
            </a:pPr>
            <a:r>
              <a:rPr b="1" lang="en-US" sz="2800">
                <a:solidFill>
                  <a:srgbClr val="FF0000"/>
                </a:solidFill>
                <a:latin typeface="Times New Roman"/>
                <a:ea typeface="Times New Roman"/>
                <a:cs typeface="Times New Roman"/>
                <a:sym typeface="Times New Roman"/>
              </a:rPr>
              <a:t>Hình thức nhà nước (Forms of the State)</a:t>
            </a:r>
            <a:endParaRPr/>
          </a:p>
          <a:p>
            <a:pPr indent="-571500" lvl="0" marL="571500" rtl="0" algn="just">
              <a:spcBef>
                <a:spcPts val="580"/>
              </a:spcBef>
              <a:spcAft>
                <a:spcPts val="0"/>
              </a:spcAft>
              <a:buClr>
                <a:srgbClr val="FF0000"/>
              </a:buClr>
              <a:buSzPts val="2800"/>
              <a:buAutoNum type="romanUcPeriod"/>
            </a:pPr>
            <a:r>
              <a:rPr b="1" lang="en-US" sz="2800">
                <a:solidFill>
                  <a:srgbClr val="FF0000"/>
                </a:solidFill>
                <a:latin typeface="Times New Roman"/>
                <a:ea typeface="Times New Roman"/>
                <a:cs typeface="Times New Roman"/>
                <a:sym typeface="Times New Roman"/>
              </a:rPr>
              <a:t>Bộ máy nhà nước CHXHCN Việt Nam (Apparatus of  The Socialist Republic of Vietnam)</a:t>
            </a:r>
            <a:endParaRPr/>
          </a:p>
        </p:txBody>
      </p:sp>
      <p:pic>
        <p:nvPicPr>
          <p:cNvPr descr="2.jpg" id="110" name="Google Shape;110;p14"/>
          <p:cNvPicPr preferRelativeResize="0"/>
          <p:nvPr/>
        </p:nvPicPr>
        <p:blipFill rotWithShape="1">
          <a:blip r:embed="rId3">
            <a:alphaModFix/>
          </a:blip>
          <a:srcRect b="0" l="0" r="0" t="0"/>
          <a:stretch/>
        </p:blipFill>
        <p:spPr>
          <a:xfrm>
            <a:off x="304800" y="3520966"/>
            <a:ext cx="4267200" cy="2956034"/>
          </a:xfrm>
          <a:prstGeom prst="rect">
            <a:avLst/>
          </a:prstGeom>
          <a:noFill/>
          <a:ln>
            <a:noFill/>
          </a:ln>
        </p:spPr>
      </p:pic>
      <p:pic>
        <p:nvPicPr>
          <p:cNvPr descr="3.jpg" id="111" name="Google Shape;111;p14"/>
          <p:cNvPicPr preferRelativeResize="0"/>
          <p:nvPr/>
        </p:nvPicPr>
        <p:blipFill rotWithShape="1">
          <a:blip r:embed="rId4">
            <a:alphaModFix/>
          </a:blip>
          <a:srcRect b="0" l="0" r="0" t="0"/>
          <a:stretch/>
        </p:blipFill>
        <p:spPr>
          <a:xfrm>
            <a:off x="4572000" y="3463135"/>
            <a:ext cx="4343400" cy="29376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6" name="Shape 386"/>
        <p:cNvGrpSpPr/>
        <p:nvPr/>
      </p:nvGrpSpPr>
      <p:grpSpPr>
        <a:xfrm>
          <a:off x="0" y="0"/>
          <a:ext cx="0" cy="0"/>
          <a:chOff x="0" y="0"/>
          <a:chExt cx="0" cy="0"/>
        </a:xfrm>
      </p:grpSpPr>
      <p:sp>
        <p:nvSpPr>
          <p:cNvPr id="387" name="Google Shape;387;p32"/>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Hình thức chính thể nhà nước trên thế giới hiện nay</a:t>
            </a:r>
            <a:endParaRPr/>
          </a:p>
        </p:txBody>
      </p:sp>
      <p:pic>
        <p:nvPicPr>
          <p:cNvPr descr="Forms_of_government.svg.png" id="388" name="Google Shape;388;p32"/>
          <p:cNvPicPr preferRelativeResize="0"/>
          <p:nvPr/>
        </p:nvPicPr>
        <p:blipFill rotWithShape="1">
          <a:blip r:embed="rId3">
            <a:alphaModFix/>
          </a:blip>
          <a:srcRect b="0" l="0" r="0" t="0"/>
          <a:stretch/>
        </p:blipFill>
        <p:spPr>
          <a:xfrm>
            <a:off x="523875" y="609600"/>
            <a:ext cx="8096250" cy="3505200"/>
          </a:xfrm>
          <a:prstGeom prst="rect">
            <a:avLst/>
          </a:prstGeom>
          <a:noFill/>
          <a:ln>
            <a:noFill/>
          </a:ln>
        </p:spPr>
      </p:pic>
      <p:graphicFrame>
        <p:nvGraphicFramePr>
          <p:cNvPr id="389" name="Google Shape;389;p32"/>
          <p:cNvGraphicFramePr/>
          <p:nvPr/>
        </p:nvGraphicFramePr>
        <p:xfrm>
          <a:off x="381000" y="4114800"/>
          <a:ext cx="3000000" cy="3000000"/>
        </p:xfrm>
        <a:graphic>
          <a:graphicData uri="http://schemas.openxmlformats.org/drawingml/2006/table">
            <a:tbl>
              <a:tblPr>
                <a:noFill/>
                <a:tableStyleId>{992794D9-6AAB-42EF-9E9B-6B35C367DDC1}</a:tableStyleId>
              </a:tblPr>
              <a:tblGrid>
                <a:gridCol w="1534950"/>
                <a:gridCol w="6770850"/>
              </a:tblGrid>
              <a:tr h="144775">
                <a:tc gridSpan="2">
                  <a:txBody>
                    <a:bodyPr/>
                    <a:lstStyle/>
                    <a:p>
                      <a:pPr indent="0" lvl="0" marL="0" marR="0" rtl="0" algn="l">
                        <a:spcBef>
                          <a:spcPts val="0"/>
                        </a:spcBef>
                        <a:spcAft>
                          <a:spcPts val="0"/>
                        </a:spcAft>
                        <a:buNone/>
                      </a:pPr>
                      <a:r>
                        <a:rPr b="1" lang="en-US" sz="1200" u="none" cap="none" strike="noStrike">
                          <a:latin typeface="Times New Roman"/>
                          <a:ea typeface="Times New Roman"/>
                          <a:cs typeface="Times New Roman"/>
                          <a:sym typeface="Times New Roman"/>
                        </a:rPr>
                        <a:t>Các chính thể trên thế giới tính tới tháng 05, 2010.</a:t>
                      </a:r>
                      <a:endParaRPr sz="1200">
                        <a:latin typeface="Times New Roman"/>
                        <a:ea typeface="Times New Roman"/>
                        <a:cs typeface="Times New Roman"/>
                        <a:sym typeface="Times New Roman"/>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c hMerge="1"/>
              </a:tr>
              <a:tr h="144775">
                <a:tc>
                  <a:txBody>
                    <a:bodyPr/>
                    <a:lstStyle/>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3355DD"/>
                    </a:solidFill>
                  </a:tcPr>
                </a:tc>
                <a:tc>
                  <a:txBody>
                    <a:bodyPr/>
                    <a:lstStyle/>
                    <a:p>
                      <a:pPr indent="0" lvl="0" marL="0" marR="0" rtl="0" algn="l">
                        <a:spcBef>
                          <a:spcPts val="0"/>
                        </a:spcBef>
                        <a:spcAft>
                          <a:spcPts val="0"/>
                        </a:spcAft>
                        <a:buNone/>
                      </a:pPr>
                      <a:r>
                        <a:rPr lang="en-US" sz="1200" u="sng" strike="noStrike">
                          <a:solidFill>
                            <a:schemeClr val="hlink"/>
                          </a:solidFill>
                          <a:latin typeface="Times New Roman"/>
                          <a:ea typeface="Times New Roman"/>
                          <a:cs typeface="Times New Roman"/>
                          <a:sym typeface="Times New Roman"/>
                          <a:hlinkClick r:id="rId4"/>
                        </a:rPr>
                        <a:t>Cộng hòa tổng thống</a:t>
                      </a:r>
                      <a:r>
                        <a:rPr lang="en-US" sz="1200">
                          <a:latin typeface="Times New Roman"/>
                          <a:ea typeface="Times New Roman"/>
                          <a:cs typeface="Times New Roman"/>
                          <a:sym typeface="Times New Roman"/>
                        </a:rPr>
                        <a:t> đầy đủ.</a:t>
                      </a:r>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144775">
                <a:tc>
                  <a:txBody>
                    <a:bodyPr/>
                    <a:lstStyle/>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66BB66"/>
                    </a:solidFill>
                  </a:tcPr>
                </a:tc>
                <a:tc>
                  <a:txBody>
                    <a:bodyPr/>
                    <a:lstStyle/>
                    <a:p>
                      <a:pPr indent="0" lvl="0" marL="0" marR="0" rtl="0" algn="l">
                        <a:spcBef>
                          <a:spcPts val="0"/>
                        </a:spcBef>
                        <a:spcAft>
                          <a:spcPts val="0"/>
                        </a:spcAft>
                        <a:buNone/>
                      </a:pPr>
                      <a:r>
                        <a:rPr lang="en-US" sz="1200" u="sng" strike="noStrike">
                          <a:solidFill>
                            <a:schemeClr val="hlink"/>
                          </a:solidFill>
                          <a:latin typeface="Times New Roman"/>
                          <a:ea typeface="Times New Roman"/>
                          <a:cs typeface="Times New Roman"/>
                          <a:sym typeface="Times New Roman"/>
                          <a:hlinkClick r:id="rId5"/>
                        </a:rPr>
                        <a:t>Cộng hòa tổng thống</a:t>
                      </a:r>
                      <a:r>
                        <a:rPr lang="en-US" sz="1200">
                          <a:latin typeface="Times New Roman"/>
                          <a:ea typeface="Times New Roman"/>
                          <a:cs typeface="Times New Roman"/>
                          <a:sym typeface="Times New Roman"/>
                        </a:rPr>
                        <a:t> tồn tại chức vị tổng thống và thủ tướng.</a:t>
                      </a:r>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144775">
                <a:tc>
                  <a:txBody>
                    <a:bodyPr/>
                    <a:lstStyle/>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0E847"/>
                    </a:solidFill>
                  </a:tcPr>
                </a:tc>
                <a:tc>
                  <a:txBody>
                    <a:bodyPr/>
                    <a:lstStyle/>
                    <a:p>
                      <a:pPr indent="0" lvl="0" marL="0" marR="0" rtl="0" algn="l">
                        <a:spcBef>
                          <a:spcPts val="0"/>
                        </a:spcBef>
                        <a:spcAft>
                          <a:spcPts val="0"/>
                        </a:spcAft>
                        <a:buNone/>
                      </a:pPr>
                      <a:r>
                        <a:rPr lang="en-US" sz="1200" u="sng" strike="noStrike">
                          <a:solidFill>
                            <a:schemeClr val="hlink"/>
                          </a:solidFill>
                          <a:latin typeface="Times New Roman"/>
                          <a:ea typeface="Times New Roman"/>
                          <a:cs typeface="Times New Roman"/>
                          <a:sym typeface="Times New Roman"/>
                          <a:hlinkClick r:id="rId6"/>
                        </a:rPr>
                        <a:t>Nửa Cộng hòa tổng thống</a:t>
                      </a:r>
                      <a:r>
                        <a:rPr lang="en-US" sz="1200">
                          <a:latin typeface="Times New Roman"/>
                          <a:ea typeface="Times New Roman"/>
                          <a:cs typeface="Times New Roman"/>
                          <a:sym typeface="Times New Roman"/>
                        </a:rPr>
                        <a:t>.</a:t>
                      </a:r>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144775">
                <a:tc>
                  <a:txBody>
                    <a:bodyPr/>
                    <a:lstStyle/>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9A33"/>
                    </a:solidFill>
                  </a:tcPr>
                </a:tc>
                <a:tc>
                  <a:txBody>
                    <a:bodyPr/>
                    <a:lstStyle/>
                    <a:p>
                      <a:pPr indent="0" lvl="0" marL="0" marR="0" rtl="0" algn="l">
                        <a:spcBef>
                          <a:spcPts val="0"/>
                        </a:spcBef>
                        <a:spcAft>
                          <a:spcPts val="0"/>
                        </a:spcAft>
                        <a:buNone/>
                      </a:pPr>
                      <a:r>
                        <a:rPr lang="en-US" sz="1200" u="sng" strike="noStrike">
                          <a:solidFill>
                            <a:schemeClr val="hlink"/>
                          </a:solidFill>
                          <a:latin typeface="Times New Roman"/>
                          <a:ea typeface="Times New Roman"/>
                          <a:cs typeface="Times New Roman"/>
                          <a:sym typeface="Times New Roman"/>
                          <a:hlinkClick r:id="rId7"/>
                        </a:rPr>
                        <a:t>Cộng hòa nghị viện</a:t>
                      </a:r>
                      <a:r>
                        <a:rPr lang="en-US" sz="1200">
                          <a:latin typeface="Times New Roman"/>
                          <a:ea typeface="Times New Roman"/>
                          <a:cs typeface="Times New Roman"/>
                          <a:sym typeface="Times New Roman"/>
                        </a:rPr>
                        <a:t>.</a:t>
                      </a:r>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144775">
                <a:tc>
                  <a:txBody>
                    <a:bodyPr/>
                    <a:lstStyle/>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E75353"/>
                    </a:solidFill>
                  </a:tcPr>
                </a:tc>
                <a:tc>
                  <a:txBody>
                    <a:bodyPr/>
                    <a:lstStyle/>
                    <a:p>
                      <a:pPr indent="0" lvl="0" marL="0" marR="0" rtl="0" algn="l">
                        <a:spcBef>
                          <a:spcPts val="0"/>
                        </a:spcBef>
                        <a:spcAft>
                          <a:spcPts val="0"/>
                        </a:spcAft>
                        <a:buNone/>
                      </a:pPr>
                      <a:r>
                        <a:rPr lang="en-US" sz="1200" u="sng" strike="noStrike">
                          <a:solidFill>
                            <a:schemeClr val="hlink"/>
                          </a:solidFill>
                          <a:latin typeface="Times New Roman"/>
                          <a:ea typeface="Times New Roman"/>
                          <a:cs typeface="Times New Roman"/>
                          <a:sym typeface="Times New Roman"/>
                          <a:hlinkClick r:id="rId8"/>
                        </a:rPr>
                        <a:t>Quân chủ lập hiến</a:t>
                      </a:r>
                      <a:r>
                        <a:rPr lang="en-US" sz="1200">
                          <a:latin typeface="Times New Roman"/>
                          <a:ea typeface="Times New Roman"/>
                          <a:cs typeface="Times New Roman"/>
                          <a:sym typeface="Times New Roman"/>
                        </a:rPr>
                        <a:t> </a:t>
                      </a:r>
                      <a:r>
                        <a:rPr lang="en-US" sz="1200" u="sng" strike="noStrike">
                          <a:solidFill>
                            <a:schemeClr val="hlink"/>
                          </a:solidFill>
                          <a:latin typeface="Times New Roman"/>
                          <a:ea typeface="Times New Roman"/>
                          <a:cs typeface="Times New Roman"/>
                          <a:sym typeface="Times New Roman"/>
                          <a:hlinkClick r:id="rId9"/>
                        </a:rPr>
                        <a:t>nghị viện</a:t>
                      </a:r>
                      <a:r>
                        <a:rPr lang="en-US" sz="1200">
                          <a:latin typeface="Times New Roman"/>
                          <a:ea typeface="Times New Roman"/>
                          <a:cs typeface="Times New Roman"/>
                          <a:sym typeface="Times New Roman"/>
                        </a:rPr>
                        <a:t>, trong đó vua không trực tiếp điều hành đất nước.</a:t>
                      </a:r>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144775">
                <a:tc>
                  <a:txBody>
                    <a:bodyPr/>
                    <a:lstStyle/>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EE1AF9"/>
                    </a:solidFill>
                  </a:tcPr>
                </a:tc>
                <a:tc>
                  <a:txBody>
                    <a:bodyPr/>
                    <a:lstStyle/>
                    <a:p>
                      <a:pPr indent="0" lvl="0" marL="0" marR="0" rtl="0" algn="l">
                        <a:spcBef>
                          <a:spcPts val="0"/>
                        </a:spcBef>
                        <a:spcAft>
                          <a:spcPts val="0"/>
                        </a:spcAft>
                        <a:buNone/>
                      </a:pPr>
                      <a:r>
                        <a:rPr lang="en-US" sz="1200" u="sng" strike="noStrike">
                          <a:solidFill>
                            <a:schemeClr val="hlink"/>
                          </a:solidFill>
                          <a:latin typeface="Times New Roman"/>
                          <a:ea typeface="Times New Roman"/>
                          <a:cs typeface="Times New Roman"/>
                          <a:sym typeface="Times New Roman"/>
                          <a:hlinkClick r:id="rId10"/>
                        </a:rPr>
                        <a:t>Quân chủ lập hiến</a:t>
                      </a:r>
                      <a:r>
                        <a:rPr lang="en-US" sz="1200">
                          <a:latin typeface="Times New Roman"/>
                          <a:ea typeface="Times New Roman"/>
                          <a:cs typeface="Times New Roman"/>
                          <a:sym typeface="Times New Roman"/>
                        </a:rPr>
                        <a:t> </a:t>
                      </a:r>
                      <a:r>
                        <a:rPr lang="en-US" sz="1200" u="sng" strike="noStrike">
                          <a:solidFill>
                            <a:schemeClr val="hlink"/>
                          </a:solidFill>
                          <a:latin typeface="Times New Roman"/>
                          <a:ea typeface="Times New Roman"/>
                          <a:cs typeface="Times New Roman"/>
                          <a:sym typeface="Times New Roman"/>
                          <a:hlinkClick r:id="rId11"/>
                        </a:rPr>
                        <a:t>nghị viện</a:t>
                      </a:r>
                      <a:r>
                        <a:rPr lang="en-US" sz="1200">
                          <a:latin typeface="Times New Roman"/>
                          <a:ea typeface="Times New Roman"/>
                          <a:cs typeface="Times New Roman"/>
                          <a:sym typeface="Times New Roman"/>
                        </a:rPr>
                        <a:t>, trong đó vua trực tiếp điều hành đất nước (song song với một nghị viện yếu).</a:t>
                      </a:r>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144775">
                <a:tc>
                  <a:txBody>
                    <a:bodyPr/>
                    <a:lstStyle/>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801A80"/>
                    </a:solidFill>
                  </a:tcPr>
                </a:tc>
                <a:tc>
                  <a:txBody>
                    <a:bodyPr/>
                    <a:lstStyle/>
                    <a:p>
                      <a:pPr indent="0" lvl="0" marL="0" marR="0" rtl="0" algn="l">
                        <a:spcBef>
                          <a:spcPts val="0"/>
                        </a:spcBef>
                        <a:spcAft>
                          <a:spcPts val="0"/>
                        </a:spcAft>
                        <a:buNone/>
                      </a:pPr>
                      <a:r>
                        <a:rPr lang="en-US" sz="1200" u="sng" strike="noStrike">
                          <a:solidFill>
                            <a:schemeClr val="hlink"/>
                          </a:solidFill>
                          <a:latin typeface="Times New Roman"/>
                          <a:ea typeface="Times New Roman"/>
                          <a:cs typeface="Times New Roman"/>
                          <a:sym typeface="Times New Roman"/>
                          <a:hlinkClick r:id="rId12"/>
                        </a:rPr>
                        <a:t>Quân chủ tuyệt đối</a:t>
                      </a:r>
                      <a:r>
                        <a:rPr lang="en-US" sz="1200">
                          <a:latin typeface="Times New Roman"/>
                          <a:ea typeface="Times New Roman"/>
                          <a:cs typeface="Times New Roman"/>
                          <a:sym typeface="Times New Roman"/>
                        </a:rPr>
                        <a:t>.</a:t>
                      </a:r>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144775">
                <a:tc>
                  <a:txBody>
                    <a:bodyPr/>
                    <a:lstStyle/>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AA6F33"/>
                    </a:solidFill>
                  </a:tcPr>
                </a:tc>
                <a:tc>
                  <a:txBody>
                    <a:bodyPr/>
                    <a:lstStyle/>
                    <a:p>
                      <a:pPr indent="0" lvl="0" marL="0" marR="0" rtl="0" algn="l">
                        <a:spcBef>
                          <a:spcPts val="0"/>
                        </a:spcBef>
                        <a:spcAft>
                          <a:spcPts val="0"/>
                        </a:spcAft>
                        <a:buNone/>
                      </a:pPr>
                      <a:r>
                        <a:rPr lang="en-US" sz="1200" u="sng" strike="noStrike">
                          <a:solidFill>
                            <a:schemeClr val="hlink"/>
                          </a:solidFill>
                          <a:latin typeface="Times New Roman"/>
                          <a:ea typeface="Times New Roman"/>
                          <a:cs typeface="Times New Roman"/>
                          <a:sym typeface="Times New Roman"/>
                          <a:hlinkClick r:id="rId13"/>
                        </a:rPr>
                        <a:t>Chính thể độc đảng</a:t>
                      </a:r>
                      <a:r>
                        <a:rPr lang="en-US" sz="1200">
                          <a:latin typeface="Times New Roman"/>
                          <a:ea typeface="Times New Roman"/>
                          <a:cs typeface="Times New Roman"/>
                          <a:sym typeface="Times New Roman"/>
                        </a:rPr>
                        <a:t>.</a:t>
                      </a:r>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r h="144775">
                <a:tc>
                  <a:txBody>
                    <a:bodyPr/>
                    <a:lstStyle/>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CCCCCC"/>
                    </a:solidFill>
                  </a:tcPr>
                </a:tc>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Những nước có cơ quan lập hiến tạm thời ngừng hoạt động.</a:t>
                      </a:r>
                      <a:endParaRPr/>
                    </a:p>
                  </a:txBody>
                  <a:tcPr marT="30325" marB="30325" marR="60650" marL="606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3"/>
          <p:cNvSpPr txBox="1"/>
          <p:nvPr>
            <p:ph type="title"/>
          </p:nvPr>
        </p:nvSpPr>
        <p:spPr>
          <a:xfrm>
            <a:off x="304800" y="3048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395" name="Google Shape;395;p33"/>
          <p:cNvSpPr txBox="1"/>
          <p:nvPr>
            <p:ph idx="1" type="body"/>
          </p:nvPr>
        </p:nvSpPr>
        <p:spPr>
          <a:xfrm>
            <a:off x="304800" y="1143000"/>
            <a:ext cx="8610600" cy="5486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3. Hình thức cấu trúc:</a:t>
            </a:r>
            <a:endParaRPr/>
          </a:p>
          <a:p>
            <a:pPr indent="0" lvl="0" marL="0" rtl="0" algn="just">
              <a:spcBef>
                <a:spcPts val="580"/>
              </a:spcBef>
              <a:spcAft>
                <a:spcPts val="0"/>
              </a:spcAft>
              <a:buSzPts val="2210"/>
              <a:buNone/>
            </a:pPr>
            <a:r>
              <a:rPr b="1" lang="en-US">
                <a:latin typeface="Times New Roman"/>
                <a:ea typeface="Times New Roman"/>
                <a:cs typeface="Times New Roman"/>
                <a:sym typeface="Times New Roman"/>
              </a:rPr>
              <a:t>Hình thức cấu trúc: </a:t>
            </a:r>
            <a:r>
              <a:rPr lang="en-US">
                <a:latin typeface="Times New Roman"/>
                <a:ea typeface="Times New Roman"/>
                <a:cs typeface="Times New Roman"/>
                <a:sym typeface="Times New Roman"/>
              </a:rPr>
              <a:t>là sự cấu tạo nhà nước thành các đơn vị hành chính lãnh thổ và xác lập những mối quan hệ qua lại giữa chúng với nhau, giữa trung ương với địa phương.</a:t>
            </a:r>
            <a:endParaRPr/>
          </a:p>
          <a:p>
            <a:pPr indent="0" lvl="0" marL="0" rtl="0" algn="just">
              <a:spcBef>
                <a:spcPts val="580"/>
              </a:spcBef>
              <a:spcAft>
                <a:spcPts val="0"/>
              </a:spcAft>
              <a:buSzPts val="2210"/>
              <a:buNone/>
            </a:pPr>
            <a:r>
              <a:rPr b="1" i="1" lang="en-US">
                <a:latin typeface="Times New Roman"/>
                <a:ea typeface="Times New Roman"/>
                <a:cs typeface="Times New Roman"/>
                <a:sym typeface="Times New Roman"/>
              </a:rPr>
              <a:t>Đơn vị hành chính lãnh thổ: </a:t>
            </a:r>
            <a:r>
              <a:rPr lang="en-US">
                <a:latin typeface="Times New Roman"/>
                <a:ea typeface="Times New Roman"/>
                <a:cs typeface="Times New Roman"/>
                <a:sym typeface="Times New Roman"/>
              </a:rPr>
              <a:t>là bộ phận hợp thành lãnh thổ của nhà nước, có địa giới hành chính riêng, có các cơ quan nhà nước tương ứng được thành lập để tổ chức thực hiện quyền lực nhà nước</a:t>
            </a:r>
            <a:endParaRPr>
              <a:latin typeface="Times New Roman"/>
              <a:ea typeface="Times New Roman"/>
              <a:cs typeface="Times New Roman"/>
              <a:sym typeface="Times New Roman"/>
            </a:endParaRPr>
          </a:p>
          <a:p>
            <a:pPr indent="0" lvl="0" marL="0" rtl="0" algn="just">
              <a:spcBef>
                <a:spcPts val="580"/>
              </a:spcBef>
              <a:spcAft>
                <a:spcPts val="0"/>
              </a:spcAft>
              <a:buSzPts val="2210"/>
              <a:buNone/>
            </a:pPr>
            <a:r>
              <a:rPr b="1" i="1" lang="en-US">
                <a:latin typeface="Times New Roman"/>
                <a:ea typeface="Times New Roman"/>
                <a:cs typeface="Times New Roman"/>
                <a:sym typeface="Times New Roman"/>
              </a:rPr>
              <a:t>Xác lập mối quan hệ giữa các cơ quan nhà nước của trung ương và địa phương: </a:t>
            </a:r>
            <a:r>
              <a:rPr lang="en-US">
                <a:latin typeface="Times New Roman"/>
                <a:ea typeface="Times New Roman"/>
                <a:cs typeface="Times New Roman"/>
                <a:sym typeface="Times New Roman"/>
              </a:rPr>
              <a:t>xác định thẩm quyền giữa chúng với nhau, sự tác động giữa cơ quan nhà nước trung ương đến cơ quan nhà nước địa phương và ngược lại.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4"/>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01" name="Google Shape;401;p34"/>
          <p:cNvSpPr txBox="1"/>
          <p:nvPr>
            <p:ph idx="1" type="body"/>
          </p:nvPr>
        </p:nvSpPr>
        <p:spPr>
          <a:xfrm>
            <a:off x="457200" y="762000"/>
            <a:ext cx="8305800" cy="5410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3.1 Nhà nước đơn nhất (Unitary States): :</a:t>
            </a:r>
            <a:endParaRPr/>
          </a:p>
          <a:p>
            <a:pPr indent="0" lvl="0" marL="0" rtl="0" algn="just">
              <a:spcBef>
                <a:spcPts val="580"/>
              </a:spcBef>
              <a:spcAft>
                <a:spcPts val="0"/>
              </a:spcAft>
              <a:buSzPts val="2210"/>
              <a:buNone/>
            </a:pPr>
            <a:r>
              <a:rPr b="1" lang="en-US">
                <a:solidFill>
                  <a:srgbClr val="FF0000"/>
                </a:solidFill>
                <a:latin typeface="Times New Roman"/>
                <a:ea typeface="Times New Roman"/>
                <a:cs typeface="Times New Roman"/>
                <a:sym typeface="Times New Roman"/>
              </a:rPr>
              <a:t>Khái niệm: </a:t>
            </a:r>
            <a:r>
              <a:rPr lang="en-US">
                <a:latin typeface="Times New Roman"/>
                <a:ea typeface="Times New Roman"/>
                <a:cs typeface="Times New Roman"/>
                <a:sym typeface="Times New Roman"/>
              </a:rPr>
              <a:t>là nhà nước mà lãnh thổ của nó được hình thành từ một lãnh thổ duy nhất, lãnh thổ này được chia thành các đơn vị hành chính trực thuộc.</a:t>
            </a:r>
            <a:endParaRPr/>
          </a:p>
          <a:p>
            <a:pPr indent="0" lvl="0" marL="0" rtl="0" algn="just">
              <a:spcBef>
                <a:spcPts val="580"/>
              </a:spcBef>
              <a:spcAft>
                <a:spcPts val="0"/>
              </a:spcAft>
              <a:buSzPts val="2210"/>
              <a:buNone/>
            </a:pPr>
            <a:r>
              <a:rPr b="1" lang="en-US">
                <a:solidFill>
                  <a:srgbClr val="FF0000"/>
                </a:solidFill>
                <a:latin typeface="Times New Roman"/>
                <a:ea typeface="Times New Roman"/>
                <a:cs typeface="Times New Roman"/>
                <a:sym typeface="Times New Roman"/>
              </a:rPr>
              <a:t>Đặc điểm:</a:t>
            </a:r>
            <a:endParaRPr/>
          </a:p>
          <a:p>
            <a:pPr indent="-140335" lvl="0" marL="0" rtl="0" algn="just">
              <a:spcBef>
                <a:spcPts val="580"/>
              </a:spcBef>
              <a:spcAft>
                <a:spcPts val="0"/>
              </a:spcAft>
              <a:buSzPts val="2210"/>
              <a:buFont typeface="Times New Roman"/>
              <a:buChar char="-"/>
            </a:pPr>
            <a:r>
              <a:rPr lang="en-US">
                <a:latin typeface="Times New Roman"/>
                <a:ea typeface="Times New Roman"/>
                <a:cs typeface="Times New Roman"/>
                <a:sym typeface="Times New Roman"/>
              </a:rPr>
              <a:t>Có chủ quyền quốc gia duy nhất</a:t>
            </a:r>
            <a:endParaRPr>
              <a:latin typeface="Times New Roman"/>
              <a:ea typeface="Times New Roman"/>
              <a:cs typeface="Times New Roman"/>
              <a:sym typeface="Times New Roman"/>
            </a:endParaRPr>
          </a:p>
          <a:p>
            <a:pPr indent="-140335" lvl="0" marL="0" rtl="0" algn="just">
              <a:spcBef>
                <a:spcPts val="580"/>
              </a:spcBef>
              <a:spcAft>
                <a:spcPts val="0"/>
              </a:spcAft>
              <a:buSzPts val="2210"/>
              <a:buFont typeface="Times New Roman"/>
              <a:buChar char="-"/>
            </a:pPr>
            <a:r>
              <a:rPr lang="en-US">
                <a:latin typeface="Times New Roman"/>
                <a:ea typeface="Times New Roman"/>
                <a:cs typeface="Times New Roman"/>
                <a:sym typeface="Times New Roman"/>
              </a:rPr>
              <a:t>Công dân có một quốc tịch</a:t>
            </a:r>
            <a:endParaRPr>
              <a:latin typeface="Times New Roman"/>
              <a:ea typeface="Times New Roman"/>
              <a:cs typeface="Times New Roman"/>
              <a:sym typeface="Times New Roman"/>
            </a:endParaRPr>
          </a:p>
          <a:p>
            <a:pPr indent="-140335" lvl="0" marL="0" rtl="0" algn="just">
              <a:spcBef>
                <a:spcPts val="580"/>
              </a:spcBef>
              <a:spcAft>
                <a:spcPts val="0"/>
              </a:spcAft>
              <a:buSzPts val="2210"/>
              <a:buFont typeface="Times New Roman"/>
              <a:buChar char="-"/>
            </a:pPr>
            <a:r>
              <a:rPr lang="en-US">
                <a:latin typeface="Times New Roman"/>
                <a:ea typeface="Times New Roman"/>
                <a:cs typeface="Times New Roman"/>
                <a:sym typeface="Times New Roman"/>
              </a:rPr>
              <a:t>Có một hệ thống cơ quan nhà nước thống nhất trên cho toàn lãnh thổ</a:t>
            </a:r>
            <a:endParaRPr>
              <a:latin typeface="Times New Roman"/>
              <a:ea typeface="Times New Roman"/>
              <a:cs typeface="Times New Roman"/>
              <a:sym typeface="Times New Roman"/>
            </a:endParaRPr>
          </a:p>
          <a:p>
            <a:pPr indent="-140335" lvl="0" marL="0" rtl="0" algn="just">
              <a:spcBef>
                <a:spcPts val="580"/>
              </a:spcBef>
              <a:spcAft>
                <a:spcPts val="0"/>
              </a:spcAft>
              <a:buSzPts val="2210"/>
              <a:buFont typeface="Times New Roman"/>
              <a:buChar char="-"/>
            </a:pPr>
            <a:r>
              <a:rPr lang="en-US">
                <a:latin typeface="Times New Roman"/>
                <a:ea typeface="Times New Roman"/>
                <a:cs typeface="Times New Roman"/>
                <a:sym typeface="Times New Roman"/>
              </a:rPr>
              <a:t>Có hệ thống pháp luật thống nhất</a:t>
            </a:r>
            <a:endParaRPr>
              <a:latin typeface="Times New Roman"/>
              <a:ea typeface="Times New Roman"/>
              <a:cs typeface="Times New Roman"/>
              <a:sym typeface="Times New Roman"/>
            </a:endParaRPr>
          </a:p>
          <a:p>
            <a:pPr indent="0" lvl="0" marL="0" rtl="0" algn="just">
              <a:spcBef>
                <a:spcPts val="580"/>
              </a:spcBef>
              <a:spcAft>
                <a:spcPts val="0"/>
              </a:spcAft>
              <a:buSzPts val="2210"/>
              <a:buFont typeface="Libre Baskerville"/>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07" name="Google Shape;407;p35"/>
          <p:cNvSpPr txBox="1"/>
          <p:nvPr>
            <p:ph idx="1" type="body"/>
          </p:nvPr>
        </p:nvSpPr>
        <p:spPr>
          <a:xfrm>
            <a:off x="381000" y="685800"/>
            <a:ext cx="8305800" cy="609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3.1 Nhà nước đơn nhất (Unitary States):</a:t>
            </a:r>
            <a:endParaRPr>
              <a:latin typeface="Times New Roman"/>
              <a:ea typeface="Times New Roman"/>
              <a:cs typeface="Times New Roman"/>
              <a:sym typeface="Times New Roman"/>
            </a:endParaRPr>
          </a:p>
        </p:txBody>
      </p:sp>
      <p:pic>
        <p:nvPicPr>
          <p:cNvPr descr="Ban do nha nuoc don nhat.png" id="408" name="Google Shape;408;p35"/>
          <p:cNvPicPr preferRelativeResize="0"/>
          <p:nvPr/>
        </p:nvPicPr>
        <p:blipFill rotWithShape="1">
          <a:blip r:embed="rId3">
            <a:alphaModFix/>
          </a:blip>
          <a:srcRect b="0" l="0" r="0" t="0"/>
          <a:stretch/>
        </p:blipFill>
        <p:spPr>
          <a:xfrm>
            <a:off x="76201" y="1219200"/>
            <a:ext cx="8839200" cy="5334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14" name="Google Shape;414;p36"/>
          <p:cNvSpPr txBox="1"/>
          <p:nvPr>
            <p:ph idx="1" type="body"/>
          </p:nvPr>
        </p:nvSpPr>
        <p:spPr>
          <a:xfrm>
            <a:off x="381000" y="838200"/>
            <a:ext cx="8610600" cy="579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210"/>
              <a:buNone/>
            </a:pPr>
            <a:r>
              <a:rPr b="1" lang="en-US">
                <a:solidFill>
                  <a:srgbClr val="FF0000"/>
                </a:solidFill>
                <a:latin typeface="Times New Roman"/>
                <a:ea typeface="Times New Roman"/>
                <a:cs typeface="Times New Roman"/>
                <a:sym typeface="Times New Roman"/>
              </a:rPr>
              <a:t>3.2 Nhà nước liên bang (Federation of States):</a:t>
            </a:r>
            <a:endParaRPr/>
          </a:p>
          <a:p>
            <a:pPr indent="0" lvl="0" marL="0" rtl="0" algn="just">
              <a:lnSpc>
                <a:spcPct val="90000"/>
              </a:lnSpc>
              <a:spcBef>
                <a:spcPts val="580"/>
              </a:spcBef>
              <a:spcAft>
                <a:spcPts val="0"/>
              </a:spcAft>
              <a:buSzPts val="2210"/>
              <a:buNone/>
            </a:pPr>
            <a:r>
              <a:rPr b="1" lang="en-US">
                <a:solidFill>
                  <a:srgbClr val="FF0000"/>
                </a:solidFill>
                <a:latin typeface="Times New Roman"/>
                <a:ea typeface="Times New Roman"/>
                <a:cs typeface="Times New Roman"/>
                <a:sym typeface="Times New Roman"/>
              </a:rPr>
              <a:t>Khái niệm: </a:t>
            </a:r>
            <a:r>
              <a:rPr lang="en-US">
                <a:latin typeface="Times New Roman"/>
                <a:ea typeface="Times New Roman"/>
                <a:cs typeface="Times New Roman"/>
                <a:sym typeface="Times New Roman"/>
              </a:rPr>
              <a:t>là nhà nước hợp thành từ hai hay nhiều nhà nước thành viên. Lãnh thổ của nhà nước liên bang bao gồm lãnh thổ của các nhà nước khác, những nhà nước này được gọi là các chủ thể liên bang</a:t>
            </a:r>
            <a:endParaRPr/>
          </a:p>
          <a:p>
            <a:pPr indent="0" lvl="0" marL="0" rtl="0" algn="just">
              <a:lnSpc>
                <a:spcPct val="90000"/>
              </a:lnSpc>
              <a:spcBef>
                <a:spcPts val="580"/>
              </a:spcBef>
              <a:spcAft>
                <a:spcPts val="0"/>
              </a:spcAft>
              <a:buSzPts val="2210"/>
              <a:buNone/>
            </a:pPr>
            <a:r>
              <a:rPr b="1" lang="en-US">
                <a:solidFill>
                  <a:srgbClr val="FF0000"/>
                </a:solidFill>
                <a:latin typeface="Times New Roman"/>
                <a:ea typeface="Times New Roman"/>
                <a:cs typeface="Times New Roman"/>
                <a:sym typeface="Times New Roman"/>
              </a:rPr>
              <a:t>Đặc điểm:</a:t>
            </a:r>
            <a:endParaRPr/>
          </a:p>
          <a:p>
            <a:pPr indent="-140335" lvl="0" marL="0" rtl="0" algn="just">
              <a:lnSpc>
                <a:spcPct val="90000"/>
              </a:lnSpc>
              <a:spcBef>
                <a:spcPts val="580"/>
              </a:spcBef>
              <a:spcAft>
                <a:spcPts val="0"/>
              </a:spcAft>
              <a:buSzPts val="2210"/>
              <a:buFont typeface="Times New Roman"/>
              <a:buChar char="-"/>
            </a:pPr>
            <a:r>
              <a:rPr lang="en-US">
                <a:latin typeface="Times New Roman"/>
                <a:ea typeface="Times New Roman"/>
                <a:cs typeface="Times New Roman"/>
                <a:sym typeface="Times New Roman"/>
              </a:rPr>
              <a:t>Được hợp thành từ hai nhà nước thành viên trở lên</a:t>
            </a:r>
            <a:endParaRPr>
              <a:latin typeface="Times New Roman"/>
              <a:ea typeface="Times New Roman"/>
              <a:cs typeface="Times New Roman"/>
              <a:sym typeface="Times New Roman"/>
            </a:endParaRPr>
          </a:p>
          <a:p>
            <a:pPr indent="-140335" lvl="0" marL="0" rtl="0" algn="just">
              <a:lnSpc>
                <a:spcPct val="90000"/>
              </a:lnSpc>
              <a:spcBef>
                <a:spcPts val="580"/>
              </a:spcBef>
              <a:spcAft>
                <a:spcPts val="0"/>
              </a:spcAft>
              <a:buSzPts val="2210"/>
              <a:buFont typeface="Times New Roman"/>
              <a:buChar char="-"/>
            </a:pPr>
            <a:r>
              <a:rPr lang="en-US">
                <a:latin typeface="Times New Roman"/>
                <a:ea typeface="Times New Roman"/>
                <a:cs typeface="Times New Roman"/>
                <a:sym typeface="Times New Roman"/>
              </a:rPr>
              <a:t>Có hai loại chủ quyền quốc gia: chủ quyền nhà nước liên bang và chủ quyền nhà nước thành viên</a:t>
            </a:r>
            <a:endParaRPr>
              <a:latin typeface="Times New Roman"/>
              <a:ea typeface="Times New Roman"/>
              <a:cs typeface="Times New Roman"/>
              <a:sym typeface="Times New Roman"/>
            </a:endParaRPr>
          </a:p>
          <a:p>
            <a:pPr indent="-140335" lvl="0" marL="0" rtl="0" algn="just">
              <a:lnSpc>
                <a:spcPct val="90000"/>
              </a:lnSpc>
              <a:spcBef>
                <a:spcPts val="580"/>
              </a:spcBef>
              <a:spcAft>
                <a:spcPts val="0"/>
              </a:spcAft>
              <a:buSzPts val="2210"/>
              <a:buFont typeface="Times New Roman"/>
              <a:buChar char="-"/>
            </a:pPr>
            <a:r>
              <a:rPr lang="en-US">
                <a:latin typeface="Times New Roman"/>
                <a:ea typeface="Times New Roman"/>
                <a:cs typeface="Times New Roman"/>
                <a:sym typeface="Times New Roman"/>
              </a:rPr>
              <a:t>Công dân có hai quốc tịch</a:t>
            </a:r>
            <a:endParaRPr>
              <a:latin typeface="Times New Roman"/>
              <a:ea typeface="Times New Roman"/>
              <a:cs typeface="Times New Roman"/>
              <a:sym typeface="Times New Roman"/>
            </a:endParaRPr>
          </a:p>
          <a:p>
            <a:pPr indent="-140335" lvl="0" marL="0" rtl="0" algn="just">
              <a:lnSpc>
                <a:spcPct val="90000"/>
              </a:lnSpc>
              <a:spcBef>
                <a:spcPts val="580"/>
              </a:spcBef>
              <a:spcAft>
                <a:spcPts val="0"/>
              </a:spcAft>
              <a:buSzPts val="2210"/>
              <a:buFont typeface="Times New Roman"/>
              <a:buChar char="-"/>
            </a:pPr>
            <a:r>
              <a:rPr lang="en-US">
                <a:latin typeface="Times New Roman"/>
                <a:ea typeface="Times New Roman"/>
                <a:cs typeface="Times New Roman"/>
                <a:sym typeface="Times New Roman"/>
              </a:rPr>
              <a:t>Có hai hệ thống cơ quan nhà nước liêng bang và nhà nước thành viên.</a:t>
            </a:r>
            <a:endParaRPr/>
          </a:p>
          <a:p>
            <a:pPr indent="-140335" lvl="0" marL="0" rtl="0" algn="just">
              <a:lnSpc>
                <a:spcPct val="90000"/>
              </a:lnSpc>
              <a:spcBef>
                <a:spcPts val="580"/>
              </a:spcBef>
              <a:spcAft>
                <a:spcPts val="0"/>
              </a:spcAft>
              <a:buSzPts val="2210"/>
              <a:buFont typeface="Times New Roman"/>
              <a:buChar char="-"/>
            </a:pPr>
            <a:r>
              <a:rPr lang="en-US">
                <a:latin typeface="Times New Roman"/>
                <a:ea typeface="Times New Roman"/>
                <a:cs typeface="Times New Roman"/>
                <a:sym typeface="Times New Roman"/>
              </a:rPr>
              <a:t>Có hai hệ thống pháp luật của nhà nước liên bang và nhà nước thành viên</a:t>
            </a:r>
            <a:endParaRPr>
              <a:latin typeface="Times New Roman"/>
              <a:ea typeface="Times New Roman"/>
              <a:cs typeface="Times New Roman"/>
              <a:sym typeface="Times New Roman"/>
            </a:endParaRPr>
          </a:p>
          <a:p>
            <a:pPr indent="0" lvl="0" marL="0" rtl="0" algn="just">
              <a:lnSpc>
                <a:spcPct val="90000"/>
              </a:lnSpc>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7"/>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20" name="Google Shape;420;p37"/>
          <p:cNvSpPr txBox="1"/>
          <p:nvPr>
            <p:ph idx="1" type="body"/>
          </p:nvPr>
        </p:nvSpPr>
        <p:spPr>
          <a:xfrm>
            <a:off x="304800" y="609600"/>
            <a:ext cx="8305800" cy="533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3.2 Nhà nước liên bang (Federation of States):</a:t>
            </a:r>
            <a:endParaRPr>
              <a:latin typeface="Times New Roman"/>
              <a:ea typeface="Times New Roman"/>
              <a:cs typeface="Times New Roman"/>
              <a:sym typeface="Times New Roman"/>
            </a:endParaRPr>
          </a:p>
        </p:txBody>
      </p:sp>
      <p:pic>
        <p:nvPicPr>
          <p:cNvPr descr="Ban do nhung nha nuoc lien bang tren the gioi hien nay.png" id="421" name="Google Shape;421;p37"/>
          <p:cNvPicPr preferRelativeResize="0"/>
          <p:nvPr/>
        </p:nvPicPr>
        <p:blipFill rotWithShape="1">
          <a:blip r:embed="rId3">
            <a:alphaModFix/>
          </a:blip>
          <a:srcRect b="0" l="0" r="0" t="0"/>
          <a:stretch/>
        </p:blipFill>
        <p:spPr>
          <a:xfrm>
            <a:off x="0" y="1143000"/>
            <a:ext cx="9144000" cy="5638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8"/>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27" name="Google Shape;427;p38"/>
          <p:cNvSpPr txBox="1"/>
          <p:nvPr>
            <p:ph idx="1" type="body"/>
          </p:nvPr>
        </p:nvSpPr>
        <p:spPr>
          <a:xfrm>
            <a:off x="304800" y="609600"/>
            <a:ext cx="8458200" cy="5867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3.3 Nhà nước liên minh (League States): </a:t>
            </a:r>
            <a:r>
              <a:rPr lang="en-US">
                <a:latin typeface="Times New Roman"/>
                <a:ea typeface="Times New Roman"/>
                <a:cs typeface="Times New Roman"/>
                <a:sym typeface="Times New Roman"/>
              </a:rPr>
              <a:t>là sự liên kết tạm thời của các nhà nước với nhau nhằm thực hiện một số mục đích nhất định. Sau khi đã đạt được các mục đích đó, nhà nước liên minh có thể tự giải tán hoặc phát triển thành nhà nước liên bang.</a:t>
            </a:r>
            <a:endParaRPr/>
          </a:p>
          <a:p>
            <a:pPr indent="0" lvl="0" marL="0" rtl="0" algn="just">
              <a:spcBef>
                <a:spcPts val="580"/>
              </a:spcBef>
              <a:spcAft>
                <a:spcPts val="0"/>
              </a:spcAft>
              <a:buSzPts val="1700"/>
              <a:buNone/>
            </a:pPr>
            <a:r>
              <a:rPr lang="en-US" sz="2000"/>
              <a:t>Ví dụ: Tháng 10/ 1776 Hội đồng lục địa (Chính quyền tư sản liên bang) Hoa Kỳ đã ban hành các điều khoản của liên bang. Theo các điều khoản này nhà nước tư sản Mỹ là một nhà nước liên minh. Chính quyền tư sản liên bang muốn giải quyết về vấn đề gì quan trọng phải được 9/13 bang đồng ý. Tháng 5/1787 Hội nghị toàn liên bang được triệu tập đã xóa bỏ các Điều khoản liên bang, xây dựng một nhà nước liên bang và một bản Hiến pháp chung cho toàn liên bang</a:t>
            </a:r>
            <a:endParaRPr sz="2000">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a:latin typeface="Times New Roman"/>
              <a:ea typeface="Times New Roman"/>
              <a:cs typeface="Times New Roman"/>
              <a:sym typeface="Times New Roman"/>
            </a:endParaRPr>
          </a:p>
        </p:txBody>
      </p:sp>
      <p:pic>
        <p:nvPicPr>
          <p:cNvPr descr="usa.png" id="428" name="Google Shape;428;p38"/>
          <p:cNvPicPr preferRelativeResize="0"/>
          <p:nvPr/>
        </p:nvPicPr>
        <p:blipFill rotWithShape="1">
          <a:blip r:embed="rId3">
            <a:alphaModFix/>
          </a:blip>
          <a:srcRect b="0" l="0" r="0" t="0"/>
          <a:stretch/>
        </p:blipFill>
        <p:spPr>
          <a:xfrm>
            <a:off x="2895600" y="4589944"/>
            <a:ext cx="3733800" cy="196325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9"/>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34" name="Google Shape;434;p39"/>
          <p:cNvSpPr txBox="1"/>
          <p:nvPr>
            <p:ph idx="1" type="body"/>
          </p:nvPr>
        </p:nvSpPr>
        <p:spPr>
          <a:xfrm>
            <a:off x="304800" y="609600"/>
            <a:ext cx="8458200" cy="5867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3.4 Lãnh thổ tự trị (Autonomous Areas): </a:t>
            </a:r>
            <a:r>
              <a:rPr lang="en-US">
                <a:latin typeface="Times New Roman"/>
                <a:ea typeface="Times New Roman"/>
                <a:cs typeface="Times New Roman"/>
                <a:sym typeface="Times New Roman"/>
              </a:rPr>
              <a:t>là phần lãnh thổ của Nhà nước được trao cho quyền độc lập nhất định</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rPr b="1" lang="en-US">
                <a:solidFill>
                  <a:srgbClr val="FF0000"/>
                </a:solidFill>
                <a:latin typeface="Times New Roman"/>
                <a:ea typeface="Times New Roman"/>
                <a:cs typeface="Times New Roman"/>
                <a:sym typeface="Times New Roman"/>
              </a:rPr>
              <a:t>Trung Quốc </a:t>
            </a:r>
            <a:endParaRPr/>
          </a:p>
          <a:p>
            <a:pPr indent="0" lvl="0" marL="0" rtl="0" algn="just">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a:latin typeface="Times New Roman"/>
              <a:ea typeface="Times New Roman"/>
              <a:cs typeface="Times New Roman"/>
              <a:sym typeface="Times New Roman"/>
            </a:endParaRPr>
          </a:p>
        </p:txBody>
      </p:sp>
      <p:graphicFrame>
        <p:nvGraphicFramePr>
          <p:cNvPr id="435" name="Google Shape;435;p39"/>
          <p:cNvGraphicFramePr/>
          <p:nvPr/>
        </p:nvGraphicFramePr>
        <p:xfrm>
          <a:off x="457200" y="2057400"/>
          <a:ext cx="3000000" cy="3000000"/>
        </p:xfrm>
        <a:graphic>
          <a:graphicData uri="http://schemas.openxmlformats.org/drawingml/2006/table">
            <a:tbl>
              <a:tblPr bandRow="1" firstRow="1">
                <a:noFill/>
                <a:tableStyleId>{A73967F8-3CE8-4AC7-B883-962731A13962}</a:tableStyleId>
              </a:tblPr>
              <a:tblGrid>
                <a:gridCol w="2514600"/>
                <a:gridCol w="5486400"/>
              </a:tblGrid>
              <a:tr h="37085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Tên</a:t>
                      </a:r>
                      <a:r>
                        <a:rPr b="1" lang="en-US" sz="2400">
                          <a:latin typeface="Times New Roman"/>
                          <a:ea typeface="Times New Roman"/>
                          <a:cs typeface="Times New Roman"/>
                          <a:sym typeface="Times New Roman"/>
                        </a:rPr>
                        <a:t> vùng tự trị</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Mức</a:t>
                      </a:r>
                      <a:r>
                        <a:rPr b="1" lang="en-US" sz="2400">
                          <a:latin typeface="Times New Roman"/>
                          <a:ea typeface="Times New Roman"/>
                          <a:cs typeface="Times New Roman"/>
                          <a:sym typeface="Times New Roman"/>
                        </a:rPr>
                        <a:t> độ tự trị</a:t>
                      </a:r>
                      <a:endParaRPr b="1" sz="24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Hồng</a:t>
                      </a:r>
                      <a:r>
                        <a:rPr b="1" lang="en-US" sz="2400">
                          <a:latin typeface="Times New Roman"/>
                          <a:ea typeface="Times New Roman"/>
                          <a:cs typeface="Times New Roman"/>
                          <a:sym typeface="Times New Roman"/>
                        </a:rPr>
                        <a:t> Kông </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Vùng</a:t>
                      </a:r>
                      <a:r>
                        <a:rPr b="1" lang="en-US" sz="2400">
                          <a:latin typeface="Times New Roman"/>
                          <a:ea typeface="Times New Roman"/>
                          <a:cs typeface="Times New Roman"/>
                          <a:sym typeface="Times New Roman"/>
                        </a:rPr>
                        <a:t> lãnh thổ có Quy chế Quốc gia</a:t>
                      </a:r>
                      <a:endParaRPr b="1" sz="24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Ma Cao</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Vùng</a:t>
                      </a:r>
                      <a:r>
                        <a:rPr b="1" lang="en-US" sz="2400">
                          <a:latin typeface="Times New Roman"/>
                          <a:ea typeface="Times New Roman"/>
                          <a:cs typeface="Times New Roman"/>
                          <a:sym typeface="Times New Roman"/>
                        </a:rPr>
                        <a:t> lãnh thổ có Quy chế Quốc gia</a:t>
                      </a:r>
                      <a:endParaRPr b="1" sz="24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Tân</a:t>
                      </a:r>
                      <a:r>
                        <a:rPr b="1" lang="en-US" sz="2400">
                          <a:latin typeface="Times New Roman"/>
                          <a:ea typeface="Times New Roman"/>
                          <a:cs typeface="Times New Roman"/>
                          <a:sym typeface="Times New Roman"/>
                        </a:rPr>
                        <a:t> Cương</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Khu tự</a:t>
                      </a:r>
                      <a:r>
                        <a:rPr b="1" lang="en-US" sz="2400">
                          <a:latin typeface="Times New Roman"/>
                          <a:ea typeface="Times New Roman"/>
                          <a:cs typeface="Times New Roman"/>
                          <a:sym typeface="Times New Roman"/>
                        </a:rPr>
                        <a:t> trị, mức độ thấp</a:t>
                      </a:r>
                      <a:endParaRPr b="1" sz="24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Tây</a:t>
                      </a:r>
                      <a:r>
                        <a:rPr b="1" lang="en-US" sz="2400">
                          <a:latin typeface="Times New Roman"/>
                          <a:ea typeface="Times New Roman"/>
                          <a:cs typeface="Times New Roman"/>
                          <a:sym typeface="Times New Roman"/>
                        </a:rPr>
                        <a:t> Tạng</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Khu tự</a:t>
                      </a:r>
                      <a:r>
                        <a:rPr b="1" lang="en-US" sz="2400">
                          <a:latin typeface="Times New Roman"/>
                          <a:ea typeface="Times New Roman"/>
                          <a:cs typeface="Times New Roman"/>
                          <a:sym typeface="Times New Roman"/>
                        </a:rPr>
                        <a:t> trị, mức độ thấp</a:t>
                      </a:r>
                      <a:endParaRPr b="1" sz="24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Quảng</a:t>
                      </a:r>
                      <a:r>
                        <a:rPr b="1" lang="en-US" sz="2400">
                          <a:latin typeface="Times New Roman"/>
                          <a:ea typeface="Times New Roman"/>
                          <a:cs typeface="Times New Roman"/>
                          <a:sym typeface="Times New Roman"/>
                        </a:rPr>
                        <a:t> Tây</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Khu tự</a:t>
                      </a:r>
                      <a:r>
                        <a:rPr b="1" lang="en-US" sz="2400">
                          <a:latin typeface="Times New Roman"/>
                          <a:ea typeface="Times New Roman"/>
                          <a:cs typeface="Times New Roman"/>
                          <a:sym typeface="Times New Roman"/>
                        </a:rPr>
                        <a:t> trị, mức độ thấp</a:t>
                      </a:r>
                      <a:endParaRPr b="1" sz="24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Nội</a:t>
                      </a:r>
                      <a:r>
                        <a:rPr b="1" lang="en-US" sz="2400">
                          <a:latin typeface="Times New Roman"/>
                          <a:ea typeface="Times New Roman"/>
                          <a:cs typeface="Times New Roman"/>
                          <a:sym typeface="Times New Roman"/>
                        </a:rPr>
                        <a:t> Mông</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Khu tự</a:t>
                      </a:r>
                      <a:r>
                        <a:rPr b="1" lang="en-US" sz="2400">
                          <a:latin typeface="Times New Roman"/>
                          <a:ea typeface="Times New Roman"/>
                          <a:cs typeface="Times New Roman"/>
                          <a:sym typeface="Times New Roman"/>
                        </a:rPr>
                        <a:t> trị, mức độ thấp</a:t>
                      </a:r>
                      <a:endParaRPr b="1" sz="24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Ninh Hạ</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Khu tự</a:t>
                      </a:r>
                      <a:r>
                        <a:rPr b="1" lang="en-US" sz="2400">
                          <a:latin typeface="Times New Roman"/>
                          <a:ea typeface="Times New Roman"/>
                          <a:cs typeface="Times New Roman"/>
                          <a:sym typeface="Times New Roman"/>
                        </a:rPr>
                        <a:t> trị, mức độ thấp</a:t>
                      </a:r>
                      <a:endParaRPr b="1" sz="2400">
                        <a:latin typeface="Times New Roman"/>
                        <a:ea typeface="Times New Roman"/>
                        <a:cs typeface="Times New Roman"/>
                        <a:sym typeface="Times New Roman"/>
                      </a:endParaRPr>
                    </a:p>
                  </a:txBody>
                  <a:tcPr marT="45725" marB="45725" marR="91450" marL="91450"/>
                </a:tc>
              </a:tr>
            </a:tbl>
          </a:graphicData>
        </a:graphic>
      </p:graphicFrame>
      <p:pic>
        <p:nvPicPr>
          <p:cNvPr descr="china.png" id="436" name="Google Shape;436;p39"/>
          <p:cNvPicPr preferRelativeResize="0"/>
          <p:nvPr/>
        </p:nvPicPr>
        <p:blipFill rotWithShape="1">
          <a:blip r:embed="rId3">
            <a:alphaModFix/>
          </a:blip>
          <a:srcRect b="0" l="0" r="0" t="0"/>
          <a:stretch/>
        </p:blipFill>
        <p:spPr>
          <a:xfrm>
            <a:off x="2209800" y="1495425"/>
            <a:ext cx="731589" cy="485775"/>
          </a:xfrm>
          <a:prstGeom prst="rect">
            <a:avLst/>
          </a:prstGeom>
          <a:noFill/>
          <a:ln>
            <a:noFill/>
          </a:ln>
        </p:spPr>
      </p:pic>
      <p:pic>
        <p:nvPicPr>
          <p:cNvPr descr="hong kong.png" id="437" name="Google Shape;437;p39"/>
          <p:cNvPicPr preferRelativeResize="0"/>
          <p:nvPr/>
        </p:nvPicPr>
        <p:blipFill rotWithShape="1">
          <a:blip r:embed="rId4">
            <a:alphaModFix/>
          </a:blip>
          <a:srcRect b="0" l="0" r="0" t="0"/>
          <a:stretch/>
        </p:blipFill>
        <p:spPr>
          <a:xfrm>
            <a:off x="2209800" y="2514600"/>
            <a:ext cx="572541" cy="381000"/>
          </a:xfrm>
          <a:prstGeom prst="rect">
            <a:avLst/>
          </a:prstGeom>
          <a:noFill/>
          <a:ln>
            <a:noFill/>
          </a:ln>
        </p:spPr>
      </p:pic>
      <p:pic>
        <p:nvPicPr>
          <p:cNvPr descr="ma cao.png" id="438" name="Google Shape;438;p39"/>
          <p:cNvPicPr preferRelativeResize="0"/>
          <p:nvPr/>
        </p:nvPicPr>
        <p:blipFill rotWithShape="1">
          <a:blip r:embed="rId5">
            <a:alphaModFix/>
          </a:blip>
          <a:srcRect b="0" l="0" r="0" t="0"/>
          <a:stretch/>
        </p:blipFill>
        <p:spPr>
          <a:xfrm>
            <a:off x="2195512" y="2989084"/>
            <a:ext cx="547688" cy="36371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ph type="title"/>
          </p:nvPr>
        </p:nvSpPr>
        <p:spPr>
          <a:xfrm>
            <a:off x="304800" y="3048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44" name="Google Shape;444;p40"/>
          <p:cNvSpPr txBox="1"/>
          <p:nvPr>
            <p:ph idx="1" type="body"/>
          </p:nvPr>
        </p:nvSpPr>
        <p:spPr>
          <a:xfrm>
            <a:off x="304800" y="1143000"/>
            <a:ext cx="8458200" cy="2667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3.5 Tự quản địa phương (Local self-government):</a:t>
            </a:r>
            <a:r>
              <a:rPr lang="en-US">
                <a:latin typeface="Times New Roman"/>
                <a:ea typeface="Times New Roman"/>
                <a:cs typeface="Times New Roman"/>
                <a:sym typeface="Times New Roman"/>
              </a:rPr>
              <a:t> là hoạt động quản lý được thực hiện bởi chính nhân dân địa phương, thông qua bầu cử. Nhân dân địa phương bầu ra cơ quan tự quản địa phương và chức năng của cơ quan này tập trung vào việc giải quyết các vấn đề của địa phương.</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b="1">
              <a:solidFill>
                <a:srgbClr val="FF0000"/>
              </a:solidFill>
              <a:latin typeface="Times New Roman"/>
              <a:ea typeface="Times New Roman"/>
              <a:cs typeface="Times New Roman"/>
              <a:sym typeface="Times New Roman"/>
            </a:endParaRPr>
          </a:p>
          <a:p>
            <a:pPr indent="0" lvl="0" marL="0" rtl="0" algn="just">
              <a:spcBef>
                <a:spcPts val="580"/>
              </a:spcBef>
              <a:spcAft>
                <a:spcPts val="0"/>
              </a:spcAft>
              <a:buSzPts val="2210"/>
              <a:buNone/>
            </a:pPr>
            <a:r>
              <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304800" y="1524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50" name="Google Shape;450;p41"/>
          <p:cNvSpPr txBox="1"/>
          <p:nvPr>
            <p:ph idx="1" type="body"/>
          </p:nvPr>
        </p:nvSpPr>
        <p:spPr>
          <a:xfrm>
            <a:off x="304800" y="914400"/>
            <a:ext cx="8305800" cy="510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4. Chế độ chính trị (Political Regime) :</a:t>
            </a:r>
            <a:endParaRPr/>
          </a:p>
          <a:p>
            <a:pPr indent="0" lvl="0" marL="0" rtl="0" algn="just">
              <a:spcBef>
                <a:spcPts val="580"/>
              </a:spcBef>
              <a:spcAft>
                <a:spcPts val="0"/>
              </a:spcAft>
              <a:buSzPts val="2210"/>
              <a:buNone/>
            </a:pPr>
            <a:r>
              <a:rPr b="1" lang="en-US">
                <a:solidFill>
                  <a:srgbClr val="FF0000"/>
                </a:solidFill>
                <a:latin typeface="Times New Roman"/>
                <a:ea typeface="Times New Roman"/>
                <a:cs typeface="Times New Roman"/>
                <a:sym typeface="Times New Roman"/>
              </a:rPr>
              <a:t>Khái niệm Chính trị (Politics):  </a:t>
            </a:r>
            <a:endParaRPr/>
          </a:p>
          <a:p>
            <a:pPr indent="-140335" lvl="0" marL="0" rtl="0" algn="just">
              <a:spcBef>
                <a:spcPts val="580"/>
              </a:spcBef>
              <a:spcAft>
                <a:spcPts val="0"/>
              </a:spcAft>
              <a:buSzPts val="2210"/>
              <a:buFont typeface="Times New Roman"/>
              <a:buChar char="-"/>
            </a:pPr>
            <a:r>
              <a:rPr b="1" lang="en-US">
                <a:solidFill>
                  <a:srgbClr val="FF0000"/>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Là hoạt động trong quan hệ giữa các giai cấp, các dân tộc các nhà nước.</a:t>
            </a:r>
            <a:endParaRPr/>
          </a:p>
          <a:p>
            <a:pPr indent="-129540" lvl="0" marL="0" rtl="0" algn="just">
              <a:spcBef>
                <a:spcPts val="580"/>
              </a:spcBef>
              <a:spcAft>
                <a:spcPts val="0"/>
              </a:spcAft>
              <a:buSzPts val="2040"/>
              <a:buFont typeface="Times New Roman"/>
              <a:buChar char="-"/>
            </a:pPr>
            <a:r>
              <a:rPr lang="en-US" sz="2400">
                <a:latin typeface="Times New Roman"/>
                <a:ea typeface="Times New Roman"/>
                <a:cs typeface="Times New Roman"/>
                <a:sym typeface="Times New Roman"/>
              </a:rPr>
              <a:t>Là thái độ, quan điểm của giai cấp cầm quyền đối với các giai tầng khác trong xã hội được thể hiện bằng chính sách pháp luật và thể hiện trong hoạt động hàng ngày của bộ máy nhà nước.</a:t>
            </a:r>
            <a:endParaRPr/>
          </a:p>
          <a:p>
            <a:pPr indent="-129540" lvl="0" marL="0" rtl="0" algn="just">
              <a:spcBef>
                <a:spcPts val="580"/>
              </a:spcBef>
              <a:spcAft>
                <a:spcPts val="0"/>
              </a:spcAft>
              <a:buSzPts val="2040"/>
              <a:buFont typeface="Times New Roman"/>
              <a:buChar char="-"/>
            </a:pPr>
            <a:r>
              <a:rPr lang="en-US" sz="2400">
                <a:latin typeface="Times New Roman"/>
                <a:ea typeface="Times New Roman"/>
                <a:cs typeface="Times New Roman"/>
                <a:sym typeface="Times New Roman"/>
              </a:rPr>
              <a:t>Là một bộ phận cấu thành của chế độ xã hội vì chính trị là công việc của nhà nước, công việc xã hội trong việc thực hiện quyền lực Nhà nước.</a:t>
            </a:r>
            <a:endParaRPr/>
          </a:p>
          <a:p>
            <a:pPr indent="-129540" lvl="0" marL="0" rtl="0" algn="just">
              <a:spcBef>
                <a:spcPts val="580"/>
              </a:spcBef>
              <a:spcAft>
                <a:spcPts val="0"/>
              </a:spcAft>
              <a:buSzPts val="2040"/>
              <a:buFont typeface="Times New Roman"/>
              <a:buChar char="-"/>
            </a:pPr>
            <a:r>
              <a:rPr lang="en-US" sz="2400">
                <a:latin typeface="Times New Roman"/>
                <a:ea typeface="Times New Roman"/>
                <a:cs typeface="Times New Roman"/>
                <a:sym typeface="Times New Roman"/>
              </a:rPr>
              <a:t>Là tổng thể các phương pháp, thủ đoạn mà các cơ quan Nhà nước sử dụng để thực hiện quyền lực Nhà nước</a:t>
            </a:r>
            <a:endParaRPr sz="2400">
              <a:latin typeface="Times New Roman"/>
              <a:ea typeface="Times New Roman"/>
              <a:cs typeface="Times New Roman"/>
              <a:sym typeface="Times New Roman"/>
            </a:endParaRPr>
          </a:p>
          <a:p>
            <a:pPr indent="0" lvl="0" marL="0" rtl="0" algn="just">
              <a:spcBef>
                <a:spcPts val="580"/>
              </a:spcBef>
              <a:spcAft>
                <a:spcPts val="0"/>
              </a:spcAft>
              <a:buSzPts val="2210"/>
              <a:buFont typeface="Libre Baskerville"/>
              <a:buNone/>
            </a:pPr>
            <a:r>
              <a:t/>
            </a:r>
            <a:endParaRPr>
              <a:latin typeface="Times New Roman"/>
              <a:ea typeface="Times New Roman"/>
              <a:cs typeface="Times New Roman"/>
              <a:sym typeface="Times New Roman"/>
            </a:endParaRPr>
          </a:p>
          <a:p>
            <a:pPr indent="0" lvl="0" marL="0" rtl="0" algn="just">
              <a:spcBef>
                <a:spcPts val="580"/>
              </a:spcBef>
              <a:spcAft>
                <a:spcPts val="0"/>
              </a:spcAft>
              <a:buSzPts val="2210"/>
              <a:buFont typeface="Libre Baskerville"/>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381000" y="228600"/>
            <a:ext cx="8458200" cy="838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 Khái niệm (Concepts)</a:t>
            </a:r>
            <a:endParaRPr/>
          </a:p>
        </p:txBody>
      </p:sp>
      <p:sp>
        <p:nvSpPr>
          <p:cNvPr id="117" name="Google Shape;117;p15"/>
          <p:cNvSpPr txBox="1"/>
          <p:nvPr>
            <p:ph idx="1" type="body"/>
          </p:nvPr>
        </p:nvSpPr>
        <p:spPr>
          <a:xfrm>
            <a:off x="381000" y="1143000"/>
            <a:ext cx="8305800" cy="48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380"/>
              <a:buNone/>
            </a:pPr>
            <a:r>
              <a:rPr b="1" lang="en-US" sz="2800">
                <a:solidFill>
                  <a:srgbClr val="FF0000"/>
                </a:solidFill>
                <a:latin typeface="Times New Roman"/>
                <a:ea typeface="Times New Roman"/>
                <a:cs typeface="Times New Roman"/>
                <a:sym typeface="Times New Roman"/>
              </a:rPr>
              <a:t>1. Nhà nước</a:t>
            </a:r>
            <a:r>
              <a:rPr lang="en-US" sz="2800">
                <a:latin typeface="Times New Roman"/>
                <a:ea typeface="Times New Roman"/>
                <a:cs typeface="Times New Roman"/>
                <a:sym typeface="Times New Roman"/>
              </a:rPr>
              <a:t>: là một hiện tượng của</a:t>
            </a:r>
            <a:r>
              <a:rPr b="1" lang="en-US" sz="2800">
                <a:solidFill>
                  <a:srgbClr val="FF0000"/>
                </a:solidFill>
                <a:latin typeface="Times New Roman"/>
                <a:ea typeface="Times New Roman"/>
                <a:cs typeface="Times New Roman"/>
                <a:sym typeface="Times New Roman"/>
              </a:rPr>
              <a:t> </a:t>
            </a:r>
            <a:r>
              <a:rPr b="1" i="1" lang="en-US" sz="2800">
                <a:solidFill>
                  <a:srgbClr val="FF0000"/>
                </a:solidFill>
                <a:latin typeface="Times New Roman"/>
                <a:ea typeface="Times New Roman"/>
                <a:cs typeface="Times New Roman"/>
                <a:sym typeface="Times New Roman"/>
              </a:rPr>
              <a:t>thượng tầng kiến trúc pháp lý (legal superstructure</a:t>
            </a:r>
            <a:r>
              <a:rPr i="1" lang="en-US" sz="2800">
                <a:solidFill>
                  <a:srgbClr val="FF0000"/>
                </a:solidFill>
                <a:latin typeface="Times New Roman"/>
                <a:ea typeface="Times New Roman"/>
                <a:cs typeface="Times New Roman"/>
                <a:sym typeface="Times New Roman"/>
              </a:rPr>
              <a:t>)</a:t>
            </a:r>
            <a:r>
              <a:rPr lang="en-US" sz="2800">
                <a:latin typeface="Times New Roman"/>
                <a:ea typeface="Times New Roman"/>
                <a:cs typeface="Times New Roman"/>
                <a:sym typeface="Times New Roman"/>
              </a:rPr>
              <a:t>, là một tổ chức đặc biệt của quyền lực chính trị có phạm vi tác động rộng lớn nhất, dựa trên cơ sở của quyền lực nhà nước.</a:t>
            </a:r>
            <a:endParaRPr/>
          </a:p>
          <a:p>
            <a:pPr indent="0" lvl="0" marL="0" rtl="0" algn="just">
              <a:spcBef>
                <a:spcPts val="580"/>
              </a:spcBef>
              <a:spcAft>
                <a:spcPts val="0"/>
              </a:spcAft>
              <a:buSzPts val="2380"/>
              <a:buNone/>
            </a:pPr>
            <a:r>
              <a:rPr b="1" lang="en-US" sz="2800">
                <a:solidFill>
                  <a:srgbClr val="FF0000"/>
                </a:solidFill>
                <a:latin typeface="Times New Roman"/>
                <a:ea typeface="Times New Roman"/>
                <a:cs typeface="Times New Roman"/>
                <a:sym typeface="Times New Roman"/>
              </a:rPr>
              <a:t>2. Kiểu nhà nước: </a:t>
            </a:r>
            <a:r>
              <a:rPr lang="en-US" sz="2800">
                <a:latin typeface="Times New Roman"/>
                <a:ea typeface="Times New Roman"/>
                <a:cs typeface="Times New Roman"/>
                <a:sym typeface="Times New Roman"/>
              </a:rPr>
              <a:t>là tổng thể những đặc điểm cơ bản của nhà nước thể hiện bản chất giai cấp, vai trò xã hội, những điều kiện phát sinh, tồn tại và phát triển của nhà nước trong một hình thái kinh tế - xã hội nhất định.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304800" y="1524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56" name="Google Shape;456;p42"/>
          <p:cNvSpPr txBox="1"/>
          <p:nvPr>
            <p:ph idx="1" type="body"/>
          </p:nvPr>
        </p:nvSpPr>
        <p:spPr>
          <a:xfrm>
            <a:off x="304800" y="914400"/>
            <a:ext cx="8305800" cy="2286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4. Chế độ chính trị (Political Regime) :</a:t>
            </a:r>
            <a:endParaRPr/>
          </a:p>
          <a:p>
            <a:pPr indent="0" lvl="0" marL="0" rtl="0" algn="just">
              <a:spcBef>
                <a:spcPts val="580"/>
              </a:spcBef>
              <a:spcAft>
                <a:spcPts val="0"/>
              </a:spcAft>
              <a:buSzPts val="2210"/>
              <a:buNone/>
            </a:pPr>
            <a:r>
              <a:rPr b="1" lang="en-US">
                <a:solidFill>
                  <a:srgbClr val="FF0000"/>
                </a:solidFill>
                <a:latin typeface="Times New Roman"/>
                <a:ea typeface="Times New Roman"/>
                <a:cs typeface="Times New Roman"/>
                <a:sym typeface="Times New Roman"/>
              </a:rPr>
              <a:t>Khái niệm Dân chủ (Democratic):  </a:t>
            </a:r>
            <a:r>
              <a:rPr lang="en-US">
                <a:latin typeface="Times New Roman"/>
                <a:ea typeface="Times New Roman"/>
                <a:cs typeface="Times New Roman"/>
                <a:sym typeface="Times New Roman"/>
              </a:rPr>
              <a:t>có nguồn gốc từ tiếng Hy Lạp là “Demokratia” – nghĩa là quyền lực nhân dân vì nó là sự kết hợp của hai từ “demos-nhân dân” và chữ “karatia – quyền lực”.</a:t>
            </a:r>
            <a:endParaRPr b="1">
              <a:latin typeface="Times New Roman"/>
              <a:ea typeface="Times New Roman"/>
              <a:cs typeface="Times New Roman"/>
              <a:sym typeface="Times New Roman"/>
            </a:endParaRPr>
          </a:p>
          <a:p>
            <a:pPr indent="0" lvl="0" marL="0" rtl="0" algn="just">
              <a:spcBef>
                <a:spcPts val="580"/>
              </a:spcBef>
              <a:spcAft>
                <a:spcPts val="0"/>
              </a:spcAft>
              <a:buSzPts val="2210"/>
              <a:buFont typeface="Libre Baskerville"/>
              <a:buNone/>
            </a:pPr>
            <a:r>
              <a:t/>
            </a:r>
            <a:endParaRPr>
              <a:latin typeface="Times New Roman"/>
              <a:ea typeface="Times New Roman"/>
              <a:cs typeface="Times New Roman"/>
              <a:sym typeface="Times New Roman"/>
            </a:endParaRPr>
          </a:p>
          <a:p>
            <a:pPr indent="0" lvl="0" marL="0" rtl="0" algn="just">
              <a:spcBef>
                <a:spcPts val="580"/>
              </a:spcBef>
              <a:spcAft>
                <a:spcPts val="0"/>
              </a:spcAft>
              <a:buSzPts val="2210"/>
              <a:buFont typeface="Libre Baskerville"/>
              <a:buNone/>
            </a:pPr>
            <a:r>
              <a:t/>
            </a:r>
            <a:endParaRPr>
              <a:latin typeface="Times New Roman"/>
              <a:ea typeface="Times New Roman"/>
              <a:cs typeface="Times New Roman"/>
              <a:sym typeface="Times New Roman"/>
            </a:endParaRPr>
          </a:p>
        </p:txBody>
      </p:sp>
      <p:grpSp>
        <p:nvGrpSpPr>
          <p:cNvPr id="457" name="Google Shape;457;p42"/>
          <p:cNvGrpSpPr/>
          <p:nvPr/>
        </p:nvGrpSpPr>
        <p:grpSpPr>
          <a:xfrm>
            <a:off x="1528664" y="3030703"/>
            <a:ext cx="6086670" cy="3624096"/>
            <a:chOff x="4664" y="439903"/>
            <a:chExt cx="6086670" cy="3624096"/>
          </a:xfrm>
        </p:grpSpPr>
        <p:sp>
          <p:nvSpPr>
            <p:cNvPr id="458" name="Google Shape;458;p42"/>
            <p:cNvSpPr/>
            <p:nvPr/>
          </p:nvSpPr>
          <p:spPr>
            <a:xfrm>
              <a:off x="2085974" y="2139949"/>
              <a:ext cx="1924050" cy="1924050"/>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2"/>
            <p:cNvSpPr txBox="1"/>
            <p:nvPr/>
          </p:nvSpPr>
          <p:spPr>
            <a:xfrm>
              <a:off x="2367745" y="2421720"/>
              <a:ext cx="1360508" cy="1360508"/>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4800"/>
                <a:buFont typeface="Libre Baskerville"/>
                <a:buNone/>
              </a:pPr>
              <a:r>
                <a:t/>
              </a:r>
              <a:endParaRPr sz="4800">
                <a:solidFill>
                  <a:schemeClr val="lt1"/>
                </a:solidFill>
                <a:latin typeface="Libre Baskerville"/>
                <a:ea typeface="Libre Baskerville"/>
                <a:cs typeface="Libre Baskerville"/>
                <a:sym typeface="Libre Baskerville"/>
              </a:endParaRPr>
            </a:p>
          </p:txBody>
        </p:sp>
        <p:sp>
          <p:nvSpPr>
            <p:cNvPr id="460" name="Google Shape;460;p42"/>
            <p:cNvSpPr/>
            <p:nvPr/>
          </p:nvSpPr>
          <p:spPr>
            <a:xfrm rot="-8267911">
              <a:off x="1114354" y="1503886"/>
              <a:ext cx="947302" cy="548354"/>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2"/>
            <p:cNvSpPr/>
            <p:nvPr/>
          </p:nvSpPr>
          <p:spPr>
            <a:xfrm>
              <a:off x="4664" y="439903"/>
              <a:ext cx="1827847" cy="1462278"/>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2"/>
            <p:cNvSpPr txBox="1"/>
            <p:nvPr/>
          </p:nvSpPr>
          <p:spPr>
            <a:xfrm>
              <a:off x="47493" y="482732"/>
              <a:ext cx="1742189" cy="137662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Công dân – Nhà nước</a:t>
              </a:r>
              <a:endParaRPr b="1" sz="2000">
                <a:solidFill>
                  <a:schemeClr val="lt1"/>
                </a:solidFill>
                <a:latin typeface="Times New Roman"/>
                <a:ea typeface="Times New Roman"/>
                <a:cs typeface="Times New Roman"/>
                <a:sym typeface="Times New Roman"/>
              </a:endParaRPr>
            </a:p>
          </p:txBody>
        </p:sp>
        <p:sp>
          <p:nvSpPr>
            <p:cNvPr id="463" name="Google Shape;463;p42"/>
            <p:cNvSpPr/>
            <p:nvPr/>
          </p:nvSpPr>
          <p:spPr>
            <a:xfrm rot="-2532089">
              <a:off x="4034342" y="1503886"/>
              <a:ext cx="947302" cy="548354"/>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2"/>
            <p:cNvSpPr/>
            <p:nvPr/>
          </p:nvSpPr>
          <p:spPr>
            <a:xfrm>
              <a:off x="4263487" y="439903"/>
              <a:ext cx="1827847" cy="1462278"/>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2"/>
            <p:cNvSpPr txBox="1"/>
            <p:nvPr/>
          </p:nvSpPr>
          <p:spPr>
            <a:xfrm>
              <a:off x="4306316" y="482732"/>
              <a:ext cx="1742189" cy="137662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Hai phạm trù cùng phát sinh, phát triển, tiêu vong</a:t>
              </a:r>
              <a:endParaRPr b="1" sz="2000">
                <a:solidFill>
                  <a:schemeClr val="lt1"/>
                </a:solidFill>
                <a:latin typeface="Times New Roman"/>
                <a:ea typeface="Times New Roman"/>
                <a:cs typeface="Times New Roman"/>
                <a:sym typeface="Times New Roman"/>
              </a:endParaRPr>
            </a:p>
          </p:txBody>
        </p:sp>
      </p:grpSp>
      <p:pic>
        <p:nvPicPr>
          <p:cNvPr descr="4.png" id="466" name="Google Shape;466;p42"/>
          <p:cNvPicPr preferRelativeResize="0"/>
          <p:nvPr/>
        </p:nvPicPr>
        <p:blipFill rotWithShape="1">
          <a:blip r:embed="rId3">
            <a:alphaModFix/>
          </a:blip>
          <a:srcRect b="0" l="0" r="0" t="0"/>
          <a:stretch/>
        </p:blipFill>
        <p:spPr>
          <a:xfrm>
            <a:off x="3581400" y="4724400"/>
            <a:ext cx="1981199" cy="19811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descr="undemocatic.jpg" id="471" name="Google Shape;471;p43"/>
          <p:cNvPicPr preferRelativeResize="0"/>
          <p:nvPr/>
        </p:nvPicPr>
        <p:blipFill rotWithShape="1">
          <a:blip r:embed="rId3">
            <a:alphaModFix/>
          </a:blip>
          <a:srcRect b="0" l="0" r="0" t="0"/>
          <a:stretch/>
        </p:blipFill>
        <p:spPr>
          <a:xfrm>
            <a:off x="6096000" y="4038600"/>
            <a:ext cx="2680963" cy="2209800"/>
          </a:xfrm>
          <a:prstGeom prst="rect">
            <a:avLst/>
          </a:prstGeom>
          <a:noFill/>
          <a:ln>
            <a:noFill/>
          </a:ln>
        </p:spPr>
      </p:pic>
      <p:sp>
        <p:nvSpPr>
          <p:cNvPr id="472" name="Google Shape;472;p43"/>
          <p:cNvSpPr txBox="1"/>
          <p:nvPr>
            <p:ph type="title"/>
          </p:nvPr>
        </p:nvSpPr>
        <p:spPr>
          <a:xfrm>
            <a:off x="304800" y="1524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73" name="Google Shape;473;p43"/>
          <p:cNvSpPr txBox="1"/>
          <p:nvPr>
            <p:ph idx="1" type="body"/>
          </p:nvPr>
        </p:nvSpPr>
        <p:spPr>
          <a:xfrm>
            <a:off x="304800" y="914400"/>
            <a:ext cx="5638800" cy="5334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210"/>
              <a:buNone/>
            </a:pPr>
            <a:r>
              <a:rPr b="1" lang="en-US">
                <a:solidFill>
                  <a:srgbClr val="FF0000"/>
                </a:solidFill>
                <a:latin typeface="Times New Roman"/>
                <a:ea typeface="Times New Roman"/>
                <a:cs typeface="Times New Roman"/>
                <a:sym typeface="Times New Roman"/>
              </a:rPr>
              <a:t>4. Chế độ chính trị (Political Regime) :</a:t>
            </a:r>
            <a:endParaRPr/>
          </a:p>
          <a:p>
            <a:pPr indent="-140335" lvl="0" marL="0" rtl="0" algn="just">
              <a:lnSpc>
                <a:spcPct val="90000"/>
              </a:lnSpc>
              <a:spcBef>
                <a:spcPts val="580"/>
              </a:spcBef>
              <a:spcAft>
                <a:spcPts val="0"/>
              </a:spcAft>
              <a:buSzPts val="2210"/>
              <a:buFont typeface="Times New Roman"/>
              <a:buChar char="-"/>
            </a:pPr>
            <a:r>
              <a:rPr lang="en-US">
                <a:solidFill>
                  <a:srgbClr val="FF0000"/>
                </a:solidFill>
                <a:latin typeface="Times New Roman"/>
                <a:ea typeface="Times New Roman"/>
                <a:cs typeface="Times New Roman"/>
                <a:sym typeface="Times New Roman"/>
              </a:rPr>
              <a:t>Chế độ chính trị dân chủ (democratic political regime):</a:t>
            </a:r>
            <a:r>
              <a:rPr lang="en-US">
                <a:latin typeface="Times New Roman"/>
                <a:ea typeface="Times New Roman"/>
                <a:cs typeface="Times New Roman"/>
                <a:sym typeface="Times New Roman"/>
              </a:rPr>
              <a:t> khi thể hiện đúng nguyên tắc chủ quyền của nhân dân, khi nhân dân được hưởng các quyền tự do dân chủ đồng thời quyền lực nhà nước được thực hiện bởi cơ quan do nhân dân bầu ra.</a:t>
            </a:r>
            <a:endParaRPr/>
          </a:p>
          <a:p>
            <a:pPr indent="0" lvl="0" marL="0" rtl="0" algn="just">
              <a:lnSpc>
                <a:spcPct val="90000"/>
              </a:lnSpc>
              <a:spcBef>
                <a:spcPts val="580"/>
              </a:spcBef>
              <a:spcAft>
                <a:spcPts val="0"/>
              </a:spcAft>
              <a:buSzPts val="2210"/>
              <a:buFont typeface="Libre Baskerville"/>
              <a:buNone/>
            </a:pPr>
            <a:r>
              <a:t/>
            </a:r>
            <a:endParaRPr>
              <a:latin typeface="Times New Roman"/>
              <a:ea typeface="Times New Roman"/>
              <a:cs typeface="Times New Roman"/>
              <a:sym typeface="Times New Roman"/>
            </a:endParaRPr>
          </a:p>
          <a:p>
            <a:pPr indent="-140335" lvl="0" marL="0" rtl="0" algn="just">
              <a:lnSpc>
                <a:spcPct val="90000"/>
              </a:lnSpc>
              <a:spcBef>
                <a:spcPts val="580"/>
              </a:spcBef>
              <a:spcAft>
                <a:spcPts val="0"/>
              </a:spcAft>
              <a:buSzPts val="2210"/>
              <a:buFont typeface="Times New Roman"/>
              <a:buChar char="-"/>
            </a:pPr>
            <a:r>
              <a:rPr lang="en-US">
                <a:solidFill>
                  <a:srgbClr val="FF0000"/>
                </a:solidFill>
                <a:latin typeface="Times New Roman"/>
                <a:ea typeface="Times New Roman"/>
                <a:cs typeface="Times New Roman"/>
                <a:sym typeface="Times New Roman"/>
              </a:rPr>
              <a:t>Chế độ chính trị phi dân chủ (undemocratic political regime): </a:t>
            </a:r>
            <a:r>
              <a:rPr lang="en-US">
                <a:latin typeface="Times New Roman"/>
                <a:ea typeface="Times New Roman"/>
                <a:cs typeface="Times New Roman"/>
                <a:sym typeface="Times New Roman"/>
              </a:rPr>
              <a:t>nhà nước không quy định hoặc quy định hạn chế quyền dân chủ của công dân.</a:t>
            </a:r>
            <a:endParaRPr/>
          </a:p>
          <a:p>
            <a:pPr indent="0" lvl="0" marL="0" rtl="0" algn="just">
              <a:lnSpc>
                <a:spcPct val="90000"/>
              </a:lnSpc>
              <a:spcBef>
                <a:spcPts val="580"/>
              </a:spcBef>
              <a:spcAft>
                <a:spcPts val="0"/>
              </a:spcAft>
              <a:buSzPts val="2210"/>
              <a:buFont typeface="Libre Baskerville"/>
              <a:buNone/>
            </a:pPr>
            <a:r>
              <a:t/>
            </a:r>
            <a:endParaRPr>
              <a:latin typeface="Times New Roman"/>
              <a:ea typeface="Times New Roman"/>
              <a:cs typeface="Times New Roman"/>
              <a:sym typeface="Times New Roman"/>
            </a:endParaRPr>
          </a:p>
        </p:txBody>
      </p:sp>
      <p:pic>
        <p:nvPicPr>
          <p:cNvPr descr="democatic.jpg" id="474" name="Google Shape;474;p43"/>
          <p:cNvPicPr preferRelativeResize="0"/>
          <p:nvPr/>
        </p:nvPicPr>
        <p:blipFill rotWithShape="1">
          <a:blip r:embed="rId4">
            <a:alphaModFix/>
          </a:blip>
          <a:srcRect b="0" l="0" r="0" t="0"/>
          <a:stretch/>
        </p:blipFill>
        <p:spPr>
          <a:xfrm>
            <a:off x="5943600" y="1524000"/>
            <a:ext cx="3048000" cy="1828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4"/>
          <p:cNvSpPr txBox="1"/>
          <p:nvPr>
            <p:ph type="title"/>
          </p:nvPr>
        </p:nvSpPr>
        <p:spPr>
          <a:xfrm>
            <a:off x="304800" y="1524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80" name="Google Shape;480;p44"/>
          <p:cNvSpPr txBox="1"/>
          <p:nvPr>
            <p:ph idx="1" type="body"/>
          </p:nvPr>
        </p:nvSpPr>
        <p:spPr>
          <a:xfrm>
            <a:off x="304800" y="914400"/>
            <a:ext cx="86106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4. Chế độ chính trị (Political Regime) :</a:t>
            </a:r>
            <a:endParaRPr/>
          </a:p>
          <a:p>
            <a:pPr indent="-151130" lvl="0" marL="0" rtl="0" algn="just">
              <a:spcBef>
                <a:spcPts val="580"/>
              </a:spcBef>
              <a:spcAft>
                <a:spcPts val="0"/>
              </a:spcAft>
              <a:buSzPts val="2380"/>
              <a:buFont typeface="Times New Roman"/>
              <a:buChar char="-"/>
            </a:pPr>
            <a:r>
              <a:rPr lang="en-US" sz="2800">
                <a:solidFill>
                  <a:srgbClr val="FF0000"/>
                </a:solidFill>
                <a:latin typeface="Times New Roman"/>
                <a:ea typeface="Times New Roman"/>
                <a:cs typeface="Times New Roman"/>
                <a:sym typeface="Times New Roman"/>
              </a:rPr>
              <a:t>Phương pháp dân chủ (democratic method): </a:t>
            </a:r>
            <a:r>
              <a:rPr lang="en-US" sz="2800">
                <a:latin typeface="Times New Roman"/>
                <a:ea typeface="Times New Roman"/>
                <a:cs typeface="Times New Roman"/>
                <a:sym typeface="Times New Roman"/>
              </a:rPr>
              <a:t>là những cách thể hiện quyền lực nhà nước trong đó đảm bảo địa vụ làm chủ của nhân dân đối với quyền lực nhà nước, thể hiện qua các quyền của nhân dân trong việc thành lập bộ máy nhà nước, tham gia vào hoạt động của bộ máy nhà nước, kiểm tra, giám sát hoạt động của bộ máy nhà nước. Có hai phương pháp dân chủ: </a:t>
            </a:r>
            <a:r>
              <a:rPr b="1" lang="en-US" sz="2800">
                <a:latin typeface="Times New Roman"/>
                <a:ea typeface="Times New Roman"/>
                <a:cs typeface="Times New Roman"/>
                <a:sym typeface="Times New Roman"/>
              </a:rPr>
              <a:t>dân chủ trực tiếp </a:t>
            </a:r>
            <a:r>
              <a:rPr lang="en-US" sz="2800">
                <a:latin typeface="Times New Roman"/>
                <a:ea typeface="Times New Roman"/>
                <a:cs typeface="Times New Roman"/>
                <a:sym typeface="Times New Roman"/>
              </a:rPr>
              <a:t>và </a:t>
            </a:r>
            <a:r>
              <a:rPr b="1" lang="en-US" sz="2800">
                <a:latin typeface="Times New Roman"/>
                <a:ea typeface="Times New Roman"/>
                <a:cs typeface="Times New Roman"/>
                <a:sym typeface="Times New Roman"/>
              </a:rPr>
              <a:t>dân chủ gián tiếp</a:t>
            </a:r>
            <a:endParaRPr b="1" sz="2800">
              <a:latin typeface="Times New Roman"/>
              <a:ea typeface="Times New Roman"/>
              <a:cs typeface="Times New Roman"/>
              <a:sym typeface="Times New Roman"/>
            </a:endParaRPr>
          </a:p>
          <a:p>
            <a:pPr indent="0" lvl="0" marL="0" rtl="0" algn="just">
              <a:spcBef>
                <a:spcPts val="580"/>
              </a:spcBef>
              <a:spcAft>
                <a:spcPts val="0"/>
              </a:spcAft>
              <a:buSzPts val="2210"/>
              <a:buFont typeface="Libre Baskerville"/>
              <a:buNone/>
            </a:pPr>
            <a:r>
              <a:t/>
            </a:r>
            <a:endParaRPr>
              <a:latin typeface="Times New Roman"/>
              <a:ea typeface="Times New Roman"/>
              <a:cs typeface="Times New Roman"/>
              <a:sym typeface="Times New Roman"/>
            </a:endParaRPr>
          </a:p>
          <a:p>
            <a:pPr indent="0" lvl="0" marL="0" rtl="0" algn="just">
              <a:spcBef>
                <a:spcPts val="580"/>
              </a:spcBef>
              <a:spcAft>
                <a:spcPts val="0"/>
              </a:spcAft>
              <a:buSzPts val="2210"/>
              <a:buFont typeface="Libre Baskerville"/>
              <a:buNone/>
            </a:pPr>
            <a:r>
              <a:t/>
            </a:r>
            <a:endParaRPr>
              <a:latin typeface="Times New Roman"/>
              <a:ea typeface="Times New Roman"/>
              <a:cs typeface="Times New Roman"/>
              <a:sym typeface="Times New Roman"/>
            </a:endParaRPr>
          </a:p>
        </p:txBody>
      </p:sp>
      <p:pic>
        <p:nvPicPr>
          <p:cNvPr descr="1.gif" id="481" name="Google Shape;481;p44"/>
          <p:cNvPicPr preferRelativeResize="0"/>
          <p:nvPr/>
        </p:nvPicPr>
        <p:blipFill rotWithShape="1">
          <a:blip r:embed="rId3">
            <a:alphaModFix/>
          </a:blip>
          <a:srcRect b="0" l="0" r="0" t="0"/>
          <a:stretch/>
        </p:blipFill>
        <p:spPr>
          <a:xfrm>
            <a:off x="2438400" y="4419600"/>
            <a:ext cx="4343400" cy="229896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5"/>
          <p:cNvSpPr txBox="1"/>
          <p:nvPr>
            <p:ph type="title"/>
          </p:nvPr>
        </p:nvSpPr>
        <p:spPr>
          <a:xfrm>
            <a:off x="304800" y="1524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487" name="Google Shape;487;p45"/>
          <p:cNvSpPr txBox="1"/>
          <p:nvPr>
            <p:ph idx="1" type="body"/>
          </p:nvPr>
        </p:nvSpPr>
        <p:spPr>
          <a:xfrm>
            <a:off x="304800" y="914400"/>
            <a:ext cx="8610600" cy="2286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4. Chế độ chính trị (Political Regime) :</a:t>
            </a:r>
            <a:endParaRPr/>
          </a:p>
          <a:p>
            <a:pPr indent="-140335" lvl="0" marL="0" rtl="0" algn="just">
              <a:spcBef>
                <a:spcPts val="580"/>
              </a:spcBef>
              <a:spcAft>
                <a:spcPts val="0"/>
              </a:spcAft>
              <a:buSzPts val="2210"/>
              <a:buFont typeface="Times New Roman"/>
              <a:buChar char="-"/>
            </a:pPr>
            <a:r>
              <a:rPr lang="en-US">
                <a:solidFill>
                  <a:srgbClr val="FF0000"/>
                </a:solidFill>
                <a:latin typeface="Times New Roman"/>
                <a:ea typeface="Times New Roman"/>
                <a:cs typeface="Times New Roman"/>
                <a:sym typeface="Times New Roman"/>
              </a:rPr>
              <a:t>Phương pháp phi dân chủ (undemocratic method):</a:t>
            </a:r>
            <a:r>
              <a:rPr lang="en-US">
                <a:latin typeface="Times New Roman"/>
                <a:ea typeface="Times New Roman"/>
                <a:cs typeface="Times New Roman"/>
                <a:sym typeface="Times New Roman"/>
              </a:rPr>
              <a:t> là những cách thức thực hiện quyền lực nhà nước trong đó không đảm bảo quyền tự do của công dân, nguyên tắc quyền lực nhà nước thuộc về nhân dân.</a:t>
            </a:r>
            <a:endParaRPr/>
          </a:p>
          <a:p>
            <a:pPr indent="0" lvl="0" marL="0" rtl="0" algn="just">
              <a:spcBef>
                <a:spcPts val="580"/>
              </a:spcBef>
              <a:spcAft>
                <a:spcPts val="0"/>
              </a:spcAft>
              <a:buSzPts val="2210"/>
              <a:buFont typeface="Libre Baskerville"/>
              <a:buNone/>
            </a:pPr>
            <a:r>
              <a:t/>
            </a:r>
            <a:endParaRPr>
              <a:latin typeface="Times New Roman"/>
              <a:ea typeface="Times New Roman"/>
              <a:cs typeface="Times New Roman"/>
              <a:sym typeface="Times New Roman"/>
            </a:endParaRPr>
          </a:p>
        </p:txBody>
      </p:sp>
      <p:pic>
        <p:nvPicPr>
          <p:cNvPr descr="1.png" id="488" name="Google Shape;488;p45"/>
          <p:cNvPicPr preferRelativeResize="0"/>
          <p:nvPr/>
        </p:nvPicPr>
        <p:blipFill rotWithShape="1">
          <a:blip r:embed="rId3">
            <a:alphaModFix/>
          </a:blip>
          <a:srcRect b="0" l="0" r="0" t="0"/>
          <a:stretch/>
        </p:blipFill>
        <p:spPr>
          <a:xfrm>
            <a:off x="5867400" y="3276600"/>
            <a:ext cx="2569191" cy="2133600"/>
          </a:xfrm>
          <a:prstGeom prst="rect">
            <a:avLst/>
          </a:prstGeom>
          <a:noFill/>
          <a:ln>
            <a:noFill/>
          </a:ln>
        </p:spPr>
      </p:pic>
      <p:pic>
        <p:nvPicPr>
          <p:cNvPr descr="12.jpg" id="489" name="Google Shape;489;p45"/>
          <p:cNvPicPr preferRelativeResize="0"/>
          <p:nvPr/>
        </p:nvPicPr>
        <p:blipFill rotWithShape="1">
          <a:blip r:embed="rId4">
            <a:alphaModFix/>
          </a:blip>
          <a:srcRect b="0" l="0" r="0" t="0"/>
          <a:stretch/>
        </p:blipFill>
        <p:spPr>
          <a:xfrm>
            <a:off x="3581400" y="3276600"/>
            <a:ext cx="2000250" cy="2286000"/>
          </a:xfrm>
          <a:prstGeom prst="rect">
            <a:avLst/>
          </a:prstGeom>
          <a:noFill/>
          <a:ln>
            <a:noFill/>
          </a:ln>
        </p:spPr>
      </p:pic>
      <p:pic>
        <p:nvPicPr>
          <p:cNvPr descr="4.jpg" id="490" name="Google Shape;490;p45"/>
          <p:cNvPicPr preferRelativeResize="0"/>
          <p:nvPr/>
        </p:nvPicPr>
        <p:blipFill rotWithShape="1">
          <a:blip r:embed="rId5">
            <a:alphaModFix/>
          </a:blip>
          <a:srcRect b="0" l="0" r="0" t="0"/>
          <a:stretch/>
        </p:blipFill>
        <p:spPr>
          <a:xfrm>
            <a:off x="304800" y="3276600"/>
            <a:ext cx="3160644" cy="2133599"/>
          </a:xfrm>
          <a:prstGeom prst="rect">
            <a:avLst/>
          </a:prstGeom>
          <a:noFill/>
          <a:ln>
            <a:noFill/>
          </a:ln>
        </p:spPr>
      </p:pic>
      <p:grpSp>
        <p:nvGrpSpPr>
          <p:cNvPr id="491" name="Google Shape;491;p45"/>
          <p:cNvGrpSpPr/>
          <p:nvPr/>
        </p:nvGrpSpPr>
        <p:grpSpPr>
          <a:xfrm>
            <a:off x="840432" y="5552033"/>
            <a:ext cx="7615534" cy="1087933"/>
            <a:chOff x="2232" y="65633"/>
            <a:chExt cx="7615534" cy="1087933"/>
          </a:xfrm>
        </p:grpSpPr>
        <p:sp>
          <p:nvSpPr>
            <p:cNvPr id="492" name="Google Shape;492;p45"/>
            <p:cNvSpPr/>
            <p:nvPr/>
          </p:nvSpPr>
          <p:spPr>
            <a:xfrm>
              <a:off x="2232" y="65633"/>
              <a:ext cx="2719833" cy="1087933"/>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5"/>
            <p:cNvSpPr txBox="1"/>
            <p:nvPr/>
          </p:nvSpPr>
          <p:spPr>
            <a:xfrm>
              <a:off x="546199" y="65633"/>
              <a:ext cx="1631900" cy="1087933"/>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Nhà nước  địa chủ</a:t>
              </a:r>
              <a:endParaRPr b="1" sz="2000">
                <a:solidFill>
                  <a:schemeClr val="lt1"/>
                </a:solidFill>
                <a:latin typeface="Times New Roman"/>
                <a:ea typeface="Times New Roman"/>
                <a:cs typeface="Times New Roman"/>
                <a:sym typeface="Times New Roman"/>
              </a:endParaRPr>
            </a:p>
          </p:txBody>
        </p:sp>
        <p:sp>
          <p:nvSpPr>
            <p:cNvPr id="494" name="Google Shape;494;p45"/>
            <p:cNvSpPr/>
            <p:nvPr/>
          </p:nvSpPr>
          <p:spPr>
            <a:xfrm>
              <a:off x="2450083" y="65633"/>
              <a:ext cx="2719833" cy="1087933"/>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5"/>
            <p:cNvSpPr txBox="1"/>
            <p:nvPr/>
          </p:nvSpPr>
          <p:spPr>
            <a:xfrm>
              <a:off x="2994050" y="65633"/>
              <a:ext cx="1631900" cy="1087933"/>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Nhà nước phong kiến</a:t>
              </a:r>
              <a:endParaRPr b="1" sz="2000">
                <a:solidFill>
                  <a:schemeClr val="lt1"/>
                </a:solidFill>
                <a:latin typeface="Times New Roman"/>
                <a:ea typeface="Times New Roman"/>
                <a:cs typeface="Times New Roman"/>
                <a:sym typeface="Times New Roman"/>
              </a:endParaRPr>
            </a:p>
          </p:txBody>
        </p:sp>
        <p:sp>
          <p:nvSpPr>
            <p:cNvPr id="496" name="Google Shape;496;p45"/>
            <p:cNvSpPr/>
            <p:nvPr/>
          </p:nvSpPr>
          <p:spPr>
            <a:xfrm>
              <a:off x="4897933" y="65633"/>
              <a:ext cx="2719833" cy="1087933"/>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5"/>
            <p:cNvSpPr txBox="1"/>
            <p:nvPr/>
          </p:nvSpPr>
          <p:spPr>
            <a:xfrm>
              <a:off x="5441900" y="65633"/>
              <a:ext cx="1631900" cy="1087933"/>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Nhà nước phát xít (Nazi)</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6"/>
          <p:cNvSpPr txBox="1"/>
          <p:nvPr>
            <p:ph type="title"/>
          </p:nvPr>
        </p:nvSpPr>
        <p:spPr>
          <a:xfrm>
            <a:off x="381000" y="228600"/>
            <a:ext cx="8763000" cy="1219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III. Bộ máy nhà nước CHXHCN Việt Nam (Apparatus of  The Socialist Republic of Vietnam)</a:t>
            </a:r>
            <a:endParaRPr b="1" sz="3600">
              <a:solidFill>
                <a:srgbClr val="FF0000"/>
              </a:solidFill>
              <a:latin typeface="Times New Roman"/>
              <a:ea typeface="Times New Roman"/>
              <a:cs typeface="Times New Roman"/>
              <a:sym typeface="Times New Roman"/>
            </a:endParaRPr>
          </a:p>
        </p:txBody>
      </p:sp>
      <p:sp>
        <p:nvSpPr>
          <p:cNvPr id="503" name="Google Shape;503;p46"/>
          <p:cNvSpPr txBox="1"/>
          <p:nvPr/>
        </p:nvSpPr>
        <p:spPr>
          <a:xfrm>
            <a:off x="533400" y="1524000"/>
            <a:ext cx="8305800" cy="267765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FF0000"/>
              </a:buClr>
              <a:buSzPts val="2800"/>
              <a:buFont typeface="Times New Roman"/>
              <a:buAutoNum type="arabicPeriod"/>
            </a:pPr>
            <a:r>
              <a:rPr b="1" lang="en-US" sz="2800">
                <a:solidFill>
                  <a:srgbClr val="FF0000"/>
                </a:solidFill>
                <a:latin typeface="Times New Roman"/>
                <a:ea typeface="Times New Roman"/>
                <a:cs typeface="Times New Roman"/>
                <a:sym typeface="Times New Roman"/>
              </a:rPr>
              <a:t>Khái quát chung</a:t>
            </a:r>
            <a:endParaRPr/>
          </a:p>
          <a:p>
            <a:pPr indent="-342900" lvl="0" marL="342900" marR="0" rtl="0" algn="l">
              <a:spcBef>
                <a:spcPts val="0"/>
              </a:spcBef>
              <a:spcAft>
                <a:spcPts val="0"/>
              </a:spcAft>
              <a:buClr>
                <a:srgbClr val="FF0000"/>
              </a:buClr>
              <a:buSzPts val="2800"/>
              <a:buFont typeface="Times New Roman"/>
              <a:buAutoNum type="arabicPeriod"/>
            </a:pPr>
            <a:r>
              <a:rPr b="1" lang="en-US" sz="2800">
                <a:solidFill>
                  <a:srgbClr val="FF0000"/>
                </a:solidFill>
                <a:latin typeface="Times New Roman"/>
                <a:ea typeface="Times New Roman"/>
                <a:cs typeface="Times New Roman"/>
                <a:sym typeface="Times New Roman"/>
              </a:rPr>
              <a:t>Nguyên tắc tổ chức và hoạt động của bộ máy Nhà nước Cộng hòa xã hội chủ nghĩa Việt Nam</a:t>
            </a:r>
            <a:endParaRPr/>
          </a:p>
          <a:p>
            <a:pPr indent="-342900" lvl="0" marL="342900" marR="0" rtl="0" algn="l">
              <a:spcBef>
                <a:spcPts val="0"/>
              </a:spcBef>
              <a:spcAft>
                <a:spcPts val="0"/>
              </a:spcAft>
              <a:buClr>
                <a:srgbClr val="FF0000"/>
              </a:buClr>
              <a:buSzPts val="2800"/>
              <a:buFont typeface="Times New Roman"/>
              <a:buAutoNum type="arabicPeriod"/>
            </a:pPr>
            <a:r>
              <a:rPr b="1" lang="en-US" sz="2800">
                <a:solidFill>
                  <a:srgbClr val="FF0000"/>
                </a:solidFill>
                <a:latin typeface="Times New Roman"/>
                <a:ea typeface="Times New Roman"/>
                <a:cs typeface="Times New Roman"/>
                <a:sym typeface="Times New Roman"/>
              </a:rPr>
              <a:t>Tổ chức và hoạt động của các cơ quan trong bộ máy Nhà nước Cộng hòa xã hội chủ nghĩa Việt Nam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7"/>
          <p:cNvSpPr txBox="1"/>
          <p:nvPr>
            <p:ph type="title"/>
          </p:nvPr>
        </p:nvSpPr>
        <p:spPr>
          <a:xfrm>
            <a:off x="381000" y="228600"/>
            <a:ext cx="8763000" cy="9906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III. Bộ máy nhà nước CHXHCN Việt Nam </a:t>
            </a:r>
            <a:br>
              <a:rPr b="1" lang="en-US" sz="2800">
                <a:solidFill>
                  <a:srgbClr val="FF0000"/>
                </a:solidFill>
                <a:latin typeface="Times New Roman"/>
                <a:ea typeface="Times New Roman"/>
                <a:cs typeface="Times New Roman"/>
                <a:sym typeface="Times New Roman"/>
              </a:rPr>
            </a:br>
            <a:r>
              <a:rPr b="1" lang="en-US" sz="2800">
                <a:solidFill>
                  <a:srgbClr val="FF0000"/>
                </a:solidFill>
                <a:latin typeface="Times New Roman"/>
                <a:ea typeface="Times New Roman"/>
                <a:cs typeface="Times New Roman"/>
                <a:sym typeface="Times New Roman"/>
              </a:rPr>
              <a:t>1. Khái quát chung</a:t>
            </a:r>
            <a:endParaRPr b="1" sz="3600">
              <a:solidFill>
                <a:srgbClr val="FF0000"/>
              </a:solidFill>
              <a:latin typeface="Times New Roman"/>
              <a:ea typeface="Times New Roman"/>
              <a:cs typeface="Times New Roman"/>
              <a:sym typeface="Times New Roman"/>
            </a:endParaRPr>
          </a:p>
        </p:txBody>
      </p:sp>
      <p:pic>
        <p:nvPicPr>
          <p:cNvPr descr="17.jpg" id="509" name="Google Shape;509;p47"/>
          <p:cNvPicPr preferRelativeResize="0"/>
          <p:nvPr/>
        </p:nvPicPr>
        <p:blipFill rotWithShape="1">
          <a:blip r:embed="rId3">
            <a:alphaModFix/>
          </a:blip>
          <a:srcRect b="0" l="0" r="0" t="0"/>
          <a:stretch/>
        </p:blipFill>
        <p:spPr>
          <a:xfrm>
            <a:off x="4724400" y="1524000"/>
            <a:ext cx="3657600" cy="3657600"/>
          </a:xfrm>
          <a:prstGeom prst="rect">
            <a:avLst/>
          </a:prstGeom>
          <a:noFill/>
          <a:ln>
            <a:noFill/>
          </a:ln>
        </p:spPr>
      </p:pic>
      <p:sp>
        <p:nvSpPr>
          <p:cNvPr id="510" name="Google Shape;510;p47"/>
          <p:cNvSpPr txBox="1"/>
          <p:nvPr/>
        </p:nvSpPr>
        <p:spPr>
          <a:xfrm>
            <a:off x="457200" y="1524000"/>
            <a:ext cx="4191000" cy="34163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Bộ máy Nhà nước Cộng hòa xã hội chủ nghĩa Việt Nam là </a:t>
            </a:r>
            <a:r>
              <a:rPr lang="en-US" sz="2400">
                <a:solidFill>
                  <a:srgbClr val="FF0000"/>
                </a:solidFill>
                <a:latin typeface="Times New Roman"/>
                <a:ea typeface="Times New Roman"/>
                <a:cs typeface="Times New Roman"/>
                <a:sym typeface="Times New Roman"/>
              </a:rPr>
              <a:t>hệ thống cơ quan từ trung ương đến các địa phương và cơ sở</a:t>
            </a:r>
            <a:r>
              <a:rPr lang="en-US" sz="2400">
                <a:solidFill>
                  <a:schemeClr val="dk1"/>
                </a:solidFill>
                <a:latin typeface="Times New Roman"/>
                <a:ea typeface="Times New Roman"/>
                <a:cs typeface="Times New Roman"/>
                <a:sym typeface="Times New Roman"/>
              </a:rPr>
              <a:t>, tổ chức và hoạt động theo những nguyên tắc thống nhất, tạo thành một cơ chế đồng bộ để thực hiện các chức năng và nhiệm vụ chung của nhà nước</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descr="21.jpg" id="515" name="Google Shape;515;p48"/>
          <p:cNvPicPr preferRelativeResize="0"/>
          <p:nvPr/>
        </p:nvPicPr>
        <p:blipFill rotWithShape="1">
          <a:blip r:embed="rId3">
            <a:alphaModFix/>
          </a:blip>
          <a:srcRect b="0" l="0" r="0" t="0"/>
          <a:stretch/>
        </p:blipFill>
        <p:spPr>
          <a:xfrm>
            <a:off x="6553200" y="4495800"/>
            <a:ext cx="2590800" cy="1962150"/>
          </a:xfrm>
          <a:prstGeom prst="rect">
            <a:avLst/>
          </a:prstGeom>
          <a:noFill/>
          <a:ln>
            <a:noFill/>
          </a:ln>
        </p:spPr>
      </p:pic>
      <p:pic>
        <p:nvPicPr>
          <p:cNvPr descr="20.jpg" id="516" name="Google Shape;516;p48"/>
          <p:cNvPicPr preferRelativeResize="0"/>
          <p:nvPr/>
        </p:nvPicPr>
        <p:blipFill rotWithShape="1">
          <a:blip r:embed="rId4">
            <a:alphaModFix/>
          </a:blip>
          <a:srcRect b="0" l="0" r="0" t="0"/>
          <a:stretch/>
        </p:blipFill>
        <p:spPr>
          <a:xfrm>
            <a:off x="6181725" y="3048000"/>
            <a:ext cx="2962275" cy="1543050"/>
          </a:xfrm>
          <a:prstGeom prst="rect">
            <a:avLst/>
          </a:prstGeom>
          <a:noFill/>
          <a:ln>
            <a:noFill/>
          </a:ln>
        </p:spPr>
      </p:pic>
      <p:pic>
        <p:nvPicPr>
          <p:cNvPr descr="19.jpg" id="517" name="Google Shape;517;p48"/>
          <p:cNvPicPr preferRelativeResize="0"/>
          <p:nvPr/>
        </p:nvPicPr>
        <p:blipFill rotWithShape="1">
          <a:blip r:embed="rId5">
            <a:alphaModFix/>
          </a:blip>
          <a:srcRect b="0" l="0" r="0" t="0"/>
          <a:stretch/>
        </p:blipFill>
        <p:spPr>
          <a:xfrm>
            <a:off x="6629400" y="1371600"/>
            <a:ext cx="2438400" cy="1676400"/>
          </a:xfrm>
          <a:prstGeom prst="rect">
            <a:avLst/>
          </a:prstGeom>
          <a:noFill/>
          <a:ln>
            <a:noFill/>
          </a:ln>
        </p:spPr>
      </p:pic>
      <p:sp>
        <p:nvSpPr>
          <p:cNvPr id="518" name="Google Shape;518;p48"/>
          <p:cNvSpPr txBox="1"/>
          <p:nvPr>
            <p:ph type="title"/>
          </p:nvPr>
        </p:nvSpPr>
        <p:spPr>
          <a:xfrm>
            <a:off x="381000" y="228600"/>
            <a:ext cx="8763000" cy="9906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III. Bộ máy nhà nước CHXHCN Việt Nam</a:t>
            </a:r>
            <a:br>
              <a:rPr b="1" lang="en-US" sz="2800">
                <a:solidFill>
                  <a:srgbClr val="FF0000"/>
                </a:solidFill>
                <a:latin typeface="Times New Roman"/>
                <a:ea typeface="Times New Roman"/>
                <a:cs typeface="Times New Roman"/>
                <a:sym typeface="Times New Roman"/>
              </a:rPr>
            </a:br>
            <a:r>
              <a:rPr b="1" lang="en-US" sz="2800">
                <a:solidFill>
                  <a:srgbClr val="FF0000"/>
                </a:solidFill>
                <a:latin typeface="Times New Roman"/>
                <a:ea typeface="Times New Roman"/>
                <a:cs typeface="Times New Roman"/>
                <a:sym typeface="Times New Roman"/>
              </a:rPr>
              <a:t>1. Khái quát chung</a:t>
            </a:r>
            <a:endParaRPr b="1" sz="3600">
              <a:solidFill>
                <a:srgbClr val="FF0000"/>
              </a:solidFill>
              <a:latin typeface="Times New Roman"/>
              <a:ea typeface="Times New Roman"/>
              <a:cs typeface="Times New Roman"/>
              <a:sym typeface="Times New Roman"/>
            </a:endParaRPr>
          </a:p>
        </p:txBody>
      </p:sp>
      <p:grpSp>
        <p:nvGrpSpPr>
          <p:cNvPr id="519" name="Google Shape;519;p48"/>
          <p:cNvGrpSpPr/>
          <p:nvPr/>
        </p:nvGrpSpPr>
        <p:grpSpPr>
          <a:xfrm>
            <a:off x="533400" y="1757451"/>
            <a:ext cx="6095998" cy="4536896"/>
            <a:chOff x="0" y="4851"/>
            <a:chExt cx="6095998" cy="4536896"/>
          </a:xfrm>
        </p:grpSpPr>
        <p:sp>
          <p:nvSpPr>
            <p:cNvPr id="520" name="Google Shape;520;p48"/>
            <p:cNvSpPr/>
            <p:nvPr/>
          </p:nvSpPr>
          <p:spPr>
            <a:xfrm rot="5400000">
              <a:off x="-246181" y="251033"/>
              <a:ext cx="1641210" cy="1148847"/>
            </a:xfrm>
            <a:prstGeom prst="chevron">
              <a:avLst>
                <a:gd fmla="val 50000" name="adj"/>
              </a:avLst>
            </a:prstGeom>
            <a:solidFill>
              <a:srgbClr val="D34614"/>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8"/>
            <p:cNvSpPr txBox="1"/>
            <p:nvPr/>
          </p:nvSpPr>
          <p:spPr>
            <a:xfrm>
              <a:off x="1" y="579276"/>
              <a:ext cx="1148847" cy="492363"/>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3600"/>
                <a:buFont typeface="Times New Roman"/>
                <a:buNone/>
              </a:pPr>
              <a:r>
                <a:rPr b="1" lang="en-US" sz="3600">
                  <a:solidFill>
                    <a:schemeClr val="lt1"/>
                  </a:solidFill>
                  <a:latin typeface="Times New Roman"/>
                  <a:ea typeface="Times New Roman"/>
                  <a:cs typeface="Times New Roman"/>
                  <a:sym typeface="Times New Roman"/>
                </a:rPr>
                <a:t>1</a:t>
              </a:r>
              <a:endParaRPr/>
            </a:p>
          </p:txBody>
        </p:sp>
        <p:sp>
          <p:nvSpPr>
            <p:cNvPr id="522" name="Google Shape;522;p48"/>
            <p:cNvSpPr/>
            <p:nvPr/>
          </p:nvSpPr>
          <p:spPr>
            <a:xfrm rot="5400000">
              <a:off x="3088749" y="-1935050"/>
              <a:ext cx="1067347" cy="4947152"/>
            </a:xfrm>
            <a:prstGeom prst="round2SameRect">
              <a:avLst>
                <a:gd fmla="val 16667" name="adj1"/>
                <a:gd fmla="val 0" name="adj2"/>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8"/>
            <p:cNvSpPr txBox="1"/>
            <p:nvPr/>
          </p:nvSpPr>
          <p:spPr>
            <a:xfrm>
              <a:off x="1148847" y="56956"/>
              <a:ext cx="4895048" cy="963139"/>
            </a:xfrm>
            <a:prstGeom prst="rect">
              <a:avLst/>
            </a:prstGeom>
            <a:noFill/>
            <a:ln>
              <a:noFill/>
            </a:ln>
          </p:spPr>
          <p:txBody>
            <a:bodyPr anchorCtr="0" anchor="ctr" bIns="15225" lIns="170675" spcFirstLastPara="1" rIns="15225" wrap="square" tIns="15225">
              <a:noAutofit/>
            </a:bodyPr>
            <a:lstStyle/>
            <a:p>
              <a:pPr indent="-228600" lvl="1" marL="228600" marR="0" rtl="0" algn="just">
                <a:lnSpc>
                  <a:spcPct val="9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Bộ máy nhà nước là hệ thống các cơ quan nhà nước</a:t>
              </a:r>
              <a:endParaRPr/>
            </a:p>
          </p:txBody>
        </p:sp>
        <p:sp>
          <p:nvSpPr>
            <p:cNvPr id="524" name="Google Shape;524;p48"/>
            <p:cNvSpPr/>
            <p:nvPr/>
          </p:nvSpPr>
          <p:spPr>
            <a:xfrm rot="5400000">
              <a:off x="-246181" y="1698876"/>
              <a:ext cx="1641210" cy="1148847"/>
            </a:xfrm>
            <a:prstGeom prst="chevron">
              <a:avLst>
                <a:gd fmla="val 50000" name="adj"/>
              </a:avLst>
            </a:prstGeom>
            <a:solidFill>
              <a:srgbClr val="D34614"/>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8"/>
            <p:cNvSpPr txBox="1"/>
            <p:nvPr/>
          </p:nvSpPr>
          <p:spPr>
            <a:xfrm>
              <a:off x="1" y="2027119"/>
              <a:ext cx="1148847" cy="492363"/>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3600"/>
                <a:buFont typeface="Times New Roman"/>
                <a:buNone/>
              </a:pPr>
              <a:r>
                <a:rPr b="1" lang="en-US" sz="3600">
                  <a:solidFill>
                    <a:schemeClr val="lt1"/>
                  </a:solidFill>
                  <a:latin typeface="Times New Roman"/>
                  <a:ea typeface="Times New Roman"/>
                  <a:cs typeface="Times New Roman"/>
                  <a:sym typeface="Times New Roman"/>
                </a:rPr>
                <a:t>2</a:t>
              </a:r>
              <a:endParaRPr/>
            </a:p>
          </p:txBody>
        </p:sp>
        <p:sp>
          <p:nvSpPr>
            <p:cNvPr id="526" name="Google Shape;526;p48"/>
            <p:cNvSpPr/>
            <p:nvPr/>
          </p:nvSpPr>
          <p:spPr>
            <a:xfrm rot="5400000">
              <a:off x="3089030" y="-487488"/>
              <a:ext cx="1066786" cy="4947152"/>
            </a:xfrm>
            <a:prstGeom prst="round2SameRect">
              <a:avLst>
                <a:gd fmla="val 16667" name="adj1"/>
                <a:gd fmla="val 0" name="adj2"/>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8"/>
            <p:cNvSpPr txBox="1"/>
            <p:nvPr/>
          </p:nvSpPr>
          <p:spPr>
            <a:xfrm>
              <a:off x="1148847" y="1504771"/>
              <a:ext cx="4895076" cy="962634"/>
            </a:xfrm>
            <a:prstGeom prst="rect">
              <a:avLst/>
            </a:prstGeom>
            <a:noFill/>
            <a:ln>
              <a:noFill/>
            </a:ln>
          </p:spPr>
          <p:txBody>
            <a:bodyPr anchorCtr="0" anchor="ctr" bIns="15225" lIns="170675" spcFirstLastPara="1" rIns="15225" wrap="square" tIns="15225">
              <a:noAutofit/>
            </a:bodyPr>
            <a:lstStyle/>
            <a:p>
              <a:pPr indent="-228600" lvl="1" marL="228600" marR="0" rtl="0" algn="just">
                <a:lnSpc>
                  <a:spcPct val="9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Tổ chức và hoạt động theo nguyên tắc chung thống nhất</a:t>
              </a:r>
              <a:endParaRPr/>
            </a:p>
          </p:txBody>
        </p:sp>
        <p:sp>
          <p:nvSpPr>
            <p:cNvPr id="528" name="Google Shape;528;p48"/>
            <p:cNvSpPr/>
            <p:nvPr/>
          </p:nvSpPr>
          <p:spPr>
            <a:xfrm rot="5400000">
              <a:off x="-246181" y="3146719"/>
              <a:ext cx="1641210" cy="1148847"/>
            </a:xfrm>
            <a:prstGeom prst="chevron">
              <a:avLst>
                <a:gd fmla="val 50000" name="adj"/>
              </a:avLst>
            </a:prstGeom>
            <a:solidFill>
              <a:srgbClr val="D34614"/>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txBox="1"/>
            <p:nvPr/>
          </p:nvSpPr>
          <p:spPr>
            <a:xfrm>
              <a:off x="1" y="3474962"/>
              <a:ext cx="1148847" cy="492363"/>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lt1"/>
                </a:buClr>
                <a:buSzPts val="3600"/>
                <a:buFont typeface="Times New Roman"/>
                <a:buNone/>
              </a:pPr>
              <a:r>
                <a:rPr b="1" lang="en-US" sz="3600">
                  <a:solidFill>
                    <a:schemeClr val="lt1"/>
                  </a:solidFill>
                  <a:latin typeface="Times New Roman"/>
                  <a:ea typeface="Times New Roman"/>
                  <a:cs typeface="Times New Roman"/>
                  <a:sym typeface="Times New Roman"/>
                </a:rPr>
                <a:t>3</a:t>
              </a:r>
              <a:endParaRPr/>
            </a:p>
          </p:txBody>
        </p:sp>
        <p:sp>
          <p:nvSpPr>
            <p:cNvPr id="530" name="Google Shape;530;p48"/>
            <p:cNvSpPr/>
            <p:nvPr/>
          </p:nvSpPr>
          <p:spPr>
            <a:xfrm rot="5400000">
              <a:off x="3089030" y="960354"/>
              <a:ext cx="1066786" cy="4947152"/>
            </a:xfrm>
            <a:prstGeom prst="round2SameRect">
              <a:avLst>
                <a:gd fmla="val 16667" name="adj1"/>
                <a:gd fmla="val 0" name="adj2"/>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8"/>
            <p:cNvSpPr txBox="1"/>
            <p:nvPr/>
          </p:nvSpPr>
          <p:spPr>
            <a:xfrm>
              <a:off x="1148847" y="2952613"/>
              <a:ext cx="4895076" cy="962634"/>
            </a:xfrm>
            <a:prstGeom prst="rect">
              <a:avLst/>
            </a:prstGeom>
            <a:noFill/>
            <a:ln>
              <a:noFill/>
            </a:ln>
          </p:spPr>
          <p:txBody>
            <a:bodyPr anchorCtr="0" anchor="ctr" bIns="15225" lIns="170675" spcFirstLastPara="1" rIns="15225" wrap="square" tIns="15225">
              <a:noAutofit/>
            </a:bodyPr>
            <a:lstStyle/>
            <a:p>
              <a:pPr indent="-228600" lvl="1" marL="228600" marR="0" rtl="0" algn="just">
                <a:lnSpc>
                  <a:spcPct val="9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Là phương tiện, công cụ để thực hiện chức năng, nhiệm vụ của nhà nước</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9"/>
          <p:cNvSpPr txBox="1"/>
          <p:nvPr>
            <p:ph type="title"/>
          </p:nvPr>
        </p:nvSpPr>
        <p:spPr>
          <a:xfrm>
            <a:off x="381000" y="228600"/>
            <a:ext cx="8763000" cy="10668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III. Bộ máy nhà nước CHXHCN Việt Nam </a:t>
            </a:r>
            <a:br>
              <a:rPr b="1" lang="en-US" sz="2800">
                <a:solidFill>
                  <a:srgbClr val="FF0000"/>
                </a:solidFill>
                <a:latin typeface="Times New Roman"/>
                <a:ea typeface="Times New Roman"/>
                <a:cs typeface="Times New Roman"/>
                <a:sym typeface="Times New Roman"/>
              </a:rPr>
            </a:br>
            <a:r>
              <a:rPr b="1" lang="en-US" sz="2800">
                <a:solidFill>
                  <a:srgbClr val="FF0000"/>
                </a:solidFill>
                <a:latin typeface="Times New Roman"/>
                <a:ea typeface="Times New Roman"/>
                <a:cs typeface="Times New Roman"/>
                <a:sym typeface="Times New Roman"/>
              </a:rPr>
              <a:t>1. Khái quát chung</a:t>
            </a:r>
            <a:endParaRPr b="1" sz="3600">
              <a:solidFill>
                <a:srgbClr val="FF0000"/>
              </a:solidFill>
              <a:latin typeface="Times New Roman"/>
              <a:ea typeface="Times New Roman"/>
              <a:cs typeface="Times New Roman"/>
              <a:sym typeface="Times New Roman"/>
            </a:endParaRPr>
          </a:p>
        </p:txBody>
      </p:sp>
      <p:pic>
        <p:nvPicPr>
          <p:cNvPr descr="boyte.jpg" id="537" name="Google Shape;537;p49"/>
          <p:cNvPicPr preferRelativeResize="0"/>
          <p:nvPr/>
        </p:nvPicPr>
        <p:blipFill rotWithShape="1">
          <a:blip r:embed="rId3">
            <a:alphaModFix/>
          </a:blip>
          <a:srcRect b="0" l="0" r="0" t="0"/>
          <a:stretch/>
        </p:blipFill>
        <p:spPr>
          <a:xfrm>
            <a:off x="6324600" y="1447800"/>
            <a:ext cx="2152650" cy="2124075"/>
          </a:xfrm>
          <a:prstGeom prst="rect">
            <a:avLst/>
          </a:prstGeom>
          <a:noFill/>
          <a:ln>
            <a:noFill/>
          </a:ln>
        </p:spPr>
      </p:pic>
      <p:pic>
        <p:nvPicPr>
          <p:cNvPr descr="bocongan.jpg" id="538" name="Google Shape;538;p49"/>
          <p:cNvPicPr preferRelativeResize="0"/>
          <p:nvPr/>
        </p:nvPicPr>
        <p:blipFill rotWithShape="1">
          <a:blip r:embed="rId4">
            <a:alphaModFix/>
          </a:blip>
          <a:srcRect b="0" l="0" r="0" t="0"/>
          <a:stretch/>
        </p:blipFill>
        <p:spPr>
          <a:xfrm>
            <a:off x="4343400" y="1447800"/>
            <a:ext cx="1752600" cy="2381250"/>
          </a:xfrm>
          <a:prstGeom prst="rect">
            <a:avLst/>
          </a:prstGeom>
          <a:noFill/>
          <a:ln>
            <a:noFill/>
          </a:ln>
        </p:spPr>
      </p:pic>
      <p:pic>
        <p:nvPicPr>
          <p:cNvPr descr="botuphap.jpg" id="539" name="Google Shape;539;p49"/>
          <p:cNvPicPr preferRelativeResize="0"/>
          <p:nvPr/>
        </p:nvPicPr>
        <p:blipFill rotWithShape="1">
          <a:blip r:embed="rId5">
            <a:alphaModFix/>
          </a:blip>
          <a:srcRect b="0" l="0" r="0" t="0"/>
          <a:stretch/>
        </p:blipFill>
        <p:spPr>
          <a:xfrm>
            <a:off x="4191000" y="3733800"/>
            <a:ext cx="4419600" cy="2487310"/>
          </a:xfrm>
          <a:prstGeom prst="rect">
            <a:avLst/>
          </a:prstGeom>
          <a:noFill/>
          <a:ln>
            <a:noFill/>
          </a:ln>
        </p:spPr>
      </p:pic>
      <p:sp>
        <p:nvSpPr>
          <p:cNvPr id="540" name="Google Shape;540;p49"/>
          <p:cNvSpPr txBox="1"/>
          <p:nvPr/>
        </p:nvSpPr>
        <p:spPr>
          <a:xfrm>
            <a:off x="533400" y="1295400"/>
            <a:ext cx="3810000" cy="415498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Cơ quan nhà nước </a:t>
            </a:r>
            <a:r>
              <a:rPr lang="en-US" sz="2400">
                <a:solidFill>
                  <a:srgbClr val="FF0000"/>
                </a:solidFill>
                <a:latin typeface="Times New Roman"/>
                <a:ea typeface="Times New Roman"/>
                <a:cs typeface="Times New Roman"/>
                <a:sym typeface="Times New Roman"/>
              </a:rPr>
              <a:t>(State Agencies) </a:t>
            </a:r>
            <a:r>
              <a:rPr lang="en-US" sz="2400">
                <a:solidFill>
                  <a:schemeClr val="dk1"/>
                </a:solidFill>
                <a:latin typeface="Times New Roman"/>
                <a:ea typeface="Times New Roman"/>
                <a:cs typeface="Times New Roman"/>
                <a:sym typeface="Times New Roman"/>
              </a:rPr>
              <a:t>là </a:t>
            </a:r>
            <a:r>
              <a:rPr lang="en-US" sz="2400">
                <a:solidFill>
                  <a:srgbClr val="FF0000"/>
                </a:solidFill>
                <a:latin typeface="Times New Roman"/>
                <a:ea typeface="Times New Roman"/>
                <a:cs typeface="Times New Roman"/>
                <a:sym typeface="Times New Roman"/>
              </a:rPr>
              <a:t>bộ phận cấu thành</a:t>
            </a:r>
            <a:r>
              <a:rPr lang="en-US" sz="2400">
                <a:solidFill>
                  <a:schemeClr val="dk1"/>
                </a:solidFill>
                <a:latin typeface="Times New Roman"/>
                <a:ea typeface="Times New Roman"/>
                <a:cs typeface="Times New Roman"/>
                <a:sym typeface="Times New Roman"/>
              </a:rPr>
              <a:t> nên bộ máy nhà nước. Là tổ chức chính trị mang quyền lực nhà nước, được </a:t>
            </a:r>
            <a:r>
              <a:rPr lang="en-US" sz="2400">
                <a:solidFill>
                  <a:srgbClr val="FF0000"/>
                </a:solidFill>
                <a:latin typeface="Times New Roman"/>
                <a:ea typeface="Times New Roman"/>
                <a:cs typeface="Times New Roman"/>
                <a:sym typeface="Times New Roman"/>
              </a:rPr>
              <a:t>thành lập trên cơ sở pháp luật </a:t>
            </a:r>
            <a:r>
              <a:rPr lang="en-US" sz="2400">
                <a:solidFill>
                  <a:schemeClr val="dk1"/>
                </a:solidFill>
                <a:latin typeface="Times New Roman"/>
                <a:ea typeface="Times New Roman"/>
                <a:cs typeface="Times New Roman"/>
                <a:sym typeface="Times New Roman"/>
              </a:rPr>
              <a:t>và được </a:t>
            </a:r>
            <a:r>
              <a:rPr lang="en-US" sz="2400">
                <a:solidFill>
                  <a:srgbClr val="FF0000"/>
                </a:solidFill>
                <a:latin typeface="Times New Roman"/>
                <a:ea typeface="Times New Roman"/>
                <a:cs typeface="Times New Roman"/>
                <a:sym typeface="Times New Roman"/>
              </a:rPr>
              <a:t>giao những nhiệm vụ, quyền hạn nhất định </a:t>
            </a:r>
            <a:r>
              <a:rPr lang="en-US" sz="2400">
                <a:solidFill>
                  <a:schemeClr val="dk1"/>
                </a:solidFill>
                <a:latin typeface="Times New Roman"/>
                <a:ea typeface="Times New Roman"/>
                <a:cs typeface="Times New Roman"/>
                <a:sym typeface="Times New Roman"/>
              </a:rPr>
              <a:t>để thực hiện chức năng và nhiệm vụ của nhà nước trong phạm vi nhất định.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0"/>
          <p:cNvSpPr txBox="1"/>
          <p:nvPr>
            <p:ph type="title"/>
          </p:nvPr>
        </p:nvSpPr>
        <p:spPr>
          <a:xfrm>
            <a:off x="381000" y="228600"/>
            <a:ext cx="8229600" cy="14478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III. Bộ máy nhà nước CHXHCN Việt Nam </a:t>
            </a:r>
            <a:br>
              <a:rPr b="1" lang="en-US" sz="2800">
                <a:solidFill>
                  <a:srgbClr val="FF0000"/>
                </a:solidFill>
                <a:latin typeface="Times New Roman"/>
                <a:ea typeface="Times New Roman"/>
                <a:cs typeface="Times New Roman"/>
                <a:sym typeface="Times New Roman"/>
              </a:rPr>
            </a:br>
            <a:r>
              <a:rPr b="1" lang="en-US" sz="2800">
                <a:solidFill>
                  <a:srgbClr val="FF0000"/>
                </a:solidFill>
                <a:latin typeface="Times New Roman"/>
                <a:ea typeface="Times New Roman"/>
                <a:cs typeface="Times New Roman"/>
                <a:sym typeface="Times New Roman"/>
              </a:rPr>
              <a:t>2. Nguyên tắc tổ chức và hoạt động của bộ máy Nhà nước CHXHCN Việt Nam</a:t>
            </a:r>
            <a:endParaRPr b="1" sz="3600">
              <a:solidFill>
                <a:srgbClr val="FF0000"/>
              </a:solidFill>
              <a:latin typeface="Times New Roman"/>
              <a:ea typeface="Times New Roman"/>
              <a:cs typeface="Times New Roman"/>
              <a:sym typeface="Times New Roman"/>
            </a:endParaRPr>
          </a:p>
        </p:txBody>
      </p:sp>
      <p:sp>
        <p:nvSpPr>
          <p:cNvPr id="546" name="Google Shape;546;p50"/>
          <p:cNvSpPr txBox="1"/>
          <p:nvPr/>
        </p:nvSpPr>
        <p:spPr>
          <a:xfrm>
            <a:off x="381000" y="1524000"/>
            <a:ext cx="8534400" cy="458587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2.1. </a:t>
            </a:r>
            <a:r>
              <a:rPr b="1" i="1" lang="en-US" sz="2400">
                <a:solidFill>
                  <a:schemeClr val="dk1"/>
                </a:solidFill>
                <a:latin typeface="Times New Roman"/>
                <a:ea typeface="Times New Roman"/>
                <a:cs typeface="Times New Roman"/>
                <a:sym typeface="Times New Roman"/>
              </a:rPr>
              <a:t>Quyền lực nhà nước là thống nhất, có sự phân công, phối hợp, kiểm soát giữa các cơ quan nhà nước trong việc thực hiện các quyền lập pháp, hành pháp, tư pháp</a:t>
            </a:r>
            <a:endParaRPr/>
          </a:p>
          <a:p>
            <a:pPr indent="-228600" lvl="0" marL="2286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Cơ sở hiến định: </a:t>
            </a:r>
            <a:r>
              <a:rPr lang="en-US" sz="2000">
                <a:solidFill>
                  <a:schemeClr val="dk1"/>
                </a:solidFill>
                <a:latin typeface="Times New Roman"/>
                <a:ea typeface="Times New Roman"/>
                <a:cs typeface="Times New Roman"/>
                <a:sym typeface="Times New Roman"/>
              </a:rPr>
              <a:t>Điều 2 Hiến pháp năm 2013</a:t>
            </a:r>
            <a:endParaRPr/>
          </a:p>
          <a:p>
            <a:pPr indent="-228600" lvl="0" marL="2286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Nội dung nguyên tắc:</a:t>
            </a:r>
            <a:endParaRPr/>
          </a:p>
          <a:p>
            <a:pPr indent="-228600" lvl="0" marL="457200" marR="0" rtl="0" algn="just">
              <a:spcBef>
                <a:spcPts val="0"/>
              </a:spcBef>
              <a:spcAft>
                <a:spcPts val="0"/>
              </a:spcAft>
              <a:buClr>
                <a:schemeClr val="dk1"/>
              </a:buClr>
              <a:buSzPts val="2000"/>
              <a:buFont typeface="Arial"/>
              <a:buChar char="•"/>
            </a:pPr>
            <a:r>
              <a:rPr i="1" lang="en-US" sz="2000">
                <a:solidFill>
                  <a:schemeClr val="dk1"/>
                </a:solidFill>
                <a:latin typeface="Times New Roman"/>
                <a:ea typeface="Times New Roman"/>
                <a:cs typeface="Times New Roman"/>
                <a:sym typeface="Times New Roman"/>
              </a:rPr>
              <a:t>Bản chất của nhà nước là của nhân dân, do nhân dân và vì nhân dân. Do đó quyền lực nhà nước (QLNN) phải thống nhất thì mới đảm bảo tất cả QLNN thuộc về nhân dân.</a:t>
            </a:r>
            <a:endParaRPr/>
          </a:p>
          <a:p>
            <a:pPr indent="-228600" lvl="0" marL="457200" marR="0" rtl="0" algn="just">
              <a:spcBef>
                <a:spcPts val="0"/>
              </a:spcBef>
              <a:spcAft>
                <a:spcPts val="0"/>
              </a:spcAft>
              <a:buClr>
                <a:schemeClr val="dk1"/>
              </a:buClr>
              <a:buSzPts val="2000"/>
              <a:buFont typeface="Arial"/>
              <a:buChar char="•"/>
            </a:pPr>
            <a:r>
              <a:rPr i="1" lang="en-US" sz="2000">
                <a:solidFill>
                  <a:schemeClr val="dk1"/>
                </a:solidFill>
                <a:latin typeface="Times New Roman"/>
                <a:ea typeface="Times New Roman"/>
                <a:cs typeface="Times New Roman"/>
                <a:sym typeface="Times New Roman"/>
              </a:rPr>
              <a:t>Để thực hiện QLNN hiệu quả, QLNN phải được phân công cho các cơ quan nhà nước thực hiện</a:t>
            </a:r>
            <a:endParaRPr/>
          </a:p>
          <a:p>
            <a:pPr indent="-228600" lvl="0" marL="457200" marR="0" rtl="0" algn="just">
              <a:spcBef>
                <a:spcPts val="0"/>
              </a:spcBef>
              <a:spcAft>
                <a:spcPts val="0"/>
              </a:spcAft>
              <a:buClr>
                <a:schemeClr val="dk1"/>
              </a:buClr>
              <a:buSzPts val="2000"/>
              <a:buFont typeface="Arial"/>
              <a:buChar char="•"/>
            </a:pPr>
            <a:r>
              <a:rPr i="1" lang="en-US" sz="2000">
                <a:solidFill>
                  <a:schemeClr val="dk1"/>
                </a:solidFill>
                <a:latin typeface="Times New Roman"/>
                <a:ea typeface="Times New Roman"/>
                <a:cs typeface="Times New Roman"/>
                <a:sym typeface="Times New Roman"/>
              </a:rPr>
              <a:t>Các cơ quan nhà nước phải cùng phối hợp trong quá trình hoạt động đảm bảo tính thống nhất của nhà nước</a:t>
            </a:r>
            <a:endParaRPr/>
          </a:p>
          <a:p>
            <a:pPr indent="-228600" lvl="0" marL="457200" marR="0" rtl="0" algn="just">
              <a:spcBef>
                <a:spcPts val="0"/>
              </a:spcBef>
              <a:spcAft>
                <a:spcPts val="0"/>
              </a:spcAft>
              <a:buClr>
                <a:schemeClr val="dk1"/>
              </a:buClr>
              <a:buSzPts val="2000"/>
              <a:buFont typeface="Arial"/>
              <a:buChar char="•"/>
            </a:pPr>
            <a:r>
              <a:rPr i="1" lang="en-US" sz="2000">
                <a:solidFill>
                  <a:schemeClr val="dk1"/>
                </a:solidFill>
                <a:latin typeface="Times New Roman"/>
                <a:ea typeface="Times New Roman"/>
                <a:cs typeface="Times New Roman"/>
                <a:sym typeface="Times New Roman"/>
              </a:rPr>
              <a:t>Các cơ quan nhà nước phải có sự kiểm soát QLNN tránh tình trạng lạm quyền và sai quyền.</a:t>
            </a:r>
            <a:endParaRPr/>
          </a:p>
        </p:txBody>
      </p:sp>
      <p:pic>
        <p:nvPicPr>
          <p:cNvPr descr="4.png" id="547" name="Google Shape;547;p50"/>
          <p:cNvPicPr preferRelativeResize="0"/>
          <p:nvPr/>
        </p:nvPicPr>
        <p:blipFill rotWithShape="1">
          <a:blip r:embed="rId3">
            <a:alphaModFix/>
          </a:blip>
          <a:srcRect b="0" l="0" r="0" t="0"/>
          <a:stretch/>
        </p:blipFill>
        <p:spPr>
          <a:xfrm>
            <a:off x="6705602" y="2286000"/>
            <a:ext cx="1066800" cy="1066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1"/>
          <p:cNvSpPr txBox="1"/>
          <p:nvPr>
            <p:ph type="title"/>
          </p:nvPr>
        </p:nvSpPr>
        <p:spPr>
          <a:xfrm>
            <a:off x="381000" y="228600"/>
            <a:ext cx="8229600" cy="14478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III. Bộ máy nhà nước CHXHCN Việt Nam </a:t>
            </a:r>
            <a:br>
              <a:rPr b="1" lang="en-US" sz="2800">
                <a:solidFill>
                  <a:srgbClr val="FF0000"/>
                </a:solidFill>
                <a:latin typeface="Times New Roman"/>
                <a:ea typeface="Times New Roman"/>
                <a:cs typeface="Times New Roman"/>
                <a:sym typeface="Times New Roman"/>
              </a:rPr>
            </a:br>
            <a:r>
              <a:rPr b="1" lang="en-US" sz="2800">
                <a:solidFill>
                  <a:srgbClr val="FF0000"/>
                </a:solidFill>
                <a:latin typeface="Times New Roman"/>
                <a:ea typeface="Times New Roman"/>
                <a:cs typeface="Times New Roman"/>
                <a:sym typeface="Times New Roman"/>
              </a:rPr>
              <a:t>2. Nguyên tắc tổ chức và hoạt động của bộ máy Nhà nước CHXHCN Việt Nam</a:t>
            </a:r>
            <a:endParaRPr b="1" sz="3600">
              <a:solidFill>
                <a:srgbClr val="FF0000"/>
              </a:solidFill>
              <a:latin typeface="Times New Roman"/>
              <a:ea typeface="Times New Roman"/>
              <a:cs typeface="Times New Roman"/>
              <a:sym typeface="Times New Roman"/>
            </a:endParaRPr>
          </a:p>
        </p:txBody>
      </p:sp>
      <p:sp>
        <p:nvSpPr>
          <p:cNvPr id="553" name="Google Shape;553;p51"/>
          <p:cNvSpPr txBox="1"/>
          <p:nvPr/>
        </p:nvSpPr>
        <p:spPr>
          <a:xfrm>
            <a:off x="381000" y="1676400"/>
            <a:ext cx="845820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2.2. </a:t>
            </a:r>
            <a:r>
              <a:rPr b="1" i="1" lang="en-US" sz="2400">
                <a:solidFill>
                  <a:schemeClr val="dk1"/>
                </a:solidFill>
                <a:latin typeface="Times New Roman"/>
                <a:ea typeface="Times New Roman"/>
                <a:cs typeface="Times New Roman"/>
                <a:sym typeface="Times New Roman"/>
              </a:rPr>
              <a:t>Nguyên tắc Đảng lãnh đạo</a:t>
            </a:r>
            <a:endParaRPr/>
          </a:p>
          <a:p>
            <a:pPr indent="-228600" lvl="0" marL="22860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Cơ sở hiến định: </a:t>
            </a:r>
            <a:r>
              <a:rPr lang="en-US" sz="2400">
                <a:solidFill>
                  <a:schemeClr val="dk1"/>
                </a:solidFill>
                <a:latin typeface="Times New Roman"/>
                <a:ea typeface="Times New Roman"/>
                <a:cs typeface="Times New Roman"/>
                <a:sym typeface="Times New Roman"/>
              </a:rPr>
              <a:t>Điều 4 Hiến pháp năm 2013</a:t>
            </a:r>
            <a:endParaRPr/>
          </a:p>
          <a:p>
            <a:pPr indent="-228600" lvl="0" marL="22860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Nội dung nguyên tắc:</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Đảng vạch ra cương lĩnh, đường lối, chủ trương, chính sách lớn làm cơ sở cho chiến lược, kế hoạch phát triển kinh tế - xã hội</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Đảng đào tạo, bồi dưỡng, giới thiệu các cán bộ có phẩm chất và năng lực đảm nhận những cương vị chủ chốt trong bộ máy nhà nước</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Đảng lãnh đạo nhà nước bằng công tác kiểm tra, giám sát</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Đảng lãnh đạo nhà nước bằng phương pháp dân chủ, giáo dục, thuyết phục và bằng vai trò tiên phong gương mẫu của các Đảng viên.</a:t>
            </a:r>
            <a:endParaRPr/>
          </a:p>
        </p:txBody>
      </p:sp>
      <p:pic>
        <p:nvPicPr>
          <p:cNvPr descr="24.jpg" id="554" name="Google Shape;554;p51"/>
          <p:cNvPicPr preferRelativeResize="0"/>
          <p:nvPr/>
        </p:nvPicPr>
        <p:blipFill rotWithShape="1">
          <a:blip r:embed="rId3">
            <a:alphaModFix/>
          </a:blip>
          <a:srcRect b="0" l="0" r="0" t="0"/>
          <a:stretch/>
        </p:blipFill>
        <p:spPr>
          <a:xfrm>
            <a:off x="6530760" y="1143000"/>
            <a:ext cx="2173803" cy="114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381000" y="76200"/>
            <a:ext cx="8458200" cy="838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 Khái niệm (Concepts)</a:t>
            </a:r>
            <a:endParaRPr/>
          </a:p>
        </p:txBody>
      </p:sp>
      <p:sp>
        <p:nvSpPr>
          <p:cNvPr id="123" name="Google Shape;123;p16"/>
          <p:cNvSpPr txBox="1"/>
          <p:nvPr>
            <p:ph idx="1" type="body"/>
          </p:nvPr>
        </p:nvSpPr>
        <p:spPr>
          <a:xfrm>
            <a:off x="381000" y="914400"/>
            <a:ext cx="8305800" cy="17526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SzPts val="2202"/>
              <a:buNone/>
            </a:pPr>
            <a:r>
              <a:rPr b="1" lang="en-US" sz="2590">
                <a:solidFill>
                  <a:srgbClr val="FF0000"/>
                </a:solidFill>
                <a:latin typeface="Times New Roman"/>
                <a:ea typeface="Times New Roman"/>
                <a:cs typeface="Times New Roman"/>
                <a:sym typeface="Times New Roman"/>
              </a:rPr>
              <a:t>3. Bộ máy nhà nước: </a:t>
            </a:r>
            <a:r>
              <a:rPr lang="en-US" sz="2590">
                <a:latin typeface="Times New Roman"/>
                <a:ea typeface="Times New Roman"/>
                <a:cs typeface="Times New Roman"/>
                <a:sym typeface="Times New Roman"/>
              </a:rPr>
              <a:t>là </a:t>
            </a:r>
            <a:r>
              <a:rPr lang="en-US" sz="2590">
                <a:solidFill>
                  <a:srgbClr val="FF0000"/>
                </a:solidFill>
                <a:latin typeface="Times New Roman"/>
                <a:ea typeface="Times New Roman"/>
                <a:cs typeface="Times New Roman"/>
                <a:sym typeface="Times New Roman"/>
              </a:rPr>
              <a:t>hệ thống </a:t>
            </a:r>
            <a:r>
              <a:rPr lang="en-US" sz="2590">
                <a:latin typeface="Times New Roman"/>
                <a:ea typeface="Times New Roman"/>
                <a:cs typeface="Times New Roman"/>
                <a:sym typeface="Times New Roman"/>
              </a:rPr>
              <a:t>các </a:t>
            </a:r>
            <a:r>
              <a:rPr b="1" i="1" lang="en-US" sz="2590">
                <a:solidFill>
                  <a:srgbClr val="FF0000"/>
                </a:solidFill>
                <a:latin typeface="Times New Roman"/>
                <a:ea typeface="Times New Roman"/>
                <a:cs typeface="Times New Roman"/>
                <a:sym typeface="Times New Roman"/>
              </a:rPr>
              <a:t>cơ quan nhà nước (legal superstructure)</a:t>
            </a:r>
            <a:r>
              <a:rPr lang="en-US" sz="2590">
                <a:latin typeface="Times New Roman"/>
                <a:ea typeface="Times New Roman"/>
                <a:cs typeface="Times New Roman"/>
                <a:sym typeface="Times New Roman"/>
              </a:rPr>
              <a:t> từ trung ương xuống địa phương được tổ chức theo những nguyên tắc chung thống nhất, tạo thành cơ chế đồng bộ để thực  hiện các chức năng, nhiệm vụ của nhà nước. </a:t>
            </a:r>
            <a:endParaRPr/>
          </a:p>
        </p:txBody>
      </p:sp>
      <p:grpSp>
        <p:nvGrpSpPr>
          <p:cNvPr id="124" name="Google Shape;124;p16"/>
          <p:cNvGrpSpPr/>
          <p:nvPr/>
        </p:nvGrpSpPr>
        <p:grpSpPr>
          <a:xfrm>
            <a:off x="76200" y="2667000"/>
            <a:ext cx="8915400" cy="1524000"/>
            <a:chOff x="76200" y="2667000"/>
            <a:chExt cx="8915400" cy="1524000"/>
          </a:xfrm>
        </p:grpSpPr>
        <p:pic>
          <p:nvPicPr>
            <p:cNvPr descr="5.jpg" id="125" name="Google Shape;125;p16"/>
            <p:cNvPicPr preferRelativeResize="0"/>
            <p:nvPr/>
          </p:nvPicPr>
          <p:blipFill rotWithShape="1">
            <a:blip r:embed="rId3">
              <a:alphaModFix/>
            </a:blip>
            <a:srcRect b="0" l="0" r="0" t="0"/>
            <a:stretch/>
          </p:blipFill>
          <p:spPr>
            <a:xfrm>
              <a:off x="2057400" y="2667000"/>
              <a:ext cx="2286000" cy="1524000"/>
            </a:xfrm>
            <a:prstGeom prst="rect">
              <a:avLst/>
            </a:prstGeom>
            <a:noFill/>
            <a:ln>
              <a:noFill/>
            </a:ln>
          </p:spPr>
        </p:pic>
        <p:pic>
          <p:nvPicPr>
            <p:cNvPr descr="6.jpg" id="126" name="Google Shape;126;p16"/>
            <p:cNvPicPr preferRelativeResize="0"/>
            <p:nvPr/>
          </p:nvPicPr>
          <p:blipFill rotWithShape="1">
            <a:blip r:embed="rId4">
              <a:alphaModFix/>
            </a:blip>
            <a:srcRect b="0" l="0" r="0" t="0"/>
            <a:stretch/>
          </p:blipFill>
          <p:spPr>
            <a:xfrm>
              <a:off x="76200" y="2667000"/>
              <a:ext cx="1981200" cy="1524000"/>
            </a:xfrm>
            <a:prstGeom prst="rect">
              <a:avLst/>
            </a:prstGeom>
            <a:noFill/>
            <a:ln>
              <a:noFill/>
            </a:ln>
          </p:spPr>
        </p:pic>
        <p:pic>
          <p:nvPicPr>
            <p:cNvPr descr="1.jpg" id="127" name="Google Shape;127;p16"/>
            <p:cNvPicPr preferRelativeResize="0"/>
            <p:nvPr/>
          </p:nvPicPr>
          <p:blipFill rotWithShape="1">
            <a:blip r:embed="rId5">
              <a:alphaModFix/>
            </a:blip>
            <a:srcRect b="0" l="0" r="0" t="0"/>
            <a:stretch/>
          </p:blipFill>
          <p:spPr>
            <a:xfrm>
              <a:off x="4343400" y="2667000"/>
              <a:ext cx="2362200" cy="1524000"/>
            </a:xfrm>
            <a:prstGeom prst="rect">
              <a:avLst/>
            </a:prstGeom>
            <a:noFill/>
            <a:ln>
              <a:noFill/>
            </a:ln>
          </p:spPr>
        </p:pic>
        <p:pic>
          <p:nvPicPr>
            <p:cNvPr descr="2.jpg" id="128" name="Google Shape;128;p16"/>
            <p:cNvPicPr preferRelativeResize="0"/>
            <p:nvPr/>
          </p:nvPicPr>
          <p:blipFill rotWithShape="1">
            <a:blip r:embed="rId6">
              <a:alphaModFix/>
            </a:blip>
            <a:srcRect b="0" l="0" r="0" t="0"/>
            <a:stretch/>
          </p:blipFill>
          <p:spPr>
            <a:xfrm>
              <a:off x="6705600" y="2667000"/>
              <a:ext cx="2286000" cy="1524000"/>
            </a:xfrm>
            <a:prstGeom prst="rect">
              <a:avLst/>
            </a:prstGeom>
            <a:noFill/>
            <a:ln>
              <a:noFill/>
            </a:ln>
          </p:spPr>
        </p:pic>
      </p:grpSp>
      <p:grpSp>
        <p:nvGrpSpPr>
          <p:cNvPr id="129" name="Google Shape;129;p16"/>
          <p:cNvGrpSpPr/>
          <p:nvPr/>
        </p:nvGrpSpPr>
        <p:grpSpPr>
          <a:xfrm>
            <a:off x="4241" y="4421088"/>
            <a:ext cx="9135516" cy="987623"/>
            <a:chOff x="4241" y="77688"/>
            <a:chExt cx="9135516" cy="987623"/>
          </a:xfrm>
        </p:grpSpPr>
        <p:sp>
          <p:nvSpPr>
            <p:cNvPr id="130" name="Google Shape;130;p16"/>
            <p:cNvSpPr/>
            <p:nvPr/>
          </p:nvSpPr>
          <p:spPr>
            <a:xfrm>
              <a:off x="4241" y="77688"/>
              <a:ext cx="2469058" cy="987623"/>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498053" y="77688"/>
              <a:ext cx="1481435" cy="987623"/>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Kiểu nhà nước chủ nô</a:t>
              </a:r>
              <a:endParaRPr b="1" sz="2000">
                <a:solidFill>
                  <a:schemeClr val="lt1"/>
                </a:solidFill>
                <a:latin typeface="Times New Roman"/>
                <a:ea typeface="Times New Roman"/>
                <a:cs typeface="Times New Roman"/>
                <a:sym typeface="Times New Roman"/>
              </a:endParaRPr>
            </a:p>
          </p:txBody>
        </p:sp>
        <p:sp>
          <p:nvSpPr>
            <p:cNvPr id="132" name="Google Shape;132;p16"/>
            <p:cNvSpPr/>
            <p:nvPr/>
          </p:nvSpPr>
          <p:spPr>
            <a:xfrm>
              <a:off x="2226394" y="77688"/>
              <a:ext cx="2469058" cy="987623"/>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txBox="1"/>
            <p:nvPr/>
          </p:nvSpPr>
          <p:spPr>
            <a:xfrm>
              <a:off x="2720206" y="77688"/>
              <a:ext cx="1481435" cy="987623"/>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Kiểu nhà nước phong kiến</a:t>
              </a:r>
              <a:endParaRPr b="1" sz="2000">
                <a:solidFill>
                  <a:schemeClr val="lt1"/>
                </a:solidFill>
                <a:latin typeface="Times New Roman"/>
                <a:ea typeface="Times New Roman"/>
                <a:cs typeface="Times New Roman"/>
                <a:sym typeface="Times New Roman"/>
              </a:endParaRPr>
            </a:p>
          </p:txBody>
        </p:sp>
        <p:sp>
          <p:nvSpPr>
            <p:cNvPr id="134" name="Google Shape;134;p16"/>
            <p:cNvSpPr/>
            <p:nvPr/>
          </p:nvSpPr>
          <p:spPr>
            <a:xfrm>
              <a:off x="4448547" y="77688"/>
              <a:ext cx="2469058" cy="987623"/>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nvSpPr>
          <p:spPr>
            <a:xfrm>
              <a:off x="4942359" y="77688"/>
              <a:ext cx="1481435" cy="987623"/>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Kiểu nhà nước tư sản</a:t>
              </a:r>
              <a:endParaRPr b="1" sz="2000">
                <a:solidFill>
                  <a:schemeClr val="lt1"/>
                </a:solidFill>
                <a:latin typeface="Times New Roman"/>
                <a:ea typeface="Times New Roman"/>
                <a:cs typeface="Times New Roman"/>
                <a:sym typeface="Times New Roman"/>
              </a:endParaRPr>
            </a:p>
          </p:txBody>
        </p:sp>
        <p:sp>
          <p:nvSpPr>
            <p:cNvPr id="136" name="Google Shape;136;p16"/>
            <p:cNvSpPr/>
            <p:nvPr/>
          </p:nvSpPr>
          <p:spPr>
            <a:xfrm>
              <a:off x="6670699" y="77688"/>
              <a:ext cx="2469058" cy="987623"/>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nvSpPr>
          <p:spPr>
            <a:xfrm>
              <a:off x="7164511" y="77688"/>
              <a:ext cx="1481435" cy="987623"/>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Kiểu nhà nước XHCN</a:t>
              </a:r>
              <a:endParaRPr/>
            </a:p>
          </p:txBody>
        </p:sp>
      </p:grpSp>
      <p:grpSp>
        <p:nvGrpSpPr>
          <p:cNvPr id="138" name="Google Shape;138;p16"/>
          <p:cNvGrpSpPr/>
          <p:nvPr/>
        </p:nvGrpSpPr>
        <p:grpSpPr>
          <a:xfrm>
            <a:off x="4241" y="5640288"/>
            <a:ext cx="9135516" cy="987623"/>
            <a:chOff x="4241" y="77688"/>
            <a:chExt cx="9135516" cy="987623"/>
          </a:xfrm>
        </p:grpSpPr>
        <p:sp>
          <p:nvSpPr>
            <p:cNvPr id="139" name="Google Shape;139;p16"/>
            <p:cNvSpPr/>
            <p:nvPr/>
          </p:nvSpPr>
          <p:spPr>
            <a:xfrm>
              <a:off x="4241" y="77688"/>
              <a:ext cx="2469058" cy="987623"/>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txBox="1"/>
            <p:nvPr/>
          </p:nvSpPr>
          <p:spPr>
            <a:xfrm>
              <a:off x="498053" y="77688"/>
              <a:ext cx="1481435" cy="987623"/>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Bộ máy nhà nước chủ nô</a:t>
              </a:r>
              <a:endParaRPr b="1" sz="2000">
                <a:solidFill>
                  <a:schemeClr val="lt1"/>
                </a:solidFill>
                <a:latin typeface="Times New Roman"/>
                <a:ea typeface="Times New Roman"/>
                <a:cs typeface="Times New Roman"/>
                <a:sym typeface="Times New Roman"/>
              </a:endParaRPr>
            </a:p>
          </p:txBody>
        </p:sp>
        <p:sp>
          <p:nvSpPr>
            <p:cNvPr id="141" name="Google Shape;141;p16"/>
            <p:cNvSpPr/>
            <p:nvPr/>
          </p:nvSpPr>
          <p:spPr>
            <a:xfrm>
              <a:off x="2226394" y="77688"/>
              <a:ext cx="2469058" cy="987623"/>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2720206" y="77688"/>
              <a:ext cx="1481435" cy="987623"/>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Bộ máy nhà nước phong kiến</a:t>
              </a:r>
              <a:endParaRPr b="1" sz="2000">
                <a:solidFill>
                  <a:schemeClr val="lt1"/>
                </a:solidFill>
                <a:latin typeface="Times New Roman"/>
                <a:ea typeface="Times New Roman"/>
                <a:cs typeface="Times New Roman"/>
                <a:sym typeface="Times New Roman"/>
              </a:endParaRPr>
            </a:p>
          </p:txBody>
        </p:sp>
        <p:sp>
          <p:nvSpPr>
            <p:cNvPr id="143" name="Google Shape;143;p16"/>
            <p:cNvSpPr/>
            <p:nvPr/>
          </p:nvSpPr>
          <p:spPr>
            <a:xfrm>
              <a:off x="4448547" y="77688"/>
              <a:ext cx="2469058" cy="987623"/>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nvSpPr>
          <p:spPr>
            <a:xfrm>
              <a:off x="4942359" y="77688"/>
              <a:ext cx="1481435" cy="987623"/>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Bộ máy nhà nước tư sản</a:t>
              </a:r>
              <a:endParaRPr b="1" sz="2000">
                <a:solidFill>
                  <a:schemeClr val="lt1"/>
                </a:solidFill>
                <a:latin typeface="Times New Roman"/>
                <a:ea typeface="Times New Roman"/>
                <a:cs typeface="Times New Roman"/>
                <a:sym typeface="Times New Roman"/>
              </a:endParaRPr>
            </a:p>
          </p:txBody>
        </p:sp>
        <p:sp>
          <p:nvSpPr>
            <p:cNvPr id="145" name="Google Shape;145;p16"/>
            <p:cNvSpPr/>
            <p:nvPr/>
          </p:nvSpPr>
          <p:spPr>
            <a:xfrm>
              <a:off x="6670699" y="77688"/>
              <a:ext cx="2469058" cy="987623"/>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nvSpPr>
          <p:spPr>
            <a:xfrm>
              <a:off x="7164511" y="77688"/>
              <a:ext cx="1481435" cy="987623"/>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Bộ máy nhà nước XHCN</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descr="20.jpg" id="559" name="Google Shape;559;p52"/>
          <p:cNvPicPr preferRelativeResize="0"/>
          <p:nvPr/>
        </p:nvPicPr>
        <p:blipFill rotWithShape="1">
          <a:blip r:embed="rId3">
            <a:alphaModFix/>
          </a:blip>
          <a:srcRect b="0" l="0" r="0" t="0"/>
          <a:stretch/>
        </p:blipFill>
        <p:spPr>
          <a:xfrm>
            <a:off x="5953125" y="5162550"/>
            <a:ext cx="2962275" cy="1543050"/>
          </a:xfrm>
          <a:prstGeom prst="rect">
            <a:avLst/>
          </a:prstGeom>
          <a:noFill/>
          <a:ln>
            <a:noFill/>
          </a:ln>
        </p:spPr>
      </p:pic>
      <p:sp>
        <p:nvSpPr>
          <p:cNvPr id="560" name="Google Shape;560;p52"/>
          <p:cNvSpPr txBox="1"/>
          <p:nvPr>
            <p:ph type="title"/>
          </p:nvPr>
        </p:nvSpPr>
        <p:spPr>
          <a:xfrm>
            <a:off x="381000" y="228600"/>
            <a:ext cx="8229600" cy="14478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III. Bộ máy nhà nước CHXHCN Việt Nam </a:t>
            </a:r>
            <a:br>
              <a:rPr b="1" lang="en-US" sz="2800">
                <a:solidFill>
                  <a:srgbClr val="FF0000"/>
                </a:solidFill>
                <a:latin typeface="Times New Roman"/>
                <a:ea typeface="Times New Roman"/>
                <a:cs typeface="Times New Roman"/>
                <a:sym typeface="Times New Roman"/>
              </a:rPr>
            </a:br>
            <a:r>
              <a:rPr b="1" lang="en-US" sz="2800">
                <a:solidFill>
                  <a:srgbClr val="FF0000"/>
                </a:solidFill>
                <a:latin typeface="Times New Roman"/>
                <a:ea typeface="Times New Roman"/>
                <a:cs typeface="Times New Roman"/>
                <a:sym typeface="Times New Roman"/>
              </a:rPr>
              <a:t>2. Nguyên tắc tổ chức và hoạt động của bộ máy Nhà nước CHXHCN Việt Nam</a:t>
            </a:r>
            <a:endParaRPr b="1" sz="3600">
              <a:solidFill>
                <a:srgbClr val="FF0000"/>
              </a:solidFill>
              <a:latin typeface="Times New Roman"/>
              <a:ea typeface="Times New Roman"/>
              <a:cs typeface="Times New Roman"/>
              <a:sym typeface="Times New Roman"/>
            </a:endParaRPr>
          </a:p>
        </p:txBody>
      </p:sp>
      <p:sp>
        <p:nvSpPr>
          <p:cNvPr id="561" name="Google Shape;561;p52"/>
          <p:cNvSpPr txBox="1"/>
          <p:nvPr/>
        </p:nvSpPr>
        <p:spPr>
          <a:xfrm>
            <a:off x="381000" y="1676400"/>
            <a:ext cx="8458200" cy="415498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2.3. </a:t>
            </a:r>
            <a:r>
              <a:rPr b="1" i="1" lang="en-US" sz="2400">
                <a:solidFill>
                  <a:schemeClr val="dk1"/>
                </a:solidFill>
                <a:latin typeface="Times New Roman"/>
                <a:ea typeface="Times New Roman"/>
                <a:cs typeface="Times New Roman"/>
                <a:sym typeface="Times New Roman"/>
              </a:rPr>
              <a:t>Nguyên tắc Nhà nước được tổ chức và hoạt động theo Hiến pháp và pháp luật, quản lý xã hội bằng Hiến pháp và pháp luật</a:t>
            </a:r>
            <a:endParaRPr/>
          </a:p>
          <a:p>
            <a:pPr indent="-228600" lvl="0" marL="22860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Cơ sở hiến định: </a:t>
            </a:r>
            <a:r>
              <a:rPr lang="en-US" sz="2400">
                <a:solidFill>
                  <a:schemeClr val="dk1"/>
                </a:solidFill>
                <a:latin typeface="Times New Roman"/>
                <a:ea typeface="Times New Roman"/>
                <a:cs typeface="Times New Roman"/>
                <a:sym typeface="Times New Roman"/>
              </a:rPr>
              <a:t>Điều 8 Hiến pháp năm 2013</a:t>
            </a:r>
            <a:endParaRPr/>
          </a:p>
          <a:p>
            <a:pPr indent="-228600" lvl="0" marL="22860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Nội dung nguyên tắc:</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Tất cả các CQNN phải được Hiến pháp và pháp luật xác định rõ ràng về cách thành lập, cơ cấu tổ chức, chức năng, nhiệm vụ, quyền hạn</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Các CQNN phải tuân thủ quy định của pháp luật, không được lạm quyền, lợi dụng quyền hạn và không thể lộng quyền</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Mọi vi phạm pháp luật của CQNN, cán bộ, công chức, viên chức đều bị xử lý nghiêm theo quy định của pháp luật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3"/>
          <p:cNvSpPr txBox="1"/>
          <p:nvPr>
            <p:ph type="title"/>
          </p:nvPr>
        </p:nvSpPr>
        <p:spPr>
          <a:xfrm>
            <a:off x="381000" y="228600"/>
            <a:ext cx="8229600" cy="14478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III. Bộ máy nhà nước CHXHCN Việt Nam </a:t>
            </a:r>
            <a:br>
              <a:rPr b="1" lang="en-US" sz="2800">
                <a:solidFill>
                  <a:srgbClr val="FF0000"/>
                </a:solidFill>
                <a:latin typeface="Times New Roman"/>
                <a:ea typeface="Times New Roman"/>
                <a:cs typeface="Times New Roman"/>
                <a:sym typeface="Times New Roman"/>
              </a:rPr>
            </a:br>
            <a:r>
              <a:rPr b="1" lang="en-US" sz="2800">
                <a:solidFill>
                  <a:srgbClr val="FF0000"/>
                </a:solidFill>
                <a:latin typeface="Times New Roman"/>
                <a:ea typeface="Times New Roman"/>
                <a:cs typeface="Times New Roman"/>
                <a:sym typeface="Times New Roman"/>
              </a:rPr>
              <a:t>2. Nguyên tắc tổ chức và hoạt động của bộ máy Nhà nước CHXHCN Việt Nam</a:t>
            </a:r>
            <a:endParaRPr b="1" sz="3600">
              <a:solidFill>
                <a:srgbClr val="FF0000"/>
              </a:solidFill>
              <a:latin typeface="Times New Roman"/>
              <a:ea typeface="Times New Roman"/>
              <a:cs typeface="Times New Roman"/>
              <a:sym typeface="Times New Roman"/>
            </a:endParaRPr>
          </a:p>
        </p:txBody>
      </p:sp>
      <p:sp>
        <p:nvSpPr>
          <p:cNvPr id="567" name="Google Shape;567;p53"/>
          <p:cNvSpPr txBox="1"/>
          <p:nvPr/>
        </p:nvSpPr>
        <p:spPr>
          <a:xfrm>
            <a:off x="381000" y="1676400"/>
            <a:ext cx="8458200" cy="415498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2.4. </a:t>
            </a:r>
            <a:r>
              <a:rPr b="1" i="1" lang="en-US" sz="2400">
                <a:solidFill>
                  <a:schemeClr val="dk1"/>
                </a:solidFill>
                <a:latin typeface="Times New Roman"/>
                <a:ea typeface="Times New Roman"/>
                <a:cs typeface="Times New Roman"/>
                <a:sym typeface="Times New Roman"/>
              </a:rPr>
              <a:t>Nguyên tắc tập trung dân chủ</a:t>
            </a:r>
            <a:endParaRPr/>
          </a:p>
          <a:p>
            <a:pPr indent="-228600" lvl="0" marL="22860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Cơ sở hiến định: </a:t>
            </a:r>
            <a:r>
              <a:rPr lang="en-US" sz="2400">
                <a:solidFill>
                  <a:schemeClr val="dk1"/>
                </a:solidFill>
                <a:latin typeface="Times New Roman"/>
                <a:ea typeface="Times New Roman"/>
                <a:cs typeface="Times New Roman"/>
                <a:sym typeface="Times New Roman"/>
              </a:rPr>
              <a:t>Điều 8 Hiến pháp năm 2013</a:t>
            </a:r>
            <a:endParaRPr/>
          </a:p>
          <a:p>
            <a:pPr indent="-228600" lvl="0" marL="22860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Nội dung nguyên tắc:</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Các cơ quan đại diện QLNN ở nước ta (Quốc hội, Hội đồng nhân dân các cấp) đều do nhân dân trực tiếp bầu ra, các CQNN đều được thành lập trên cơ sở các cơ quan đại diện QLNN</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Quyết định của các CQNN ở trung ương có tính bắt buộc thực hiện với các CQNN địa phương, cấp trên bắt buộc với cấp dưới</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CQNN làm việc theo chế độ tập thể thì tiểu số phải phục tùng đa số; theo chế độ thủ trưởng thì nhân viên phải phục tùng thủ trưởng</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Đảm bảo nguyên tắc dân chủ trong các CQNN</a:t>
            </a:r>
            <a:endParaRPr/>
          </a:p>
        </p:txBody>
      </p:sp>
      <p:pic>
        <p:nvPicPr>
          <p:cNvPr descr="17.jpg" id="568" name="Google Shape;568;p53"/>
          <p:cNvPicPr preferRelativeResize="0"/>
          <p:nvPr/>
        </p:nvPicPr>
        <p:blipFill rotWithShape="1">
          <a:blip r:embed="rId3">
            <a:alphaModFix/>
          </a:blip>
          <a:srcRect b="0" l="0" r="0" t="0"/>
          <a:stretch/>
        </p:blipFill>
        <p:spPr>
          <a:xfrm>
            <a:off x="6781800" y="1143000"/>
            <a:ext cx="1676400" cy="1676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4"/>
          <p:cNvSpPr txBox="1"/>
          <p:nvPr>
            <p:ph type="title"/>
          </p:nvPr>
        </p:nvSpPr>
        <p:spPr>
          <a:xfrm>
            <a:off x="381000" y="228600"/>
            <a:ext cx="8229600" cy="14478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III. Bộ máy nhà nước CHXHCN Việt Nam </a:t>
            </a:r>
            <a:br>
              <a:rPr b="1" lang="en-US" sz="2800">
                <a:solidFill>
                  <a:srgbClr val="FF0000"/>
                </a:solidFill>
                <a:latin typeface="Times New Roman"/>
                <a:ea typeface="Times New Roman"/>
                <a:cs typeface="Times New Roman"/>
                <a:sym typeface="Times New Roman"/>
              </a:rPr>
            </a:br>
            <a:r>
              <a:rPr b="1" lang="en-US" sz="2800">
                <a:solidFill>
                  <a:srgbClr val="FF0000"/>
                </a:solidFill>
                <a:latin typeface="Times New Roman"/>
                <a:ea typeface="Times New Roman"/>
                <a:cs typeface="Times New Roman"/>
                <a:sym typeface="Times New Roman"/>
              </a:rPr>
              <a:t>2. Nguyên tắc tổ chức và hoạt động của bộ máy Nhà nước CHXHCN Việt Nam</a:t>
            </a:r>
            <a:endParaRPr b="1" sz="3600">
              <a:solidFill>
                <a:srgbClr val="FF0000"/>
              </a:solidFill>
              <a:latin typeface="Times New Roman"/>
              <a:ea typeface="Times New Roman"/>
              <a:cs typeface="Times New Roman"/>
              <a:sym typeface="Times New Roman"/>
            </a:endParaRPr>
          </a:p>
        </p:txBody>
      </p:sp>
      <p:sp>
        <p:nvSpPr>
          <p:cNvPr id="574" name="Google Shape;574;p54"/>
          <p:cNvSpPr txBox="1"/>
          <p:nvPr/>
        </p:nvSpPr>
        <p:spPr>
          <a:xfrm>
            <a:off x="381000" y="1676400"/>
            <a:ext cx="845820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2.4. </a:t>
            </a:r>
            <a:r>
              <a:rPr b="1" i="1" lang="en-US" sz="2400">
                <a:solidFill>
                  <a:schemeClr val="dk1"/>
                </a:solidFill>
                <a:latin typeface="Times New Roman"/>
                <a:ea typeface="Times New Roman"/>
                <a:cs typeface="Times New Roman"/>
                <a:sym typeface="Times New Roman"/>
              </a:rPr>
              <a:t>Nguyên tắc bình đẳng và đoàn kết dân tộc</a:t>
            </a:r>
            <a:endParaRPr/>
          </a:p>
          <a:p>
            <a:pPr indent="-228600" lvl="0" marL="22860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Cơ sở hiến định: </a:t>
            </a:r>
            <a:r>
              <a:rPr lang="en-US" sz="2400">
                <a:solidFill>
                  <a:schemeClr val="dk1"/>
                </a:solidFill>
                <a:latin typeface="Times New Roman"/>
                <a:ea typeface="Times New Roman"/>
                <a:cs typeface="Times New Roman"/>
                <a:sym typeface="Times New Roman"/>
              </a:rPr>
              <a:t>Điều 5 Hiến pháp năm 2013</a:t>
            </a:r>
            <a:endParaRPr/>
          </a:p>
          <a:p>
            <a:pPr indent="-228600" lvl="0" marL="22860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Nội dung nguyên tắc:</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Trong các cơ quan dân cử như Quốc hội, Hội đồng nhân dân các cấp, các thành phần dân tộc thiểu số phải có tỉ lệ đại biểu thích đáng</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Thành lập các cơ quan thích hợp để bảo đảm lợi ích dân tộc và tham gia quyết định các chính sách dân tộc: Hội đồng dân tộc thuộc Quốc hội, Ủy ban Dân tộc thuộc Chính phủ, Ban dân tộc thuộc Hội đồng nhân dân các cấp</a:t>
            </a:r>
            <a:endParaRPr/>
          </a:p>
          <a:p>
            <a:pPr indent="-228600" lvl="0" marL="228600"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Nhà nước thực hiện chính sách phát triển kinh tế - xã hội đặc biệt đối với địa bàn có đông đồng bào dân tộc thiểu số sinh sống.</a:t>
            </a:r>
            <a:endParaRPr/>
          </a:p>
        </p:txBody>
      </p:sp>
      <p:pic>
        <p:nvPicPr>
          <p:cNvPr descr="31.jpg" id="575" name="Google Shape;575;p54"/>
          <p:cNvPicPr preferRelativeResize="0"/>
          <p:nvPr/>
        </p:nvPicPr>
        <p:blipFill rotWithShape="1">
          <a:blip r:embed="rId3">
            <a:alphaModFix/>
          </a:blip>
          <a:srcRect b="0" l="0" r="0" t="0"/>
          <a:stretch/>
        </p:blipFill>
        <p:spPr>
          <a:xfrm>
            <a:off x="6705600" y="1143000"/>
            <a:ext cx="2057400" cy="1543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5"/>
          <p:cNvSpPr txBox="1"/>
          <p:nvPr>
            <p:ph type="title"/>
          </p:nvPr>
        </p:nvSpPr>
        <p:spPr>
          <a:xfrm>
            <a:off x="381000" y="304800"/>
            <a:ext cx="8763000" cy="1600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III. Bộ máy nhà nước CHXHCN Việt Nam</a:t>
            </a:r>
            <a:br>
              <a:rPr b="1" lang="en-US" sz="2520">
                <a:solidFill>
                  <a:srgbClr val="FF0000"/>
                </a:solidFill>
                <a:latin typeface="Times New Roman"/>
                <a:ea typeface="Times New Roman"/>
                <a:cs typeface="Times New Roman"/>
                <a:sym typeface="Times New Roman"/>
              </a:rPr>
            </a:br>
            <a:r>
              <a:rPr b="1" lang="en-US" sz="2520">
                <a:solidFill>
                  <a:srgbClr val="FF0000"/>
                </a:solidFill>
                <a:latin typeface="Times New Roman"/>
                <a:ea typeface="Times New Roman"/>
                <a:cs typeface="Times New Roman"/>
                <a:sym typeface="Times New Roman"/>
              </a:rPr>
              <a:t>3. Tổ chức bộ máy và hoạt động của các cơ quan trong bộ máy nhà nước CHXHCN Việt Nam</a:t>
            </a:r>
            <a:br>
              <a:rPr b="1" lang="en-US" sz="2520">
                <a:solidFill>
                  <a:srgbClr val="FF0000"/>
                </a:solidFill>
                <a:latin typeface="Times New Roman"/>
                <a:ea typeface="Times New Roman"/>
                <a:cs typeface="Times New Roman"/>
                <a:sym typeface="Times New Roman"/>
              </a:rPr>
            </a:br>
            <a:endParaRPr b="1" sz="3240">
              <a:solidFill>
                <a:srgbClr val="FF0000"/>
              </a:solidFill>
              <a:latin typeface="Times New Roman"/>
              <a:ea typeface="Times New Roman"/>
              <a:cs typeface="Times New Roman"/>
              <a:sym typeface="Times New Roman"/>
            </a:endParaRPr>
          </a:p>
        </p:txBody>
      </p:sp>
      <p:pic>
        <p:nvPicPr>
          <p:cNvPr descr="18.jpg" id="581" name="Google Shape;581;p55"/>
          <p:cNvPicPr preferRelativeResize="0"/>
          <p:nvPr/>
        </p:nvPicPr>
        <p:blipFill rotWithShape="1">
          <a:blip r:embed="rId3">
            <a:alphaModFix/>
          </a:blip>
          <a:srcRect b="0" l="0" r="0" t="0"/>
          <a:stretch/>
        </p:blipFill>
        <p:spPr>
          <a:xfrm>
            <a:off x="304800" y="1477740"/>
            <a:ext cx="8610600" cy="5151660"/>
          </a:xfrm>
          <a:prstGeom prst="rect">
            <a:avLst/>
          </a:prstGeom>
          <a:noFill/>
          <a:ln>
            <a:noFill/>
          </a:ln>
        </p:spPr>
      </p:pic>
      <p:sp>
        <p:nvSpPr>
          <p:cNvPr id="582" name="Google Shape;582;p55"/>
          <p:cNvSpPr txBox="1"/>
          <p:nvPr/>
        </p:nvSpPr>
        <p:spPr>
          <a:xfrm>
            <a:off x="533400" y="6248400"/>
            <a:ext cx="21336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Baskerville"/>
                <a:ea typeface="Libre Baskerville"/>
                <a:cs typeface="Libre Baskerville"/>
                <a:sym typeface="Libre Baskerville"/>
              </a:rPr>
              <a:t>Nguồn: Internet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6"/>
          <p:cNvSpPr txBox="1"/>
          <p:nvPr>
            <p:ph type="title"/>
          </p:nvPr>
        </p:nvSpPr>
        <p:spPr>
          <a:xfrm>
            <a:off x="381000" y="304800"/>
            <a:ext cx="8763000" cy="1600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III. Bộ máy nhà nước CHXHCN Việt Nam</a:t>
            </a:r>
            <a:br>
              <a:rPr b="1" lang="en-US" sz="2520">
                <a:solidFill>
                  <a:srgbClr val="FF0000"/>
                </a:solidFill>
                <a:latin typeface="Times New Roman"/>
                <a:ea typeface="Times New Roman"/>
                <a:cs typeface="Times New Roman"/>
                <a:sym typeface="Times New Roman"/>
              </a:rPr>
            </a:br>
            <a:r>
              <a:rPr b="1" lang="en-US" sz="2520">
                <a:solidFill>
                  <a:srgbClr val="FF0000"/>
                </a:solidFill>
                <a:latin typeface="Times New Roman"/>
                <a:ea typeface="Times New Roman"/>
                <a:cs typeface="Times New Roman"/>
                <a:sym typeface="Times New Roman"/>
              </a:rPr>
              <a:t>3. Tổ chức bộ máy và hoạt động của các cơ quan trong bộ máy nhà nước CHXHCN Việt Nam</a:t>
            </a:r>
            <a:br>
              <a:rPr b="1" lang="en-US" sz="2520">
                <a:solidFill>
                  <a:srgbClr val="FF0000"/>
                </a:solidFill>
                <a:latin typeface="Times New Roman"/>
                <a:ea typeface="Times New Roman"/>
                <a:cs typeface="Times New Roman"/>
                <a:sym typeface="Times New Roman"/>
              </a:rPr>
            </a:br>
            <a:endParaRPr b="1" sz="3240">
              <a:solidFill>
                <a:srgbClr val="FF0000"/>
              </a:solidFill>
              <a:latin typeface="Times New Roman"/>
              <a:ea typeface="Times New Roman"/>
              <a:cs typeface="Times New Roman"/>
              <a:sym typeface="Times New Roman"/>
            </a:endParaRPr>
          </a:p>
        </p:txBody>
      </p:sp>
      <p:pic>
        <p:nvPicPr>
          <p:cNvPr descr="quochoi.png" id="588" name="Google Shape;588;p56"/>
          <p:cNvPicPr preferRelativeResize="0"/>
          <p:nvPr/>
        </p:nvPicPr>
        <p:blipFill rotWithShape="1">
          <a:blip r:embed="rId3">
            <a:alphaModFix/>
          </a:blip>
          <a:srcRect b="0" l="0" r="0" t="0"/>
          <a:stretch/>
        </p:blipFill>
        <p:spPr>
          <a:xfrm>
            <a:off x="152400" y="1828800"/>
            <a:ext cx="8798926" cy="4636732"/>
          </a:xfrm>
          <a:prstGeom prst="rect">
            <a:avLst/>
          </a:prstGeom>
          <a:noFill/>
          <a:ln>
            <a:noFill/>
          </a:ln>
        </p:spPr>
      </p:pic>
      <p:sp>
        <p:nvSpPr>
          <p:cNvPr id="589" name="Google Shape;589;p56"/>
          <p:cNvSpPr txBox="1"/>
          <p:nvPr/>
        </p:nvSpPr>
        <p:spPr>
          <a:xfrm>
            <a:off x="533400" y="6248400"/>
            <a:ext cx="21336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Baskerville"/>
                <a:ea typeface="Libre Baskerville"/>
                <a:cs typeface="Libre Baskerville"/>
                <a:sym typeface="Libre Baskerville"/>
              </a:rPr>
              <a:t>Nguồn: Internet</a:t>
            </a:r>
            <a:endParaRPr/>
          </a:p>
        </p:txBody>
      </p:sp>
      <p:sp>
        <p:nvSpPr>
          <p:cNvPr id="590" name="Google Shape;590;p56"/>
          <p:cNvSpPr txBox="1"/>
          <p:nvPr/>
        </p:nvSpPr>
        <p:spPr>
          <a:xfrm>
            <a:off x="1447800" y="1447800"/>
            <a:ext cx="6248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CƠ CẤU TỔ CHỨC QUỐC HỘI VIỆT NAM</a:t>
            </a:r>
            <a:endParaRPr/>
          </a:p>
        </p:txBody>
      </p:sp>
      <p:pic>
        <p:nvPicPr>
          <p:cNvPr descr="17.jpg" id="591" name="Google Shape;591;p56"/>
          <p:cNvPicPr preferRelativeResize="0"/>
          <p:nvPr/>
        </p:nvPicPr>
        <p:blipFill rotWithShape="1">
          <a:blip r:embed="rId4">
            <a:alphaModFix/>
          </a:blip>
          <a:srcRect b="0" l="0" r="0" t="0"/>
          <a:stretch/>
        </p:blipFill>
        <p:spPr>
          <a:xfrm>
            <a:off x="7086600" y="1066800"/>
            <a:ext cx="1752600" cy="1752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7"/>
          <p:cNvSpPr txBox="1"/>
          <p:nvPr>
            <p:ph type="title"/>
          </p:nvPr>
        </p:nvSpPr>
        <p:spPr>
          <a:xfrm>
            <a:off x="381000" y="304800"/>
            <a:ext cx="8763000" cy="1600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III. Bộ máy nhà nước CHXHCN Việt Nam</a:t>
            </a:r>
            <a:br>
              <a:rPr b="1" lang="en-US" sz="2520">
                <a:solidFill>
                  <a:srgbClr val="FF0000"/>
                </a:solidFill>
                <a:latin typeface="Times New Roman"/>
                <a:ea typeface="Times New Roman"/>
                <a:cs typeface="Times New Roman"/>
                <a:sym typeface="Times New Roman"/>
              </a:rPr>
            </a:br>
            <a:r>
              <a:rPr b="1" lang="en-US" sz="2520">
                <a:solidFill>
                  <a:srgbClr val="FF0000"/>
                </a:solidFill>
                <a:latin typeface="Times New Roman"/>
                <a:ea typeface="Times New Roman"/>
                <a:cs typeface="Times New Roman"/>
                <a:sym typeface="Times New Roman"/>
              </a:rPr>
              <a:t>3. Tổ chức bộ máy và hoạt động của các cơ quan trong bộ máy nhà nước CHXHCN Việt Nam</a:t>
            </a:r>
            <a:br>
              <a:rPr b="1" lang="en-US" sz="2520">
                <a:solidFill>
                  <a:srgbClr val="FF0000"/>
                </a:solidFill>
                <a:latin typeface="Times New Roman"/>
                <a:ea typeface="Times New Roman"/>
                <a:cs typeface="Times New Roman"/>
                <a:sym typeface="Times New Roman"/>
              </a:rPr>
            </a:br>
            <a:endParaRPr b="1" sz="3240">
              <a:solidFill>
                <a:srgbClr val="FF0000"/>
              </a:solidFill>
              <a:latin typeface="Times New Roman"/>
              <a:ea typeface="Times New Roman"/>
              <a:cs typeface="Times New Roman"/>
              <a:sym typeface="Times New Roman"/>
            </a:endParaRPr>
          </a:p>
        </p:txBody>
      </p:sp>
      <p:sp>
        <p:nvSpPr>
          <p:cNvPr id="597" name="Google Shape;597;p57"/>
          <p:cNvSpPr txBox="1"/>
          <p:nvPr/>
        </p:nvSpPr>
        <p:spPr>
          <a:xfrm>
            <a:off x="1447800" y="1447800"/>
            <a:ext cx="6248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CHỦ TỊCH NƯỚC</a:t>
            </a:r>
            <a:endParaRPr/>
          </a:p>
        </p:txBody>
      </p:sp>
      <p:pic>
        <p:nvPicPr>
          <p:cNvPr descr="17.jpg" id="598" name="Google Shape;598;p57"/>
          <p:cNvPicPr preferRelativeResize="0"/>
          <p:nvPr/>
        </p:nvPicPr>
        <p:blipFill rotWithShape="1">
          <a:blip r:embed="rId3">
            <a:alphaModFix/>
          </a:blip>
          <a:srcRect b="0" l="0" r="0" t="0"/>
          <a:stretch/>
        </p:blipFill>
        <p:spPr>
          <a:xfrm>
            <a:off x="6248400" y="1143000"/>
            <a:ext cx="1981200" cy="1981200"/>
          </a:xfrm>
          <a:prstGeom prst="rect">
            <a:avLst/>
          </a:prstGeom>
          <a:noFill/>
          <a:ln>
            <a:noFill/>
          </a:ln>
        </p:spPr>
      </p:pic>
      <p:grpSp>
        <p:nvGrpSpPr>
          <p:cNvPr id="599" name="Google Shape;599;p57"/>
          <p:cNvGrpSpPr/>
          <p:nvPr/>
        </p:nvGrpSpPr>
        <p:grpSpPr>
          <a:xfrm>
            <a:off x="228600" y="2133600"/>
            <a:ext cx="8610600" cy="4114800"/>
            <a:chOff x="228600" y="2133600"/>
            <a:chExt cx="8610600" cy="4114800"/>
          </a:xfrm>
        </p:grpSpPr>
        <p:sp>
          <p:nvSpPr>
            <p:cNvPr id="600" name="Google Shape;600;p57"/>
            <p:cNvSpPr/>
            <p:nvPr/>
          </p:nvSpPr>
          <p:spPr>
            <a:xfrm>
              <a:off x="2209800" y="2133600"/>
              <a:ext cx="37338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CHỦ TỊCH NƯỚC</a:t>
              </a:r>
              <a:endParaRPr/>
            </a:p>
          </p:txBody>
        </p:sp>
        <p:sp>
          <p:nvSpPr>
            <p:cNvPr id="601" name="Google Shape;601;p57"/>
            <p:cNvSpPr/>
            <p:nvPr/>
          </p:nvSpPr>
          <p:spPr>
            <a:xfrm>
              <a:off x="2209800" y="2971800"/>
              <a:ext cx="37338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PHÓ CHỦ TỊCH NƯỚC</a:t>
              </a:r>
              <a:endParaRPr/>
            </a:p>
          </p:txBody>
        </p:sp>
        <p:sp>
          <p:nvSpPr>
            <p:cNvPr id="602" name="Google Shape;602;p57"/>
            <p:cNvSpPr/>
            <p:nvPr/>
          </p:nvSpPr>
          <p:spPr>
            <a:xfrm>
              <a:off x="2209800" y="3962400"/>
              <a:ext cx="37338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VĂN PHÒNG CHỦ TỊCH NƯỚC</a:t>
              </a:r>
              <a:endParaRPr/>
            </a:p>
          </p:txBody>
        </p:sp>
        <p:sp>
          <p:nvSpPr>
            <p:cNvPr id="603" name="Google Shape;603;p57"/>
            <p:cNvSpPr/>
            <p:nvPr/>
          </p:nvSpPr>
          <p:spPr>
            <a:xfrm>
              <a:off x="228600" y="4953000"/>
              <a:ext cx="1219200" cy="12954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VỤ</a:t>
              </a:r>
              <a:endParaRPr/>
            </a:p>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 PHÁP LUẬT</a:t>
              </a:r>
              <a:endParaRPr/>
            </a:p>
          </p:txBody>
        </p:sp>
        <p:sp>
          <p:nvSpPr>
            <p:cNvPr id="604" name="Google Shape;604;p57"/>
            <p:cNvSpPr/>
            <p:nvPr/>
          </p:nvSpPr>
          <p:spPr>
            <a:xfrm>
              <a:off x="1600200" y="4953000"/>
              <a:ext cx="1295400" cy="12954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VỤ</a:t>
              </a:r>
              <a:endParaRPr/>
            </a:p>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 TỔNG HỢP</a:t>
              </a:r>
              <a:endParaRPr/>
            </a:p>
          </p:txBody>
        </p:sp>
        <p:sp>
          <p:nvSpPr>
            <p:cNvPr id="605" name="Google Shape;605;p57"/>
            <p:cNvSpPr/>
            <p:nvPr/>
          </p:nvSpPr>
          <p:spPr>
            <a:xfrm>
              <a:off x="3048000" y="4953000"/>
              <a:ext cx="1295400" cy="12954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VỤ</a:t>
              </a:r>
              <a:endParaRPr/>
            </a:p>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 ĐỐI NGOẠI</a:t>
              </a:r>
              <a:endParaRPr/>
            </a:p>
          </p:txBody>
        </p:sp>
        <p:sp>
          <p:nvSpPr>
            <p:cNvPr id="606" name="Google Shape;606;p57"/>
            <p:cNvSpPr/>
            <p:nvPr/>
          </p:nvSpPr>
          <p:spPr>
            <a:xfrm>
              <a:off x="4572000" y="4953000"/>
              <a:ext cx="1295400" cy="12954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VỤ</a:t>
              </a:r>
              <a:endParaRPr/>
            </a:p>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 DÂN VẬN VÀ KHEN THƯỞNG</a:t>
              </a:r>
              <a:endParaRPr/>
            </a:p>
          </p:txBody>
        </p:sp>
        <p:sp>
          <p:nvSpPr>
            <p:cNvPr id="607" name="Google Shape;607;p57"/>
            <p:cNvSpPr/>
            <p:nvPr/>
          </p:nvSpPr>
          <p:spPr>
            <a:xfrm>
              <a:off x="6019800" y="4953000"/>
              <a:ext cx="1295400" cy="12954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VỤ</a:t>
              </a:r>
              <a:endParaRPr/>
            </a:p>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TỔ CHỨC HÀNH CHÍNH</a:t>
              </a:r>
              <a:endParaRPr/>
            </a:p>
          </p:txBody>
        </p:sp>
        <p:sp>
          <p:nvSpPr>
            <p:cNvPr id="608" name="Google Shape;608;p57"/>
            <p:cNvSpPr/>
            <p:nvPr/>
          </p:nvSpPr>
          <p:spPr>
            <a:xfrm>
              <a:off x="7543800" y="4953000"/>
              <a:ext cx="1295400" cy="12954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VỤ</a:t>
              </a:r>
              <a:endParaRPr/>
            </a:p>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QUẢN TRỊ TÀI VỤ</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8"/>
          <p:cNvSpPr txBox="1"/>
          <p:nvPr>
            <p:ph type="title"/>
          </p:nvPr>
        </p:nvSpPr>
        <p:spPr>
          <a:xfrm>
            <a:off x="381000" y="228600"/>
            <a:ext cx="8763000" cy="1600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III. Bộ máy nhà nước CHXHCN Việt Nam</a:t>
            </a:r>
            <a:br>
              <a:rPr b="1" lang="en-US" sz="2520">
                <a:solidFill>
                  <a:srgbClr val="FF0000"/>
                </a:solidFill>
                <a:latin typeface="Times New Roman"/>
                <a:ea typeface="Times New Roman"/>
                <a:cs typeface="Times New Roman"/>
                <a:sym typeface="Times New Roman"/>
              </a:rPr>
            </a:br>
            <a:r>
              <a:rPr b="1" lang="en-US" sz="2520">
                <a:solidFill>
                  <a:srgbClr val="FF0000"/>
                </a:solidFill>
                <a:latin typeface="Times New Roman"/>
                <a:ea typeface="Times New Roman"/>
                <a:cs typeface="Times New Roman"/>
                <a:sym typeface="Times New Roman"/>
              </a:rPr>
              <a:t>3. Tổ chức bộ máy và hoạt động của các cơ quan trong bộ máy nhà nước CHXHCN Việt Nam</a:t>
            </a:r>
            <a:br>
              <a:rPr b="1" lang="en-US" sz="2520">
                <a:solidFill>
                  <a:srgbClr val="FF0000"/>
                </a:solidFill>
                <a:latin typeface="Times New Roman"/>
                <a:ea typeface="Times New Roman"/>
                <a:cs typeface="Times New Roman"/>
                <a:sym typeface="Times New Roman"/>
              </a:rPr>
            </a:br>
            <a:endParaRPr b="1" sz="3240">
              <a:solidFill>
                <a:srgbClr val="FF0000"/>
              </a:solidFill>
              <a:latin typeface="Times New Roman"/>
              <a:ea typeface="Times New Roman"/>
              <a:cs typeface="Times New Roman"/>
              <a:sym typeface="Times New Roman"/>
            </a:endParaRPr>
          </a:p>
        </p:txBody>
      </p:sp>
      <p:pic>
        <p:nvPicPr>
          <p:cNvPr descr="http://www.chinhphu.vn/templates/govportal/bonganh/images/icon.jpg" id="614" name="Google Shape;614;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15" name="Google Shape;615;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16" name="Google Shape;616;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17" name="Google Shape;617;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18" name="Google Shape;618;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19" name="Google Shape;619;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20" name="Google Shape;620;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21" name="Google Shape;621;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22" name="Google Shape;622;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23" name="Google Shape;623;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24" name="Google Shape;624;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25" name="Google Shape;625;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26" name="Google Shape;626;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27" name="Google Shape;627;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28" name="Google Shape;628;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29" name="Google Shape;629;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30" name="Google Shape;630;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31" name="Google Shape;631;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32" name="Google Shape;632;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33" name="Google Shape;633;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34" name="Google Shape;634;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35" name="Google Shape;635;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36" name="Google Shape;636;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37" name="Google Shape;637;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38" name="Google Shape;638;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39" name="Google Shape;639;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40" name="Google Shape;640;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41" name="Google Shape;641;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42" name="Google Shape;642;p58"/>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43" name="Google Shape;643;p58"/>
          <p:cNvPicPr preferRelativeResize="0"/>
          <p:nvPr/>
        </p:nvPicPr>
        <p:blipFill rotWithShape="1">
          <a:blip r:embed="rId3">
            <a:alphaModFix/>
          </a:blip>
          <a:srcRect b="0" l="0" r="0" t="0"/>
          <a:stretch/>
        </p:blipFill>
        <p:spPr>
          <a:xfrm>
            <a:off x="0" y="0"/>
            <a:ext cx="28575" cy="28575"/>
          </a:xfrm>
          <a:prstGeom prst="rect">
            <a:avLst/>
          </a:prstGeom>
          <a:noFill/>
          <a:ln>
            <a:noFill/>
          </a:ln>
        </p:spPr>
      </p:pic>
      <p:sp>
        <p:nvSpPr>
          <p:cNvPr id="644" name="Google Shape;644;p58"/>
          <p:cNvSpPr txBox="1"/>
          <p:nvPr/>
        </p:nvSpPr>
        <p:spPr>
          <a:xfrm>
            <a:off x="1447800" y="1295400"/>
            <a:ext cx="6248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CƠ CẤU TỔ CHỨC CHÍNH PHỦ VIỆT NAM</a:t>
            </a:r>
            <a:endParaRPr/>
          </a:p>
        </p:txBody>
      </p:sp>
      <p:pic>
        <p:nvPicPr>
          <p:cNvPr descr="17.jpg" id="645" name="Google Shape;645;p58"/>
          <p:cNvPicPr preferRelativeResize="0"/>
          <p:nvPr/>
        </p:nvPicPr>
        <p:blipFill rotWithShape="1">
          <a:blip r:embed="rId4">
            <a:alphaModFix/>
          </a:blip>
          <a:srcRect b="0" l="0" r="0" t="0"/>
          <a:stretch/>
        </p:blipFill>
        <p:spPr>
          <a:xfrm>
            <a:off x="7010400" y="838200"/>
            <a:ext cx="838200" cy="838200"/>
          </a:xfrm>
          <a:prstGeom prst="rect">
            <a:avLst/>
          </a:prstGeom>
          <a:noFill/>
          <a:ln>
            <a:noFill/>
          </a:ln>
        </p:spPr>
      </p:pic>
      <p:grpSp>
        <p:nvGrpSpPr>
          <p:cNvPr id="646" name="Google Shape;646;p58"/>
          <p:cNvGrpSpPr/>
          <p:nvPr/>
        </p:nvGrpSpPr>
        <p:grpSpPr>
          <a:xfrm>
            <a:off x="228600" y="2286000"/>
            <a:ext cx="8686800" cy="3352800"/>
            <a:chOff x="228600" y="2286000"/>
            <a:chExt cx="8686800" cy="3352800"/>
          </a:xfrm>
        </p:grpSpPr>
        <p:sp>
          <p:nvSpPr>
            <p:cNvPr id="647" name="Google Shape;647;p58"/>
            <p:cNvSpPr/>
            <p:nvPr/>
          </p:nvSpPr>
          <p:spPr>
            <a:xfrm>
              <a:off x="3200400" y="2286000"/>
              <a:ext cx="26670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THỦ TƯỚNG</a:t>
              </a:r>
              <a:endParaRPr/>
            </a:p>
          </p:txBody>
        </p:sp>
        <p:sp>
          <p:nvSpPr>
            <p:cNvPr id="648" name="Google Shape;648;p58"/>
            <p:cNvSpPr/>
            <p:nvPr/>
          </p:nvSpPr>
          <p:spPr>
            <a:xfrm>
              <a:off x="685800" y="3352800"/>
              <a:ext cx="22860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PHÓ THỦ TƯỚNG</a:t>
              </a:r>
              <a:endParaRPr/>
            </a:p>
          </p:txBody>
        </p:sp>
        <p:sp>
          <p:nvSpPr>
            <p:cNvPr id="649" name="Google Shape;649;p58"/>
            <p:cNvSpPr/>
            <p:nvPr/>
          </p:nvSpPr>
          <p:spPr>
            <a:xfrm>
              <a:off x="228600" y="4953000"/>
              <a:ext cx="16764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BỘ TRƯỞNG</a:t>
              </a:r>
              <a:endParaRPr/>
            </a:p>
          </p:txBody>
        </p:sp>
        <p:sp>
          <p:nvSpPr>
            <p:cNvPr id="650" name="Google Shape;650;p58"/>
            <p:cNvSpPr/>
            <p:nvPr/>
          </p:nvSpPr>
          <p:spPr>
            <a:xfrm>
              <a:off x="3352800" y="3352800"/>
              <a:ext cx="22860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PHÓ THỦ TƯỚNG</a:t>
              </a:r>
              <a:endParaRPr/>
            </a:p>
          </p:txBody>
        </p:sp>
        <p:sp>
          <p:nvSpPr>
            <p:cNvPr id="651" name="Google Shape;651;p58"/>
            <p:cNvSpPr/>
            <p:nvPr/>
          </p:nvSpPr>
          <p:spPr>
            <a:xfrm>
              <a:off x="6096000" y="3352800"/>
              <a:ext cx="22860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PHÓ THỦ TƯỚNG</a:t>
              </a:r>
              <a:endParaRPr/>
            </a:p>
          </p:txBody>
        </p:sp>
        <p:sp>
          <p:nvSpPr>
            <p:cNvPr id="652" name="Google Shape;652;p58"/>
            <p:cNvSpPr/>
            <p:nvPr/>
          </p:nvSpPr>
          <p:spPr>
            <a:xfrm>
              <a:off x="1981200" y="4953000"/>
              <a:ext cx="16764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BỘ TRƯỞNG</a:t>
              </a:r>
              <a:endParaRPr/>
            </a:p>
          </p:txBody>
        </p:sp>
        <p:sp>
          <p:nvSpPr>
            <p:cNvPr id="653" name="Google Shape;653;p58"/>
            <p:cNvSpPr/>
            <p:nvPr/>
          </p:nvSpPr>
          <p:spPr>
            <a:xfrm>
              <a:off x="3733800" y="4953000"/>
              <a:ext cx="16764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BỘ TRƯỞNG</a:t>
              </a:r>
              <a:endParaRPr/>
            </a:p>
          </p:txBody>
        </p:sp>
        <p:sp>
          <p:nvSpPr>
            <p:cNvPr id="654" name="Google Shape;654;p58"/>
            <p:cNvSpPr/>
            <p:nvPr/>
          </p:nvSpPr>
          <p:spPr>
            <a:xfrm>
              <a:off x="5486400" y="4953000"/>
              <a:ext cx="16764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BỘ TRƯỞNG</a:t>
              </a:r>
              <a:endParaRPr/>
            </a:p>
          </p:txBody>
        </p:sp>
        <p:sp>
          <p:nvSpPr>
            <p:cNvPr id="655" name="Google Shape;655;p58"/>
            <p:cNvSpPr/>
            <p:nvPr/>
          </p:nvSpPr>
          <p:spPr>
            <a:xfrm>
              <a:off x="7239000" y="4953000"/>
              <a:ext cx="1676400" cy="685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ibre Baskerville"/>
                  <a:ea typeface="Libre Baskerville"/>
                  <a:cs typeface="Libre Baskerville"/>
                  <a:sym typeface="Libre Baskerville"/>
                </a:rPr>
                <a:t>BỘ TRƯỞNG</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9"/>
          <p:cNvSpPr txBox="1"/>
          <p:nvPr>
            <p:ph type="title"/>
          </p:nvPr>
        </p:nvSpPr>
        <p:spPr>
          <a:xfrm>
            <a:off x="381000" y="228600"/>
            <a:ext cx="8763000" cy="1600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III. Bộ máy nhà nước CHXHCN Việt Nam</a:t>
            </a:r>
            <a:br>
              <a:rPr b="1" lang="en-US" sz="2520">
                <a:solidFill>
                  <a:srgbClr val="FF0000"/>
                </a:solidFill>
                <a:latin typeface="Times New Roman"/>
                <a:ea typeface="Times New Roman"/>
                <a:cs typeface="Times New Roman"/>
                <a:sym typeface="Times New Roman"/>
              </a:rPr>
            </a:br>
            <a:r>
              <a:rPr b="1" lang="en-US" sz="2520">
                <a:solidFill>
                  <a:srgbClr val="FF0000"/>
                </a:solidFill>
                <a:latin typeface="Times New Roman"/>
                <a:ea typeface="Times New Roman"/>
                <a:cs typeface="Times New Roman"/>
                <a:sym typeface="Times New Roman"/>
              </a:rPr>
              <a:t>3. Tổ chức bộ máy và hoạt động của các cơ quan trong bộ máy nhà nước CHXHCN Việt Nam</a:t>
            </a:r>
            <a:br>
              <a:rPr b="1" lang="en-US" sz="2520">
                <a:solidFill>
                  <a:srgbClr val="FF0000"/>
                </a:solidFill>
                <a:latin typeface="Times New Roman"/>
                <a:ea typeface="Times New Roman"/>
                <a:cs typeface="Times New Roman"/>
                <a:sym typeface="Times New Roman"/>
              </a:rPr>
            </a:br>
            <a:endParaRPr b="1" sz="3240">
              <a:solidFill>
                <a:srgbClr val="FF0000"/>
              </a:solidFill>
              <a:latin typeface="Times New Roman"/>
              <a:ea typeface="Times New Roman"/>
              <a:cs typeface="Times New Roman"/>
              <a:sym typeface="Times New Roman"/>
            </a:endParaRPr>
          </a:p>
        </p:txBody>
      </p:sp>
      <p:pic>
        <p:nvPicPr>
          <p:cNvPr descr="http://www.chinhphu.vn/templates/govportal/bonganh/images/icon.jpg" id="661" name="Google Shape;661;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62" name="Google Shape;662;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63" name="Google Shape;663;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64" name="Google Shape;664;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65" name="Google Shape;665;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66" name="Google Shape;666;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67" name="Google Shape;667;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68" name="Google Shape;668;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69" name="Google Shape;669;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70" name="Google Shape;670;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71" name="Google Shape;671;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72" name="Google Shape;672;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73" name="Google Shape;673;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74" name="Google Shape;674;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75" name="Google Shape;675;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76" name="Google Shape;676;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77" name="Google Shape;677;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78" name="Google Shape;678;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79" name="Google Shape;679;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80" name="Google Shape;680;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81" name="Google Shape;681;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82" name="Google Shape;682;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83" name="Google Shape;683;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84" name="Google Shape;684;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85" name="Google Shape;685;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86" name="Google Shape;686;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87" name="Google Shape;687;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88" name="Google Shape;688;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89" name="Google Shape;689;p59"/>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690" name="Google Shape;690;p59"/>
          <p:cNvPicPr preferRelativeResize="0"/>
          <p:nvPr/>
        </p:nvPicPr>
        <p:blipFill rotWithShape="1">
          <a:blip r:embed="rId3">
            <a:alphaModFix/>
          </a:blip>
          <a:srcRect b="0" l="0" r="0" t="0"/>
          <a:stretch/>
        </p:blipFill>
        <p:spPr>
          <a:xfrm>
            <a:off x="0" y="0"/>
            <a:ext cx="28575" cy="28575"/>
          </a:xfrm>
          <a:prstGeom prst="rect">
            <a:avLst/>
          </a:prstGeom>
          <a:noFill/>
          <a:ln>
            <a:noFill/>
          </a:ln>
        </p:spPr>
      </p:pic>
      <p:graphicFrame>
        <p:nvGraphicFramePr>
          <p:cNvPr id="691" name="Google Shape;691;p59"/>
          <p:cNvGraphicFramePr/>
          <p:nvPr/>
        </p:nvGraphicFramePr>
        <p:xfrm>
          <a:off x="381000" y="1701799"/>
          <a:ext cx="3000000" cy="3000000"/>
        </p:xfrm>
        <a:graphic>
          <a:graphicData uri="http://schemas.openxmlformats.org/drawingml/2006/table">
            <a:tbl>
              <a:tblPr bandRow="1" firstRow="1">
                <a:noFill/>
                <a:tableStyleId>{A73967F8-3CE8-4AC7-B883-962731A13962}</a:tableStyleId>
              </a:tblPr>
              <a:tblGrid>
                <a:gridCol w="4229100"/>
                <a:gridCol w="4229100"/>
              </a:tblGrid>
              <a:tr h="406400">
                <a:tc gridSpan="2">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CƠ QUAN NGANG BỘ</a:t>
                      </a:r>
                      <a:endParaRPr b="1" sz="1800">
                        <a:latin typeface="Times New Roman"/>
                        <a:ea typeface="Times New Roman"/>
                        <a:cs typeface="Times New Roman"/>
                        <a:sym typeface="Times New Roman"/>
                      </a:endParaRPr>
                    </a:p>
                  </a:txBody>
                  <a:tcPr marT="45725" marB="45725" marR="91450" marL="91450"/>
                </a:tc>
                <a:tc hMerge="1"/>
              </a:tr>
              <a:tr h="4572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Quốc phòng</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Nông nghiệp và Phát triển nông thôn</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Công an</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Kế hoạch và Đầu tư</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Ngoại giao</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Nội vụ</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Tư pháp</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Y tế</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Tài chính</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Khoa học và Công nghệ</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Công thương</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Văn hóa, thể thao và du lịch</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Lao động – Thương Binh và Xã hội</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Tài nguyên và Môi trường</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Giao thông vận tải</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Văn</a:t>
                      </a:r>
                      <a:r>
                        <a:rPr b="1" lang="en-US" sz="1800">
                          <a:latin typeface="Times New Roman"/>
                          <a:ea typeface="Times New Roman"/>
                          <a:cs typeface="Times New Roman"/>
                          <a:sym typeface="Times New Roman"/>
                        </a:rPr>
                        <a:t> phòng chính phủ</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Xây dựng</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Thanh tra chính</a:t>
                      </a:r>
                      <a:r>
                        <a:rPr b="1" lang="en-US" sz="1800">
                          <a:latin typeface="Times New Roman"/>
                          <a:ea typeface="Times New Roman"/>
                          <a:cs typeface="Times New Roman"/>
                          <a:sym typeface="Times New Roman"/>
                        </a:rPr>
                        <a:t> phủ</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Thông tin và truyền thông</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Ngân</a:t>
                      </a:r>
                      <a:r>
                        <a:rPr b="1" lang="en-US" sz="1800">
                          <a:latin typeface="Times New Roman"/>
                          <a:ea typeface="Times New Roman"/>
                          <a:cs typeface="Times New Roman"/>
                          <a:sym typeface="Times New Roman"/>
                        </a:rPr>
                        <a:t> hàng nhà nước VN</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Bộ</a:t>
                      </a:r>
                      <a:r>
                        <a:rPr b="1" lang="en-US" sz="1800">
                          <a:latin typeface="Times New Roman"/>
                          <a:ea typeface="Times New Roman"/>
                          <a:cs typeface="Times New Roman"/>
                          <a:sym typeface="Times New Roman"/>
                        </a:rPr>
                        <a:t> Giáo dục và đào tạo</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Ủy</a:t>
                      </a:r>
                      <a:r>
                        <a:rPr b="1" lang="en-US" sz="1800">
                          <a:latin typeface="Times New Roman"/>
                          <a:ea typeface="Times New Roman"/>
                          <a:cs typeface="Times New Roman"/>
                          <a:sym typeface="Times New Roman"/>
                        </a:rPr>
                        <a:t> ban Dân tộc</a:t>
                      </a:r>
                      <a:endParaRPr b="1" sz="1800">
                        <a:latin typeface="Times New Roman"/>
                        <a:ea typeface="Times New Roman"/>
                        <a:cs typeface="Times New Roman"/>
                        <a:sym typeface="Times New Roman"/>
                      </a:endParaRPr>
                    </a:p>
                  </a:txBody>
                  <a:tcPr marT="45725" marB="45725" marR="91450" marL="91450"/>
                </a:tc>
              </a:tr>
            </a:tbl>
          </a:graphicData>
        </a:graphic>
      </p:graphicFrame>
      <p:sp>
        <p:nvSpPr>
          <p:cNvPr id="692" name="Google Shape;692;p59"/>
          <p:cNvSpPr txBox="1"/>
          <p:nvPr/>
        </p:nvSpPr>
        <p:spPr>
          <a:xfrm>
            <a:off x="1447800" y="1295400"/>
            <a:ext cx="6248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CƠ CẤU TỔ CHỨC CHÍNH PHỦ VIỆT NAM</a:t>
            </a:r>
            <a:endParaRPr/>
          </a:p>
        </p:txBody>
      </p:sp>
      <p:pic>
        <p:nvPicPr>
          <p:cNvPr descr="17.jpg" id="693" name="Google Shape;693;p59"/>
          <p:cNvPicPr preferRelativeResize="0"/>
          <p:nvPr/>
        </p:nvPicPr>
        <p:blipFill rotWithShape="1">
          <a:blip r:embed="rId4">
            <a:alphaModFix/>
          </a:blip>
          <a:srcRect b="0" l="0" r="0" t="0"/>
          <a:stretch/>
        </p:blipFill>
        <p:spPr>
          <a:xfrm>
            <a:off x="7010400" y="838200"/>
            <a:ext cx="838200" cy="838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60"/>
          <p:cNvSpPr txBox="1"/>
          <p:nvPr>
            <p:ph type="title"/>
          </p:nvPr>
        </p:nvSpPr>
        <p:spPr>
          <a:xfrm>
            <a:off x="381000" y="304800"/>
            <a:ext cx="8763000" cy="1600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III. Bộ máy nhà nước CHXHCN Việt Nam</a:t>
            </a:r>
            <a:br>
              <a:rPr b="1" lang="en-US" sz="2520">
                <a:solidFill>
                  <a:srgbClr val="FF0000"/>
                </a:solidFill>
                <a:latin typeface="Times New Roman"/>
                <a:ea typeface="Times New Roman"/>
                <a:cs typeface="Times New Roman"/>
                <a:sym typeface="Times New Roman"/>
              </a:rPr>
            </a:br>
            <a:r>
              <a:rPr b="1" lang="en-US" sz="2520">
                <a:solidFill>
                  <a:srgbClr val="FF0000"/>
                </a:solidFill>
                <a:latin typeface="Times New Roman"/>
                <a:ea typeface="Times New Roman"/>
                <a:cs typeface="Times New Roman"/>
                <a:sym typeface="Times New Roman"/>
              </a:rPr>
              <a:t>3. Tổ chức bộ máy và hoạt động của các cơ quan trong bộ máy nhà nước CHXHCN Việt Nam</a:t>
            </a:r>
            <a:br>
              <a:rPr b="1" lang="en-US" sz="2520">
                <a:solidFill>
                  <a:srgbClr val="FF0000"/>
                </a:solidFill>
                <a:latin typeface="Times New Roman"/>
                <a:ea typeface="Times New Roman"/>
                <a:cs typeface="Times New Roman"/>
                <a:sym typeface="Times New Roman"/>
              </a:rPr>
            </a:br>
            <a:endParaRPr b="1" sz="3240">
              <a:solidFill>
                <a:srgbClr val="FF0000"/>
              </a:solidFill>
              <a:latin typeface="Times New Roman"/>
              <a:ea typeface="Times New Roman"/>
              <a:cs typeface="Times New Roman"/>
              <a:sym typeface="Times New Roman"/>
            </a:endParaRPr>
          </a:p>
        </p:txBody>
      </p:sp>
      <p:pic>
        <p:nvPicPr>
          <p:cNvPr descr="http://www.chinhphu.vn/templates/govportal/bonganh/images/icon.jpg" id="699" name="Google Shape;699;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00" name="Google Shape;700;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01" name="Google Shape;701;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02" name="Google Shape;702;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03" name="Google Shape;703;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04" name="Google Shape;704;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05" name="Google Shape;705;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06" name="Google Shape;706;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07" name="Google Shape;707;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08" name="Google Shape;708;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09" name="Google Shape;709;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10" name="Google Shape;710;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11" name="Google Shape;711;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12" name="Google Shape;712;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13" name="Google Shape;713;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14" name="Google Shape;714;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15" name="Google Shape;715;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16" name="Google Shape;716;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17" name="Google Shape;717;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18" name="Google Shape;718;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19" name="Google Shape;719;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20" name="Google Shape;720;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21" name="Google Shape;721;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22" name="Google Shape;722;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23" name="Google Shape;723;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24" name="Google Shape;724;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25" name="Google Shape;725;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26" name="Google Shape;726;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27" name="Google Shape;727;p60"/>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28" name="Google Shape;728;p60"/>
          <p:cNvPicPr preferRelativeResize="0"/>
          <p:nvPr/>
        </p:nvPicPr>
        <p:blipFill rotWithShape="1">
          <a:blip r:embed="rId3">
            <a:alphaModFix/>
          </a:blip>
          <a:srcRect b="0" l="0" r="0" t="0"/>
          <a:stretch/>
        </p:blipFill>
        <p:spPr>
          <a:xfrm>
            <a:off x="0" y="0"/>
            <a:ext cx="28575" cy="28575"/>
          </a:xfrm>
          <a:prstGeom prst="rect">
            <a:avLst/>
          </a:prstGeom>
          <a:noFill/>
          <a:ln>
            <a:noFill/>
          </a:ln>
        </p:spPr>
      </p:pic>
      <p:graphicFrame>
        <p:nvGraphicFramePr>
          <p:cNvPr id="729" name="Google Shape;729;p60"/>
          <p:cNvGraphicFramePr/>
          <p:nvPr/>
        </p:nvGraphicFramePr>
        <p:xfrm>
          <a:off x="457200" y="2174238"/>
          <a:ext cx="3000000" cy="3000000"/>
        </p:xfrm>
        <a:graphic>
          <a:graphicData uri="http://schemas.openxmlformats.org/drawingml/2006/table">
            <a:tbl>
              <a:tblPr bandRow="1" firstRow="1">
                <a:noFill/>
                <a:tableStyleId>{A73967F8-3CE8-4AC7-B883-962731A13962}</a:tableStyleId>
              </a:tblPr>
              <a:tblGrid>
                <a:gridCol w="4229100"/>
                <a:gridCol w="4229100"/>
              </a:tblGrid>
              <a:tr h="482600">
                <a:tc gridSpan="2">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CƠ</a:t>
                      </a:r>
                      <a:r>
                        <a:rPr b="1" lang="en-US" sz="1800">
                          <a:latin typeface="Times New Roman"/>
                          <a:ea typeface="Times New Roman"/>
                          <a:cs typeface="Times New Roman"/>
                          <a:sym typeface="Times New Roman"/>
                        </a:rPr>
                        <a:t> QUAN THUỘC CHÍNH PHỦ</a:t>
                      </a:r>
                      <a:endParaRPr b="1" sz="1800">
                        <a:latin typeface="Times New Roman"/>
                        <a:ea typeface="Times New Roman"/>
                        <a:cs typeface="Times New Roman"/>
                        <a:sym typeface="Times New Roman"/>
                      </a:endParaRPr>
                    </a:p>
                  </a:txBody>
                  <a:tcPr marT="45725" marB="45725" marR="91450" marL="91450"/>
                </a:tc>
                <a:tc hMerge="1"/>
              </a:tr>
              <a:tr h="4572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Đài</a:t>
                      </a:r>
                      <a:r>
                        <a:rPr b="1" lang="en-US" sz="1800">
                          <a:latin typeface="Times New Roman"/>
                          <a:ea typeface="Times New Roman"/>
                          <a:cs typeface="Times New Roman"/>
                          <a:sym typeface="Times New Roman"/>
                        </a:rPr>
                        <a:t> Tiếng nói Việt Nam</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Đài</a:t>
                      </a:r>
                      <a:r>
                        <a:rPr b="1" lang="en-US" sz="1800">
                          <a:latin typeface="Times New Roman"/>
                          <a:ea typeface="Times New Roman"/>
                          <a:cs typeface="Times New Roman"/>
                          <a:sym typeface="Times New Roman"/>
                        </a:rPr>
                        <a:t> Truyền hình Việt Nam</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Ban</a:t>
                      </a:r>
                      <a:r>
                        <a:rPr b="1" lang="en-US" sz="1800">
                          <a:latin typeface="Times New Roman"/>
                          <a:ea typeface="Times New Roman"/>
                          <a:cs typeface="Times New Roman"/>
                          <a:sym typeface="Times New Roman"/>
                        </a:rPr>
                        <a:t> Quản lý Lăng Chủ tịch Hồ Chí Minh</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Học</a:t>
                      </a:r>
                      <a:r>
                        <a:rPr b="1" lang="en-US" sz="1800">
                          <a:latin typeface="Times New Roman"/>
                          <a:ea typeface="Times New Roman"/>
                          <a:cs typeface="Times New Roman"/>
                          <a:sym typeface="Times New Roman"/>
                        </a:rPr>
                        <a:t> viện Chính trị Quốc gia Hồ Chí Minh</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Bảo</a:t>
                      </a:r>
                      <a:r>
                        <a:rPr b="1" lang="en-US" sz="1800">
                          <a:latin typeface="Times New Roman"/>
                          <a:ea typeface="Times New Roman"/>
                          <a:cs typeface="Times New Roman"/>
                          <a:sym typeface="Times New Roman"/>
                        </a:rPr>
                        <a:t> hiểm Xã hội Việt Nam</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Viện</a:t>
                      </a:r>
                      <a:r>
                        <a:rPr b="1" lang="en-US" sz="1800">
                          <a:latin typeface="Times New Roman"/>
                          <a:ea typeface="Times New Roman"/>
                          <a:cs typeface="Times New Roman"/>
                          <a:sym typeface="Times New Roman"/>
                        </a:rPr>
                        <a:t> Hàn lâm Khoa học và Công nghệ Việt Nam</a:t>
                      </a:r>
                      <a:endParaRPr b="1" sz="1800">
                        <a:latin typeface="Times New Roman"/>
                        <a:ea typeface="Times New Roman"/>
                        <a:cs typeface="Times New Roman"/>
                        <a:sym typeface="Times New Roman"/>
                      </a:endParaRPr>
                    </a:p>
                  </a:txBody>
                  <a:tcPr marT="45725" marB="45725" marR="91450" marL="91450"/>
                </a:tc>
              </a:tr>
              <a:tr h="4064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Thông</a:t>
                      </a:r>
                      <a:r>
                        <a:rPr b="1" lang="en-US" sz="1800">
                          <a:latin typeface="Times New Roman"/>
                          <a:ea typeface="Times New Roman"/>
                          <a:cs typeface="Times New Roman"/>
                          <a:sym typeface="Times New Roman"/>
                        </a:rPr>
                        <a:t> tấn xã Việt Nam</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Viện</a:t>
                      </a:r>
                      <a:r>
                        <a:rPr b="1" lang="en-US" sz="1800">
                          <a:latin typeface="Times New Roman"/>
                          <a:ea typeface="Times New Roman"/>
                          <a:cs typeface="Times New Roman"/>
                          <a:sym typeface="Times New Roman"/>
                        </a:rPr>
                        <a:t> Hàn lâm Khoa học Xã hội Việt Nam</a:t>
                      </a:r>
                      <a:endParaRPr b="1" sz="1800">
                        <a:latin typeface="Times New Roman"/>
                        <a:ea typeface="Times New Roman"/>
                        <a:cs typeface="Times New Roman"/>
                        <a:sym typeface="Times New Roman"/>
                      </a:endParaRPr>
                    </a:p>
                  </a:txBody>
                  <a:tcPr marT="45725" marB="45725" marR="91450" marL="91450"/>
                </a:tc>
              </a:tr>
            </a:tbl>
          </a:graphicData>
        </a:graphic>
      </p:graphicFrame>
      <p:pic>
        <p:nvPicPr>
          <p:cNvPr descr="17.jpg" id="730" name="Google Shape;730;p60"/>
          <p:cNvPicPr preferRelativeResize="0"/>
          <p:nvPr/>
        </p:nvPicPr>
        <p:blipFill rotWithShape="1">
          <a:blip r:embed="rId4">
            <a:alphaModFix/>
          </a:blip>
          <a:srcRect b="0" l="0" r="0" t="0"/>
          <a:stretch/>
        </p:blipFill>
        <p:spPr>
          <a:xfrm>
            <a:off x="4724400" y="1219200"/>
            <a:ext cx="914400" cy="914400"/>
          </a:xfrm>
          <a:prstGeom prst="rect">
            <a:avLst/>
          </a:prstGeom>
          <a:noFill/>
          <a:ln>
            <a:noFill/>
          </a:ln>
        </p:spPr>
      </p:pic>
      <p:sp>
        <p:nvSpPr>
          <p:cNvPr id="731" name="Google Shape;731;p60"/>
          <p:cNvSpPr txBox="1"/>
          <p:nvPr/>
        </p:nvSpPr>
        <p:spPr>
          <a:xfrm>
            <a:off x="685800" y="4876800"/>
            <a:ext cx="8001000" cy="1323439"/>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Cơ quan thuộc CP do Chính phủ thành lập, có chức năng thực hiện một số thẩm quyền quản lý nhà nước về ngành, lĩnh vực; quản lý nhà nước các dịch vụ công thuộc ngành, lĩnh vực.</a:t>
            </a:r>
            <a:endParaRPr/>
          </a:p>
          <a:p>
            <a:pPr indent="-127000" lvl="0" marL="0" marR="0" rtl="0" algn="l">
              <a:spcBef>
                <a:spcPts val="0"/>
              </a:spcBef>
              <a:spcAft>
                <a:spcPts val="0"/>
              </a:spcAft>
              <a:buClr>
                <a:srgbClr val="FF0000"/>
              </a:buClr>
              <a:buSzPts val="2000"/>
              <a:buFont typeface="Noto Sans Symbols"/>
              <a:buChar char="⮚"/>
            </a:pPr>
            <a:r>
              <a:rPr b="1" lang="en-US" sz="2000">
                <a:solidFill>
                  <a:srgbClr val="FF0000"/>
                </a:solidFill>
                <a:latin typeface="Times New Roman"/>
                <a:ea typeface="Times New Roman"/>
                <a:cs typeface="Times New Roman"/>
                <a:sym typeface="Times New Roman"/>
              </a:rPr>
              <a:t>Cơ quan thuộc CP không thuộc cơ cấu tổ chức của Chính phủ.</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61"/>
          <p:cNvSpPr txBox="1"/>
          <p:nvPr>
            <p:ph type="title"/>
          </p:nvPr>
        </p:nvSpPr>
        <p:spPr>
          <a:xfrm>
            <a:off x="381000" y="304800"/>
            <a:ext cx="8763000" cy="1600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III. Bộ máy nhà nước CHXHCN Việt Nam</a:t>
            </a:r>
            <a:br>
              <a:rPr b="1" lang="en-US" sz="2520">
                <a:solidFill>
                  <a:srgbClr val="FF0000"/>
                </a:solidFill>
                <a:latin typeface="Times New Roman"/>
                <a:ea typeface="Times New Roman"/>
                <a:cs typeface="Times New Roman"/>
                <a:sym typeface="Times New Roman"/>
              </a:rPr>
            </a:br>
            <a:r>
              <a:rPr b="1" lang="en-US" sz="2520">
                <a:solidFill>
                  <a:srgbClr val="FF0000"/>
                </a:solidFill>
                <a:latin typeface="Times New Roman"/>
                <a:ea typeface="Times New Roman"/>
                <a:cs typeface="Times New Roman"/>
                <a:sym typeface="Times New Roman"/>
              </a:rPr>
              <a:t>3. Tổ chức bộ máy và hoạt động của các cơ quan trong bộ máy nhà nước CHXHCN Việt Nam</a:t>
            </a:r>
            <a:br>
              <a:rPr b="1" lang="en-US" sz="2520">
                <a:solidFill>
                  <a:srgbClr val="FF0000"/>
                </a:solidFill>
                <a:latin typeface="Times New Roman"/>
                <a:ea typeface="Times New Roman"/>
                <a:cs typeface="Times New Roman"/>
                <a:sym typeface="Times New Roman"/>
              </a:rPr>
            </a:br>
            <a:endParaRPr b="1" sz="3240">
              <a:solidFill>
                <a:srgbClr val="FF0000"/>
              </a:solidFill>
              <a:latin typeface="Times New Roman"/>
              <a:ea typeface="Times New Roman"/>
              <a:cs typeface="Times New Roman"/>
              <a:sym typeface="Times New Roman"/>
            </a:endParaRPr>
          </a:p>
        </p:txBody>
      </p:sp>
      <p:pic>
        <p:nvPicPr>
          <p:cNvPr descr="http://www.chinhphu.vn/templates/govportal/bonganh/images/icon.jpg" id="737" name="Google Shape;737;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38" name="Google Shape;738;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39" name="Google Shape;739;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40" name="Google Shape;740;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41" name="Google Shape;741;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42" name="Google Shape;742;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43" name="Google Shape;743;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44" name="Google Shape;744;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45" name="Google Shape;745;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46" name="Google Shape;746;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47" name="Google Shape;747;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48" name="Google Shape;748;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49" name="Google Shape;749;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50" name="Google Shape;750;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51" name="Google Shape;751;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52" name="Google Shape;752;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53" name="Google Shape;753;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54" name="Google Shape;754;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55" name="Google Shape;755;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56" name="Google Shape;756;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57" name="Google Shape;757;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58" name="Google Shape;758;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59" name="Google Shape;759;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60" name="Google Shape;760;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61" name="Google Shape;761;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62" name="Google Shape;762;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63" name="Google Shape;763;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64" name="Google Shape;764;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65" name="Google Shape;765;p61"/>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66" name="Google Shape;766;p61"/>
          <p:cNvPicPr preferRelativeResize="0"/>
          <p:nvPr/>
        </p:nvPicPr>
        <p:blipFill rotWithShape="1">
          <a:blip r:embed="rId3">
            <a:alphaModFix/>
          </a:blip>
          <a:srcRect b="0" l="0" r="0" t="0"/>
          <a:stretch/>
        </p:blipFill>
        <p:spPr>
          <a:xfrm>
            <a:off x="0" y="0"/>
            <a:ext cx="28575" cy="28575"/>
          </a:xfrm>
          <a:prstGeom prst="rect">
            <a:avLst/>
          </a:prstGeom>
          <a:noFill/>
          <a:ln>
            <a:noFill/>
          </a:ln>
        </p:spPr>
      </p:pic>
      <p:sp>
        <p:nvSpPr>
          <p:cNvPr id="767" name="Google Shape;767;p61"/>
          <p:cNvSpPr txBox="1"/>
          <p:nvPr/>
        </p:nvSpPr>
        <p:spPr>
          <a:xfrm>
            <a:off x="1447800" y="1611868"/>
            <a:ext cx="62484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CƠ CẤU TỔ CHỨC TÒA ÁN NHÂN DÂN VIỆT NAM</a:t>
            </a:r>
            <a:endParaRPr/>
          </a:p>
        </p:txBody>
      </p:sp>
      <p:pic>
        <p:nvPicPr>
          <p:cNvPr descr="22.jpg" id="768" name="Google Shape;768;p61"/>
          <p:cNvPicPr preferRelativeResize="0"/>
          <p:nvPr/>
        </p:nvPicPr>
        <p:blipFill rotWithShape="1">
          <a:blip r:embed="rId4">
            <a:alphaModFix/>
          </a:blip>
          <a:srcRect b="0" l="0" r="0" t="0"/>
          <a:stretch/>
        </p:blipFill>
        <p:spPr>
          <a:xfrm>
            <a:off x="7315200" y="914400"/>
            <a:ext cx="1600200" cy="1692843"/>
          </a:xfrm>
          <a:prstGeom prst="rect">
            <a:avLst/>
          </a:prstGeom>
          <a:noFill/>
          <a:ln>
            <a:noFill/>
          </a:ln>
        </p:spPr>
      </p:pic>
      <p:grpSp>
        <p:nvGrpSpPr>
          <p:cNvPr id="769" name="Google Shape;769;p61"/>
          <p:cNvGrpSpPr/>
          <p:nvPr/>
        </p:nvGrpSpPr>
        <p:grpSpPr>
          <a:xfrm>
            <a:off x="533400" y="2057400"/>
            <a:ext cx="8229600" cy="4095929"/>
            <a:chOff x="533400" y="2133600"/>
            <a:chExt cx="8229600" cy="4095929"/>
          </a:xfrm>
        </p:grpSpPr>
        <p:sp>
          <p:nvSpPr>
            <p:cNvPr id="770" name="Google Shape;770;p61"/>
            <p:cNvSpPr txBox="1"/>
            <p:nvPr/>
          </p:nvSpPr>
          <p:spPr>
            <a:xfrm>
              <a:off x="2743200" y="2133600"/>
              <a:ext cx="3581400" cy="369332"/>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TÒA ÁN NHÂN DÂN TỐI CAO</a:t>
              </a:r>
              <a:endParaRPr/>
            </a:p>
          </p:txBody>
        </p:sp>
        <p:sp>
          <p:nvSpPr>
            <p:cNvPr id="771" name="Google Shape;771;p61"/>
            <p:cNvSpPr txBox="1"/>
            <p:nvPr/>
          </p:nvSpPr>
          <p:spPr>
            <a:xfrm>
              <a:off x="533400" y="2743200"/>
              <a:ext cx="3581400" cy="369332"/>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TÒA ÁN NHÂN DÂN CẤP  CAO</a:t>
              </a:r>
              <a:endParaRPr/>
            </a:p>
          </p:txBody>
        </p:sp>
        <p:sp>
          <p:nvSpPr>
            <p:cNvPr id="772" name="Google Shape;772;p61"/>
            <p:cNvSpPr txBox="1"/>
            <p:nvPr/>
          </p:nvSpPr>
          <p:spPr>
            <a:xfrm>
              <a:off x="533400" y="3657600"/>
              <a:ext cx="3581400" cy="923330"/>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TÒA ÁN NHÂN DÂN CẤP  TỈNH, THÀNH PHỐ TRỰC THUỘC TRUNG ƯƠNG</a:t>
              </a:r>
              <a:endParaRPr/>
            </a:p>
          </p:txBody>
        </p:sp>
        <p:sp>
          <p:nvSpPr>
            <p:cNvPr id="773" name="Google Shape;773;p61"/>
            <p:cNvSpPr txBox="1"/>
            <p:nvPr/>
          </p:nvSpPr>
          <p:spPr>
            <a:xfrm>
              <a:off x="533400" y="5029200"/>
              <a:ext cx="3581400" cy="1200329"/>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TÒA ÁN NHÂN DÂN HUYỆN, QuẬN, THỊ XÃ, THÀNH PHỐ TRỰC THUỘC TỈNH VÀ TƯƠNG ĐƯƠNG</a:t>
              </a:r>
              <a:endParaRPr/>
            </a:p>
          </p:txBody>
        </p:sp>
        <p:sp>
          <p:nvSpPr>
            <p:cNvPr id="774" name="Google Shape;774;p61"/>
            <p:cNvSpPr txBox="1"/>
            <p:nvPr/>
          </p:nvSpPr>
          <p:spPr>
            <a:xfrm>
              <a:off x="5257800" y="2754868"/>
              <a:ext cx="3505200" cy="369332"/>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TÒA ÁN QUÂN SỰ TW</a:t>
              </a:r>
              <a:endParaRPr/>
            </a:p>
          </p:txBody>
        </p:sp>
        <p:sp>
          <p:nvSpPr>
            <p:cNvPr id="775" name="Google Shape;775;p61"/>
            <p:cNvSpPr txBox="1"/>
            <p:nvPr/>
          </p:nvSpPr>
          <p:spPr>
            <a:xfrm>
              <a:off x="5257800" y="3697069"/>
              <a:ext cx="3505200" cy="646331"/>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TÒA ÁN QUÂN SỰ QUÂN KHU VÀ TƯƠNG ĐƯƠNG</a:t>
              </a:r>
              <a:endParaRPr/>
            </a:p>
          </p:txBody>
        </p:sp>
        <p:sp>
          <p:nvSpPr>
            <p:cNvPr id="776" name="Google Shape;776;p61"/>
            <p:cNvSpPr txBox="1"/>
            <p:nvPr/>
          </p:nvSpPr>
          <p:spPr>
            <a:xfrm>
              <a:off x="5257800" y="5029200"/>
              <a:ext cx="3505200" cy="369332"/>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TÒA ÁN QUÂN SỰ KHU VỰC</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7.jpg" id="151" name="Google Shape;151;p17"/>
          <p:cNvPicPr preferRelativeResize="0"/>
          <p:nvPr/>
        </p:nvPicPr>
        <p:blipFill rotWithShape="1">
          <a:blip r:embed="rId3">
            <a:alphaModFix/>
          </a:blip>
          <a:srcRect b="0" l="0" r="0" t="0"/>
          <a:stretch/>
        </p:blipFill>
        <p:spPr>
          <a:xfrm>
            <a:off x="304800" y="2895600"/>
            <a:ext cx="8382000" cy="3800565"/>
          </a:xfrm>
          <a:prstGeom prst="rect">
            <a:avLst/>
          </a:prstGeom>
          <a:noFill/>
          <a:ln>
            <a:noFill/>
          </a:ln>
        </p:spPr>
      </p:pic>
      <p:sp>
        <p:nvSpPr>
          <p:cNvPr id="152" name="Google Shape;152;p17"/>
          <p:cNvSpPr txBox="1"/>
          <p:nvPr>
            <p:ph type="title"/>
          </p:nvPr>
        </p:nvSpPr>
        <p:spPr>
          <a:xfrm>
            <a:off x="304800" y="3048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153" name="Google Shape;153;p17"/>
          <p:cNvSpPr txBox="1"/>
          <p:nvPr>
            <p:ph idx="1" type="body"/>
          </p:nvPr>
        </p:nvSpPr>
        <p:spPr>
          <a:xfrm>
            <a:off x="762000" y="1066800"/>
            <a:ext cx="6096000" cy="1828800"/>
          </a:xfrm>
          <a:prstGeom prst="rect">
            <a:avLst/>
          </a:prstGeom>
          <a:noFill/>
          <a:ln>
            <a:noFill/>
          </a:ln>
        </p:spPr>
        <p:txBody>
          <a:bodyPr anchorCtr="0" anchor="t" bIns="45700" lIns="91425" spcFirstLastPara="1" rIns="91425" wrap="square" tIns="45700">
            <a:noAutofit/>
          </a:bodyPr>
          <a:lstStyle/>
          <a:p>
            <a:pPr indent="-514350" lvl="0" marL="514350" rtl="0" algn="just">
              <a:lnSpc>
                <a:spcPct val="90000"/>
              </a:lnSpc>
              <a:spcBef>
                <a:spcPts val="0"/>
              </a:spcBef>
              <a:spcAft>
                <a:spcPts val="0"/>
              </a:spcAft>
              <a:buClr>
                <a:srgbClr val="FF0000"/>
              </a:buClr>
              <a:buSzPts val="2600"/>
              <a:buAutoNum type="arabicPeriod"/>
            </a:pPr>
            <a:r>
              <a:rPr b="1" lang="en-US">
                <a:solidFill>
                  <a:srgbClr val="FF0000"/>
                </a:solidFill>
                <a:latin typeface="Times New Roman"/>
                <a:ea typeface="Times New Roman"/>
                <a:cs typeface="Times New Roman"/>
                <a:sym typeface="Times New Roman"/>
              </a:rPr>
              <a:t>Khái niệm</a:t>
            </a:r>
            <a:endParaRPr b="1">
              <a:solidFill>
                <a:srgbClr val="FF0000"/>
              </a:solidFill>
              <a:latin typeface="Times New Roman"/>
              <a:ea typeface="Times New Roman"/>
              <a:cs typeface="Times New Roman"/>
              <a:sym typeface="Times New Roman"/>
            </a:endParaRPr>
          </a:p>
          <a:p>
            <a:pPr indent="-514350" lvl="0" marL="514350" rtl="0" algn="just">
              <a:lnSpc>
                <a:spcPct val="90000"/>
              </a:lnSpc>
              <a:spcBef>
                <a:spcPts val="580"/>
              </a:spcBef>
              <a:spcAft>
                <a:spcPts val="0"/>
              </a:spcAft>
              <a:buClr>
                <a:srgbClr val="FF0000"/>
              </a:buClr>
              <a:buSzPts val="2600"/>
              <a:buAutoNum type="arabicPeriod"/>
            </a:pPr>
            <a:r>
              <a:rPr b="1" lang="en-US">
                <a:solidFill>
                  <a:srgbClr val="FF0000"/>
                </a:solidFill>
                <a:latin typeface="Times New Roman"/>
                <a:ea typeface="Times New Roman"/>
                <a:cs typeface="Times New Roman"/>
                <a:sym typeface="Times New Roman"/>
              </a:rPr>
              <a:t>Hình thức chính thể</a:t>
            </a:r>
            <a:endParaRPr b="1">
              <a:solidFill>
                <a:srgbClr val="FF0000"/>
              </a:solidFill>
              <a:latin typeface="Times New Roman"/>
              <a:ea typeface="Times New Roman"/>
              <a:cs typeface="Times New Roman"/>
              <a:sym typeface="Times New Roman"/>
            </a:endParaRPr>
          </a:p>
          <a:p>
            <a:pPr indent="-514350" lvl="0" marL="514350" rtl="0" algn="just">
              <a:lnSpc>
                <a:spcPct val="90000"/>
              </a:lnSpc>
              <a:spcBef>
                <a:spcPts val="580"/>
              </a:spcBef>
              <a:spcAft>
                <a:spcPts val="0"/>
              </a:spcAft>
              <a:buClr>
                <a:srgbClr val="FF0000"/>
              </a:buClr>
              <a:buSzPts val="2600"/>
              <a:buAutoNum type="arabicPeriod"/>
            </a:pPr>
            <a:r>
              <a:rPr b="1" lang="en-US">
                <a:solidFill>
                  <a:srgbClr val="FF0000"/>
                </a:solidFill>
                <a:latin typeface="Times New Roman"/>
                <a:ea typeface="Times New Roman"/>
                <a:cs typeface="Times New Roman"/>
                <a:sym typeface="Times New Roman"/>
              </a:rPr>
              <a:t>Hình thức cấu trúc </a:t>
            </a:r>
            <a:endParaRPr/>
          </a:p>
          <a:p>
            <a:pPr indent="-514350" lvl="0" marL="514350" rtl="0" algn="just">
              <a:lnSpc>
                <a:spcPct val="90000"/>
              </a:lnSpc>
              <a:spcBef>
                <a:spcPts val="580"/>
              </a:spcBef>
              <a:spcAft>
                <a:spcPts val="0"/>
              </a:spcAft>
              <a:buClr>
                <a:srgbClr val="FF0000"/>
              </a:buClr>
              <a:buSzPts val="2600"/>
              <a:buAutoNum type="arabicPeriod"/>
            </a:pPr>
            <a:r>
              <a:rPr b="1" lang="en-US">
                <a:solidFill>
                  <a:srgbClr val="FF0000"/>
                </a:solidFill>
                <a:latin typeface="Times New Roman"/>
                <a:ea typeface="Times New Roman"/>
                <a:cs typeface="Times New Roman"/>
                <a:sym typeface="Times New Roman"/>
              </a:rPr>
              <a:t>Chế độ chính trị</a:t>
            </a:r>
            <a:endParaRPr>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62"/>
          <p:cNvSpPr txBox="1"/>
          <p:nvPr>
            <p:ph type="title"/>
          </p:nvPr>
        </p:nvSpPr>
        <p:spPr>
          <a:xfrm>
            <a:off x="381000" y="304800"/>
            <a:ext cx="8763000" cy="1600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III. Bộ máy nhà nước CHXHCN Việt Nam</a:t>
            </a:r>
            <a:br>
              <a:rPr b="1" lang="en-US" sz="2520">
                <a:solidFill>
                  <a:srgbClr val="FF0000"/>
                </a:solidFill>
                <a:latin typeface="Times New Roman"/>
                <a:ea typeface="Times New Roman"/>
                <a:cs typeface="Times New Roman"/>
                <a:sym typeface="Times New Roman"/>
              </a:rPr>
            </a:br>
            <a:r>
              <a:rPr b="1" lang="en-US" sz="2520">
                <a:solidFill>
                  <a:srgbClr val="FF0000"/>
                </a:solidFill>
                <a:latin typeface="Times New Roman"/>
                <a:ea typeface="Times New Roman"/>
                <a:cs typeface="Times New Roman"/>
                <a:sym typeface="Times New Roman"/>
              </a:rPr>
              <a:t>3. Tổ chức bộ máy và hoạt động của các cơ quan trong bộ máy nhà nước CHXHCN Việt Nam</a:t>
            </a:r>
            <a:br>
              <a:rPr b="1" lang="en-US" sz="2520">
                <a:solidFill>
                  <a:srgbClr val="FF0000"/>
                </a:solidFill>
                <a:latin typeface="Times New Roman"/>
                <a:ea typeface="Times New Roman"/>
                <a:cs typeface="Times New Roman"/>
                <a:sym typeface="Times New Roman"/>
              </a:rPr>
            </a:br>
            <a:endParaRPr b="1" sz="3240">
              <a:solidFill>
                <a:srgbClr val="FF0000"/>
              </a:solidFill>
              <a:latin typeface="Times New Roman"/>
              <a:ea typeface="Times New Roman"/>
              <a:cs typeface="Times New Roman"/>
              <a:sym typeface="Times New Roman"/>
            </a:endParaRPr>
          </a:p>
        </p:txBody>
      </p:sp>
      <p:pic>
        <p:nvPicPr>
          <p:cNvPr descr="http://www.chinhphu.vn/templates/govportal/bonganh/images/icon.jpg" id="782" name="Google Shape;782;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83" name="Google Shape;783;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84" name="Google Shape;784;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85" name="Google Shape;785;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86" name="Google Shape;786;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87" name="Google Shape;787;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88" name="Google Shape;788;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89" name="Google Shape;789;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90" name="Google Shape;790;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91" name="Google Shape;791;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92" name="Google Shape;792;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93" name="Google Shape;793;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94" name="Google Shape;794;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95" name="Google Shape;795;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96" name="Google Shape;796;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97" name="Google Shape;797;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98" name="Google Shape;798;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799" name="Google Shape;799;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00" name="Google Shape;800;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01" name="Google Shape;801;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02" name="Google Shape;802;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03" name="Google Shape;803;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04" name="Google Shape;804;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05" name="Google Shape;805;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06" name="Google Shape;806;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07" name="Google Shape;807;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08" name="Google Shape;808;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09" name="Google Shape;809;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10" name="Google Shape;810;p62"/>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11" name="Google Shape;811;p62"/>
          <p:cNvPicPr preferRelativeResize="0"/>
          <p:nvPr/>
        </p:nvPicPr>
        <p:blipFill rotWithShape="1">
          <a:blip r:embed="rId3">
            <a:alphaModFix/>
          </a:blip>
          <a:srcRect b="0" l="0" r="0" t="0"/>
          <a:stretch/>
        </p:blipFill>
        <p:spPr>
          <a:xfrm>
            <a:off x="0" y="0"/>
            <a:ext cx="28575" cy="28575"/>
          </a:xfrm>
          <a:prstGeom prst="rect">
            <a:avLst/>
          </a:prstGeom>
          <a:noFill/>
          <a:ln>
            <a:noFill/>
          </a:ln>
        </p:spPr>
      </p:pic>
      <p:sp>
        <p:nvSpPr>
          <p:cNvPr id="812" name="Google Shape;812;p62"/>
          <p:cNvSpPr txBox="1"/>
          <p:nvPr/>
        </p:nvSpPr>
        <p:spPr>
          <a:xfrm>
            <a:off x="609600" y="1611868"/>
            <a:ext cx="71628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CƠ CẤU TỔ CHỨC VIỆN KIỂM SÁT NHÂN DÂN VIỆT NAM</a:t>
            </a:r>
            <a:endParaRPr/>
          </a:p>
        </p:txBody>
      </p:sp>
      <p:grpSp>
        <p:nvGrpSpPr>
          <p:cNvPr id="813" name="Google Shape;813;p62"/>
          <p:cNvGrpSpPr/>
          <p:nvPr/>
        </p:nvGrpSpPr>
        <p:grpSpPr>
          <a:xfrm>
            <a:off x="533400" y="2057400"/>
            <a:ext cx="8229600" cy="4095929"/>
            <a:chOff x="533400" y="2133600"/>
            <a:chExt cx="8229600" cy="4095929"/>
          </a:xfrm>
        </p:grpSpPr>
        <p:sp>
          <p:nvSpPr>
            <p:cNvPr id="814" name="Google Shape;814;p62"/>
            <p:cNvSpPr txBox="1"/>
            <p:nvPr/>
          </p:nvSpPr>
          <p:spPr>
            <a:xfrm>
              <a:off x="2743200" y="2133600"/>
              <a:ext cx="3581400" cy="369332"/>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VKS NHÂN DÂN TỐI CAO</a:t>
              </a:r>
              <a:endParaRPr/>
            </a:p>
          </p:txBody>
        </p:sp>
        <p:sp>
          <p:nvSpPr>
            <p:cNvPr id="815" name="Google Shape;815;p62"/>
            <p:cNvSpPr txBox="1"/>
            <p:nvPr/>
          </p:nvSpPr>
          <p:spPr>
            <a:xfrm>
              <a:off x="533400" y="2743200"/>
              <a:ext cx="3581400" cy="369332"/>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VKS NHÂN DÂN CẤP  CAO</a:t>
              </a:r>
              <a:endParaRPr/>
            </a:p>
          </p:txBody>
        </p:sp>
        <p:sp>
          <p:nvSpPr>
            <p:cNvPr id="816" name="Google Shape;816;p62"/>
            <p:cNvSpPr txBox="1"/>
            <p:nvPr/>
          </p:nvSpPr>
          <p:spPr>
            <a:xfrm>
              <a:off x="533400" y="3657600"/>
              <a:ext cx="3581400" cy="923330"/>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VKS NHÂN DÂN CẤP  TỈNH, THÀNH PHỐ TRỰC THUỘC TRUNG ƯƠNG</a:t>
              </a:r>
              <a:endParaRPr/>
            </a:p>
          </p:txBody>
        </p:sp>
        <p:sp>
          <p:nvSpPr>
            <p:cNvPr id="817" name="Google Shape;817;p62"/>
            <p:cNvSpPr txBox="1"/>
            <p:nvPr/>
          </p:nvSpPr>
          <p:spPr>
            <a:xfrm>
              <a:off x="533400" y="5029200"/>
              <a:ext cx="3581400" cy="1200329"/>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VKS NHÂN DÂN HUYỆN, QuẬN, THỊ XÃ, THÀNH PHỐ TRỰC THUỘC TỈNH VÀ TƯƠNG ĐƯƠNG</a:t>
              </a:r>
              <a:endParaRPr/>
            </a:p>
          </p:txBody>
        </p:sp>
        <p:sp>
          <p:nvSpPr>
            <p:cNvPr id="818" name="Google Shape;818;p62"/>
            <p:cNvSpPr txBox="1"/>
            <p:nvPr/>
          </p:nvSpPr>
          <p:spPr>
            <a:xfrm>
              <a:off x="5257800" y="2754868"/>
              <a:ext cx="3505200" cy="369332"/>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VKS QUÂN SỰ TW</a:t>
              </a:r>
              <a:endParaRPr/>
            </a:p>
          </p:txBody>
        </p:sp>
        <p:sp>
          <p:nvSpPr>
            <p:cNvPr id="819" name="Google Shape;819;p62"/>
            <p:cNvSpPr txBox="1"/>
            <p:nvPr/>
          </p:nvSpPr>
          <p:spPr>
            <a:xfrm>
              <a:off x="5257800" y="3697069"/>
              <a:ext cx="3505200" cy="646331"/>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VKS QUÂN SỰ QUÂN KHU VÀ TƯƠNG ĐƯƠNG</a:t>
              </a:r>
              <a:endParaRPr/>
            </a:p>
          </p:txBody>
        </p:sp>
        <p:sp>
          <p:nvSpPr>
            <p:cNvPr id="820" name="Google Shape;820;p62"/>
            <p:cNvSpPr txBox="1"/>
            <p:nvPr/>
          </p:nvSpPr>
          <p:spPr>
            <a:xfrm>
              <a:off x="5257800" y="5029200"/>
              <a:ext cx="3505200" cy="369332"/>
            </a:xfrm>
            <a:prstGeom prst="rect">
              <a:avLst/>
            </a:prstGeom>
            <a:noFill/>
            <a:ln cap="flat" cmpd="sng" w="254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VKS QUÂN SỰ KHU VỰC</a:t>
              </a:r>
              <a:endParaRPr/>
            </a:p>
          </p:txBody>
        </p:sp>
      </p:grpSp>
      <p:pic>
        <p:nvPicPr>
          <p:cNvPr descr="23.jpg" id="821" name="Google Shape;821;p62"/>
          <p:cNvPicPr preferRelativeResize="0"/>
          <p:nvPr/>
        </p:nvPicPr>
        <p:blipFill rotWithShape="1">
          <a:blip r:embed="rId4">
            <a:alphaModFix/>
          </a:blip>
          <a:srcRect b="0" l="0" r="0" t="0"/>
          <a:stretch/>
        </p:blipFill>
        <p:spPr>
          <a:xfrm>
            <a:off x="7391400" y="990600"/>
            <a:ext cx="1533525" cy="1533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pic>
        <p:nvPicPr>
          <p:cNvPr descr="http://www.chinhphu.vn/templates/govportal/bonganh/images/icon.jpg" id="826" name="Google Shape;826;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27" name="Google Shape;827;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28" name="Google Shape;828;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29" name="Google Shape;829;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30" name="Google Shape;830;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31" name="Google Shape;831;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32" name="Google Shape;832;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33" name="Google Shape;833;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34" name="Google Shape;834;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35" name="Google Shape;835;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36" name="Google Shape;836;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37" name="Google Shape;837;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38" name="Google Shape;838;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39" name="Google Shape;839;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40" name="Google Shape;840;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41" name="Google Shape;841;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42" name="Google Shape;842;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43" name="Google Shape;843;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44" name="Google Shape;844;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45" name="Google Shape;845;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46" name="Google Shape;846;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47" name="Google Shape;847;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48" name="Google Shape;848;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49" name="Google Shape;849;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50" name="Google Shape;850;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51" name="Google Shape;851;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52" name="Google Shape;852;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53" name="Google Shape;853;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54" name="Google Shape;854;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http://www.chinhphu.vn/templates/govportal/bonganh/images/icon.jpg" id="855" name="Google Shape;855;p63"/>
          <p:cNvPicPr preferRelativeResize="0"/>
          <p:nvPr/>
        </p:nvPicPr>
        <p:blipFill rotWithShape="1">
          <a:blip r:embed="rId3">
            <a:alphaModFix/>
          </a:blip>
          <a:srcRect b="0" l="0" r="0" t="0"/>
          <a:stretch/>
        </p:blipFill>
        <p:spPr>
          <a:xfrm>
            <a:off x="0" y="0"/>
            <a:ext cx="28575" cy="28575"/>
          </a:xfrm>
          <a:prstGeom prst="rect">
            <a:avLst/>
          </a:prstGeom>
          <a:noFill/>
          <a:ln>
            <a:noFill/>
          </a:ln>
        </p:spPr>
      </p:pic>
      <p:pic>
        <p:nvPicPr>
          <p:cNvPr descr="17.jpg" id="856" name="Google Shape;856;p63"/>
          <p:cNvPicPr preferRelativeResize="0"/>
          <p:nvPr/>
        </p:nvPicPr>
        <p:blipFill rotWithShape="1">
          <a:blip r:embed="rId4">
            <a:alphaModFix/>
          </a:blip>
          <a:srcRect b="0" l="0" r="0" t="0"/>
          <a:stretch/>
        </p:blipFill>
        <p:spPr>
          <a:xfrm>
            <a:off x="838200" y="914400"/>
            <a:ext cx="1447800" cy="1371600"/>
          </a:xfrm>
          <a:prstGeom prst="rect">
            <a:avLst/>
          </a:prstGeom>
          <a:noFill/>
          <a:ln>
            <a:noFill/>
          </a:ln>
        </p:spPr>
      </p:pic>
      <p:pic>
        <p:nvPicPr>
          <p:cNvPr descr="24.jpg" id="857" name="Google Shape;857;p63"/>
          <p:cNvPicPr preferRelativeResize="0"/>
          <p:nvPr/>
        </p:nvPicPr>
        <p:blipFill rotWithShape="1">
          <a:blip r:embed="rId5">
            <a:alphaModFix/>
          </a:blip>
          <a:srcRect b="0" l="0" r="0" t="0"/>
          <a:stretch/>
        </p:blipFill>
        <p:spPr>
          <a:xfrm>
            <a:off x="2819400" y="838201"/>
            <a:ext cx="2952750" cy="1447800"/>
          </a:xfrm>
          <a:prstGeom prst="rect">
            <a:avLst/>
          </a:prstGeom>
          <a:noFill/>
          <a:ln>
            <a:noFill/>
          </a:ln>
        </p:spPr>
      </p:pic>
      <p:pic>
        <p:nvPicPr>
          <p:cNvPr descr="25.jpg" id="858" name="Google Shape;858;p63"/>
          <p:cNvPicPr preferRelativeResize="0"/>
          <p:nvPr/>
        </p:nvPicPr>
        <p:blipFill rotWithShape="1">
          <a:blip r:embed="rId6">
            <a:alphaModFix/>
          </a:blip>
          <a:srcRect b="0" l="0" r="0" t="0"/>
          <a:stretch/>
        </p:blipFill>
        <p:spPr>
          <a:xfrm>
            <a:off x="6934200" y="914400"/>
            <a:ext cx="1295400" cy="1295400"/>
          </a:xfrm>
          <a:prstGeom prst="rect">
            <a:avLst/>
          </a:prstGeom>
          <a:noFill/>
          <a:ln>
            <a:noFill/>
          </a:ln>
        </p:spPr>
      </p:pic>
      <p:sp>
        <p:nvSpPr>
          <p:cNvPr id="859" name="Google Shape;859;p63"/>
          <p:cNvSpPr/>
          <p:nvPr/>
        </p:nvSpPr>
        <p:spPr>
          <a:xfrm>
            <a:off x="2362200" y="228600"/>
            <a:ext cx="4495800" cy="6096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HỆ THỐNG CHÍNH TRỊ VIỆT NAM</a:t>
            </a:r>
            <a:endParaRPr/>
          </a:p>
        </p:txBody>
      </p:sp>
      <p:sp>
        <p:nvSpPr>
          <p:cNvPr id="860" name="Google Shape;860;p63"/>
          <p:cNvSpPr/>
          <p:nvPr/>
        </p:nvSpPr>
        <p:spPr>
          <a:xfrm>
            <a:off x="228600" y="2362200"/>
            <a:ext cx="2514600" cy="6096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NHÀ NƯỚC </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CHXHCN VIỆT NAM</a:t>
            </a:r>
            <a:endParaRPr/>
          </a:p>
        </p:txBody>
      </p:sp>
      <p:sp>
        <p:nvSpPr>
          <p:cNvPr id="861" name="Google Shape;861;p63"/>
          <p:cNvSpPr/>
          <p:nvPr/>
        </p:nvSpPr>
        <p:spPr>
          <a:xfrm>
            <a:off x="2895600" y="2362200"/>
            <a:ext cx="2895600" cy="6096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ĐẢNG </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CỘNG SẢN VIỆT NAM</a:t>
            </a:r>
            <a:endParaRPr/>
          </a:p>
        </p:txBody>
      </p:sp>
      <p:sp>
        <p:nvSpPr>
          <p:cNvPr id="862" name="Google Shape;862;p63"/>
          <p:cNvSpPr/>
          <p:nvPr/>
        </p:nvSpPr>
        <p:spPr>
          <a:xfrm>
            <a:off x="6019800" y="2286000"/>
            <a:ext cx="2895600" cy="10668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MẶT TRẬN TỔ QUỐC VIỆT NAM VÀ CÁC TỔ CHỨC CHÍNH TRỊ - XẪ HỘI</a:t>
            </a:r>
            <a:endParaRPr/>
          </a:p>
        </p:txBody>
      </p:sp>
      <p:grpSp>
        <p:nvGrpSpPr>
          <p:cNvPr id="863" name="Google Shape;863;p63"/>
          <p:cNvGrpSpPr/>
          <p:nvPr/>
        </p:nvGrpSpPr>
        <p:grpSpPr>
          <a:xfrm>
            <a:off x="6019800" y="3352800"/>
            <a:ext cx="2854037" cy="3290594"/>
            <a:chOff x="6019800" y="3352800"/>
            <a:chExt cx="2854037" cy="3290594"/>
          </a:xfrm>
        </p:grpSpPr>
        <p:pic>
          <p:nvPicPr>
            <p:cNvPr descr="30.jpg" id="864" name="Google Shape;864;p63"/>
            <p:cNvPicPr preferRelativeResize="0"/>
            <p:nvPr/>
          </p:nvPicPr>
          <p:blipFill rotWithShape="1">
            <a:blip r:embed="rId7">
              <a:alphaModFix/>
            </a:blip>
            <a:srcRect b="0" l="0" r="0" t="0"/>
            <a:stretch/>
          </p:blipFill>
          <p:spPr>
            <a:xfrm>
              <a:off x="8153400" y="6019800"/>
              <a:ext cx="533400" cy="623594"/>
            </a:xfrm>
            <a:prstGeom prst="rect">
              <a:avLst/>
            </a:prstGeom>
            <a:noFill/>
            <a:ln>
              <a:noFill/>
            </a:ln>
          </p:spPr>
        </p:pic>
        <p:pic>
          <p:nvPicPr>
            <p:cNvPr descr="27.bmp" id="865" name="Google Shape;865;p63"/>
            <p:cNvPicPr preferRelativeResize="0"/>
            <p:nvPr/>
          </p:nvPicPr>
          <p:blipFill rotWithShape="1">
            <a:blip r:embed="rId8">
              <a:alphaModFix/>
            </a:blip>
            <a:srcRect b="0" l="0" r="0" t="0"/>
            <a:stretch/>
          </p:blipFill>
          <p:spPr>
            <a:xfrm>
              <a:off x="8153400" y="3962400"/>
              <a:ext cx="609600" cy="678287"/>
            </a:xfrm>
            <a:prstGeom prst="rect">
              <a:avLst/>
            </a:prstGeom>
            <a:noFill/>
            <a:ln>
              <a:noFill/>
            </a:ln>
          </p:spPr>
        </p:pic>
        <p:pic>
          <p:nvPicPr>
            <p:cNvPr descr="26.jpg" id="866" name="Google Shape;866;p63"/>
            <p:cNvPicPr preferRelativeResize="0"/>
            <p:nvPr/>
          </p:nvPicPr>
          <p:blipFill rotWithShape="1">
            <a:blip r:embed="rId9">
              <a:alphaModFix/>
            </a:blip>
            <a:srcRect b="0" l="0" r="0" t="0"/>
            <a:stretch/>
          </p:blipFill>
          <p:spPr>
            <a:xfrm>
              <a:off x="8153400" y="3352800"/>
              <a:ext cx="617801" cy="609600"/>
            </a:xfrm>
            <a:prstGeom prst="rect">
              <a:avLst/>
            </a:prstGeom>
            <a:noFill/>
            <a:ln>
              <a:noFill/>
            </a:ln>
          </p:spPr>
        </p:pic>
        <p:pic>
          <p:nvPicPr>
            <p:cNvPr descr="28.jpg" id="867" name="Google Shape;867;p63"/>
            <p:cNvPicPr preferRelativeResize="0"/>
            <p:nvPr/>
          </p:nvPicPr>
          <p:blipFill rotWithShape="1">
            <a:blip r:embed="rId10">
              <a:alphaModFix/>
            </a:blip>
            <a:srcRect b="0" l="0" r="0" t="0"/>
            <a:stretch/>
          </p:blipFill>
          <p:spPr>
            <a:xfrm>
              <a:off x="8153400" y="4724400"/>
              <a:ext cx="533400" cy="526264"/>
            </a:xfrm>
            <a:prstGeom prst="rect">
              <a:avLst/>
            </a:prstGeom>
            <a:noFill/>
            <a:ln>
              <a:noFill/>
            </a:ln>
          </p:spPr>
        </p:pic>
        <p:pic>
          <p:nvPicPr>
            <p:cNvPr descr="29.jpg" id="868" name="Google Shape;868;p63"/>
            <p:cNvPicPr preferRelativeResize="0"/>
            <p:nvPr/>
          </p:nvPicPr>
          <p:blipFill rotWithShape="1">
            <a:blip r:embed="rId11">
              <a:alphaModFix/>
            </a:blip>
            <a:srcRect b="0" l="0" r="0" t="0"/>
            <a:stretch/>
          </p:blipFill>
          <p:spPr>
            <a:xfrm>
              <a:off x="8153400" y="5334000"/>
              <a:ext cx="720437" cy="609600"/>
            </a:xfrm>
            <a:prstGeom prst="rect">
              <a:avLst/>
            </a:prstGeom>
            <a:noFill/>
            <a:ln>
              <a:noFill/>
            </a:ln>
          </p:spPr>
        </p:pic>
        <p:grpSp>
          <p:nvGrpSpPr>
            <p:cNvPr id="869" name="Google Shape;869;p63"/>
            <p:cNvGrpSpPr/>
            <p:nvPr/>
          </p:nvGrpSpPr>
          <p:grpSpPr>
            <a:xfrm>
              <a:off x="6019800" y="3429000"/>
              <a:ext cx="2057400" cy="3200400"/>
              <a:chOff x="6019800" y="3429000"/>
              <a:chExt cx="2057400" cy="3352800"/>
            </a:xfrm>
          </p:grpSpPr>
          <p:sp>
            <p:nvSpPr>
              <p:cNvPr id="870" name="Google Shape;870;p63"/>
              <p:cNvSpPr/>
              <p:nvPr/>
            </p:nvSpPr>
            <p:spPr>
              <a:xfrm>
                <a:off x="6019800" y="3429000"/>
                <a:ext cx="2057400" cy="6096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TỔNG LĐLĐVN</a:t>
                </a:r>
                <a:endParaRPr/>
              </a:p>
            </p:txBody>
          </p:sp>
          <p:sp>
            <p:nvSpPr>
              <p:cNvPr id="871" name="Google Shape;871;p63"/>
              <p:cNvSpPr/>
              <p:nvPr/>
            </p:nvSpPr>
            <p:spPr>
              <a:xfrm>
                <a:off x="6019800" y="4114800"/>
                <a:ext cx="2057400" cy="6096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ĐOÀN TNCSHCM</a:t>
                </a:r>
                <a:endParaRPr/>
              </a:p>
            </p:txBody>
          </p:sp>
          <p:sp>
            <p:nvSpPr>
              <p:cNvPr id="872" name="Google Shape;872;p63"/>
              <p:cNvSpPr/>
              <p:nvPr/>
            </p:nvSpPr>
            <p:spPr>
              <a:xfrm>
                <a:off x="6019800" y="4800600"/>
                <a:ext cx="2057400" cy="6096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HỘI NÔNG DÂN VN</a:t>
                </a:r>
                <a:endParaRPr/>
              </a:p>
            </p:txBody>
          </p:sp>
          <p:sp>
            <p:nvSpPr>
              <p:cNvPr id="873" name="Google Shape;873;p63"/>
              <p:cNvSpPr/>
              <p:nvPr/>
            </p:nvSpPr>
            <p:spPr>
              <a:xfrm>
                <a:off x="6019800" y="5486400"/>
                <a:ext cx="2057400" cy="6096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HỘI PHỤ NỮ VN</a:t>
                </a:r>
                <a:endParaRPr/>
              </a:p>
            </p:txBody>
          </p:sp>
          <p:sp>
            <p:nvSpPr>
              <p:cNvPr id="874" name="Google Shape;874;p63"/>
              <p:cNvSpPr/>
              <p:nvPr/>
            </p:nvSpPr>
            <p:spPr>
              <a:xfrm>
                <a:off x="6019800" y="6172200"/>
                <a:ext cx="2057400" cy="609600"/>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HỘI CỰU CHIẾN BINH VN</a:t>
                </a:r>
                <a:endParaRPr/>
              </a:p>
            </p:txBody>
          </p:sp>
        </p:grpSp>
      </p:grpSp>
      <p:grpSp>
        <p:nvGrpSpPr>
          <p:cNvPr id="875" name="Google Shape;875;p63"/>
          <p:cNvGrpSpPr/>
          <p:nvPr/>
        </p:nvGrpSpPr>
        <p:grpSpPr>
          <a:xfrm>
            <a:off x="228600" y="3200400"/>
            <a:ext cx="2057400" cy="3325091"/>
            <a:chOff x="228600" y="3200400"/>
            <a:chExt cx="2057400" cy="3325091"/>
          </a:xfrm>
        </p:grpSpPr>
        <p:sp>
          <p:nvSpPr>
            <p:cNvPr id="876" name="Google Shape;876;p63"/>
            <p:cNvSpPr/>
            <p:nvPr/>
          </p:nvSpPr>
          <p:spPr>
            <a:xfrm>
              <a:off x="228600" y="3200400"/>
              <a:ext cx="2057400" cy="581891"/>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QUỐC HỘI</a:t>
              </a:r>
              <a:endParaRPr/>
            </a:p>
          </p:txBody>
        </p:sp>
        <p:sp>
          <p:nvSpPr>
            <p:cNvPr id="877" name="Google Shape;877;p63"/>
            <p:cNvSpPr/>
            <p:nvPr/>
          </p:nvSpPr>
          <p:spPr>
            <a:xfrm>
              <a:off x="228600" y="3886200"/>
              <a:ext cx="2057400" cy="581891"/>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CHỦ TỊCH NƯỚC</a:t>
              </a:r>
              <a:endParaRPr/>
            </a:p>
          </p:txBody>
        </p:sp>
        <p:sp>
          <p:nvSpPr>
            <p:cNvPr id="878" name="Google Shape;878;p63"/>
            <p:cNvSpPr/>
            <p:nvPr/>
          </p:nvSpPr>
          <p:spPr>
            <a:xfrm>
              <a:off x="228600" y="4572000"/>
              <a:ext cx="2057400" cy="581891"/>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CHÍNH PHỦ</a:t>
              </a:r>
              <a:endParaRPr/>
            </a:p>
          </p:txBody>
        </p:sp>
        <p:sp>
          <p:nvSpPr>
            <p:cNvPr id="879" name="Google Shape;879;p63"/>
            <p:cNvSpPr/>
            <p:nvPr/>
          </p:nvSpPr>
          <p:spPr>
            <a:xfrm>
              <a:off x="228600" y="5257800"/>
              <a:ext cx="2057400" cy="581891"/>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TÒA ÁN NHÂN DÂN</a:t>
              </a:r>
              <a:endParaRPr/>
            </a:p>
          </p:txBody>
        </p:sp>
        <p:sp>
          <p:nvSpPr>
            <p:cNvPr id="880" name="Google Shape;880;p63"/>
            <p:cNvSpPr/>
            <p:nvPr/>
          </p:nvSpPr>
          <p:spPr>
            <a:xfrm>
              <a:off x="228600" y="5943600"/>
              <a:ext cx="2057400" cy="581891"/>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VIỆN KIỂM SÁT ND</a:t>
              </a:r>
              <a:endParaRPr/>
            </a:p>
          </p:txBody>
        </p:sp>
      </p:grpSp>
      <p:sp>
        <p:nvSpPr>
          <p:cNvPr id="881" name="Google Shape;881;p63"/>
          <p:cNvSpPr/>
          <p:nvPr/>
        </p:nvSpPr>
        <p:spPr>
          <a:xfrm>
            <a:off x="2895600" y="3200400"/>
            <a:ext cx="2057400" cy="581891"/>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ĐẠI HỘI ĐB </a:t>
            </a:r>
            <a:endParaRPr/>
          </a:p>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TOÀN QUỐC</a:t>
            </a:r>
            <a:endParaRPr/>
          </a:p>
        </p:txBody>
      </p:sp>
      <p:sp>
        <p:nvSpPr>
          <p:cNvPr id="882" name="Google Shape;882;p63"/>
          <p:cNvSpPr/>
          <p:nvPr/>
        </p:nvSpPr>
        <p:spPr>
          <a:xfrm>
            <a:off x="2895600" y="3962400"/>
            <a:ext cx="2057400" cy="581891"/>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BAN CHẤP HÀNH TW ĐẢNG</a:t>
            </a:r>
            <a:endParaRPr/>
          </a:p>
        </p:txBody>
      </p:sp>
      <p:sp>
        <p:nvSpPr>
          <p:cNvPr id="883" name="Google Shape;883;p63"/>
          <p:cNvSpPr/>
          <p:nvPr/>
        </p:nvSpPr>
        <p:spPr>
          <a:xfrm>
            <a:off x="2895600" y="4648200"/>
            <a:ext cx="2057400" cy="581891"/>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TỔNG BÍ THƯ</a:t>
            </a:r>
            <a:endParaRPr/>
          </a:p>
        </p:txBody>
      </p:sp>
      <p:sp>
        <p:nvSpPr>
          <p:cNvPr id="884" name="Google Shape;884;p63"/>
          <p:cNvSpPr/>
          <p:nvPr/>
        </p:nvSpPr>
        <p:spPr>
          <a:xfrm>
            <a:off x="2895600" y="6019800"/>
            <a:ext cx="2057400" cy="581891"/>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CÁC BAN ĐẢNG TRUNG ƯƠNG</a:t>
            </a:r>
            <a:endParaRPr/>
          </a:p>
        </p:txBody>
      </p:sp>
      <p:sp>
        <p:nvSpPr>
          <p:cNvPr id="885" name="Google Shape;885;p63"/>
          <p:cNvSpPr/>
          <p:nvPr/>
        </p:nvSpPr>
        <p:spPr>
          <a:xfrm>
            <a:off x="2895600" y="5334000"/>
            <a:ext cx="2057400" cy="581891"/>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BỘ CHÍNH TRỊ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04800" y="3048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159" name="Google Shape;159;p18"/>
          <p:cNvSpPr txBox="1"/>
          <p:nvPr>
            <p:ph idx="1" type="body"/>
          </p:nvPr>
        </p:nvSpPr>
        <p:spPr>
          <a:xfrm>
            <a:off x="304800" y="1295400"/>
            <a:ext cx="8305800" cy="1371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1. Khái niệm: </a:t>
            </a:r>
            <a:r>
              <a:rPr lang="en-US">
                <a:latin typeface="Times New Roman"/>
                <a:ea typeface="Times New Roman"/>
                <a:cs typeface="Times New Roman"/>
                <a:sym typeface="Times New Roman"/>
              </a:rPr>
              <a:t>Hình thức nhà nước được hiểu là cách thức tổ chức quyền lực nhà nước và những phương pháp để thực hiện quyền lực nhà nước.</a:t>
            </a:r>
            <a:endParaRPr/>
          </a:p>
        </p:txBody>
      </p:sp>
      <p:sp>
        <p:nvSpPr>
          <p:cNvPr id="160" name="Google Shape;160;p18"/>
          <p:cNvSpPr txBox="1"/>
          <p:nvPr/>
        </p:nvSpPr>
        <p:spPr>
          <a:xfrm>
            <a:off x="685800" y="2590800"/>
            <a:ext cx="3276600" cy="98488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Cách thức tổ chức quyền lực nhà nước</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61" name="Google Shape;161;p18"/>
          <p:cNvSpPr txBox="1"/>
          <p:nvPr/>
        </p:nvSpPr>
        <p:spPr>
          <a:xfrm>
            <a:off x="4876800" y="2667000"/>
            <a:ext cx="3810000" cy="98488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Phương pháp thực hiện quyền lực nhà nước</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pic>
        <p:nvPicPr>
          <p:cNvPr descr="8.jpg" id="162" name="Google Shape;162;p18"/>
          <p:cNvPicPr preferRelativeResize="0"/>
          <p:nvPr/>
        </p:nvPicPr>
        <p:blipFill rotWithShape="1">
          <a:blip r:embed="rId3">
            <a:alphaModFix/>
          </a:blip>
          <a:srcRect b="0" l="0" r="0" t="0"/>
          <a:stretch/>
        </p:blipFill>
        <p:spPr>
          <a:xfrm>
            <a:off x="304801" y="3352800"/>
            <a:ext cx="4343400" cy="3352800"/>
          </a:xfrm>
          <a:prstGeom prst="rect">
            <a:avLst/>
          </a:prstGeom>
          <a:noFill/>
          <a:ln>
            <a:noFill/>
          </a:ln>
        </p:spPr>
      </p:pic>
      <p:pic>
        <p:nvPicPr>
          <p:cNvPr descr="1.gif" id="163" name="Google Shape;163;p18"/>
          <p:cNvPicPr preferRelativeResize="0"/>
          <p:nvPr/>
        </p:nvPicPr>
        <p:blipFill rotWithShape="1">
          <a:blip r:embed="rId4">
            <a:alphaModFix/>
          </a:blip>
          <a:srcRect b="0" l="0" r="0" t="0"/>
          <a:stretch/>
        </p:blipFill>
        <p:spPr>
          <a:xfrm>
            <a:off x="4724400" y="3429000"/>
            <a:ext cx="4200525" cy="1600200"/>
          </a:xfrm>
          <a:prstGeom prst="rect">
            <a:avLst/>
          </a:prstGeom>
          <a:noFill/>
          <a:ln>
            <a:noFill/>
          </a:ln>
        </p:spPr>
      </p:pic>
      <p:pic>
        <p:nvPicPr>
          <p:cNvPr descr="1.png" id="164" name="Google Shape;164;p18"/>
          <p:cNvPicPr preferRelativeResize="0"/>
          <p:nvPr/>
        </p:nvPicPr>
        <p:blipFill rotWithShape="1">
          <a:blip r:embed="rId5">
            <a:alphaModFix/>
          </a:blip>
          <a:srcRect b="0" l="0" r="0" t="0"/>
          <a:stretch/>
        </p:blipFill>
        <p:spPr>
          <a:xfrm>
            <a:off x="5029200" y="5029200"/>
            <a:ext cx="3733800" cy="160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304800" y="3048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grpSp>
        <p:nvGrpSpPr>
          <p:cNvPr id="170" name="Google Shape;170;p19"/>
          <p:cNvGrpSpPr/>
          <p:nvPr/>
        </p:nvGrpSpPr>
        <p:grpSpPr>
          <a:xfrm>
            <a:off x="1445664" y="1143574"/>
            <a:ext cx="6100271" cy="4647050"/>
            <a:chOff x="836064" y="574"/>
            <a:chExt cx="6100271" cy="4647050"/>
          </a:xfrm>
        </p:grpSpPr>
        <p:sp>
          <p:nvSpPr>
            <p:cNvPr id="171" name="Google Shape;171;p19"/>
            <p:cNvSpPr/>
            <p:nvPr/>
          </p:nvSpPr>
          <p:spPr>
            <a:xfrm>
              <a:off x="836064" y="574"/>
              <a:ext cx="1694519" cy="1694519"/>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txBox="1"/>
            <p:nvPr/>
          </p:nvSpPr>
          <p:spPr>
            <a:xfrm>
              <a:off x="1084221" y="248731"/>
              <a:ext cx="1198205" cy="119820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Hình thức chính thể</a:t>
              </a:r>
              <a:endParaRPr b="1" sz="2400">
                <a:solidFill>
                  <a:schemeClr val="lt1"/>
                </a:solidFill>
                <a:latin typeface="Times New Roman"/>
                <a:ea typeface="Times New Roman"/>
                <a:cs typeface="Times New Roman"/>
                <a:sym typeface="Times New Roman"/>
              </a:endParaRPr>
            </a:p>
          </p:txBody>
        </p:sp>
        <p:sp>
          <p:nvSpPr>
            <p:cNvPr id="173" name="Google Shape;173;p19"/>
            <p:cNvSpPr/>
            <p:nvPr/>
          </p:nvSpPr>
          <p:spPr>
            <a:xfrm>
              <a:off x="1191913" y="1832689"/>
              <a:ext cx="982821" cy="982821"/>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txBox="1"/>
            <p:nvPr/>
          </p:nvSpPr>
          <p:spPr>
            <a:xfrm>
              <a:off x="1322186" y="2208520"/>
              <a:ext cx="722275" cy="23115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Libre Baskerville"/>
                <a:buNone/>
              </a:pPr>
              <a:r>
                <a:t/>
              </a:r>
              <a:endParaRPr b="1" sz="2400">
                <a:solidFill>
                  <a:schemeClr val="lt1"/>
                </a:solidFill>
                <a:latin typeface="Times New Roman"/>
                <a:ea typeface="Times New Roman"/>
                <a:cs typeface="Times New Roman"/>
                <a:sym typeface="Times New Roman"/>
              </a:endParaRPr>
            </a:p>
          </p:txBody>
        </p:sp>
        <p:sp>
          <p:nvSpPr>
            <p:cNvPr id="175" name="Google Shape;175;p19"/>
            <p:cNvSpPr/>
            <p:nvPr/>
          </p:nvSpPr>
          <p:spPr>
            <a:xfrm>
              <a:off x="836064" y="2953105"/>
              <a:ext cx="1694519" cy="1694519"/>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1084221" y="3201262"/>
              <a:ext cx="1198205" cy="119820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Hình thức cấu trúc</a:t>
              </a:r>
              <a:endParaRPr b="1" sz="2400">
                <a:solidFill>
                  <a:schemeClr val="lt1"/>
                </a:solidFill>
                <a:latin typeface="Times New Roman"/>
                <a:ea typeface="Times New Roman"/>
                <a:cs typeface="Times New Roman"/>
                <a:sym typeface="Times New Roman"/>
              </a:endParaRPr>
            </a:p>
          </p:txBody>
        </p:sp>
        <p:sp>
          <p:nvSpPr>
            <p:cNvPr id="177" name="Google Shape;177;p19"/>
            <p:cNvSpPr/>
            <p:nvPr/>
          </p:nvSpPr>
          <p:spPr>
            <a:xfrm>
              <a:off x="2784762" y="2008919"/>
              <a:ext cx="538857" cy="630361"/>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nvSpPr>
          <p:spPr>
            <a:xfrm>
              <a:off x="2784762" y="2134991"/>
              <a:ext cx="377200" cy="37821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Libre Baskerville"/>
                <a:buNone/>
              </a:pPr>
              <a:r>
                <a:t/>
              </a:r>
              <a:endParaRPr b="1" sz="2400">
                <a:solidFill>
                  <a:schemeClr val="lt1"/>
                </a:solidFill>
                <a:latin typeface="Times New Roman"/>
                <a:ea typeface="Times New Roman"/>
                <a:cs typeface="Times New Roman"/>
                <a:sym typeface="Times New Roman"/>
              </a:endParaRPr>
            </a:p>
          </p:txBody>
        </p:sp>
        <p:sp>
          <p:nvSpPr>
            <p:cNvPr id="179" name="Google Shape;179;p19"/>
            <p:cNvSpPr/>
            <p:nvPr/>
          </p:nvSpPr>
          <p:spPr>
            <a:xfrm>
              <a:off x="3547296" y="629580"/>
              <a:ext cx="3389039" cy="3389039"/>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txBox="1"/>
            <p:nvPr/>
          </p:nvSpPr>
          <p:spPr>
            <a:xfrm>
              <a:off x="4043609" y="1125893"/>
              <a:ext cx="2396413" cy="2396413"/>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4800"/>
                <a:buFont typeface="Times New Roman"/>
                <a:buNone/>
              </a:pPr>
              <a:r>
                <a:rPr b="1" lang="en-US" sz="4800">
                  <a:solidFill>
                    <a:schemeClr val="lt1"/>
                  </a:solidFill>
                  <a:latin typeface="Times New Roman"/>
                  <a:ea typeface="Times New Roman"/>
                  <a:cs typeface="Times New Roman"/>
                  <a:sym typeface="Times New Roman"/>
                </a:rPr>
                <a:t>Cách thức tổ chức QLNN</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304800" y="3048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grpSp>
        <p:nvGrpSpPr>
          <p:cNvPr id="186" name="Google Shape;186;p20"/>
          <p:cNvGrpSpPr/>
          <p:nvPr/>
        </p:nvGrpSpPr>
        <p:grpSpPr>
          <a:xfrm>
            <a:off x="613015" y="1973721"/>
            <a:ext cx="7765569" cy="2986757"/>
            <a:chOff x="3415" y="830721"/>
            <a:chExt cx="7765569" cy="2986757"/>
          </a:xfrm>
        </p:grpSpPr>
        <p:sp>
          <p:nvSpPr>
            <p:cNvPr id="187" name="Google Shape;187;p20"/>
            <p:cNvSpPr/>
            <p:nvPr/>
          </p:nvSpPr>
          <p:spPr>
            <a:xfrm>
              <a:off x="3415" y="830721"/>
              <a:ext cx="2986757" cy="298675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txBox="1"/>
            <p:nvPr/>
          </p:nvSpPr>
          <p:spPr>
            <a:xfrm>
              <a:off x="440815" y="1268121"/>
              <a:ext cx="2111957" cy="2111957"/>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Chế độ chính trị</a:t>
              </a:r>
              <a:endParaRPr b="1" sz="2800">
                <a:solidFill>
                  <a:schemeClr val="lt1"/>
                </a:solidFill>
                <a:latin typeface="Times New Roman"/>
                <a:ea typeface="Times New Roman"/>
                <a:cs typeface="Times New Roman"/>
                <a:sym typeface="Times New Roman"/>
              </a:endParaRPr>
            </a:p>
          </p:txBody>
        </p:sp>
        <p:sp>
          <p:nvSpPr>
            <p:cNvPr id="189" name="Google Shape;189;p20"/>
            <p:cNvSpPr/>
            <p:nvPr/>
          </p:nvSpPr>
          <p:spPr>
            <a:xfrm>
              <a:off x="3438186" y="1768563"/>
              <a:ext cx="949788" cy="1111073"/>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txBox="1"/>
            <p:nvPr/>
          </p:nvSpPr>
          <p:spPr>
            <a:xfrm>
              <a:off x="3438186" y="1990778"/>
              <a:ext cx="664852" cy="66664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Libre Baskerville"/>
                <a:buNone/>
              </a:pPr>
              <a:r>
                <a:t/>
              </a:r>
              <a:endParaRPr b="1" sz="2400">
                <a:solidFill>
                  <a:schemeClr val="lt1"/>
                </a:solidFill>
                <a:latin typeface="Times New Roman"/>
                <a:ea typeface="Times New Roman"/>
                <a:cs typeface="Times New Roman"/>
                <a:sym typeface="Times New Roman"/>
              </a:endParaRPr>
            </a:p>
          </p:txBody>
        </p:sp>
        <p:sp>
          <p:nvSpPr>
            <p:cNvPr id="191" name="Google Shape;191;p20"/>
            <p:cNvSpPr/>
            <p:nvPr/>
          </p:nvSpPr>
          <p:spPr>
            <a:xfrm>
              <a:off x="4782227" y="830721"/>
              <a:ext cx="2986757" cy="298675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txBox="1"/>
            <p:nvPr/>
          </p:nvSpPr>
          <p:spPr>
            <a:xfrm>
              <a:off x="5219627" y="1268121"/>
              <a:ext cx="2111957" cy="2111957"/>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Phương pháp thực hiện QLNN</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304800" y="76200"/>
            <a:ext cx="8610600" cy="762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 II. Hình thức nhà nước (Forms of the State)</a:t>
            </a:r>
            <a:endParaRPr/>
          </a:p>
        </p:txBody>
      </p:sp>
      <p:sp>
        <p:nvSpPr>
          <p:cNvPr id="198" name="Google Shape;198;p21"/>
          <p:cNvSpPr txBox="1"/>
          <p:nvPr>
            <p:ph idx="1" type="body"/>
          </p:nvPr>
        </p:nvSpPr>
        <p:spPr>
          <a:xfrm>
            <a:off x="304800" y="838200"/>
            <a:ext cx="8305800" cy="2895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210"/>
              <a:buNone/>
            </a:pPr>
            <a:r>
              <a:rPr b="1" lang="en-US">
                <a:solidFill>
                  <a:srgbClr val="FF0000"/>
                </a:solidFill>
                <a:latin typeface="Times New Roman"/>
                <a:ea typeface="Times New Roman"/>
                <a:cs typeface="Times New Roman"/>
                <a:sym typeface="Times New Roman"/>
              </a:rPr>
              <a:t>2. Hình thức chính thể:</a:t>
            </a:r>
            <a:endParaRPr/>
          </a:p>
          <a:p>
            <a:pPr indent="342900" lvl="0" marL="0" rtl="0" algn="just">
              <a:spcBef>
                <a:spcPts val="580"/>
              </a:spcBef>
              <a:spcAft>
                <a:spcPts val="0"/>
              </a:spcAft>
              <a:buSzPts val="2210"/>
              <a:buNone/>
            </a:pPr>
            <a:r>
              <a:rPr lang="en-US">
                <a:latin typeface="Times New Roman"/>
                <a:ea typeface="Times New Roman"/>
                <a:cs typeface="Times New Roman"/>
                <a:sym typeface="Times New Roman"/>
              </a:rPr>
              <a:t>Hình thức chính thể là sự biểu hiện bề ngoài thành mô hình, hình dáng của nhà nước thông qua cách thức thành lập, cơ cấu bên trong của việc tổ chức, vị trí, quyền hạn, trách nhiệm, mối quan hệ giữa các cơ quan nhà nước cấu tạo nên nhà nước và bản chất nguồn gốc của quyền lực nhà nước.</a:t>
            </a:r>
            <a:endParaRPr/>
          </a:p>
        </p:txBody>
      </p:sp>
      <p:grpSp>
        <p:nvGrpSpPr>
          <p:cNvPr id="199" name="Google Shape;199;p21"/>
          <p:cNvGrpSpPr/>
          <p:nvPr/>
        </p:nvGrpSpPr>
        <p:grpSpPr>
          <a:xfrm>
            <a:off x="2471568" y="3429243"/>
            <a:ext cx="4200863" cy="2971312"/>
            <a:chOff x="947568" y="243"/>
            <a:chExt cx="4200863" cy="2971312"/>
          </a:xfrm>
        </p:grpSpPr>
        <p:sp>
          <p:nvSpPr>
            <p:cNvPr id="200" name="Google Shape;200;p21"/>
            <p:cNvSpPr/>
            <p:nvPr/>
          </p:nvSpPr>
          <p:spPr>
            <a:xfrm>
              <a:off x="2369700" y="1614957"/>
              <a:ext cx="1356598" cy="1356598"/>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txBox="1"/>
            <p:nvPr/>
          </p:nvSpPr>
          <p:spPr>
            <a:xfrm>
              <a:off x="2568369" y="1813626"/>
              <a:ext cx="959260" cy="959260"/>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Hình thức chính thể của nhà nước</a:t>
              </a:r>
              <a:endParaRPr b="1" sz="1600">
                <a:solidFill>
                  <a:schemeClr val="lt1"/>
                </a:solidFill>
                <a:latin typeface="Times New Roman"/>
                <a:ea typeface="Times New Roman"/>
                <a:cs typeface="Times New Roman"/>
                <a:sym typeface="Times New Roman"/>
              </a:endParaRPr>
            </a:p>
          </p:txBody>
        </p:sp>
        <p:sp>
          <p:nvSpPr>
            <p:cNvPr id="202" name="Google Shape;202;p21"/>
            <p:cNvSpPr/>
            <p:nvPr/>
          </p:nvSpPr>
          <p:spPr>
            <a:xfrm rot="-8700000">
              <a:off x="1498024" y="1378307"/>
              <a:ext cx="1038750" cy="386630"/>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947568" y="758214"/>
              <a:ext cx="1288768" cy="1031014"/>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txBox="1"/>
            <p:nvPr/>
          </p:nvSpPr>
          <p:spPr>
            <a:xfrm>
              <a:off x="977765" y="788411"/>
              <a:ext cx="1228374" cy="97062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Cách thành lập cơ quan nắm giữ QLNN</a:t>
              </a:r>
              <a:endParaRPr/>
            </a:p>
          </p:txBody>
        </p:sp>
        <p:sp>
          <p:nvSpPr>
            <p:cNvPr id="205" name="Google Shape;205;p21"/>
            <p:cNvSpPr/>
            <p:nvPr/>
          </p:nvSpPr>
          <p:spPr>
            <a:xfrm rot="-5400000">
              <a:off x="2528624" y="841811"/>
              <a:ext cx="1038750" cy="386630"/>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2403615" y="243"/>
              <a:ext cx="1288768" cy="1031014"/>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nvSpPr>
          <p:spPr>
            <a:xfrm>
              <a:off x="2433812" y="30440"/>
              <a:ext cx="1228374" cy="97062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Quyền lực nhà nước thuộc về cơ quan nào</a:t>
              </a:r>
              <a:endParaRPr b="1" sz="1600">
                <a:solidFill>
                  <a:schemeClr val="lt1"/>
                </a:solidFill>
                <a:latin typeface="Times New Roman"/>
                <a:ea typeface="Times New Roman"/>
                <a:cs typeface="Times New Roman"/>
                <a:sym typeface="Times New Roman"/>
              </a:endParaRPr>
            </a:p>
          </p:txBody>
        </p:sp>
        <p:sp>
          <p:nvSpPr>
            <p:cNvPr id="208" name="Google Shape;208;p21"/>
            <p:cNvSpPr/>
            <p:nvPr/>
          </p:nvSpPr>
          <p:spPr>
            <a:xfrm rot="-2100000">
              <a:off x="3559225" y="1378307"/>
              <a:ext cx="1038750" cy="386630"/>
            </a:xfrm>
            <a:prstGeom prst="lef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a:off x="3859663" y="758214"/>
              <a:ext cx="1288768" cy="1031014"/>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txBox="1"/>
            <p:nvPr/>
          </p:nvSpPr>
          <p:spPr>
            <a:xfrm>
              <a:off x="3889860" y="788411"/>
              <a:ext cx="1228374" cy="97062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Mối quan hệ giữa các cơ quan nhà nước</a:t>
              </a:r>
              <a:endParaRPr b="1" sz="1600">
                <a:solidFill>
                  <a:schemeClr val="lt1"/>
                </a:solidFill>
                <a:latin typeface="Times New Roman"/>
                <a:ea typeface="Times New Roman"/>
                <a:cs typeface="Times New Roman"/>
                <a:sym typeface="Times New Roman"/>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