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B53692-2992-4E40-BBDD-A5249FDF1BB2}">
  <a:tblStyle styleId="{5FB53692-2992-4E40-BBDD-A5249FDF1BB2}"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i="0" lang="en-US" sz="660">
                <a:solidFill>
                  <a:schemeClr val="dk1"/>
                </a:solidFill>
                <a:latin typeface="Calibri"/>
                <a:ea typeface="Calibri"/>
                <a:cs typeface="Calibri"/>
                <a:sym typeface="Calibri"/>
              </a:rPr>
              <a:t>Cấu trúc của Hiến pháp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Hiến pháp Liên bang Nga năm 1993 có cấu trúc thống nhất; bao gồm lời mở đầu và hai phần: phần thứ nhất bao gồm 9 chương với 137 điều, phần thứ hai bao gồm 9 điều về </a:t>
            </a:r>
            <a:r>
              <a:rPr b="0" i="1" lang="en-US" sz="660">
                <a:solidFill>
                  <a:schemeClr val="dk1"/>
                </a:solidFill>
                <a:latin typeface="Calibri"/>
                <a:ea typeface="Calibri"/>
                <a:cs typeface="Calibri"/>
                <a:sym typeface="Calibri"/>
              </a:rPr>
              <a:t>“điều khoản kết thúc và chuyển tiếp”.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Lời mở đầu: </a:t>
            </a:r>
            <a:r>
              <a:rPr b="0" i="0" lang="en-US" sz="660">
                <a:solidFill>
                  <a:schemeClr val="dk1"/>
                </a:solidFill>
                <a:latin typeface="Calibri"/>
                <a:ea typeface="Calibri"/>
                <a:cs typeface="Calibri"/>
                <a:sym typeface="Calibri"/>
              </a:rPr>
              <a:t>Điểm đặc biệt về cấu trúc của Hiến pháp Liên bang Nga năm 1993 thể hiện ở chỗ lời mở đầu không được giới thiệu như một phần riêng trong mục lục xuất bản. Lời mở đầu là lời hiệu triệu cộng đồng đa sắc tộc Nga trong việc thông qua Hiến pháp và là lời tuyên ngôn những ý tưởng cơ bản, minh chứng cho khát vọng đạt được những giá trị dân chủ, nhân văn, hoà bình và dân quyền, đảm bảo sự thịnh vượng và hạnh phúc dân tộc, sự bình đẳng và quyền dân tộc tự quyết. Lời mở đầu đồng thời cũng nhấn mạnh việc bảo tồn tính thống nhất quốc gia từ lịch sử lâu đời, phục hưng cương vị quốc gia trong cộng đồng quốc tế. Tuy nhiên, tính chất quy phạm của lời mở đầu vẫn là đề tài gây tranh luận giữa các nhà Hiến pháp học Nga.</a:t>
            </a:r>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Phần thứ nhất: </a:t>
            </a:r>
            <a:r>
              <a:rPr b="0" i="0" lang="en-US" sz="660">
                <a:solidFill>
                  <a:schemeClr val="dk1"/>
                </a:solidFill>
                <a:latin typeface="Calibri"/>
                <a:ea typeface="Calibri"/>
                <a:cs typeface="Calibri"/>
                <a:sym typeface="Calibri"/>
              </a:rPr>
              <a:t>Phần thứ nhất của Hiến pháp không được đặt tựa đề, bao gồm 9 chương với 137 điều.</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1 – “Những nguyên tắc cơ bản của chế độ Hiến pháp”:</a:t>
            </a:r>
            <a:r>
              <a:rPr b="0" i="0" lang="en-US" sz="660">
                <a:solidFill>
                  <a:schemeClr val="dk1"/>
                </a:solidFill>
                <a:latin typeface="Calibri"/>
                <a:ea typeface="Calibri"/>
                <a:cs typeface="Calibri"/>
                <a:sym typeface="Calibri"/>
              </a:rPr>
              <a:t> Những nguyên tắc cơ bản bao gồm những nguyên tắc xây dựng nhà nước Nga: chế độ dân chủ, thể hiện ở chủ quyền nhân dân; nguyên tắc phân quyền; sự đa dạng trong chính trị và tư tưởng; thừa nhận vào đảm bảo chính quyền tự quản địa phương; tuyên ngôn về nhà nước pháp quyền; quyền và tự do của con người và công dân với tư cách là giá trị tối cao của nhà nước; nguyên tắc chế độ liên bang được xây dựng trên nền tảng bình đẳng giữa các chủ thể Liên bang Nga; phát triển nền kinh tế thị trường theo định hướng xã hội.</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2 – “Các quyền và tự do của con người và công dân”: </a:t>
            </a:r>
            <a:r>
              <a:rPr b="0" i="0" lang="en-US" sz="660">
                <a:solidFill>
                  <a:schemeClr val="dk1"/>
                </a:solidFill>
                <a:latin typeface="Calibri"/>
                <a:ea typeface="Calibri"/>
                <a:cs typeface="Calibri"/>
                <a:sym typeface="Calibri"/>
              </a:rPr>
              <a:t>Khoản 1 điều 55 khẳng định rằng, việc liệt kê các quyền và tự do</a:t>
            </a:r>
            <a:r>
              <a:rPr b="1" i="0" lang="en-US" sz="660">
                <a:solidFill>
                  <a:schemeClr val="dk1"/>
                </a:solidFill>
                <a:latin typeface="Calibri"/>
                <a:ea typeface="Calibri"/>
                <a:cs typeface="Calibri"/>
                <a:sym typeface="Calibri"/>
              </a:rPr>
              <a:t> </a:t>
            </a:r>
            <a:r>
              <a:rPr b="0" i="0" lang="en-US" sz="660">
                <a:solidFill>
                  <a:schemeClr val="dk1"/>
                </a:solidFill>
                <a:latin typeface="Calibri"/>
                <a:ea typeface="Calibri"/>
                <a:cs typeface="Calibri"/>
                <a:sym typeface="Calibri"/>
              </a:rPr>
              <a:t>cơ bản không được giải nghĩa như một sự phủ định hoặc hạ thấp giá trị của các quyền và tự do khác vốn đã được xã hội thừa nhận. Nguyên tắc hàng đầu của cơ quan lập pháp hiện hành là sự thừa nhận con người, các quyền và tự do của con người như các giá trị tối cao vốn không thể chuyển nhượng, thay đổi và thuộc về con người ngay từ khi được sinh ra. Hiến pháp ghi nhận các quyền và tự do mang tính cá nhân, chính trị, kinh tế – xã hội… Tuy nhiên, Hiến pháp cũng lưu ý rằng địa vị pháp lý của cá nhân không chỉ thể hiện ở các quyền và tự do, mà còn ở các nghĩa vụ. Một phạm vi hẹp các nghĩa vụ được ghi nhận trong Hiến pháp chứa đựng những yêu cầu tối thiểu của nhà nước đối với con người và công dân, việc thực thi các nghĩa vụ này đảm bảo cho một quy trình hoạt động bình thường của chính nhà nước và đời sống xã hội. Theo khoản 2 điều 16 và điều 135 Hiến pháp, bất cứ điều khoản nào khác đều không được mâu thuẫn với những nguyên tắc cơ bản xây dựng Hiến pháp Nga và việc xem xét lại những điều khoản trong chương 1 và 2 của Hiến pháp chỉ xảy ra trong trường hợp thông qua một Hiến pháp mới của Liên bang Nga.</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3 – Cơ cấu Liên bang Nga;</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4 – Tổng thống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5 – Quốc hội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6 – Chính phủ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7 – Quyền tư pháp;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8 – Chính quyền tự quản địa phương;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9 – “Sửa đổi và thay thế Hiến pháp”:</a:t>
            </a:r>
            <a:r>
              <a:rPr b="0" i="0" lang="en-US" sz="660">
                <a:solidFill>
                  <a:schemeClr val="dk1"/>
                </a:solidFill>
                <a:latin typeface="Calibri"/>
                <a:ea typeface="Calibri"/>
                <a:cs typeface="Calibri"/>
                <a:sym typeface="Calibri"/>
              </a:rPr>
              <a:t> thiết lập thứ tự của việc đệ trình các yêu cầu sửa đổi và bổ sung Hiến pháp, việc xem xét các yêu cầu này; xác định những khả năng sửa đổi từng chương của Hiến pháp và trình tự thông qua những điều được sửa đổi.</a:t>
            </a:r>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Phần thứ hai – “Những điều khoản kết thúc và chuyển tiếp”: </a:t>
            </a:r>
            <a:r>
              <a:rPr b="0" i="0" lang="en-US" sz="660">
                <a:solidFill>
                  <a:schemeClr val="dk1"/>
                </a:solidFill>
                <a:latin typeface="Calibri"/>
                <a:ea typeface="Calibri"/>
                <a:cs typeface="Calibri"/>
                <a:sym typeface="Calibri"/>
              </a:rPr>
              <a:t>Đây là lần đầu tiên phần này xuất hiện Hiến pháp Nga (cũng như Hiến pháp Liên Xô); mặc dù đối với nhiều nước khác nó là một phần truyền thống. Phần này có mục đích:</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Vạch rõ những nguyên tắc chuyển tiếp từ Hiến pháp Cộng hoà Xã hội Chủ nghĩa Xô – viết Liên bang Nga, được thông qua vào ngày 12/4/1978, sang Hiến pháp Liên bang Nga năm 1993;</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Khẳng định sự chấm dứt hiệu lực của Hiến pháp năm 1978 kể từ thời điểm Hiến pháp năm 1993 có hiệu lực; theo đó, các Hiệp ước Liên bang tiếp tục có hiệu lực nếu không mâu thuẫn với Hiến pháp hiện hành, quy định này cũng có giá trị đối với tính hiệu lực của các văn bản pháp luật khác;</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Thiết lập trình tự làm việc của các cơ quan và cá nhân có thẩm quyền (Tổng thống Liên bang, Hội đồng Bộ trưởng – Chính phủ Liên bang, Toà án Liên bang) đã hoạt động hoặc được thành lập trước khi thông qua Hiến pháp mới: thời hạn thực thi quyền lực của các đối tượng này được quy định bởi cơ quan lập pháp cũ; nhiệm vụ, quyền hạn và trách nhiệm của các cơ quan và cá nhân có thẩm quyền cũng được xác định dựa trên nền tảng các văn bản pháp luật đã được thông qua. Việc giải quyết các vụ án hình sự cũng cần được tiến hành phù hợp với Hiến pháp này.</a:t>
            </a:r>
            <a:endParaRPr/>
          </a:p>
          <a:p>
            <a:pPr indent="0" lvl="0" marL="0" rtl="0" algn="l">
              <a:lnSpc>
                <a:spcPct val="80000"/>
              </a:lnSpc>
              <a:spcBef>
                <a:spcPts val="0"/>
              </a:spcBef>
              <a:spcAft>
                <a:spcPts val="0"/>
              </a:spcAft>
              <a:buNone/>
            </a:pPr>
            <a:r>
              <a:t/>
            </a:r>
            <a:endParaRPr sz="660"/>
          </a:p>
        </p:txBody>
      </p:sp>
      <p:sp>
        <p:nvSpPr>
          <p:cNvPr id="337" name="Google Shape;33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i="0" lang="en-US" sz="660">
                <a:solidFill>
                  <a:schemeClr val="dk1"/>
                </a:solidFill>
                <a:latin typeface="Calibri"/>
                <a:ea typeface="Calibri"/>
                <a:cs typeface="Calibri"/>
                <a:sym typeface="Calibri"/>
              </a:rPr>
              <a:t>Cấu trúc của Hiến pháp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Hiến pháp Liên bang Nga năm 1993 có cấu trúc thống nhất; bao gồm lời mở đầu và hai phần: phần thứ nhất bao gồm 9 chương với 137 điều, phần thứ hai bao gồm 9 điều về </a:t>
            </a:r>
            <a:r>
              <a:rPr b="0" i="1" lang="en-US" sz="660">
                <a:solidFill>
                  <a:schemeClr val="dk1"/>
                </a:solidFill>
                <a:latin typeface="Calibri"/>
                <a:ea typeface="Calibri"/>
                <a:cs typeface="Calibri"/>
                <a:sym typeface="Calibri"/>
              </a:rPr>
              <a:t>“điều khoản kết thúc và chuyển tiếp”.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Lời mở đầu: </a:t>
            </a:r>
            <a:r>
              <a:rPr b="0" i="0" lang="en-US" sz="660">
                <a:solidFill>
                  <a:schemeClr val="dk1"/>
                </a:solidFill>
                <a:latin typeface="Calibri"/>
                <a:ea typeface="Calibri"/>
                <a:cs typeface="Calibri"/>
                <a:sym typeface="Calibri"/>
              </a:rPr>
              <a:t>Điểm đặc biệt về cấu trúc của Hiến pháp Liên bang Nga năm 1993 thể hiện ở chỗ lời mở đầu không được giới thiệu như một phần riêng trong mục lục xuất bản. Lời mở đầu là lời hiệu triệu cộng đồng đa sắc tộc Nga trong việc thông qua Hiến pháp và là lời tuyên ngôn những ý tưởng cơ bản, minh chứng cho khát vọng đạt được những giá trị dân chủ, nhân văn, hoà bình và dân quyền, đảm bảo sự thịnh vượng và hạnh phúc dân tộc, sự bình đẳng và quyền dân tộc tự quyết. Lời mở đầu đồng thời cũng nhấn mạnh việc bảo tồn tính thống nhất quốc gia từ lịch sử lâu đời, phục hưng cương vị quốc gia trong cộng đồng quốc tế. Tuy nhiên, tính chất quy phạm của lời mở đầu vẫn là đề tài gây tranh luận giữa các nhà Hiến pháp học Nga.</a:t>
            </a:r>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Phần thứ nhất: </a:t>
            </a:r>
            <a:r>
              <a:rPr b="0" i="0" lang="en-US" sz="660">
                <a:solidFill>
                  <a:schemeClr val="dk1"/>
                </a:solidFill>
                <a:latin typeface="Calibri"/>
                <a:ea typeface="Calibri"/>
                <a:cs typeface="Calibri"/>
                <a:sym typeface="Calibri"/>
              </a:rPr>
              <a:t>Phần thứ nhất của Hiến pháp không được đặt tựa đề, bao gồm 9 chương với 137 điều.</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1 – “Những nguyên tắc cơ bản của chế độ Hiến pháp”:</a:t>
            </a:r>
            <a:r>
              <a:rPr b="0" i="0" lang="en-US" sz="660">
                <a:solidFill>
                  <a:schemeClr val="dk1"/>
                </a:solidFill>
                <a:latin typeface="Calibri"/>
                <a:ea typeface="Calibri"/>
                <a:cs typeface="Calibri"/>
                <a:sym typeface="Calibri"/>
              </a:rPr>
              <a:t> Những nguyên tắc cơ bản bao gồm những nguyên tắc xây dựng nhà nước Nga: chế độ dân chủ, thể hiện ở chủ quyền nhân dân; nguyên tắc phân quyền; sự đa dạng trong chính trị và tư tưởng; thừa nhận vào đảm bảo chính quyền tự quản địa phương; tuyên ngôn về nhà nước pháp quyền; quyền và tự do của con người và công dân với tư cách là giá trị tối cao của nhà nước; nguyên tắc chế độ liên bang được xây dựng trên nền tảng bình đẳng giữa các chủ thể Liên bang Nga; phát triển nền kinh tế thị trường theo định hướng xã hội.</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2 – “Các quyền và tự do của con người và công dân”: </a:t>
            </a:r>
            <a:r>
              <a:rPr b="0" i="0" lang="en-US" sz="660">
                <a:solidFill>
                  <a:schemeClr val="dk1"/>
                </a:solidFill>
                <a:latin typeface="Calibri"/>
                <a:ea typeface="Calibri"/>
                <a:cs typeface="Calibri"/>
                <a:sym typeface="Calibri"/>
              </a:rPr>
              <a:t>Khoản 1 điều 55 khẳng định rằng, việc liệt kê các quyền và tự do</a:t>
            </a:r>
            <a:r>
              <a:rPr b="1" i="0" lang="en-US" sz="660">
                <a:solidFill>
                  <a:schemeClr val="dk1"/>
                </a:solidFill>
                <a:latin typeface="Calibri"/>
                <a:ea typeface="Calibri"/>
                <a:cs typeface="Calibri"/>
                <a:sym typeface="Calibri"/>
              </a:rPr>
              <a:t> </a:t>
            </a:r>
            <a:r>
              <a:rPr b="0" i="0" lang="en-US" sz="660">
                <a:solidFill>
                  <a:schemeClr val="dk1"/>
                </a:solidFill>
                <a:latin typeface="Calibri"/>
                <a:ea typeface="Calibri"/>
                <a:cs typeface="Calibri"/>
                <a:sym typeface="Calibri"/>
              </a:rPr>
              <a:t>cơ bản không được giải nghĩa như một sự phủ định hoặc hạ thấp giá trị của các quyền và tự do khác vốn đã được xã hội thừa nhận. Nguyên tắc hàng đầu của cơ quan lập pháp hiện hành là sự thừa nhận con người, các quyền và tự do của con người như các giá trị tối cao vốn không thể chuyển nhượng, thay đổi và thuộc về con người ngay từ khi được sinh ra. Hiến pháp ghi nhận các quyền và tự do mang tính cá nhân, chính trị, kinh tế – xã hội… Tuy nhiên, Hiến pháp cũng lưu ý rằng địa vị pháp lý của cá nhân không chỉ thể hiện ở các quyền và tự do, mà còn ở các nghĩa vụ. Một phạm vi hẹp các nghĩa vụ được ghi nhận trong Hiến pháp chứa đựng những yêu cầu tối thiểu của nhà nước đối với con người và công dân, việc thực thi các nghĩa vụ này đảm bảo cho một quy trình hoạt động bình thường của chính nhà nước và đời sống xã hội. Theo khoản 2 điều 16 và điều 135 Hiến pháp, bất cứ điều khoản nào khác đều không được mâu thuẫn với những nguyên tắc cơ bản xây dựng Hiến pháp Nga và việc xem xét lại những điều khoản trong chương 1 và 2 của Hiến pháp chỉ xảy ra trong trường hợp thông qua một Hiến pháp mới của Liên bang Nga.</a:t>
            </a:r>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3 – Cơ cấu Liên bang Nga;</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4 – Tổng thống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5 – Quốc hội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6 – Chính phủ Liên bang;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7 – Quyền tư pháp;</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8 – Chính quyền tự quản địa phương;</a:t>
            </a:r>
            <a:endParaRPr b="0" i="0" sz="66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0" i="1" lang="en-US" sz="660">
                <a:solidFill>
                  <a:schemeClr val="dk1"/>
                </a:solidFill>
                <a:latin typeface="Calibri"/>
                <a:ea typeface="Calibri"/>
                <a:cs typeface="Calibri"/>
                <a:sym typeface="Calibri"/>
              </a:rPr>
              <a:t>Chương 9 – “Sửa đổi và thay thế Hiến pháp”:</a:t>
            </a:r>
            <a:r>
              <a:rPr b="0" i="0" lang="en-US" sz="660">
                <a:solidFill>
                  <a:schemeClr val="dk1"/>
                </a:solidFill>
                <a:latin typeface="Calibri"/>
                <a:ea typeface="Calibri"/>
                <a:cs typeface="Calibri"/>
                <a:sym typeface="Calibri"/>
              </a:rPr>
              <a:t> thiết lập thứ tự của việc đệ trình các yêu cầu sửa đổi và bổ sung Hiến pháp, việc xem xét các yêu cầu này; xác định những khả năng sửa đổi từng chương của Hiến pháp và trình tự thông qua những điều được sửa đổi.</a:t>
            </a:r>
            <a:endParaRPr/>
          </a:p>
          <a:p>
            <a:pPr indent="0" lvl="0" marL="0" rtl="0" algn="l">
              <a:lnSpc>
                <a:spcPct val="80000"/>
              </a:lnSpc>
              <a:spcBef>
                <a:spcPts val="0"/>
              </a:spcBef>
              <a:spcAft>
                <a:spcPts val="0"/>
              </a:spcAft>
              <a:buNone/>
            </a:pPr>
            <a:r>
              <a:rPr b="1" i="1" lang="en-US" sz="660">
                <a:solidFill>
                  <a:schemeClr val="dk1"/>
                </a:solidFill>
                <a:latin typeface="Calibri"/>
                <a:ea typeface="Calibri"/>
                <a:cs typeface="Calibri"/>
                <a:sym typeface="Calibri"/>
              </a:rPr>
              <a:t>* Phần thứ hai – “Những điều khoản kết thúc và chuyển tiếp”: </a:t>
            </a:r>
            <a:r>
              <a:rPr b="0" i="0" lang="en-US" sz="660">
                <a:solidFill>
                  <a:schemeClr val="dk1"/>
                </a:solidFill>
                <a:latin typeface="Calibri"/>
                <a:ea typeface="Calibri"/>
                <a:cs typeface="Calibri"/>
                <a:sym typeface="Calibri"/>
              </a:rPr>
              <a:t>Đây là lần đầu tiên phần này xuất hiện Hiến pháp Nga (cũng như Hiến pháp Liên Xô); mặc dù đối với nhiều nước khác nó là một phần truyền thống. Phần này có mục đích:</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Vạch rõ những nguyên tắc chuyển tiếp từ Hiến pháp Cộng hoà Xã hội Chủ nghĩa Xô – viết Liên bang Nga, được thông qua vào ngày 12/4/1978, sang Hiến pháp Liên bang Nga năm 1993;</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Khẳng định sự chấm dứt hiệu lực của Hiến pháp năm 1978 kể từ thời điểm Hiến pháp năm 1993 có hiệu lực; theo đó, các Hiệp ước Liên bang tiếp tục có hiệu lực nếu không mâu thuẫn với Hiến pháp hiện hành, quy định này cũng có giá trị đối với tính hiệu lực của các văn bản pháp luật khác;</a:t>
            </a:r>
            <a:endParaRPr/>
          </a:p>
          <a:p>
            <a:pPr indent="0" lvl="0" marL="0" rtl="0" algn="l">
              <a:lnSpc>
                <a:spcPct val="80000"/>
              </a:lnSpc>
              <a:spcBef>
                <a:spcPts val="0"/>
              </a:spcBef>
              <a:spcAft>
                <a:spcPts val="0"/>
              </a:spcAft>
              <a:buNone/>
            </a:pPr>
            <a:r>
              <a:rPr b="0" i="0" lang="en-US" sz="660">
                <a:solidFill>
                  <a:schemeClr val="dk1"/>
                </a:solidFill>
                <a:latin typeface="Calibri"/>
                <a:ea typeface="Calibri"/>
                <a:cs typeface="Calibri"/>
                <a:sym typeface="Calibri"/>
              </a:rPr>
              <a:t>Thiết lập trình tự làm việc của các cơ quan và cá nhân có thẩm quyền (Tổng thống Liên bang, Hội đồng Bộ trưởng – Chính phủ Liên bang, Toà án Liên bang) đã hoạt động hoặc được thành lập trước khi thông qua Hiến pháp mới: thời hạn thực thi quyền lực của các đối tượng này được quy định bởi cơ quan lập pháp cũ; nhiệm vụ, quyền hạn và trách nhiệm của các cơ quan và cá nhân có thẩm quyền cũng được xác định dựa trên nền tảng các văn bản pháp luật đã được thông qua. Việc giải quyết các vụ án hình sự cũng cần được tiến hành phù hợp với Hiến pháp này.</a:t>
            </a:r>
            <a:endParaRPr/>
          </a:p>
          <a:p>
            <a:pPr indent="0" lvl="0" marL="0" rtl="0" algn="l">
              <a:lnSpc>
                <a:spcPct val="80000"/>
              </a:lnSpc>
              <a:spcBef>
                <a:spcPts val="0"/>
              </a:spcBef>
              <a:spcAft>
                <a:spcPts val="0"/>
              </a:spcAft>
              <a:buNone/>
            </a:pPr>
            <a:r>
              <a:t/>
            </a:r>
            <a:endParaRPr sz="660"/>
          </a:p>
        </p:txBody>
      </p:sp>
      <p:sp>
        <p:nvSpPr>
          <p:cNvPr id="345" name="Google Shape;34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9.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457200" y="1673225"/>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381000" y="29718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22"/>
          <p:cNvSpPr txBox="1"/>
          <p:nvPr>
            <p:ph idx="1" type="body"/>
          </p:nvPr>
        </p:nvSpPr>
        <p:spPr>
          <a:xfrm>
            <a:off x="-152400" y="1447800"/>
            <a:ext cx="4038600" cy="7620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172" name="Google Shape;172;p22"/>
          <p:cNvGrpSpPr/>
          <p:nvPr/>
        </p:nvGrpSpPr>
        <p:grpSpPr>
          <a:xfrm>
            <a:off x="457200" y="2595316"/>
            <a:ext cx="8229599" cy="4054967"/>
            <a:chOff x="0" y="4516"/>
            <a:chExt cx="8229599" cy="4054967"/>
          </a:xfrm>
        </p:grpSpPr>
        <p:sp>
          <p:nvSpPr>
            <p:cNvPr id="173" name="Google Shape;173;p22"/>
            <p:cNvSpPr/>
            <p:nvPr/>
          </p:nvSpPr>
          <p:spPr>
            <a:xfrm rot="5400000">
              <a:off x="-218266" y="222782"/>
              <a:ext cx="1455108" cy="1018576"/>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nvSpPr>
          <p:spPr>
            <a:xfrm>
              <a:off x="0" y="513804"/>
              <a:ext cx="1018576" cy="43653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Chế định</a:t>
              </a:r>
              <a:endParaRPr/>
            </a:p>
          </p:txBody>
        </p:sp>
        <p:sp>
          <p:nvSpPr>
            <p:cNvPr id="175" name="Google Shape;175;p22"/>
            <p:cNvSpPr/>
            <p:nvPr/>
          </p:nvSpPr>
          <p:spPr>
            <a:xfrm rot="5400000">
              <a:off x="4150929" y="-3030422"/>
              <a:ext cx="946318" cy="7211023"/>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txBox="1"/>
            <p:nvPr/>
          </p:nvSpPr>
          <p:spPr>
            <a:xfrm>
              <a:off x="1018577" y="148125"/>
              <a:ext cx="7164828" cy="853928"/>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chế độ chính trị</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chế độ kinh tế</a:t>
              </a:r>
              <a:endParaRPr/>
            </a:p>
          </p:txBody>
        </p:sp>
        <p:sp>
          <p:nvSpPr>
            <p:cNvPr id="177" name="Google Shape;177;p22"/>
            <p:cNvSpPr/>
            <p:nvPr/>
          </p:nvSpPr>
          <p:spPr>
            <a:xfrm rot="5400000">
              <a:off x="-218266" y="1486092"/>
              <a:ext cx="1455108" cy="1018576"/>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txBox="1"/>
            <p:nvPr/>
          </p:nvSpPr>
          <p:spPr>
            <a:xfrm>
              <a:off x="0" y="1777114"/>
              <a:ext cx="1018576" cy="43653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Chế định</a:t>
              </a:r>
              <a:endParaRPr/>
            </a:p>
          </p:txBody>
        </p:sp>
        <p:sp>
          <p:nvSpPr>
            <p:cNvPr id="179" name="Google Shape;179;p22"/>
            <p:cNvSpPr/>
            <p:nvPr/>
          </p:nvSpPr>
          <p:spPr>
            <a:xfrm rot="5400000">
              <a:off x="4151177" y="-1864775"/>
              <a:ext cx="945820" cy="7211023"/>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nvSpPr>
          <p:spPr>
            <a:xfrm>
              <a:off x="1018576" y="1313997"/>
              <a:ext cx="7164852" cy="853478"/>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văn hóa, giáo dục, khoa học</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bảo vệ Tổ quốc</a:t>
              </a:r>
              <a:endParaRPr/>
            </a:p>
          </p:txBody>
        </p:sp>
        <p:sp>
          <p:nvSpPr>
            <p:cNvPr id="181" name="Google Shape;181;p22"/>
            <p:cNvSpPr/>
            <p:nvPr/>
          </p:nvSpPr>
          <p:spPr>
            <a:xfrm rot="5400000">
              <a:off x="-218266" y="2822641"/>
              <a:ext cx="1455108" cy="1018576"/>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nvSpPr>
          <p:spPr>
            <a:xfrm>
              <a:off x="0" y="3113663"/>
              <a:ext cx="1018576" cy="436532"/>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Chế định</a:t>
              </a:r>
              <a:endParaRPr/>
            </a:p>
          </p:txBody>
        </p:sp>
        <p:sp>
          <p:nvSpPr>
            <p:cNvPr id="183" name="Google Shape;183;p22"/>
            <p:cNvSpPr/>
            <p:nvPr/>
          </p:nvSpPr>
          <p:spPr>
            <a:xfrm rot="5400000">
              <a:off x="4077938" y="-528226"/>
              <a:ext cx="1092300" cy="7211023"/>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txBox="1"/>
            <p:nvPr/>
          </p:nvSpPr>
          <p:spPr>
            <a:xfrm>
              <a:off x="1018577" y="2584457"/>
              <a:ext cx="7157701" cy="985656"/>
            </a:xfrm>
            <a:prstGeom prst="rect">
              <a:avLst/>
            </a:prstGeom>
            <a:noFill/>
            <a:ln>
              <a:noFill/>
            </a:ln>
          </p:spPr>
          <p:txBody>
            <a:bodyPr anchorCtr="0" anchor="ctr" bIns="15225" lIns="170675" spcFirstLastPara="1" rIns="15225" wrap="square" tIns="152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quyền con người, quyền và nghĩa vụ cơ bản của CD</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bộ máy nhà nước</a:t>
              </a:r>
              <a:endParaRPr/>
            </a:p>
            <a:p>
              <a:pPr indent="-228600" lvl="1" marL="228600" marR="0" rtl="0" algn="l">
                <a:lnSpc>
                  <a:spcPct val="90000"/>
                </a:lnSpc>
                <a:spcBef>
                  <a:spcPts val="36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về các biểu tượng của nhà nước</a:t>
              </a:r>
              <a:endParaRPr/>
            </a:p>
          </p:txBody>
        </p:sp>
      </p:grpSp>
      <p:sp>
        <p:nvSpPr>
          <p:cNvPr id="185" name="Google Shape;185;p22"/>
          <p:cNvSpPr txBox="1"/>
          <p:nvPr/>
        </p:nvSpPr>
        <p:spPr>
          <a:xfrm>
            <a:off x="457200" y="1981200"/>
            <a:ext cx="8305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186" name="Google Shape;186;p22"/>
          <p:cNvSpPr txBox="1"/>
          <p:nvPr>
            <p:ph type="title"/>
          </p:nvPr>
        </p:nvSpPr>
        <p:spPr>
          <a:xfrm>
            <a:off x="76200" y="6858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152400" y="1447800"/>
            <a:ext cx="3886200" cy="6858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92" name="Google Shape;192;p23"/>
          <p:cNvSpPr txBox="1"/>
          <p:nvPr/>
        </p:nvSpPr>
        <p:spPr>
          <a:xfrm>
            <a:off x="381000" y="1981200"/>
            <a:ext cx="8305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193" name="Google Shape;193;p23"/>
          <p:cNvSpPr txBox="1"/>
          <p:nvPr>
            <p:ph type="title"/>
          </p:nvPr>
        </p:nvSpPr>
        <p:spPr>
          <a:xfrm>
            <a:off x="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grpSp>
        <p:nvGrpSpPr>
          <p:cNvPr id="194" name="Google Shape;194;p23"/>
          <p:cNvGrpSpPr/>
          <p:nvPr/>
        </p:nvGrpSpPr>
        <p:grpSpPr>
          <a:xfrm>
            <a:off x="459677" y="2912045"/>
            <a:ext cx="8453244" cy="3057912"/>
            <a:chOff x="2477" y="397445"/>
            <a:chExt cx="8453244" cy="3057912"/>
          </a:xfrm>
        </p:grpSpPr>
        <p:sp>
          <p:nvSpPr>
            <p:cNvPr id="195" name="Google Shape;195;p23"/>
            <p:cNvSpPr/>
            <p:nvPr/>
          </p:nvSpPr>
          <p:spPr>
            <a:xfrm>
              <a:off x="4130806" y="1520940"/>
              <a:ext cx="3243686" cy="624163"/>
            </a:xfrm>
            <a:custGeom>
              <a:rect b="b" l="l" r="r" t="t"/>
              <a:pathLst>
                <a:path extrusionOk="0" h="120000" w="120000">
                  <a:moveTo>
                    <a:pt x="0" y="0"/>
                  </a:moveTo>
                  <a:lnTo>
                    <a:pt x="0" y="88488"/>
                  </a:lnTo>
                  <a:lnTo>
                    <a:pt x="120000" y="88488"/>
                  </a:lnTo>
                  <a:lnTo>
                    <a:pt x="120000" y="120000"/>
                  </a:lnTo>
                </a:path>
              </a:pathLst>
            </a:custGeom>
            <a:noFill/>
            <a:ln cap="flat" cmpd="thickThin" w="55000">
              <a:solidFill>
                <a:srgbClr val="207F97"/>
              </a:solidFill>
              <a:prstDash val="solid"/>
              <a:round/>
              <a:headEnd len="sm" w="sm" type="none"/>
              <a:tailEnd len="sm" w="sm" type="none"/>
            </a:ln>
          </p:spPr>
        </p:sp>
        <p:sp>
          <p:nvSpPr>
            <p:cNvPr id="196" name="Google Shape;196;p23"/>
            <p:cNvSpPr/>
            <p:nvPr/>
          </p:nvSpPr>
          <p:spPr>
            <a:xfrm>
              <a:off x="4130806" y="1520940"/>
              <a:ext cx="1081228" cy="624163"/>
            </a:xfrm>
            <a:custGeom>
              <a:rect b="b" l="l" r="r" t="t"/>
              <a:pathLst>
                <a:path extrusionOk="0" h="120000" w="120000">
                  <a:moveTo>
                    <a:pt x="0" y="0"/>
                  </a:moveTo>
                  <a:lnTo>
                    <a:pt x="0" y="88488"/>
                  </a:lnTo>
                  <a:lnTo>
                    <a:pt x="120000" y="88488"/>
                  </a:lnTo>
                  <a:lnTo>
                    <a:pt x="120000" y="120000"/>
                  </a:lnTo>
                </a:path>
              </a:pathLst>
            </a:custGeom>
            <a:noFill/>
            <a:ln cap="flat" cmpd="thickThin" w="55000">
              <a:solidFill>
                <a:srgbClr val="207F97"/>
              </a:solidFill>
              <a:prstDash val="solid"/>
              <a:round/>
              <a:headEnd len="sm" w="sm" type="none"/>
              <a:tailEnd len="sm" w="sm" type="none"/>
            </a:ln>
          </p:spPr>
        </p:sp>
        <p:sp>
          <p:nvSpPr>
            <p:cNvPr id="197" name="Google Shape;197;p23"/>
            <p:cNvSpPr/>
            <p:nvPr/>
          </p:nvSpPr>
          <p:spPr>
            <a:xfrm>
              <a:off x="3049577" y="1520940"/>
              <a:ext cx="1081228" cy="624163"/>
            </a:xfrm>
            <a:custGeom>
              <a:rect b="b" l="l" r="r" t="t"/>
              <a:pathLst>
                <a:path extrusionOk="0" h="120000" w="120000">
                  <a:moveTo>
                    <a:pt x="120000" y="0"/>
                  </a:moveTo>
                  <a:lnTo>
                    <a:pt x="120000" y="88488"/>
                  </a:lnTo>
                  <a:lnTo>
                    <a:pt x="0" y="88488"/>
                  </a:lnTo>
                  <a:lnTo>
                    <a:pt x="0" y="120000"/>
                  </a:lnTo>
                </a:path>
              </a:pathLst>
            </a:custGeom>
            <a:noFill/>
            <a:ln cap="flat" cmpd="thickThin" w="55000">
              <a:solidFill>
                <a:srgbClr val="207F97"/>
              </a:solidFill>
              <a:prstDash val="solid"/>
              <a:round/>
              <a:headEnd len="sm" w="sm" type="none"/>
              <a:tailEnd len="sm" w="sm" type="none"/>
            </a:ln>
          </p:spPr>
        </p:sp>
        <p:sp>
          <p:nvSpPr>
            <p:cNvPr id="198" name="Google Shape;198;p23"/>
            <p:cNvSpPr/>
            <p:nvPr/>
          </p:nvSpPr>
          <p:spPr>
            <a:xfrm>
              <a:off x="887119" y="1520940"/>
              <a:ext cx="3243686" cy="624163"/>
            </a:xfrm>
            <a:custGeom>
              <a:rect b="b" l="l" r="r" t="t"/>
              <a:pathLst>
                <a:path extrusionOk="0" h="120000" w="120000">
                  <a:moveTo>
                    <a:pt x="120000" y="0"/>
                  </a:moveTo>
                  <a:lnTo>
                    <a:pt x="120000" y="88488"/>
                  </a:lnTo>
                  <a:lnTo>
                    <a:pt x="0" y="88488"/>
                  </a:lnTo>
                  <a:lnTo>
                    <a:pt x="0" y="120000"/>
                  </a:lnTo>
                </a:path>
              </a:pathLst>
            </a:custGeom>
            <a:noFill/>
            <a:ln cap="flat" cmpd="thickThin" w="55000">
              <a:solidFill>
                <a:srgbClr val="207F97"/>
              </a:solidFill>
              <a:prstDash val="solid"/>
              <a:round/>
              <a:headEnd len="sm" w="sm" type="none"/>
              <a:tailEnd len="sm" w="sm" type="none"/>
            </a:ln>
          </p:spPr>
        </p:sp>
        <p:sp>
          <p:nvSpPr>
            <p:cNvPr id="199" name="Google Shape;199;p23"/>
            <p:cNvSpPr/>
            <p:nvPr/>
          </p:nvSpPr>
          <p:spPr>
            <a:xfrm>
              <a:off x="2895598" y="397445"/>
              <a:ext cx="2470415"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3"/>
            <p:cNvSpPr/>
            <p:nvPr/>
          </p:nvSpPr>
          <p:spPr>
            <a:xfrm>
              <a:off x="3092185" y="584203"/>
              <a:ext cx="2470415"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txBox="1"/>
            <p:nvPr/>
          </p:nvSpPr>
          <p:spPr>
            <a:xfrm>
              <a:off x="3125091" y="617109"/>
              <a:ext cx="2404603" cy="105768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Times New Roman"/>
                <a:buNone/>
              </a:pPr>
              <a:r>
                <a:rPr b="1" lang="en-US" sz="1900">
                  <a:solidFill>
                    <a:schemeClr val="dk1"/>
                  </a:solidFill>
                  <a:latin typeface="Times New Roman"/>
                  <a:ea typeface="Times New Roman"/>
                  <a:cs typeface="Times New Roman"/>
                  <a:sym typeface="Times New Roman"/>
                </a:rPr>
                <a:t>Chế độ chính trị</a:t>
              </a:r>
              <a:endParaRPr/>
            </a:p>
          </p:txBody>
        </p:sp>
        <p:sp>
          <p:nvSpPr>
            <p:cNvPr id="202" name="Google Shape;202;p23"/>
            <p:cNvSpPr/>
            <p:nvPr/>
          </p:nvSpPr>
          <p:spPr>
            <a:xfrm>
              <a:off x="2477" y="21451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199065" y="23318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3"/>
            <p:cNvSpPr txBox="1"/>
            <p:nvPr/>
          </p:nvSpPr>
          <p:spPr>
            <a:xfrm>
              <a:off x="231971" y="2364768"/>
              <a:ext cx="1703471" cy="105768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Times New Roman"/>
                <a:buNone/>
              </a:pPr>
              <a:r>
                <a:rPr lang="en-US" sz="1900">
                  <a:solidFill>
                    <a:schemeClr val="dk1"/>
                  </a:solidFill>
                  <a:latin typeface="Times New Roman"/>
                  <a:ea typeface="Times New Roman"/>
                  <a:cs typeface="Times New Roman"/>
                  <a:sym typeface="Times New Roman"/>
                </a:rPr>
                <a:t>Nguồn gốc, các hình thức thực hiện QLNN</a:t>
              </a:r>
              <a:endParaRPr/>
            </a:p>
          </p:txBody>
        </p:sp>
        <p:sp>
          <p:nvSpPr>
            <p:cNvPr id="205" name="Google Shape;205;p23"/>
            <p:cNvSpPr/>
            <p:nvPr/>
          </p:nvSpPr>
          <p:spPr>
            <a:xfrm>
              <a:off x="2164935" y="21451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2361522" y="23318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txBox="1"/>
            <p:nvPr/>
          </p:nvSpPr>
          <p:spPr>
            <a:xfrm>
              <a:off x="2394428" y="2364768"/>
              <a:ext cx="1703471" cy="105768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Times New Roman"/>
                <a:buNone/>
              </a:pPr>
              <a:r>
                <a:rPr lang="en-US" sz="1900">
                  <a:solidFill>
                    <a:schemeClr val="dk1"/>
                  </a:solidFill>
                  <a:latin typeface="Times New Roman"/>
                  <a:ea typeface="Times New Roman"/>
                  <a:cs typeface="Times New Roman"/>
                  <a:sym typeface="Times New Roman"/>
                </a:rPr>
                <a:t>Bản chất, mục đích của nhà nước</a:t>
              </a:r>
              <a:endParaRPr/>
            </a:p>
          </p:txBody>
        </p:sp>
        <p:sp>
          <p:nvSpPr>
            <p:cNvPr id="208" name="Google Shape;208;p23"/>
            <p:cNvSpPr/>
            <p:nvPr/>
          </p:nvSpPr>
          <p:spPr>
            <a:xfrm>
              <a:off x="4327393" y="21451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4523980" y="23318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nvSpPr>
          <p:spPr>
            <a:xfrm>
              <a:off x="4556886" y="2364768"/>
              <a:ext cx="1703471" cy="105768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Times New Roman"/>
                <a:buNone/>
              </a:pPr>
              <a:r>
                <a:rPr lang="en-US" sz="1900">
                  <a:solidFill>
                    <a:schemeClr val="dk1"/>
                  </a:solidFill>
                  <a:latin typeface="Times New Roman"/>
                  <a:ea typeface="Times New Roman"/>
                  <a:cs typeface="Times New Roman"/>
                  <a:sym typeface="Times New Roman"/>
                </a:rPr>
                <a:t>Vị trí, vai trò của các bộ phận chính trị</a:t>
              </a:r>
              <a:endParaRPr/>
            </a:p>
          </p:txBody>
        </p:sp>
        <p:sp>
          <p:nvSpPr>
            <p:cNvPr id="211" name="Google Shape;211;p23"/>
            <p:cNvSpPr/>
            <p:nvPr/>
          </p:nvSpPr>
          <p:spPr>
            <a:xfrm>
              <a:off x="6489851" y="21451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a:off x="6686438" y="23318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nvSpPr>
          <p:spPr>
            <a:xfrm>
              <a:off x="6719344" y="2364768"/>
              <a:ext cx="1703471" cy="1057683"/>
            </a:xfrm>
            <a:prstGeom prst="rect">
              <a:avLst/>
            </a:prstGeom>
            <a:noFill/>
            <a:ln>
              <a:noFill/>
            </a:ln>
          </p:spPr>
          <p:txBody>
            <a:bodyPr anchorCtr="0" anchor="ctr" bIns="72375" lIns="72375" spcFirstLastPara="1" rIns="72375" wrap="square" tIns="72375">
              <a:noAutofit/>
            </a:bodyPr>
            <a:lstStyle/>
            <a:p>
              <a:pPr indent="0" lvl="0" marL="0" marR="0" rtl="0" algn="ctr">
                <a:lnSpc>
                  <a:spcPct val="90000"/>
                </a:lnSpc>
                <a:spcBef>
                  <a:spcPts val="0"/>
                </a:spcBef>
                <a:spcAft>
                  <a:spcPts val="0"/>
                </a:spcAft>
                <a:buClr>
                  <a:schemeClr val="dk1"/>
                </a:buClr>
                <a:buSzPts val="1900"/>
                <a:buFont typeface="Times New Roman"/>
                <a:buNone/>
              </a:pPr>
              <a:r>
                <a:rPr lang="en-US" sz="1900">
                  <a:solidFill>
                    <a:schemeClr val="dk1"/>
                  </a:solidFill>
                  <a:latin typeface="Times New Roman"/>
                  <a:ea typeface="Times New Roman"/>
                  <a:cs typeface="Times New Roman"/>
                  <a:sym typeface="Times New Roman"/>
                </a:rPr>
                <a:t>Về dân tộc, tôn giáo chính sách đối ngoại</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7" name="Shape 217"/>
        <p:cNvGrpSpPr/>
        <p:nvPr/>
      </p:nvGrpSpPr>
      <p:grpSpPr>
        <a:xfrm>
          <a:off x="0" y="0"/>
          <a:ext cx="0" cy="0"/>
          <a:chOff x="0" y="0"/>
          <a:chExt cx="0" cy="0"/>
        </a:xfrm>
      </p:grpSpPr>
      <p:sp>
        <p:nvSpPr>
          <p:cNvPr id="218" name="Google Shape;218;p24"/>
          <p:cNvSpPr txBox="1"/>
          <p:nvPr>
            <p:ph idx="1" type="body"/>
          </p:nvPr>
        </p:nvSpPr>
        <p:spPr>
          <a:xfrm>
            <a:off x="-152400" y="1447800"/>
            <a:ext cx="4267200" cy="7620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19" name="Google Shape;219;p24"/>
          <p:cNvSpPr txBox="1"/>
          <p:nvPr/>
        </p:nvSpPr>
        <p:spPr>
          <a:xfrm>
            <a:off x="762000" y="1981200"/>
            <a:ext cx="8305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220" name="Google Shape;220;p24"/>
          <p:cNvSpPr txBox="1"/>
          <p:nvPr>
            <p:ph type="title"/>
          </p:nvPr>
        </p:nvSpPr>
        <p:spPr>
          <a:xfrm>
            <a:off x="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grpSp>
        <p:nvGrpSpPr>
          <p:cNvPr id="221" name="Google Shape;221;p24"/>
          <p:cNvGrpSpPr/>
          <p:nvPr/>
        </p:nvGrpSpPr>
        <p:grpSpPr>
          <a:xfrm>
            <a:off x="383477" y="2907342"/>
            <a:ext cx="8453244" cy="2948315"/>
            <a:chOff x="2477" y="240342"/>
            <a:chExt cx="8453244" cy="2948315"/>
          </a:xfrm>
        </p:grpSpPr>
        <p:sp>
          <p:nvSpPr>
            <p:cNvPr id="222" name="Google Shape;222;p24"/>
            <p:cNvSpPr/>
            <p:nvPr/>
          </p:nvSpPr>
          <p:spPr>
            <a:xfrm>
              <a:off x="4130806" y="1363837"/>
              <a:ext cx="3243686" cy="514566"/>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223" name="Google Shape;223;p24"/>
            <p:cNvSpPr/>
            <p:nvPr/>
          </p:nvSpPr>
          <p:spPr>
            <a:xfrm>
              <a:off x="4130806" y="1363837"/>
              <a:ext cx="1081228" cy="514566"/>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224" name="Google Shape;224;p24"/>
            <p:cNvSpPr/>
            <p:nvPr/>
          </p:nvSpPr>
          <p:spPr>
            <a:xfrm>
              <a:off x="3049577" y="1363837"/>
              <a:ext cx="1081228" cy="514566"/>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225" name="Google Shape;225;p24"/>
            <p:cNvSpPr/>
            <p:nvPr/>
          </p:nvSpPr>
          <p:spPr>
            <a:xfrm>
              <a:off x="887119" y="1363837"/>
              <a:ext cx="3243686" cy="514566"/>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226" name="Google Shape;226;p24"/>
            <p:cNvSpPr/>
            <p:nvPr/>
          </p:nvSpPr>
          <p:spPr>
            <a:xfrm>
              <a:off x="2971801" y="240342"/>
              <a:ext cx="2318009"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3168388" y="427100"/>
              <a:ext cx="2318009"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txBox="1"/>
            <p:nvPr/>
          </p:nvSpPr>
          <p:spPr>
            <a:xfrm>
              <a:off x="3201294" y="460006"/>
              <a:ext cx="2252197" cy="105768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Times New Roman"/>
                <a:buNone/>
              </a:pPr>
              <a:r>
                <a:rPr b="1" lang="en-US" sz="2200">
                  <a:solidFill>
                    <a:schemeClr val="dk1"/>
                  </a:solidFill>
                  <a:latin typeface="Times New Roman"/>
                  <a:ea typeface="Times New Roman"/>
                  <a:cs typeface="Times New Roman"/>
                  <a:sym typeface="Times New Roman"/>
                </a:rPr>
                <a:t>Chế độ kinh tế</a:t>
              </a:r>
              <a:endParaRPr/>
            </a:p>
          </p:txBody>
        </p:sp>
        <p:sp>
          <p:nvSpPr>
            <p:cNvPr id="229" name="Google Shape;229;p24"/>
            <p:cNvSpPr/>
            <p:nvPr/>
          </p:nvSpPr>
          <p:spPr>
            <a:xfrm>
              <a:off x="2477" y="18784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199065" y="20651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nvSpPr>
          <p:spPr>
            <a:xfrm>
              <a:off x="231971" y="2098068"/>
              <a:ext cx="1703471" cy="105768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Mục đích, chính sách KT</a:t>
              </a:r>
              <a:endParaRPr/>
            </a:p>
          </p:txBody>
        </p:sp>
        <p:sp>
          <p:nvSpPr>
            <p:cNvPr id="232" name="Google Shape;232;p24"/>
            <p:cNvSpPr/>
            <p:nvPr/>
          </p:nvSpPr>
          <p:spPr>
            <a:xfrm>
              <a:off x="2164935" y="18784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a:off x="2361522" y="20651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txBox="1"/>
            <p:nvPr/>
          </p:nvSpPr>
          <p:spPr>
            <a:xfrm>
              <a:off x="2394428" y="2098068"/>
              <a:ext cx="1703471" cy="105768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Các hình thức sở hữu</a:t>
              </a:r>
              <a:endParaRPr/>
            </a:p>
          </p:txBody>
        </p:sp>
        <p:sp>
          <p:nvSpPr>
            <p:cNvPr id="235" name="Google Shape;235;p24"/>
            <p:cNvSpPr/>
            <p:nvPr/>
          </p:nvSpPr>
          <p:spPr>
            <a:xfrm>
              <a:off x="4327393" y="18784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a:off x="4523980" y="20651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txBox="1"/>
            <p:nvPr/>
          </p:nvSpPr>
          <p:spPr>
            <a:xfrm>
              <a:off x="4556886" y="2098068"/>
              <a:ext cx="1703471" cy="105768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Các thành viên kinh tế</a:t>
              </a:r>
              <a:endParaRPr/>
            </a:p>
          </p:txBody>
        </p:sp>
        <p:sp>
          <p:nvSpPr>
            <p:cNvPr id="238" name="Google Shape;238;p24"/>
            <p:cNvSpPr/>
            <p:nvPr/>
          </p:nvSpPr>
          <p:spPr>
            <a:xfrm>
              <a:off x="6489851" y="1878404"/>
              <a:ext cx="1769283" cy="112349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p:nvPr/>
          </p:nvSpPr>
          <p:spPr>
            <a:xfrm>
              <a:off x="6686438" y="2065162"/>
              <a:ext cx="1769283" cy="112349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txBox="1"/>
            <p:nvPr/>
          </p:nvSpPr>
          <p:spPr>
            <a:xfrm>
              <a:off x="6719344" y="2098068"/>
              <a:ext cx="1703471" cy="1057683"/>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dk1"/>
                </a:buClr>
                <a:buSzPts val="2200"/>
                <a:buFont typeface="Times New Roman"/>
                <a:buNone/>
              </a:pPr>
              <a:r>
                <a:rPr lang="en-US" sz="2200">
                  <a:solidFill>
                    <a:schemeClr val="dk1"/>
                  </a:solidFill>
                  <a:latin typeface="Times New Roman"/>
                  <a:ea typeface="Times New Roman"/>
                  <a:cs typeface="Times New Roman"/>
                  <a:sym typeface="Times New Roman"/>
                </a:rPr>
                <a:t>Nguyên tắc quản lý KT</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25"/>
          <p:cNvSpPr txBox="1"/>
          <p:nvPr>
            <p:ph idx="1" type="body"/>
          </p:nvPr>
        </p:nvSpPr>
        <p:spPr>
          <a:xfrm>
            <a:off x="0" y="1524000"/>
            <a:ext cx="8001000" cy="5334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46" name="Google Shape;246;p25"/>
          <p:cNvSpPr txBox="1"/>
          <p:nvPr/>
        </p:nvSpPr>
        <p:spPr>
          <a:xfrm>
            <a:off x="685800" y="2057400"/>
            <a:ext cx="8305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247" name="Google Shape;247;p25"/>
          <p:cNvSpPr txBox="1"/>
          <p:nvPr>
            <p:ph type="title"/>
          </p:nvPr>
        </p:nvSpPr>
        <p:spPr>
          <a:xfrm>
            <a:off x="15240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grpSp>
        <p:nvGrpSpPr>
          <p:cNvPr id="248" name="Google Shape;248;p25"/>
          <p:cNvGrpSpPr/>
          <p:nvPr/>
        </p:nvGrpSpPr>
        <p:grpSpPr>
          <a:xfrm>
            <a:off x="457200" y="2885799"/>
            <a:ext cx="8458199" cy="3296201"/>
            <a:chOff x="0" y="294999"/>
            <a:chExt cx="8458199" cy="3296201"/>
          </a:xfrm>
        </p:grpSpPr>
        <p:sp>
          <p:nvSpPr>
            <p:cNvPr id="249" name="Google Shape;249;p25"/>
            <p:cNvSpPr/>
            <p:nvPr/>
          </p:nvSpPr>
          <p:spPr>
            <a:xfrm>
              <a:off x="4096940" y="1137662"/>
              <a:ext cx="2907506" cy="691854"/>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250" name="Google Shape;250;p25"/>
            <p:cNvSpPr/>
            <p:nvPr/>
          </p:nvSpPr>
          <p:spPr>
            <a:xfrm>
              <a:off x="4051220" y="1137662"/>
              <a:ext cx="91440" cy="691854"/>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251" name="Google Shape;251;p25"/>
            <p:cNvSpPr/>
            <p:nvPr/>
          </p:nvSpPr>
          <p:spPr>
            <a:xfrm>
              <a:off x="1189434" y="1137662"/>
              <a:ext cx="2907506" cy="691854"/>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252" name="Google Shape;252;p25"/>
            <p:cNvSpPr/>
            <p:nvPr/>
          </p:nvSpPr>
          <p:spPr>
            <a:xfrm>
              <a:off x="1066797" y="294999"/>
              <a:ext cx="6060287" cy="842662"/>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1331115" y="546101"/>
              <a:ext cx="6060287" cy="842662"/>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nvSpPr>
          <p:spPr>
            <a:xfrm>
              <a:off x="1355796" y="570782"/>
              <a:ext cx="6010925" cy="7933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Times New Roman"/>
                <a:buNone/>
              </a:pPr>
              <a:r>
                <a:rPr b="1" lang="en-US" sz="2500">
                  <a:solidFill>
                    <a:schemeClr val="dk1"/>
                  </a:solidFill>
                  <a:latin typeface="Times New Roman"/>
                  <a:ea typeface="Times New Roman"/>
                  <a:cs typeface="Times New Roman"/>
                  <a:sym typeface="Times New Roman"/>
                </a:rPr>
                <a:t>Quyền con người, quyền, nghĩa vụ của CD</a:t>
              </a:r>
              <a:endParaRPr/>
            </a:p>
          </p:txBody>
        </p:sp>
        <p:sp>
          <p:nvSpPr>
            <p:cNvPr id="255" name="Google Shape;255;p25"/>
            <p:cNvSpPr/>
            <p:nvPr/>
          </p:nvSpPr>
          <p:spPr>
            <a:xfrm>
              <a:off x="0" y="1829516"/>
              <a:ext cx="2378868" cy="151058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264318" y="2080619"/>
              <a:ext cx="2378868" cy="151058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txBox="1"/>
            <p:nvPr/>
          </p:nvSpPr>
          <p:spPr>
            <a:xfrm>
              <a:off x="308561" y="2124862"/>
              <a:ext cx="2290382" cy="142209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Times New Roman"/>
                <a:buNone/>
              </a:pPr>
              <a:r>
                <a:rPr lang="en-US" sz="2500">
                  <a:solidFill>
                    <a:schemeClr val="dk1"/>
                  </a:solidFill>
                  <a:latin typeface="Times New Roman"/>
                  <a:ea typeface="Times New Roman"/>
                  <a:cs typeface="Times New Roman"/>
                  <a:sym typeface="Times New Roman"/>
                </a:rPr>
                <a:t>Quốc tịch VN</a:t>
              </a:r>
              <a:endParaRPr/>
            </a:p>
          </p:txBody>
        </p:sp>
        <p:sp>
          <p:nvSpPr>
            <p:cNvPr id="258" name="Google Shape;258;p25"/>
            <p:cNvSpPr/>
            <p:nvPr/>
          </p:nvSpPr>
          <p:spPr>
            <a:xfrm>
              <a:off x="2907506" y="1829516"/>
              <a:ext cx="2378868" cy="151058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a:off x="3171824" y="2080619"/>
              <a:ext cx="2378868" cy="151058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txBox="1"/>
            <p:nvPr/>
          </p:nvSpPr>
          <p:spPr>
            <a:xfrm>
              <a:off x="3216067" y="2124862"/>
              <a:ext cx="2290382" cy="142209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Times New Roman"/>
                <a:buNone/>
              </a:pPr>
              <a:r>
                <a:rPr lang="en-US" sz="2500">
                  <a:solidFill>
                    <a:schemeClr val="dk1"/>
                  </a:solidFill>
                  <a:latin typeface="Times New Roman"/>
                  <a:ea typeface="Times New Roman"/>
                  <a:cs typeface="Times New Roman"/>
                  <a:sym typeface="Times New Roman"/>
                </a:rPr>
                <a:t>Quyền cơ bản của con người</a:t>
              </a:r>
              <a:endParaRPr/>
            </a:p>
          </p:txBody>
        </p:sp>
        <p:sp>
          <p:nvSpPr>
            <p:cNvPr id="261" name="Google Shape;261;p25"/>
            <p:cNvSpPr/>
            <p:nvPr/>
          </p:nvSpPr>
          <p:spPr>
            <a:xfrm>
              <a:off x="5815012" y="1829516"/>
              <a:ext cx="2378868" cy="151058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6079331" y="2080619"/>
              <a:ext cx="2378868" cy="151058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txBox="1"/>
            <p:nvPr/>
          </p:nvSpPr>
          <p:spPr>
            <a:xfrm>
              <a:off x="6123574" y="2124862"/>
              <a:ext cx="2290382" cy="142209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dk1"/>
                </a:buClr>
                <a:buSzPts val="2500"/>
                <a:buFont typeface="Times New Roman"/>
                <a:buNone/>
              </a:pPr>
              <a:r>
                <a:rPr lang="en-US" sz="2500">
                  <a:solidFill>
                    <a:schemeClr val="dk1"/>
                  </a:solidFill>
                  <a:latin typeface="Times New Roman"/>
                  <a:ea typeface="Times New Roman"/>
                  <a:cs typeface="Times New Roman"/>
                  <a:sym typeface="Times New Roman"/>
                </a:rPr>
                <a:t>Quyền và nghĩa vụ của CD</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26"/>
          <p:cNvSpPr txBox="1"/>
          <p:nvPr>
            <p:ph idx="1" type="body"/>
          </p:nvPr>
        </p:nvSpPr>
        <p:spPr>
          <a:xfrm>
            <a:off x="-228600" y="1219200"/>
            <a:ext cx="4038600" cy="6096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69" name="Google Shape;269;p26"/>
          <p:cNvSpPr txBox="1"/>
          <p:nvPr/>
        </p:nvSpPr>
        <p:spPr>
          <a:xfrm>
            <a:off x="381000" y="1671935"/>
            <a:ext cx="830580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270" name="Google Shape;270;p26"/>
          <p:cNvSpPr txBox="1"/>
          <p:nvPr>
            <p:ph type="title"/>
          </p:nvPr>
        </p:nvSpPr>
        <p:spPr>
          <a:xfrm>
            <a:off x="0" y="6858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grpSp>
        <p:nvGrpSpPr>
          <p:cNvPr id="271" name="Google Shape;271;p26"/>
          <p:cNvGrpSpPr/>
          <p:nvPr/>
        </p:nvGrpSpPr>
        <p:grpSpPr>
          <a:xfrm>
            <a:off x="461949" y="2276863"/>
            <a:ext cx="8448700" cy="3913117"/>
            <a:chOff x="4749" y="67063"/>
            <a:chExt cx="8448700" cy="3913117"/>
          </a:xfrm>
        </p:grpSpPr>
        <p:sp>
          <p:nvSpPr>
            <p:cNvPr id="272" name="Google Shape;272;p26"/>
            <p:cNvSpPr/>
            <p:nvPr/>
          </p:nvSpPr>
          <p:spPr>
            <a:xfrm>
              <a:off x="4184186" y="885228"/>
              <a:ext cx="3659369" cy="455077"/>
            </a:xfrm>
            <a:custGeom>
              <a:rect b="b" l="l" r="r" t="t"/>
              <a:pathLst>
                <a:path extrusionOk="0" h="120000" w="120000">
                  <a:moveTo>
                    <a:pt x="0" y="0"/>
                  </a:moveTo>
                  <a:lnTo>
                    <a:pt x="0" y="100251"/>
                  </a:lnTo>
                  <a:lnTo>
                    <a:pt x="120000" y="100251"/>
                  </a:lnTo>
                  <a:lnTo>
                    <a:pt x="120000" y="120000"/>
                  </a:lnTo>
                </a:path>
              </a:pathLst>
            </a:custGeom>
            <a:noFill/>
            <a:ln cap="flat" cmpd="thickThin" w="55000">
              <a:solidFill>
                <a:srgbClr val="207F97"/>
              </a:solidFill>
              <a:prstDash val="solid"/>
              <a:round/>
              <a:headEnd len="sm" w="sm" type="none"/>
              <a:tailEnd len="sm" w="sm" type="none"/>
            </a:ln>
          </p:spPr>
        </p:sp>
        <p:sp>
          <p:nvSpPr>
            <p:cNvPr id="273" name="Google Shape;273;p26"/>
            <p:cNvSpPr/>
            <p:nvPr/>
          </p:nvSpPr>
          <p:spPr>
            <a:xfrm>
              <a:off x="4184186" y="885228"/>
              <a:ext cx="2439579" cy="455077"/>
            </a:xfrm>
            <a:custGeom>
              <a:rect b="b" l="l" r="r" t="t"/>
              <a:pathLst>
                <a:path extrusionOk="0" h="120000" w="120000">
                  <a:moveTo>
                    <a:pt x="0" y="0"/>
                  </a:moveTo>
                  <a:lnTo>
                    <a:pt x="0" y="100251"/>
                  </a:lnTo>
                  <a:lnTo>
                    <a:pt x="120000" y="100251"/>
                  </a:lnTo>
                  <a:lnTo>
                    <a:pt x="120000" y="120000"/>
                  </a:lnTo>
                </a:path>
              </a:pathLst>
            </a:custGeom>
            <a:noFill/>
            <a:ln cap="flat" cmpd="thickThin" w="55000">
              <a:solidFill>
                <a:srgbClr val="207F97"/>
              </a:solidFill>
              <a:prstDash val="solid"/>
              <a:round/>
              <a:headEnd len="sm" w="sm" type="none"/>
              <a:tailEnd len="sm" w="sm" type="none"/>
            </a:ln>
          </p:spPr>
        </p:sp>
        <p:sp>
          <p:nvSpPr>
            <p:cNvPr id="274" name="Google Shape;274;p26"/>
            <p:cNvSpPr/>
            <p:nvPr/>
          </p:nvSpPr>
          <p:spPr>
            <a:xfrm>
              <a:off x="4184186" y="885228"/>
              <a:ext cx="1219789" cy="455077"/>
            </a:xfrm>
            <a:custGeom>
              <a:rect b="b" l="l" r="r" t="t"/>
              <a:pathLst>
                <a:path extrusionOk="0" h="120000" w="120000">
                  <a:moveTo>
                    <a:pt x="0" y="0"/>
                  </a:moveTo>
                  <a:lnTo>
                    <a:pt x="0" y="100251"/>
                  </a:lnTo>
                  <a:lnTo>
                    <a:pt x="120000" y="100251"/>
                  </a:lnTo>
                  <a:lnTo>
                    <a:pt x="120000" y="120000"/>
                  </a:lnTo>
                </a:path>
              </a:pathLst>
            </a:custGeom>
            <a:noFill/>
            <a:ln cap="flat" cmpd="thickThin" w="55000">
              <a:solidFill>
                <a:srgbClr val="207F97"/>
              </a:solidFill>
              <a:prstDash val="solid"/>
              <a:round/>
              <a:headEnd len="sm" w="sm" type="none"/>
              <a:tailEnd len="sm" w="sm" type="none"/>
            </a:ln>
          </p:spPr>
        </p:sp>
        <p:sp>
          <p:nvSpPr>
            <p:cNvPr id="275" name="Google Shape;275;p26"/>
            <p:cNvSpPr/>
            <p:nvPr/>
          </p:nvSpPr>
          <p:spPr>
            <a:xfrm>
              <a:off x="4138466" y="885228"/>
              <a:ext cx="91440" cy="455077"/>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276" name="Google Shape;276;p26"/>
            <p:cNvSpPr/>
            <p:nvPr/>
          </p:nvSpPr>
          <p:spPr>
            <a:xfrm>
              <a:off x="2964396" y="885228"/>
              <a:ext cx="1219789" cy="455077"/>
            </a:xfrm>
            <a:custGeom>
              <a:rect b="b" l="l" r="r" t="t"/>
              <a:pathLst>
                <a:path extrusionOk="0" h="120000" w="120000">
                  <a:moveTo>
                    <a:pt x="120000" y="0"/>
                  </a:moveTo>
                  <a:lnTo>
                    <a:pt x="120000" y="100251"/>
                  </a:lnTo>
                  <a:lnTo>
                    <a:pt x="0" y="100251"/>
                  </a:lnTo>
                  <a:lnTo>
                    <a:pt x="0" y="120000"/>
                  </a:lnTo>
                </a:path>
              </a:pathLst>
            </a:custGeom>
            <a:noFill/>
            <a:ln cap="flat" cmpd="thickThin" w="55000">
              <a:solidFill>
                <a:srgbClr val="207F97"/>
              </a:solidFill>
              <a:prstDash val="solid"/>
              <a:round/>
              <a:headEnd len="sm" w="sm" type="none"/>
              <a:tailEnd len="sm" w="sm" type="none"/>
            </a:ln>
          </p:spPr>
        </p:sp>
        <p:sp>
          <p:nvSpPr>
            <p:cNvPr id="277" name="Google Shape;277;p26"/>
            <p:cNvSpPr/>
            <p:nvPr/>
          </p:nvSpPr>
          <p:spPr>
            <a:xfrm>
              <a:off x="1744607" y="885228"/>
              <a:ext cx="2439579" cy="455077"/>
            </a:xfrm>
            <a:custGeom>
              <a:rect b="b" l="l" r="r" t="t"/>
              <a:pathLst>
                <a:path extrusionOk="0" h="120000" w="120000">
                  <a:moveTo>
                    <a:pt x="120000" y="0"/>
                  </a:moveTo>
                  <a:lnTo>
                    <a:pt x="120000" y="100251"/>
                  </a:lnTo>
                  <a:lnTo>
                    <a:pt x="0" y="100251"/>
                  </a:lnTo>
                  <a:lnTo>
                    <a:pt x="0" y="120000"/>
                  </a:lnTo>
                </a:path>
              </a:pathLst>
            </a:custGeom>
            <a:noFill/>
            <a:ln cap="flat" cmpd="thickThin" w="55000">
              <a:solidFill>
                <a:srgbClr val="207F97"/>
              </a:solidFill>
              <a:prstDash val="solid"/>
              <a:round/>
              <a:headEnd len="sm" w="sm" type="none"/>
              <a:tailEnd len="sm" w="sm" type="none"/>
            </a:ln>
          </p:spPr>
        </p:sp>
        <p:sp>
          <p:nvSpPr>
            <p:cNvPr id="278" name="Google Shape;278;p26"/>
            <p:cNvSpPr/>
            <p:nvPr/>
          </p:nvSpPr>
          <p:spPr>
            <a:xfrm>
              <a:off x="524817" y="885228"/>
              <a:ext cx="3659369" cy="455077"/>
            </a:xfrm>
            <a:custGeom>
              <a:rect b="b" l="l" r="r" t="t"/>
              <a:pathLst>
                <a:path extrusionOk="0" h="120000" w="120000">
                  <a:moveTo>
                    <a:pt x="120000" y="0"/>
                  </a:moveTo>
                  <a:lnTo>
                    <a:pt x="120000" y="100251"/>
                  </a:lnTo>
                  <a:lnTo>
                    <a:pt x="0" y="100251"/>
                  </a:lnTo>
                  <a:lnTo>
                    <a:pt x="0" y="120000"/>
                  </a:lnTo>
                </a:path>
              </a:pathLst>
            </a:custGeom>
            <a:noFill/>
            <a:ln cap="flat" cmpd="thickThin" w="55000">
              <a:solidFill>
                <a:srgbClr val="207F97"/>
              </a:solidFill>
              <a:prstDash val="solid"/>
              <a:round/>
              <a:headEnd len="sm" w="sm" type="none"/>
              <a:tailEnd len="sm" w="sm" type="none"/>
            </a:ln>
          </p:spPr>
        </p:sp>
        <p:sp>
          <p:nvSpPr>
            <p:cNvPr id="279" name="Google Shape;279;p26"/>
            <p:cNvSpPr/>
            <p:nvPr/>
          </p:nvSpPr>
          <p:spPr>
            <a:xfrm>
              <a:off x="1828797" y="67063"/>
              <a:ext cx="4710777" cy="818165"/>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1918625" y="152399"/>
              <a:ext cx="4710777" cy="818165"/>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txBox="1"/>
            <p:nvPr/>
          </p:nvSpPr>
          <p:spPr>
            <a:xfrm>
              <a:off x="1942588" y="176362"/>
              <a:ext cx="4662851" cy="77023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Tổ chức và hoạt động của BMNN</a:t>
              </a:r>
              <a:endParaRPr/>
            </a:p>
          </p:txBody>
        </p:sp>
        <p:sp>
          <p:nvSpPr>
            <p:cNvPr id="282" name="Google Shape;282;p26"/>
            <p:cNvSpPr/>
            <p:nvPr/>
          </p:nvSpPr>
          <p:spPr>
            <a:xfrm>
              <a:off x="4749"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94576"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txBox="1"/>
            <p:nvPr/>
          </p:nvSpPr>
          <p:spPr>
            <a:xfrm>
              <a:off x="125041"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Nguyên tắc</a:t>
              </a:r>
              <a:endParaRPr/>
            </a:p>
          </p:txBody>
        </p:sp>
        <p:sp>
          <p:nvSpPr>
            <p:cNvPr id="285" name="Google Shape;285;p26"/>
            <p:cNvSpPr/>
            <p:nvPr/>
          </p:nvSpPr>
          <p:spPr>
            <a:xfrm>
              <a:off x="1224539"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1314366"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txBox="1"/>
            <p:nvPr/>
          </p:nvSpPr>
          <p:spPr>
            <a:xfrm>
              <a:off x="1344831"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Chế độ bầu cử</a:t>
              </a:r>
              <a:endParaRPr/>
            </a:p>
          </p:txBody>
        </p:sp>
        <p:sp>
          <p:nvSpPr>
            <p:cNvPr id="288" name="Google Shape;288;p26"/>
            <p:cNvSpPr/>
            <p:nvPr/>
          </p:nvSpPr>
          <p:spPr>
            <a:xfrm>
              <a:off x="2444328"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2534156"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txBox="1"/>
            <p:nvPr/>
          </p:nvSpPr>
          <p:spPr>
            <a:xfrm>
              <a:off x="2564621"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Quốc hội</a:t>
              </a:r>
              <a:endParaRPr/>
            </a:p>
          </p:txBody>
        </p:sp>
        <p:sp>
          <p:nvSpPr>
            <p:cNvPr id="291" name="Google Shape;291;p26"/>
            <p:cNvSpPr/>
            <p:nvPr/>
          </p:nvSpPr>
          <p:spPr>
            <a:xfrm>
              <a:off x="3664118"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3753945"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txBox="1"/>
            <p:nvPr/>
          </p:nvSpPr>
          <p:spPr>
            <a:xfrm>
              <a:off x="3784410"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Chủ tịch nước</a:t>
              </a:r>
              <a:endParaRPr/>
            </a:p>
          </p:txBody>
        </p:sp>
        <p:sp>
          <p:nvSpPr>
            <p:cNvPr id="294" name="Google Shape;294;p26"/>
            <p:cNvSpPr/>
            <p:nvPr/>
          </p:nvSpPr>
          <p:spPr>
            <a:xfrm>
              <a:off x="4883908"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4973735"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txBox="1"/>
            <p:nvPr/>
          </p:nvSpPr>
          <p:spPr>
            <a:xfrm>
              <a:off x="5004200"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Chính phủ, thủ tướng CP</a:t>
              </a:r>
              <a:endParaRPr/>
            </a:p>
          </p:txBody>
        </p:sp>
        <p:sp>
          <p:nvSpPr>
            <p:cNvPr id="297" name="Google Shape;297;p26"/>
            <p:cNvSpPr/>
            <p:nvPr/>
          </p:nvSpPr>
          <p:spPr>
            <a:xfrm>
              <a:off x="6103698"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6193525"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txBox="1"/>
            <p:nvPr/>
          </p:nvSpPr>
          <p:spPr>
            <a:xfrm>
              <a:off x="6223990" y="1456106"/>
              <a:ext cx="979205" cy="2493609"/>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Cơ quan địa phương</a:t>
              </a:r>
              <a:endParaRPr/>
            </a:p>
          </p:txBody>
        </p:sp>
        <p:sp>
          <p:nvSpPr>
            <p:cNvPr id="300" name="Google Shape;300;p26"/>
            <p:cNvSpPr/>
            <p:nvPr/>
          </p:nvSpPr>
          <p:spPr>
            <a:xfrm>
              <a:off x="7323487" y="1340306"/>
              <a:ext cx="1040135" cy="255453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7413314" y="1425641"/>
              <a:ext cx="1040135" cy="255453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txBox="1"/>
            <p:nvPr/>
          </p:nvSpPr>
          <p:spPr>
            <a:xfrm>
              <a:off x="7443779" y="1456106"/>
              <a:ext cx="979205" cy="249360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TAND, VKSND</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27"/>
          <p:cNvSpPr txBox="1"/>
          <p:nvPr>
            <p:ph idx="1" type="body"/>
          </p:nvPr>
        </p:nvSpPr>
        <p:spPr>
          <a:xfrm>
            <a:off x="-228600" y="1447800"/>
            <a:ext cx="4114800" cy="5334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08" name="Google Shape;308;p27"/>
          <p:cNvSpPr txBox="1"/>
          <p:nvPr/>
        </p:nvSpPr>
        <p:spPr>
          <a:xfrm>
            <a:off x="762000" y="1981200"/>
            <a:ext cx="83058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Các quan hệ xã hội cơ bản được điều chỉnh bởi luật hiến pháp </a:t>
            </a:r>
            <a:endParaRPr/>
          </a:p>
        </p:txBody>
      </p:sp>
      <p:sp>
        <p:nvSpPr>
          <p:cNvPr id="309" name="Google Shape;309;p27"/>
          <p:cNvSpPr txBox="1"/>
          <p:nvPr>
            <p:ph type="title"/>
          </p:nvPr>
        </p:nvSpPr>
        <p:spPr>
          <a:xfrm>
            <a:off x="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grpSp>
        <p:nvGrpSpPr>
          <p:cNvPr id="310" name="Google Shape;310;p27"/>
          <p:cNvGrpSpPr/>
          <p:nvPr/>
        </p:nvGrpSpPr>
        <p:grpSpPr>
          <a:xfrm>
            <a:off x="462190" y="2989276"/>
            <a:ext cx="8448218" cy="2759046"/>
            <a:chOff x="4990" y="550876"/>
            <a:chExt cx="8448218" cy="2759046"/>
          </a:xfrm>
        </p:grpSpPr>
        <p:sp>
          <p:nvSpPr>
            <p:cNvPr id="311" name="Google Shape;311;p27"/>
            <p:cNvSpPr/>
            <p:nvPr/>
          </p:nvSpPr>
          <p:spPr>
            <a:xfrm>
              <a:off x="4155173" y="1666666"/>
              <a:ext cx="3438429" cy="387006"/>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312" name="Google Shape;312;p27"/>
            <p:cNvSpPr/>
            <p:nvPr/>
          </p:nvSpPr>
          <p:spPr>
            <a:xfrm>
              <a:off x="4155173" y="1666666"/>
              <a:ext cx="1719214" cy="387006"/>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313" name="Google Shape;313;p27"/>
            <p:cNvSpPr/>
            <p:nvPr/>
          </p:nvSpPr>
          <p:spPr>
            <a:xfrm>
              <a:off x="4109453" y="1666666"/>
              <a:ext cx="91440" cy="387006"/>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314" name="Google Shape;314;p27"/>
            <p:cNvSpPr/>
            <p:nvPr/>
          </p:nvSpPr>
          <p:spPr>
            <a:xfrm>
              <a:off x="2435958" y="1666666"/>
              <a:ext cx="1719214" cy="387006"/>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315" name="Google Shape;315;p27"/>
            <p:cNvSpPr/>
            <p:nvPr/>
          </p:nvSpPr>
          <p:spPr>
            <a:xfrm>
              <a:off x="716744" y="1666666"/>
              <a:ext cx="3438429" cy="387006"/>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316" name="Google Shape;316;p27"/>
            <p:cNvSpPr/>
            <p:nvPr/>
          </p:nvSpPr>
          <p:spPr>
            <a:xfrm>
              <a:off x="2609595" y="550876"/>
              <a:ext cx="3091155"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2757448" y="691337"/>
              <a:ext cx="3091155"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txBox="1"/>
            <p:nvPr/>
          </p:nvSpPr>
          <p:spPr>
            <a:xfrm>
              <a:off x="2790128" y="724017"/>
              <a:ext cx="3025795"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b="1" lang="en-US" sz="3000">
                  <a:solidFill>
                    <a:schemeClr val="dk1"/>
                  </a:solidFill>
                  <a:latin typeface="Times New Roman"/>
                  <a:ea typeface="Times New Roman"/>
                  <a:cs typeface="Times New Roman"/>
                  <a:sym typeface="Times New Roman"/>
                </a:rPr>
                <a:t>Các biểu tượng của Nhà nước</a:t>
              </a:r>
              <a:endParaRPr/>
            </a:p>
          </p:txBody>
        </p:sp>
        <p:sp>
          <p:nvSpPr>
            <p:cNvPr id="319" name="Google Shape;319;p27"/>
            <p:cNvSpPr/>
            <p:nvPr/>
          </p:nvSpPr>
          <p:spPr>
            <a:xfrm>
              <a:off x="4990" y="2053672"/>
              <a:ext cx="1423507"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152843" y="2194133"/>
              <a:ext cx="1423507"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txBox="1"/>
            <p:nvPr/>
          </p:nvSpPr>
          <p:spPr>
            <a:xfrm>
              <a:off x="185523" y="2226813"/>
              <a:ext cx="1358147"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lang="en-US" sz="3000">
                  <a:solidFill>
                    <a:schemeClr val="dk1"/>
                  </a:solidFill>
                  <a:latin typeface="Times New Roman"/>
                  <a:ea typeface="Times New Roman"/>
                  <a:cs typeface="Times New Roman"/>
                  <a:sym typeface="Times New Roman"/>
                </a:rPr>
                <a:t>Quốc kỳ</a:t>
              </a:r>
              <a:endParaRPr/>
            </a:p>
          </p:txBody>
        </p:sp>
        <p:sp>
          <p:nvSpPr>
            <p:cNvPr id="322" name="Google Shape;322;p27"/>
            <p:cNvSpPr/>
            <p:nvPr/>
          </p:nvSpPr>
          <p:spPr>
            <a:xfrm>
              <a:off x="1724204" y="2053672"/>
              <a:ext cx="1423507"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1872058" y="2194133"/>
              <a:ext cx="1423507"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txBox="1"/>
            <p:nvPr/>
          </p:nvSpPr>
          <p:spPr>
            <a:xfrm>
              <a:off x="1904738" y="2226813"/>
              <a:ext cx="1358147"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lang="en-US" sz="3000">
                  <a:solidFill>
                    <a:schemeClr val="dk1"/>
                  </a:solidFill>
                  <a:latin typeface="Times New Roman"/>
                  <a:ea typeface="Times New Roman"/>
                  <a:cs typeface="Times New Roman"/>
                  <a:sym typeface="Times New Roman"/>
                </a:rPr>
                <a:t>Quốc huy</a:t>
              </a:r>
              <a:endParaRPr/>
            </a:p>
          </p:txBody>
        </p:sp>
        <p:sp>
          <p:nvSpPr>
            <p:cNvPr id="325" name="Google Shape;325;p27"/>
            <p:cNvSpPr/>
            <p:nvPr/>
          </p:nvSpPr>
          <p:spPr>
            <a:xfrm>
              <a:off x="3443419" y="2053672"/>
              <a:ext cx="1423507"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3591272" y="2194133"/>
              <a:ext cx="1423507"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txBox="1"/>
            <p:nvPr/>
          </p:nvSpPr>
          <p:spPr>
            <a:xfrm>
              <a:off x="3623952" y="2226813"/>
              <a:ext cx="1358147"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lang="en-US" sz="3000">
                  <a:solidFill>
                    <a:schemeClr val="dk1"/>
                  </a:solidFill>
                  <a:latin typeface="Times New Roman"/>
                  <a:ea typeface="Times New Roman"/>
                  <a:cs typeface="Times New Roman"/>
                  <a:sym typeface="Times New Roman"/>
                </a:rPr>
                <a:t>Quốc ca</a:t>
              </a:r>
              <a:endParaRPr/>
            </a:p>
          </p:txBody>
        </p:sp>
        <p:sp>
          <p:nvSpPr>
            <p:cNvPr id="328" name="Google Shape;328;p27"/>
            <p:cNvSpPr/>
            <p:nvPr/>
          </p:nvSpPr>
          <p:spPr>
            <a:xfrm>
              <a:off x="5162633" y="2053672"/>
              <a:ext cx="1423507"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5310487" y="2194133"/>
              <a:ext cx="1423507"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txBox="1"/>
            <p:nvPr/>
          </p:nvSpPr>
          <p:spPr>
            <a:xfrm>
              <a:off x="5343167" y="2226813"/>
              <a:ext cx="1358147"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lang="en-US" sz="3000">
                  <a:solidFill>
                    <a:schemeClr val="dk1"/>
                  </a:solidFill>
                  <a:latin typeface="Times New Roman"/>
                  <a:ea typeface="Times New Roman"/>
                  <a:cs typeface="Times New Roman"/>
                  <a:sym typeface="Times New Roman"/>
                </a:rPr>
                <a:t>Quốc khánh</a:t>
              </a:r>
              <a:endParaRPr/>
            </a:p>
          </p:txBody>
        </p:sp>
        <p:sp>
          <p:nvSpPr>
            <p:cNvPr id="331" name="Google Shape;331;p27"/>
            <p:cNvSpPr/>
            <p:nvPr/>
          </p:nvSpPr>
          <p:spPr>
            <a:xfrm>
              <a:off x="6881848" y="2053672"/>
              <a:ext cx="1423507" cy="111578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7029701" y="2194133"/>
              <a:ext cx="1423507" cy="111578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txBox="1"/>
            <p:nvPr/>
          </p:nvSpPr>
          <p:spPr>
            <a:xfrm>
              <a:off x="7062381" y="2226813"/>
              <a:ext cx="1358147" cy="1050429"/>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dk1"/>
                </a:buClr>
                <a:buSzPts val="3000"/>
                <a:buFont typeface="Times New Roman"/>
                <a:buNone/>
              </a:pPr>
              <a:r>
                <a:rPr lang="en-US" sz="3000">
                  <a:solidFill>
                    <a:schemeClr val="dk1"/>
                  </a:solidFill>
                  <a:latin typeface="Times New Roman"/>
                  <a:ea typeface="Times New Roman"/>
                  <a:cs typeface="Times New Roman"/>
                  <a:sym typeface="Times New Roman"/>
                </a:rPr>
                <a:t>Thủ đô</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8" name="Shape 338"/>
        <p:cNvGrpSpPr/>
        <p:nvPr/>
      </p:nvGrpSpPr>
      <p:grpSpPr>
        <a:xfrm>
          <a:off x="0" y="0"/>
          <a:ext cx="0" cy="0"/>
          <a:chOff x="0" y="0"/>
          <a:chExt cx="0" cy="0"/>
        </a:xfrm>
      </p:grpSpPr>
      <p:sp>
        <p:nvSpPr>
          <p:cNvPr id="339" name="Google Shape;339;p28"/>
          <p:cNvSpPr txBox="1"/>
          <p:nvPr>
            <p:ph idx="1" type="body"/>
          </p:nvPr>
        </p:nvSpPr>
        <p:spPr>
          <a:xfrm>
            <a:off x="-76200" y="1371600"/>
            <a:ext cx="3886200" cy="457200"/>
          </a:xfrm>
          <a:prstGeom prst="rect">
            <a:avLst/>
          </a:prstGeom>
          <a:noFill/>
          <a:ln>
            <a:noFill/>
          </a:ln>
        </p:spPr>
        <p:txBody>
          <a:bodyPr anchorCtr="0" anchor="t" bIns="45700" lIns="91425" spcFirstLastPara="1" rIns="91425" wrap="square" tIns="45700">
            <a:noAutofit/>
          </a:bodyPr>
          <a:lstStyle/>
          <a:p>
            <a:pPr indent="-177800" lvl="0" marL="749300" rtl="0" algn="l">
              <a:lnSpc>
                <a:spcPct val="90000"/>
              </a:lnSpc>
              <a:spcBef>
                <a:spcPts val="0"/>
              </a:spcBef>
              <a:spcAft>
                <a:spcPts val="0"/>
              </a:spcAft>
              <a:buClr>
                <a:schemeClr val="dk1"/>
              </a:buClr>
              <a:buSzPts val="2590"/>
              <a:buAutoNum type="arabicPeriod"/>
            </a:pPr>
            <a:r>
              <a:rPr b="1" lang="en-US" sz="2590">
                <a:latin typeface="Times New Roman"/>
                <a:ea typeface="Times New Roman"/>
                <a:cs typeface="Times New Roman"/>
                <a:sym typeface="Times New Roman"/>
              </a:rPr>
              <a:t>Giới thiệu chung</a:t>
            </a:r>
            <a:endParaRPr/>
          </a:p>
          <a:p>
            <a:pPr indent="-571500" lvl="0" marL="571500" rtl="0" algn="just">
              <a:lnSpc>
                <a:spcPct val="9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340" name="Google Shape;340;p28"/>
          <p:cNvSpPr txBox="1"/>
          <p:nvPr/>
        </p:nvSpPr>
        <p:spPr>
          <a:xfrm>
            <a:off x="228600" y="1752600"/>
            <a:ext cx="8839200" cy="44935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Cơ sở phân biệt HP với các văn bản pháp luật khác:</a:t>
            </a:r>
            <a:endParaRPr/>
          </a:p>
          <a:p>
            <a:pPr indent="-165100" lvl="0" marL="0" marR="0" rtl="0" algn="l">
              <a:spcBef>
                <a:spcPts val="0"/>
              </a:spcBef>
              <a:spcAft>
                <a:spcPts val="0"/>
              </a:spcAft>
              <a:buClr>
                <a:schemeClr val="dk1"/>
              </a:buClr>
              <a:buSzPts val="2600"/>
              <a:buFont typeface="Noto Sans Symbols"/>
              <a:buChar char="⮚"/>
            </a:pPr>
            <a:r>
              <a:rPr b="1" i="1" lang="en-US" sz="2600">
                <a:solidFill>
                  <a:schemeClr val="dk1"/>
                </a:solidFill>
                <a:latin typeface="Times New Roman"/>
                <a:ea typeface="Times New Roman"/>
                <a:cs typeface="Times New Roman"/>
                <a:sym typeface="Times New Roman"/>
              </a:rPr>
              <a:t>Chủ thể ban hành, trình tự thông qua, sửa đổi, bổ sung</a:t>
            </a:r>
            <a:endParaRPr/>
          </a:p>
          <a:p>
            <a:pPr indent="-165100" lvl="0" marL="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Chủ thể ban hành: toàn dân (trưng cầu dân ý)/cơ quan dân cử (Quốc hội, Nghị viện, Hội nghị lập hiến)</a:t>
            </a:r>
            <a:endParaRPr/>
          </a:p>
          <a:p>
            <a:pPr indent="-165100" lvl="0" marL="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Trình tự thủ tục thông qua: (ở VN 2/3 ĐBQH thông qua)</a:t>
            </a:r>
            <a:endParaRPr/>
          </a:p>
          <a:p>
            <a:pPr indent="-165100" lvl="0" marL="0" marR="0" rtl="0" algn="l">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Trình tự sửa đổi, bổ sung: </a:t>
            </a:r>
            <a:endParaRPr/>
          </a:p>
          <a:p>
            <a:pPr indent="0" lvl="0" marL="0" marR="0" rtl="0" algn="l">
              <a:spcBef>
                <a:spcPts val="0"/>
              </a:spcBef>
              <a:spcAft>
                <a:spcPts val="0"/>
              </a:spcAft>
              <a:buNone/>
            </a:pPr>
            <a:r>
              <a:rPr i="1" lang="en-US" sz="2600">
                <a:solidFill>
                  <a:schemeClr val="dk1"/>
                </a:solidFill>
                <a:latin typeface="Times New Roman"/>
                <a:ea typeface="Times New Roman"/>
                <a:cs typeface="Times New Roman"/>
                <a:sym typeface="Times New Roman"/>
              </a:rPr>
              <a:t>VN: 2/3 ĐBQH đồng ý sửa đổi</a:t>
            </a:r>
            <a:endParaRPr/>
          </a:p>
          <a:p>
            <a:pPr indent="0" lvl="0" marL="0" marR="0" rtl="0" algn="l">
              <a:spcBef>
                <a:spcPts val="0"/>
              </a:spcBef>
              <a:spcAft>
                <a:spcPts val="0"/>
              </a:spcAft>
              <a:buNone/>
            </a:pPr>
            <a:r>
              <a:rPr i="1" lang="en-US" sz="2600">
                <a:solidFill>
                  <a:schemeClr val="dk1"/>
                </a:solidFill>
                <a:latin typeface="Times New Roman"/>
                <a:ea typeface="Times New Roman"/>
                <a:cs typeface="Times New Roman"/>
                <a:sym typeface="Times New Roman"/>
              </a:rPr>
              <a:t>Mỹ: 2/3 Hạ nghị sĩ, 2/3 Thượng nghị sĩ, 50 tiểu Bang phê chuẩn(3/4)</a:t>
            </a:r>
            <a:endParaRPr/>
          </a:p>
          <a:p>
            <a:pPr indent="0" lvl="0" marL="0" marR="0" rtl="0" algn="l">
              <a:spcBef>
                <a:spcPts val="0"/>
              </a:spcBef>
              <a:spcAft>
                <a:spcPts val="0"/>
              </a:spcAft>
              <a:buNone/>
            </a:pPr>
            <a:r>
              <a:rPr i="1" lang="en-US" sz="2600">
                <a:solidFill>
                  <a:schemeClr val="dk1"/>
                </a:solidFill>
                <a:latin typeface="Times New Roman"/>
                <a:ea typeface="Times New Roman"/>
                <a:cs typeface="Times New Roman"/>
                <a:sym typeface="Times New Roman"/>
              </a:rPr>
              <a:t>Nga: 2/3 Duma (Hạ viện), 3/4 Hội đồng liên bang (Thượng viện) chỉ sửa đổi từ Chương 3 -&gt; 8, Chương 1,2 không được sửa</a:t>
            </a:r>
            <a:endParaRPr/>
          </a:p>
        </p:txBody>
      </p:sp>
      <p:sp>
        <p:nvSpPr>
          <p:cNvPr id="341" name="Google Shape;341;p28"/>
          <p:cNvSpPr txBox="1"/>
          <p:nvPr>
            <p:ph type="title"/>
          </p:nvPr>
        </p:nvSpPr>
        <p:spPr>
          <a:xfrm>
            <a:off x="152400" y="7620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29"/>
          <p:cNvSpPr txBox="1"/>
          <p:nvPr>
            <p:ph idx="1" type="body"/>
          </p:nvPr>
        </p:nvSpPr>
        <p:spPr>
          <a:xfrm>
            <a:off x="-228600" y="1447800"/>
            <a:ext cx="3886200" cy="457200"/>
          </a:xfrm>
          <a:prstGeom prst="rect">
            <a:avLst/>
          </a:prstGeom>
          <a:noFill/>
          <a:ln>
            <a:noFill/>
          </a:ln>
        </p:spPr>
        <p:txBody>
          <a:bodyPr anchorCtr="0" anchor="t" bIns="45700" lIns="91425" spcFirstLastPara="1" rIns="91425" wrap="square" tIns="45700">
            <a:noAutofit/>
          </a:bodyPr>
          <a:lstStyle/>
          <a:p>
            <a:pPr indent="-177800" lvl="0" marL="749300" rtl="0" algn="l">
              <a:lnSpc>
                <a:spcPct val="90000"/>
              </a:lnSpc>
              <a:spcBef>
                <a:spcPts val="0"/>
              </a:spcBef>
              <a:spcAft>
                <a:spcPts val="0"/>
              </a:spcAft>
              <a:buClr>
                <a:schemeClr val="dk1"/>
              </a:buClr>
              <a:buSzPts val="2590"/>
              <a:buAutoNum type="arabicPeriod"/>
            </a:pPr>
            <a:r>
              <a:rPr b="1" lang="en-US" sz="2590">
                <a:latin typeface="Times New Roman"/>
                <a:ea typeface="Times New Roman"/>
                <a:cs typeface="Times New Roman"/>
                <a:sym typeface="Times New Roman"/>
              </a:rPr>
              <a:t>Giới thiệu chung</a:t>
            </a:r>
            <a:endParaRPr/>
          </a:p>
          <a:p>
            <a:pPr indent="-571500" lvl="0" marL="571500" rtl="0" algn="just">
              <a:lnSpc>
                <a:spcPct val="9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348" name="Google Shape;348;p29"/>
          <p:cNvSpPr txBox="1"/>
          <p:nvPr/>
        </p:nvSpPr>
        <p:spPr>
          <a:xfrm>
            <a:off x="152400" y="1905000"/>
            <a:ext cx="88392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Cơ sở phân biệt HP với các văn bản pháp luật khác:</a:t>
            </a:r>
            <a:endParaRPr/>
          </a:p>
          <a:p>
            <a:pPr indent="-152400" lvl="0" marL="0" marR="0" rtl="0" algn="just">
              <a:spcBef>
                <a:spcPts val="0"/>
              </a:spcBef>
              <a:spcAft>
                <a:spcPts val="0"/>
              </a:spcAft>
              <a:buClr>
                <a:schemeClr val="dk1"/>
              </a:buClr>
              <a:buSzPts val="2400"/>
              <a:buFont typeface="Noto Sans Symbols"/>
              <a:buChar char="⮚"/>
            </a:pPr>
            <a:r>
              <a:rPr b="1" i="1" lang="en-US" sz="2400">
                <a:solidFill>
                  <a:schemeClr val="dk1"/>
                </a:solidFill>
                <a:latin typeface="Times New Roman"/>
                <a:ea typeface="Times New Roman"/>
                <a:cs typeface="Times New Roman"/>
                <a:sym typeface="Times New Roman"/>
              </a:rPr>
              <a:t>HP quy định cả ba nội dung về lập pháp, hành pháp và tư pháp:</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HP là văn bản QPPL duy nhất quy định một lúc cả 3 nội dung của QLNN là lập pháp, hành pháp và tư pháp</a:t>
            </a:r>
            <a:endParaRPr/>
          </a:p>
          <a:p>
            <a:pPr indent="-152400" lvl="0" marL="0" marR="0" rtl="0" algn="just">
              <a:spcBef>
                <a:spcPts val="0"/>
              </a:spcBef>
              <a:spcAft>
                <a:spcPts val="0"/>
              </a:spcAft>
              <a:buClr>
                <a:schemeClr val="dk1"/>
              </a:buClr>
              <a:buSzPts val="2400"/>
              <a:buFont typeface="Noto Sans Symbols"/>
              <a:buChar char="⮚"/>
            </a:pPr>
            <a:r>
              <a:rPr b="1" i="1" lang="en-US" sz="2400">
                <a:solidFill>
                  <a:schemeClr val="dk1"/>
                </a:solidFill>
                <a:latin typeface="Times New Roman"/>
                <a:ea typeface="Times New Roman"/>
                <a:cs typeface="Times New Roman"/>
                <a:sym typeface="Times New Roman"/>
              </a:rPr>
              <a:t>Phạm vi điều chỉnh rộng, mức độ điều chỉnh khái quát, cô đọng:</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Phạm vi điều chỉnh rộng, bao trùm mọi lĩnh vực đời sống xã hội</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Chỉ điều chỉnh các vấn đề cơ bản, quan trọng nhất, mang tính nguyên tắc nhất</a:t>
            </a:r>
            <a:endParaRPr/>
          </a:p>
          <a:p>
            <a:pPr indent="-152400" lvl="0" marL="0" marR="0" rtl="0" algn="just">
              <a:spcBef>
                <a:spcPts val="0"/>
              </a:spcBef>
              <a:spcAft>
                <a:spcPts val="0"/>
              </a:spcAft>
              <a:buClr>
                <a:schemeClr val="dk1"/>
              </a:buClr>
              <a:buSzPts val="2400"/>
              <a:buFont typeface="Noto Sans Symbols"/>
              <a:buChar char="⮚"/>
            </a:pPr>
            <a:r>
              <a:rPr b="1" i="1" lang="en-US" sz="2400">
                <a:solidFill>
                  <a:schemeClr val="dk1"/>
                </a:solidFill>
                <a:latin typeface="Times New Roman"/>
                <a:ea typeface="Times New Roman"/>
                <a:cs typeface="Times New Roman"/>
                <a:sym typeface="Times New Roman"/>
              </a:rPr>
              <a:t>Giá trị pháp lý cao nhất:</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Các văn bản QPPL không được trái HP. </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HP là “xương sống” của toàn bộ HTPL, là luật “gốc”, luật “mẹ”, luật “cơ bản”</a:t>
            </a:r>
            <a:endParaRPr/>
          </a:p>
          <a:p>
            <a:pPr indent="0" lvl="0" marL="0" marR="0" rtl="0" algn="l">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p:txBody>
      </p:sp>
      <p:sp>
        <p:nvSpPr>
          <p:cNvPr id="349" name="Google Shape;349;p29"/>
          <p:cNvSpPr txBox="1"/>
          <p:nvPr>
            <p:ph type="title"/>
          </p:nvPr>
        </p:nvSpPr>
        <p:spPr>
          <a:xfrm>
            <a:off x="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30"/>
          <p:cNvSpPr txBox="1"/>
          <p:nvPr>
            <p:ph idx="1" type="body"/>
          </p:nvPr>
        </p:nvSpPr>
        <p:spPr>
          <a:xfrm>
            <a:off x="-304800" y="1447800"/>
            <a:ext cx="6172200" cy="5334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2. Lịch sử lập hiến Việt Nam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55" name="Google Shape;355;p30"/>
          <p:cNvSpPr txBox="1"/>
          <p:nvPr>
            <p:ph type="title"/>
          </p:nvPr>
        </p:nvSpPr>
        <p:spPr>
          <a:xfrm>
            <a:off x="7620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356" name="Google Shape;356;p30"/>
          <p:cNvSpPr txBox="1"/>
          <p:nvPr/>
        </p:nvSpPr>
        <p:spPr>
          <a:xfrm>
            <a:off x="457200" y="1905000"/>
            <a:ext cx="85344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Khái quát chung về lịch sử hiến pháp trên thế giới:</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Hiến pháp Mỹ (1787) là bản HP thành văn đầu tiên trên thế giới.</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Giai đoạn 1: 1787 – 1917: </a:t>
            </a:r>
            <a:r>
              <a:rPr lang="en-US" sz="2400">
                <a:solidFill>
                  <a:schemeClr val="dk1"/>
                </a:solidFill>
                <a:latin typeface="Times New Roman"/>
                <a:ea typeface="Times New Roman"/>
                <a:cs typeface="Times New Roman"/>
                <a:sym typeface="Times New Roman"/>
              </a:rPr>
              <a:t>phạm vi HP hẹp ở phân quyền và quyền công dân, tồn tại ở một số nước Anh, Mỹ, Pháp, Đức, Nhật.</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Giai đoạn 2: 1917-1945: </a:t>
            </a:r>
            <a:r>
              <a:rPr lang="en-US" sz="2400">
                <a:solidFill>
                  <a:schemeClr val="dk1"/>
                </a:solidFill>
                <a:latin typeface="Times New Roman"/>
                <a:ea typeface="Times New Roman"/>
                <a:cs typeface="Times New Roman"/>
                <a:sym typeface="Times New Roman"/>
              </a:rPr>
              <a:t>xuất hiện HP các nước XHCN, không thừa nhận phân quyền, mở rộng phạm vi điều chỉnh sang kinh tế, văn hóa, giáo dục, an ninh quốc phòng</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Giai đoạn 3: 1945-1990: </a:t>
            </a:r>
            <a:r>
              <a:rPr lang="en-US" sz="2400">
                <a:solidFill>
                  <a:schemeClr val="dk1"/>
                </a:solidFill>
                <a:latin typeface="Times New Roman"/>
                <a:ea typeface="Times New Roman"/>
                <a:cs typeface="Times New Roman"/>
                <a:sym typeface="Times New Roman"/>
              </a:rPr>
              <a:t>HP được thừa nhận rộng rãi trên toàn cầu với sự phát triển về góc độ lý luận, nghiên cứu, giảng dạy trong các trường ĐH</a:t>
            </a:r>
            <a:endParaRPr/>
          </a:p>
          <a:p>
            <a:pPr indent="-152400" lvl="0" marL="0" marR="0" rtl="0" algn="just">
              <a:spcBef>
                <a:spcPts val="0"/>
              </a:spcBef>
              <a:spcAft>
                <a:spcPts val="0"/>
              </a:spcAft>
              <a:buClr>
                <a:schemeClr val="dk1"/>
              </a:buClr>
              <a:buSzPts val="2400"/>
              <a:buFont typeface="Times New Roman"/>
              <a:buChar char="-"/>
            </a:pPr>
            <a:r>
              <a:rPr b="1" lang="en-US" sz="2400">
                <a:solidFill>
                  <a:schemeClr val="dk1"/>
                </a:solidFill>
                <a:latin typeface="Times New Roman"/>
                <a:ea typeface="Times New Roman"/>
                <a:cs typeface="Times New Roman"/>
                <a:sym typeface="Times New Roman"/>
              </a:rPr>
              <a:t>Giai đoạn 4: 1990 đến nay: </a:t>
            </a:r>
            <a:r>
              <a:rPr lang="en-US" sz="2400">
                <a:solidFill>
                  <a:schemeClr val="dk1"/>
                </a:solidFill>
                <a:latin typeface="Times New Roman"/>
                <a:ea typeface="Times New Roman"/>
                <a:cs typeface="Times New Roman"/>
                <a:sym typeface="Times New Roman"/>
              </a:rPr>
              <a:t>Liên xô sụp đổ, HP ở các quốc gia có sự điều chỉnh hợp lý</a:t>
            </a:r>
            <a:endParaRPr/>
          </a:p>
          <a:p>
            <a:pPr indent="0" lvl="0" marL="0" marR="0" rtl="0" algn="just">
              <a:spcBef>
                <a:spcPts val="0"/>
              </a:spcBef>
              <a:spcAft>
                <a:spcPts val="0"/>
              </a:spcAft>
              <a:buClr>
                <a:schemeClr val="dk1"/>
              </a:buClr>
              <a:buSzPts val="2400"/>
              <a:buFont typeface="Lucida Sans"/>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31"/>
          <p:cNvSpPr txBox="1"/>
          <p:nvPr>
            <p:ph idx="1" type="body"/>
          </p:nvPr>
        </p:nvSpPr>
        <p:spPr>
          <a:xfrm>
            <a:off x="-381000" y="1371600"/>
            <a:ext cx="5334000" cy="5334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2. Lịch sử lập hiến Việt Nam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aphicFrame>
        <p:nvGraphicFramePr>
          <p:cNvPr id="362" name="Google Shape;362;p31"/>
          <p:cNvGraphicFramePr/>
          <p:nvPr/>
        </p:nvGraphicFramePr>
        <p:xfrm>
          <a:off x="228600" y="1981200"/>
          <a:ext cx="3000000" cy="3000000"/>
        </p:xfrm>
        <a:graphic>
          <a:graphicData uri="http://schemas.openxmlformats.org/drawingml/2006/table">
            <a:tbl>
              <a:tblPr bandRow="1" firstRow="1">
                <a:noFill/>
                <a:tableStyleId>{5FB53692-2992-4E40-BBDD-A5249FDF1BB2}</a:tableStyleId>
              </a:tblPr>
              <a:tblGrid>
                <a:gridCol w="4419600"/>
                <a:gridCol w="4419600"/>
              </a:tblGrid>
              <a:tr h="774700">
                <a:tc>
                  <a:txBody>
                    <a:bodyPr/>
                    <a:lstStyle/>
                    <a:p>
                      <a:pPr indent="0" lvl="0" marL="0" marR="0" rtl="0" algn="l">
                        <a:spcBef>
                          <a:spcPts val="0"/>
                        </a:spcBef>
                        <a:spcAft>
                          <a:spcPts val="0"/>
                        </a:spcAft>
                        <a:buNone/>
                      </a:pPr>
                      <a:r>
                        <a:rPr lang="en-US" sz="2800" u="none" cap="none" strike="noStrike">
                          <a:latin typeface="Times New Roman"/>
                          <a:ea typeface="Times New Roman"/>
                          <a:cs typeface="Times New Roman"/>
                          <a:sym typeface="Times New Roman"/>
                        </a:rPr>
                        <a:t>Các bản hiến pháp </a:t>
                      </a:r>
                      <a:endParaRPr sz="2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800">
                          <a:latin typeface="Times New Roman"/>
                          <a:ea typeface="Times New Roman"/>
                          <a:cs typeface="Times New Roman"/>
                          <a:sym typeface="Times New Roman"/>
                        </a:rPr>
                        <a:t>Thời</a:t>
                      </a:r>
                      <a:r>
                        <a:rPr lang="en-US" sz="2800">
                          <a:latin typeface="Times New Roman"/>
                          <a:ea typeface="Times New Roman"/>
                          <a:cs typeface="Times New Roman"/>
                          <a:sym typeface="Times New Roman"/>
                        </a:rPr>
                        <a:t> gian thông qua</a:t>
                      </a:r>
                      <a:endParaRPr sz="2800">
                        <a:latin typeface="Times New Roman"/>
                        <a:ea typeface="Times New Roman"/>
                        <a:cs typeface="Times New Roman"/>
                        <a:sym typeface="Times New Roman"/>
                      </a:endParaRPr>
                    </a:p>
                  </a:txBody>
                  <a:tcPr marT="45725" marB="45725" marR="91450" marL="91450"/>
                </a:tc>
              </a:tr>
              <a:tr h="77470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Hiến</a:t>
                      </a:r>
                      <a:r>
                        <a:rPr b="1" lang="en-US" sz="2400">
                          <a:latin typeface="Times New Roman"/>
                          <a:ea typeface="Times New Roman"/>
                          <a:cs typeface="Times New Roman"/>
                          <a:sym typeface="Times New Roman"/>
                        </a:rPr>
                        <a:t> pháp năm 1946</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9/11/1946 </a:t>
                      </a:r>
                      <a:r>
                        <a:rPr b="0" i="1" lang="en-US" sz="1600">
                          <a:latin typeface="Times New Roman"/>
                          <a:ea typeface="Times New Roman"/>
                          <a:cs typeface="Times New Roman"/>
                          <a:sym typeface="Times New Roman"/>
                        </a:rPr>
                        <a:t>(Hiện</a:t>
                      </a:r>
                      <a:r>
                        <a:rPr b="0" i="1" lang="en-US" sz="1600">
                          <a:latin typeface="Times New Roman"/>
                          <a:ea typeface="Times New Roman"/>
                          <a:cs typeface="Times New Roman"/>
                          <a:sym typeface="Times New Roman"/>
                        </a:rPr>
                        <a:t> nay nước ta lấy ngày 9/11 hàng năm là ngày PL Nước CHXHCN VN)</a:t>
                      </a:r>
                      <a:endParaRPr b="1" i="1" sz="1600">
                        <a:latin typeface="Times New Roman"/>
                        <a:ea typeface="Times New Roman"/>
                        <a:cs typeface="Times New Roman"/>
                        <a:sym typeface="Times New Roman"/>
                      </a:endParaRPr>
                    </a:p>
                  </a:txBody>
                  <a:tcPr marT="45725" marB="45725" marR="91450" marL="91450"/>
                </a:tc>
              </a:tr>
              <a:tr h="77470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Hiến</a:t>
                      </a:r>
                      <a:r>
                        <a:rPr b="1" lang="en-US" sz="2400">
                          <a:latin typeface="Times New Roman"/>
                          <a:ea typeface="Times New Roman"/>
                          <a:cs typeface="Times New Roman"/>
                          <a:sym typeface="Times New Roman"/>
                        </a:rPr>
                        <a:t> pháp năm 1959</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31/12/1959</a:t>
                      </a:r>
                      <a:endParaRPr/>
                    </a:p>
                  </a:txBody>
                  <a:tcPr marT="45725" marB="45725" marR="91450" marL="91450"/>
                </a:tc>
              </a:tr>
              <a:tr h="77470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Hiến</a:t>
                      </a:r>
                      <a:r>
                        <a:rPr b="1" lang="en-US" sz="2400">
                          <a:latin typeface="Times New Roman"/>
                          <a:ea typeface="Times New Roman"/>
                          <a:cs typeface="Times New Roman"/>
                          <a:sym typeface="Times New Roman"/>
                        </a:rPr>
                        <a:t> pháp năm 1980</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18/12/1980</a:t>
                      </a:r>
                      <a:endParaRPr/>
                    </a:p>
                  </a:txBody>
                  <a:tcPr marT="45725" marB="45725" marR="91450" marL="91450"/>
                </a:tc>
              </a:tr>
              <a:tr h="77470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Hiến</a:t>
                      </a:r>
                      <a:r>
                        <a:rPr b="1" lang="en-US" sz="2400">
                          <a:latin typeface="Times New Roman"/>
                          <a:ea typeface="Times New Roman"/>
                          <a:cs typeface="Times New Roman"/>
                          <a:sym typeface="Times New Roman"/>
                        </a:rPr>
                        <a:t> pháp năm 1992</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15/4/1992</a:t>
                      </a:r>
                      <a:r>
                        <a:rPr lang="en-US" sz="18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(Được</a:t>
                      </a:r>
                      <a:r>
                        <a:rPr i="1" lang="en-US" sz="1600">
                          <a:latin typeface="Times New Roman"/>
                          <a:ea typeface="Times New Roman"/>
                          <a:cs typeface="Times New Roman"/>
                          <a:sym typeface="Times New Roman"/>
                        </a:rPr>
                        <a:t> sửa đổi, bổ sung bằng Nghị quyết 51/2001/QH10 ngày 25/12/2001)</a:t>
                      </a:r>
                      <a:endParaRPr i="1" sz="1600">
                        <a:latin typeface="Times New Roman"/>
                        <a:ea typeface="Times New Roman"/>
                        <a:cs typeface="Times New Roman"/>
                        <a:sym typeface="Times New Roman"/>
                      </a:endParaRPr>
                    </a:p>
                  </a:txBody>
                  <a:tcPr marT="45725" marB="45725" marR="91450" marL="91450"/>
                </a:tc>
              </a:tr>
              <a:tr h="774700">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Hiến</a:t>
                      </a:r>
                      <a:r>
                        <a:rPr b="1" lang="en-US" sz="2400">
                          <a:latin typeface="Times New Roman"/>
                          <a:ea typeface="Times New Roman"/>
                          <a:cs typeface="Times New Roman"/>
                          <a:sym typeface="Times New Roman"/>
                        </a:rPr>
                        <a:t> pháp năm 2013</a:t>
                      </a:r>
                      <a:endParaRPr b="1" sz="24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1" lang="en-US" sz="2400">
                          <a:latin typeface="Times New Roman"/>
                          <a:ea typeface="Times New Roman"/>
                          <a:cs typeface="Times New Roman"/>
                          <a:sym typeface="Times New Roman"/>
                        </a:rPr>
                        <a:t>28/11/2013</a:t>
                      </a:r>
                      <a:r>
                        <a:rPr lang="en-US" sz="2400">
                          <a:latin typeface="Times New Roman"/>
                          <a:ea typeface="Times New Roman"/>
                          <a:cs typeface="Times New Roman"/>
                          <a:sym typeface="Times New Roman"/>
                        </a:rPr>
                        <a:t> </a:t>
                      </a:r>
                      <a:r>
                        <a:rPr i="1" lang="en-US" sz="1600">
                          <a:latin typeface="Times New Roman"/>
                          <a:ea typeface="Times New Roman"/>
                          <a:cs typeface="Times New Roman"/>
                          <a:sym typeface="Times New Roman"/>
                        </a:rPr>
                        <a:t>(Hiệu</a:t>
                      </a:r>
                      <a:r>
                        <a:rPr i="1" lang="en-US" sz="1600">
                          <a:latin typeface="Times New Roman"/>
                          <a:ea typeface="Times New Roman"/>
                          <a:cs typeface="Times New Roman"/>
                          <a:sym typeface="Times New Roman"/>
                        </a:rPr>
                        <a:t> lực 1/1/2014)</a:t>
                      </a:r>
                      <a:endParaRPr i="1" sz="1600">
                        <a:latin typeface="Times New Roman"/>
                        <a:ea typeface="Times New Roman"/>
                        <a:cs typeface="Times New Roman"/>
                        <a:sym typeface="Times New Roman"/>
                      </a:endParaRPr>
                    </a:p>
                  </a:txBody>
                  <a:tcPr marT="45725" marB="45725" marR="91450" marL="91450"/>
                </a:tc>
              </a:tr>
            </a:tbl>
          </a:graphicData>
        </a:graphic>
      </p:graphicFrame>
      <p:sp>
        <p:nvSpPr>
          <p:cNvPr id="363" name="Google Shape;363;p31"/>
          <p:cNvSpPr txBox="1"/>
          <p:nvPr>
            <p:ph type="title"/>
          </p:nvPr>
        </p:nvSpPr>
        <p:spPr>
          <a:xfrm>
            <a:off x="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152400" y="2057400"/>
            <a:ext cx="8763000" cy="4495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SzPts val="1836"/>
              <a:buNone/>
            </a:pPr>
            <a:r>
              <a:rPr b="1" lang="en-US">
                <a:latin typeface="Times New Roman"/>
                <a:ea typeface="Times New Roman"/>
                <a:cs typeface="Times New Roman"/>
                <a:sym typeface="Times New Roman"/>
              </a:rPr>
              <a:t>Bài 5. Các ngành luật trong hệ thống pháp luật Việt Nam</a:t>
            </a:r>
            <a:endParaRPr/>
          </a:p>
          <a:p>
            <a:pPr indent="-177800" lvl="0" marL="7493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     Giới thiệu chung</a:t>
            </a:r>
            <a:endParaRPr/>
          </a:p>
          <a:p>
            <a:pPr indent="-177800" lvl="0" marL="749300" rtl="0" algn="l">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   Giới thiệu ngành luật hiến pháp</a:t>
            </a:r>
            <a:endParaRPr/>
          </a:p>
          <a:p>
            <a:pPr indent="-177800" lvl="0" marL="749300" rtl="0" algn="l">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  Giới thiệu ngành luật hình sự, tố tụng hình sự</a:t>
            </a:r>
            <a:endParaRPr/>
          </a:p>
          <a:p>
            <a:pPr indent="-177800" lvl="0" marL="749300" rtl="0" algn="l">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  Giới thiệu ngành luật hành chính, tố tụng hành chính</a:t>
            </a:r>
            <a:endParaRPr/>
          </a:p>
          <a:p>
            <a:pPr indent="-177800" lvl="0" marL="749300" rtl="0" algn="l">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    Giới thiệu ngành luật dân sự, tố tụng dân sự</a:t>
            </a:r>
            <a:endParaRPr/>
          </a:p>
          <a:p>
            <a:pPr indent="0" lvl="0" marL="749300" rtl="0" algn="l">
              <a:spcBef>
                <a:spcPts val="400"/>
              </a:spcBef>
              <a:spcAft>
                <a:spcPts val="0"/>
              </a:spcAft>
              <a:buClr>
                <a:schemeClr val="dk1"/>
              </a:buClr>
              <a:buSzPts val="2800"/>
              <a:buFont typeface="Lucida Sans"/>
              <a:buNone/>
            </a:pPr>
            <a:r>
              <a:t/>
            </a:r>
            <a:endParaRPr b="1" sz="2800">
              <a:latin typeface="Times New Roman"/>
              <a:ea typeface="Times New Roman"/>
              <a:cs typeface="Times New Roman"/>
              <a:sym typeface="Times New Roman"/>
            </a:endParaRPr>
          </a:p>
          <a:p>
            <a:pPr indent="-450596"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450596"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914400" y="12954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2"/>
          <p:cNvSpPr txBox="1"/>
          <p:nvPr>
            <p:ph idx="1" type="body"/>
          </p:nvPr>
        </p:nvSpPr>
        <p:spPr>
          <a:xfrm>
            <a:off x="-304800" y="1524000"/>
            <a:ext cx="7086600" cy="44196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3. Giới thiệu Hiến pháp năm 2013</a:t>
            </a:r>
            <a:endParaRPr/>
          </a:p>
          <a:p>
            <a:pPr indent="177800" lvl="0" marL="57150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3.1. Bối cảnh lịch sử</a:t>
            </a:r>
            <a:endParaRPr/>
          </a:p>
          <a:p>
            <a:pPr indent="177800" lvl="0" marL="57150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3.2. Quá trình xây dựng và ban hành</a:t>
            </a:r>
            <a:endParaRPr/>
          </a:p>
          <a:p>
            <a:pPr indent="177800" lvl="0" marL="57150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3.3. Cấu trúc Hiến pháp 2013</a:t>
            </a:r>
            <a:endParaRPr/>
          </a:p>
          <a:p>
            <a:pPr indent="177800" lvl="0" marL="57150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3.4. Những nội dung cơ bản của Hiến pháp 2013</a:t>
            </a:r>
            <a:endParaRPr/>
          </a:p>
          <a:p>
            <a:pPr indent="177800" lvl="0" marL="571500" rtl="0" algn="l">
              <a:spcBef>
                <a:spcPts val="40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69" name="Google Shape;369;p32"/>
          <p:cNvSpPr txBox="1"/>
          <p:nvPr>
            <p:ph type="title"/>
          </p:nvPr>
        </p:nvSpPr>
        <p:spPr>
          <a:xfrm>
            <a:off x="228600" y="6858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17.jpg" id="370" name="Google Shape;370;p32"/>
          <p:cNvPicPr preferRelativeResize="0"/>
          <p:nvPr/>
        </p:nvPicPr>
        <p:blipFill rotWithShape="1">
          <a:blip r:embed="rId3">
            <a:alphaModFix/>
          </a:blip>
          <a:srcRect b="0" l="0" r="0" t="0"/>
          <a:stretch/>
        </p:blipFill>
        <p:spPr>
          <a:xfrm>
            <a:off x="6477000" y="1676400"/>
            <a:ext cx="2143125" cy="214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4" name="Shape 374"/>
        <p:cNvGrpSpPr/>
        <p:nvPr/>
      </p:nvGrpSpPr>
      <p:grpSpPr>
        <a:xfrm>
          <a:off x="0" y="0"/>
          <a:ext cx="0" cy="0"/>
          <a:chOff x="0" y="0"/>
          <a:chExt cx="0" cy="0"/>
        </a:xfrm>
      </p:grpSpPr>
      <p:sp>
        <p:nvSpPr>
          <p:cNvPr id="375" name="Google Shape;375;p33"/>
          <p:cNvSpPr txBox="1"/>
          <p:nvPr>
            <p:ph idx="1" type="body"/>
          </p:nvPr>
        </p:nvSpPr>
        <p:spPr>
          <a:xfrm>
            <a:off x="152400" y="1676400"/>
            <a:ext cx="8763000" cy="426720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3. Giới thiệu Hiến pháp năm 2013</a:t>
            </a:r>
            <a:endParaRPr/>
          </a:p>
          <a:p>
            <a:pPr indent="177800" lvl="0" marL="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3.1. Bối cảnh lịch sử</a:t>
            </a:r>
            <a:endParaRPr/>
          </a:p>
          <a:p>
            <a:pPr indent="-177800" lvl="0" marL="177800" rtl="0" algn="just">
              <a:spcBef>
                <a:spcPts val="40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Hiến pháp năm 1992 được ban hành trong giai đoạn đầu của thời kỳ đổi mới </a:t>
            </a:r>
            <a:r>
              <a:rPr i="1" lang="en-US" sz="2800">
                <a:latin typeface="Times New Roman"/>
                <a:ea typeface="Times New Roman"/>
                <a:cs typeface="Times New Roman"/>
                <a:sym typeface="Times New Roman"/>
              </a:rPr>
              <a:t>(nền kinh tế kế hóa tập trung bao cấp sang nền kinh tế thị trường định hướng xã hội chủ nghĩa)</a:t>
            </a:r>
            <a:endParaRPr/>
          </a:p>
          <a:p>
            <a:pPr indent="-177800" lvl="0" marL="177800" rtl="0" algn="just">
              <a:spcBef>
                <a:spcPts val="40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Sau hơn 20 năm đổi mới, phát triển kinh tế và hội nhập sâu, rộng kinh tế khu vực và quốc tế. Yêu cầu nghiên cứu sửa đổi Hiến pháp được đặt ra.</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76" name="Google Shape;376;p33"/>
          <p:cNvSpPr txBox="1"/>
          <p:nvPr>
            <p:ph type="title"/>
          </p:nvPr>
        </p:nvSpPr>
        <p:spPr>
          <a:xfrm>
            <a:off x="304800" y="914400"/>
            <a:ext cx="6248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34"/>
          <p:cNvSpPr txBox="1"/>
          <p:nvPr>
            <p:ph idx="1" type="body"/>
          </p:nvPr>
        </p:nvSpPr>
        <p:spPr>
          <a:xfrm>
            <a:off x="304800" y="1295400"/>
            <a:ext cx="8534400" cy="44196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Clr>
                <a:schemeClr val="dk1"/>
              </a:buClr>
              <a:buSzPts val="2590"/>
              <a:buNone/>
            </a:pPr>
            <a:r>
              <a:rPr b="1" lang="en-US" sz="2590">
                <a:latin typeface="Times New Roman"/>
                <a:ea typeface="Times New Roman"/>
                <a:cs typeface="Times New Roman"/>
                <a:sym typeface="Times New Roman"/>
              </a:rPr>
              <a:t>3. Giới thiệu Hiến pháp năm 2013</a:t>
            </a:r>
            <a:endParaRPr/>
          </a:p>
          <a:p>
            <a:pPr indent="114300" lvl="0" marL="0" rtl="0" algn="l">
              <a:spcBef>
                <a:spcPts val="400"/>
              </a:spcBef>
              <a:spcAft>
                <a:spcPts val="0"/>
              </a:spcAft>
              <a:buClr>
                <a:schemeClr val="dk1"/>
              </a:buClr>
              <a:buSzPts val="2590"/>
              <a:buNone/>
            </a:pPr>
            <a:r>
              <a:rPr b="1" i="1" lang="en-US" sz="2590">
                <a:latin typeface="Times New Roman"/>
                <a:ea typeface="Times New Roman"/>
                <a:cs typeface="Times New Roman"/>
                <a:sym typeface="Times New Roman"/>
              </a:rPr>
              <a:t>3.2. Quá trình xây dựng và ban hành</a:t>
            </a:r>
            <a:endParaRPr/>
          </a:p>
          <a:p>
            <a:pPr indent="-520700" lvl="0" marL="520700" rtl="0" algn="just">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Kỳ họp thứ nhất, Quốc hội khóa XIII (8/2011) quyết định sửa đổi HP1992, thành lập Ủy ban dự thảo sửa đổi HP 1992</a:t>
            </a:r>
            <a:endParaRPr/>
          </a:p>
          <a:p>
            <a:pPr indent="-520700" lvl="0" marL="520700" rtl="0" algn="just">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Kỳ họp thứ tư, Quốc hội ban hành Nghị quyết 38/2012/QH13 về tổ chức lấy ý kiến nhân dân về Dự thảo sửa đổi HP 1992</a:t>
            </a:r>
            <a:endParaRPr/>
          </a:p>
          <a:p>
            <a:pPr indent="-520700" lvl="0" marL="520700" rtl="0" algn="just">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Ngày 02/01/2013, Dự thảo sửa đổi HP 1992 được công bố lấy ý kiến toàn dân (đã có hơn 26 triệu lượt góp ý, 28.000 hội nghị, hội thảo, tọa đảm được tổ chức)</a:t>
            </a:r>
            <a:endParaRPr/>
          </a:p>
          <a:p>
            <a:pPr indent="-571500" lvl="0" marL="571500" rtl="0" algn="just">
              <a:spcBef>
                <a:spcPts val="400"/>
              </a:spcBef>
              <a:spcAft>
                <a:spcPts val="0"/>
              </a:spcAft>
              <a:buSzPts val="1761"/>
              <a:buNone/>
            </a:pPr>
            <a:r>
              <a:t/>
            </a:r>
            <a:endParaRPr b="1" sz="2590">
              <a:latin typeface="Times New Roman"/>
              <a:ea typeface="Times New Roman"/>
              <a:cs typeface="Times New Roman"/>
              <a:sym typeface="Times New Roman"/>
            </a:endParaRPr>
          </a:p>
          <a:p>
            <a:pPr indent="-571500" lvl="0" marL="571500" rtl="0" algn="just">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382" name="Google Shape;382;p34"/>
          <p:cNvSpPr txBox="1"/>
          <p:nvPr>
            <p:ph type="title"/>
          </p:nvPr>
        </p:nvSpPr>
        <p:spPr>
          <a:xfrm>
            <a:off x="152400" y="685800"/>
            <a:ext cx="6248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6" name="Shape 386"/>
        <p:cNvGrpSpPr/>
        <p:nvPr/>
      </p:nvGrpSpPr>
      <p:grpSpPr>
        <a:xfrm>
          <a:off x="0" y="0"/>
          <a:ext cx="0" cy="0"/>
          <a:chOff x="0" y="0"/>
          <a:chExt cx="0" cy="0"/>
        </a:xfrm>
      </p:grpSpPr>
      <p:sp>
        <p:nvSpPr>
          <p:cNvPr id="387" name="Google Shape;387;p35"/>
          <p:cNvSpPr txBox="1"/>
          <p:nvPr>
            <p:ph idx="1" type="body"/>
          </p:nvPr>
        </p:nvSpPr>
        <p:spPr>
          <a:xfrm>
            <a:off x="152400" y="1600200"/>
            <a:ext cx="8534400" cy="4419600"/>
          </a:xfrm>
          <a:prstGeom prst="rect">
            <a:avLst/>
          </a:prstGeom>
          <a:noFill/>
          <a:ln>
            <a:noFill/>
          </a:ln>
        </p:spPr>
        <p:txBody>
          <a:bodyPr anchorCtr="0" anchor="t" bIns="45700" lIns="91425" spcFirstLastPara="1" rIns="91425" wrap="square" tIns="45700">
            <a:noAutofit/>
          </a:bodyPr>
          <a:lstStyle/>
          <a:p>
            <a:pPr indent="177800" lvl="0" marL="0" rtl="0" algn="l">
              <a:lnSpc>
                <a:spcPct val="90000"/>
              </a:lnSpc>
              <a:spcBef>
                <a:spcPts val="0"/>
              </a:spcBef>
              <a:spcAft>
                <a:spcPts val="0"/>
              </a:spcAft>
              <a:buClr>
                <a:schemeClr val="dk1"/>
              </a:buClr>
              <a:buSzPts val="2590"/>
              <a:buNone/>
            </a:pPr>
            <a:r>
              <a:rPr b="1" lang="en-US" sz="2590">
                <a:latin typeface="Times New Roman"/>
                <a:ea typeface="Times New Roman"/>
                <a:cs typeface="Times New Roman"/>
                <a:sym typeface="Times New Roman"/>
              </a:rPr>
              <a:t>3. Giới thiệu Hiến pháp năm 2013</a:t>
            </a:r>
            <a:endParaRPr/>
          </a:p>
          <a:p>
            <a:pPr indent="177800" lvl="0" marL="0" rtl="0" algn="l">
              <a:lnSpc>
                <a:spcPct val="90000"/>
              </a:lnSpc>
              <a:spcBef>
                <a:spcPts val="400"/>
              </a:spcBef>
              <a:spcAft>
                <a:spcPts val="0"/>
              </a:spcAft>
              <a:buClr>
                <a:schemeClr val="dk1"/>
              </a:buClr>
              <a:buSzPts val="2590"/>
              <a:buNone/>
            </a:pPr>
            <a:r>
              <a:rPr b="1" i="1" lang="en-US" sz="2590">
                <a:latin typeface="Times New Roman"/>
                <a:ea typeface="Times New Roman"/>
                <a:cs typeface="Times New Roman"/>
                <a:sym typeface="Times New Roman"/>
              </a:rPr>
              <a:t>3.2. Quá trình xây dựng và ban hành</a:t>
            </a:r>
            <a:endParaRPr/>
          </a:p>
          <a:p>
            <a:pPr indent="-457200" lvl="0" marL="457200" rtl="0" algn="just">
              <a:lnSpc>
                <a:spcPct val="90000"/>
              </a:lnSpc>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Trình QH xem xét, cho ý kiến trong 3 kỳ họp (4,5,6)</a:t>
            </a:r>
            <a:endParaRPr/>
          </a:p>
          <a:p>
            <a:pPr indent="-457200" lvl="0" marL="457200" rtl="0" algn="just">
              <a:lnSpc>
                <a:spcPct val="90000"/>
              </a:lnSpc>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Trình Hội nghị BCH TW khóa XI (HNTW 5,7,8) và Bộ chính trị góp ý</a:t>
            </a:r>
            <a:endParaRPr/>
          </a:p>
          <a:p>
            <a:pPr indent="-457200" lvl="0" marL="457200" rtl="0" algn="just">
              <a:lnSpc>
                <a:spcPct val="90000"/>
              </a:lnSpc>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Ngày 28/11/2013, tại Kỳ họp thứ 6, QH khóa XIII với đa số phiếu tuyệt đối (486/488 ĐBQH tán thành, chiếm 97,59%)</a:t>
            </a:r>
            <a:endParaRPr/>
          </a:p>
          <a:p>
            <a:pPr indent="-457200" lvl="0" marL="457200" rtl="0" algn="just">
              <a:lnSpc>
                <a:spcPct val="90000"/>
              </a:lnSpc>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Ngày 08/12/2013, Chủ tịch Nước ký Lệnh số 18/2013/L-CTN công bố Hiến pháp năm 2013</a:t>
            </a:r>
            <a:endParaRPr/>
          </a:p>
          <a:p>
            <a:pPr indent="-457200" lvl="0" marL="457200" rtl="0" algn="just">
              <a:lnSpc>
                <a:spcPct val="90000"/>
              </a:lnSpc>
              <a:spcBef>
                <a:spcPts val="400"/>
              </a:spcBef>
              <a:spcAft>
                <a:spcPts val="0"/>
              </a:spcAft>
              <a:buClr>
                <a:schemeClr val="dk1"/>
              </a:buClr>
              <a:buSzPts val="2590"/>
              <a:buFont typeface="Noto Sans Symbols"/>
              <a:buChar char="⮚"/>
            </a:pPr>
            <a:r>
              <a:rPr lang="en-US" sz="2590">
                <a:latin typeface="Times New Roman"/>
                <a:ea typeface="Times New Roman"/>
                <a:cs typeface="Times New Roman"/>
                <a:sym typeface="Times New Roman"/>
              </a:rPr>
              <a:t>Ngày 01/01/2014 Hiến pháp năm 2013 có hiệu lực thi hành.</a:t>
            </a:r>
            <a:endParaRPr/>
          </a:p>
          <a:p>
            <a:pPr indent="-571500" lvl="0" marL="571500" rtl="0" algn="just">
              <a:lnSpc>
                <a:spcPct val="9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388" name="Google Shape;388;p35"/>
          <p:cNvSpPr txBox="1"/>
          <p:nvPr>
            <p:ph type="title"/>
          </p:nvPr>
        </p:nvSpPr>
        <p:spPr>
          <a:xfrm>
            <a:off x="0" y="685800"/>
            <a:ext cx="6248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36"/>
          <p:cNvSpPr txBox="1"/>
          <p:nvPr>
            <p:ph idx="1" type="body"/>
          </p:nvPr>
        </p:nvSpPr>
        <p:spPr>
          <a:xfrm>
            <a:off x="152400" y="1447800"/>
            <a:ext cx="8610600" cy="441960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3. Giới thiệu Hiến pháp năm 2013</a:t>
            </a:r>
            <a:endParaRPr/>
          </a:p>
          <a:p>
            <a:pPr indent="177800" lvl="0" marL="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3.3. Cấu trúc Hiến pháp 2013</a:t>
            </a:r>
            <a:endParaRPr/>
          </a:p>
          <a:p>
            <a:pPr indent="-457200" lvl="0" marL="4572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Hiến pháp  năm 2013 gồm có 11 Chương, 120 Điều (giảm 1 Chương và 27 Điều so với HP 1992)</a:t>
            </a:r>
            <a:endParaRPr/>
          </a:p>
          <a:p>
            <a:pPr indent="-457200" lvl="0" marL="4572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Bổ sung 12 Điều mới, giữ nguyên 7 Điều và sửa đổi, bổ sung 101 Điều.</a:t>
            </a:r>
            <a:endParaRPr/>
          </a:p>
          <a:p>
            <a:pPr indent="-457200" lvl="0" marL="4572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Lời nói đầu được rút ngắn còn 3 Khổ với 290 từ (HP 1992 có 6 khổ với 536 từ)</a:t>
            </a:r>
            <a:endParaRPr/>
          </a:p>
          <a:p>
            <a:pPr indent="177800" lvl="0" marL="571500" rtl="0" algn="l">
              <a:spcBef>
                <a:spcPts val="40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94" name="Google Shape;394;p36"/>
          <p:cNvSpPr txBox="1"/>
          <p:nvPr>
            <p:ph type="title"/>
          </p:nvPr>
        </p:nvSpPr>
        <p:spPr>
          <a:xfrm>
            <a:off x="0" y="6096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8" name="Shape 398"/>
        <p:cNvGrpSpPr/>
        <p:nvPr/>
      </p:nvGrpSpPr>
      <p:grpSpPr>
        <a:xfrm>
          <a:off x="0" y="0"/>
          <a:ext cx="0" cy="0"/>
          <a:chOff x="0" y="0"/>
          <a:chExt cx="0" cy="0"/>
        </a:xfrm>
      </p:grpSpPr>
      <p:sp>
        <p:nvSpPr>
          <p:cNvPr id="399" name="Google Shape;399;p37"/>
          <p:cNvSpPr txBox="1"/>
          <p:nvPr>
            <p:ph idx="1" type="body"/>
          </p:nvPr>
        </p:nvSpPr>
        <p:spPr>
          <a:xfrm>
            <a:off x="152400" y="1295400"/>
            <a:ext cx="8763000" cy="5181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3. Giới thiệu Hiến pháp năm 2013</a:t>
            </a:r>
            <a:endParaRPr/>
          </a:p>
          <a:p>
            <a:pPr indent="457200" lvl="0" marL="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3.4. Những nội dung cơ bản của Hiến pháp 2013</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Thứ nhất, </a:t>
            </a:r>
            <a:r>
              <a:rPr lang="en-US" sz="2800">
                <a:latin typeface="Times New Roman"/>
                <a:ea typeface="Times New Roman"/>
                <a:cs typeface="Times New Roman"/>
                <a:sym typeface="Times New Roman"/>
              </a:rPr>
              <a:t>HP 2013 tiếp tụng khẳng định và đề cao quyền làm chủ của nhân dân đối với quyền lực nhà nước</a:t>
            </a:r>
            <a:endParaRPr/>
          </a:p>
          <a:p>
            <a:pPr indent="457200" lvl="0" marL="0" rtl="0" algn="just">
              <a:spcBef>
                <a:spcPts val="400"/>
              </a:spcBef>
              <a:spcAft>
                <a:spcPts val="0"/>
              </a:spcAft>
              <a:buClr>
                <a:schemeClr val="dk1"/>
              </a:buClr>
              <a:buSzPts val="2200"/>
              <a:buNone/>
            </a:pPr>
            <a:r>
              <a:rPr i="1" lang="en-US" sz="2200">
                <a:latin typeface="Times New Roman"/>
                <a:ea typeface="Times New Roman"/>
                <a:cs typeface="Times New Roman"/>
                <a:sym typeface="Times New Roman"/>
              </a:rPr>
              <a:t>“….</a:t>
            </a:r>
            <a:r>
              <a:rPr i="1" lang="en-US" sz="2200">
                <a:solidFill>
                  <a:srgbClr val="FF0000"/>
                </a:solidFill>
                <a:latin typeface="Times New Roman"/>
                <a:ea typeface="Times New Roman"/>
                <a:cs typeface="Times New Roman"/>
                <a:sym typeface="Times New Roman"/>
              </a:rPr>
              <a:t>Nhân dân Việt Nam xây dựng, thi hành và bảo vệ Hiến pháp </a:t>
            </a:r>
            <a:r>
              <a:rPr i="1" lang="en-US" sz="2200">
                <a:latin typeface="Times New Roman"/>
                <a:ea typeface="Times New Roman"/>
                <a:cs typeface="Times New Roman"/>
                <a:sym typeface="Times New Roman"/>
              </a:rPr>
              <a:t>này vì mục tiêu dân giàu, nước mạnh, dân chủ, công bằng, văn minh.” (Trích Lời nói đầu HP 2013)</a:t>
            </a:r>
            <a:endParaRPr/>
          </a:p>
          <a:p>
            <a:pPr indent="520700" lvl="0" marL="0" rtl="0" algn="just">
              <a:spcBef>
                <a:spcPts val="400"/>
              </a:spcBef>
              <a:spcAft>
                <a:spcPts val="0"/>
              </a:spcAft>
              <a:buSzPts val="1496"/>
              <a:buNone/>
            </a:pPr>
            <a:r>
              <a:rPr i="1" lang="en-US" sz="2200">
                <a:latin typeface="Times New Roman"/>
                <a:ea typeface="Times New Roman"/>
                <a:cs typeface="Times New Roman"/>
                <a:sym typeface="Times New Roman"/>
              </a:rPr>
              <a:t>“1. Nhà nước Cộng hòa xã hội chủ nghĩa Việt Nam là nhà nước pháp quyền xã hội chủ nghĩa </a:t>
            </a:r>
            <a:r>
              <a:rPr i="1" lang="en-US" sz="2200">
                <a:solidFill>
                  <a:srgbClr val="FF0000"/>
                </a:solidFill>
                <a:latin typeface="Times New Roman"/>
                <a:ea typeface="Times New Roman"/>
                <a:cs typeface="Times New Roman"/>
                <a:sym typeface="Times New Roman"/>
              </a:rPr>
              <a:t>của Nhân dân, do Nhân dân, vì Nhân dân.</a:t>
            </a:r>
            <a:endParaRPr/>
          </a:p>
          <a:p>
            <a:pPr indent="520700" lvl="0" marL="0" rtl="0" algn="just">
              <a:spcBef>
                <a:spcPts val="400"/>
              </a:spcBef>
              <a:spcAft>
                <a:spcPts val="0"/>
              </a:spcAft>
              <a:buSzPts val="1496"/>
              <a:buNone/>
            </a:pPr>
            <a:r>
              <a:rPr i="1" lang="en-US" sz="2200">
                <a:latin typeface="Times New Roman"/>
                <a:ea typeface="Times New Roman"/>
                <a:cs typeface="Times New Roman"/>
                <a:sym typeface="Times New Roman"/>
              </a:rPr>
              <a:t>2. Nước Cộng hòa xã hội chủ nghĩa Việt Nam </a:t>
            </a:r>
            <a:r>
              <a:rPr i="1" lang="en-US" sz="2200">
                <a:solidFill>
                  <a:srgbClr val="FF0000"/>
                </a:solidFill>
                <a:latin typeface="Times New Roman"/>
                <a:ea typeface="Times New Roman"/>
                <a:cs typeface="Times New Roman"/>
                <a:sym typeface="Times New Roman"/>
              </a:rPr>
              <a:t>do Nhân dân làm chủ; tất cả quyền lực nhà nước thuộc về Nhân dân </a:t>
            </a:r>
            <a:r>
              <a:rPr i="1" lang="en-US" sz="2200">
                <a:latin typeface="Times New Roman"/>
                <a:ea typeface="Times New Roman"/>
                <a:cs typeface="Times New Roman"/>
                <a:sym typeface="Times New Roman"/>
              </a:rPr>
              <a:t>mà nền tảng là liên minh giữa giai cấp công nhân với giai cấp nông dân và đội ngũ trí thức.” (Trích Khoản 1,2 Điều 2, HP 2013)</a:t>
            </a:r>
            <a:endParaRPr/>
          </a:p>
          <a:p>
            <a:pPr indent="457200" lvl="0" marL="0" rtl="0" algn="just">
              <a:spcBef>
                <a:spcPts val="400"/>
              </a:spcBef>
              <a:spcAft>
                <a:spcPts val="0"/>
              </a:spcAft>
              <a:buClr>
                <a:schemeClr val="dk1"/>
              </a:buClr>
              <a:buSzPts val="2000"/>
              <a:buNone/>
            </a:pPr>
            <a:r>
              <a:t/>
            </a:r>
            <a:endParaRPr i="1" sz="20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00" name="Google Shape;400;p37"/>
          <p:cNvSpPr txBox="1"/>
          <p:nvPr>
            <p:ph type="title"/>
          </p:nvPr>
        </p:nvSpPr>
        <p:spPr>
          <a:xfrm>
            <a:off x="152400" y="6096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38"/>
          <p:cNvSpPr txBox="1"/>
          <p:nvPr>
            <p:ph idx="1" type="body"/>
          </p:nvPr>
        </p:nvSpPr>
        <p:spPr>
          <a:xfrm>
            <a:off x="0" y="1295400"/>
            <a:ext cx="8991600" cy="4419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3. Giới thiệu Hiến pháp năm 2013</a:t>
            </a:r>
            <a:endParaRPr/>
          </a:p>
          <a:p>
            <a:pPr indent="457200" lvl="0" marL="0" rtl="0" algn="l">
              <a:spcBef>
                <a:spcPts val="400"/>
              </a:spcBef>
              <a:spcAft>
                <a:spcPts val="0"/>
              </a:spcAft>
              <a:buClr>
                <a:schemeClr val="dk1"/>
              </a:buClr>
              <a:buSzPts val="2800"/>
              <a:buNone/>
            </a:pPr>
            <a:r>
              <a:rPr b="1" i="1" lang="en-US" sz="2800">
                <a:latin typeface="Times New Roman"/>
                <a:ea typeface="Times New Roman"/>
                <a:cs typeface="Times New Roman"/>
                <a:sym typeface="Times New Roman"/>
              </a:rPr>
              <a:t>3.4. Những nội dung cơ bản của Hiến pháp 2013</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Thứ nhất, </a:t>
            </a:r>
            <a:r>
              <a:rPr lang="en-US" sz="2800">
                <a:latin typeface="Times New Roman"/>
                <a:ea typeface="Times New Roman"/>
                <a:cs typeface="Times New Roman"/>
                <a:sym typeface="Times New Roman"/>
              </a:rPr>
              <a:t>HP 2013 tiếp tụng khẳng định và đề cao quyền làm chủ của nhân dân đối với quyền lực nhà nước</a:t>
            </a:r>
            <a:endParaRPr/>
          </a:p>
          <a:p>
            <a:pPr indent="457200" lvl="0" marL="0" rtl="0" algn="just">
              <a:spcBef>
                <a:spcPts val="400"/>
              </a:spcBef>
              <a:spcAft>
                <a:spcPts val="0"/>
              </a:spcAft>
              <a:buClr>
                <a:schemeClr val="dk1"/>
              </a:buClr>
              <a:buSzPts val="2400"/>
              <a:buNone/>
            </a:pPr>
            <a:r>
              <a:rPr i="1" lang="en-US" sz="2400">
                <a:latin typeface="Times New Roman"/>
                <a:ea typeface="Times New Roman"/>
                <a:cs typeface="Times New Roman"/>
                <a:sym typeface="Times New Roman"/>
              </a:rPr>
              <a:t>“…Nhà nước </a:t>
            </a:r>
            <a:r>
              <a:rPr i="1" lang="en-US" sz="2400">
                <a:solidFill>
                  <a:srgbClr val="FF0000"/>
                </a:solidFill>
                <a:latin typeface="Times New Roman"/>
                <a:ea typeface="Times New Roman"/>
                <a:cs typeface="Times New Roman"/>
                <a:sym typeface="Times New Roman"/>
              </a:rPr>
              <a:t>bảo đảm và phát huy quyền làm chủ của Nhân dân</a:t>
            </a:r>
            <a:r>
              <a:rPr i="1" lang="en-US" sz="2400">
                <a:latin typeface="Times New Roman"/>
                <a:ea typeface="Times New Roman"/>
                <a:cs typeface="Times New Roman"/>
                <a:sym typeface="Times New Roman"/>
              </a:rPr>
              <a:t>;…”(Trích Điều 3, HP2013)</a:t>
            </a:r>
            <a:endParaRPr/>
          </a:p>
          <a:p>
            <a:pPr indent="457200" lvl="0" marL="0" rtl="0" algn="just">
              <a:spcBef>
                <a:spcPts val="400"/>
              </a:spcBef>
              <a:spcAft>
                <a:spcPts val="0"/>
              </a:spcAft>
              <a:buClr>
                <a:schemeClr val="dk1"/>
              </a:buClr>
              <a:buSzPts val="2400"/>
              <a:buNone/>
            </a:pPr>
            <a:r>
              <a:rPr i="1" lang="en-US" sz="2400">
                <a:latin typeface="Times New Roman"/>
                <a:ea typeface="Times New Roman"/>
                <a:cs typeface="Times New Roman"/>
                <a:sym typeface="Times New Roman"/>
              </a:rPr>
              <a:t>“Nhân dân thực hiện quyền lực nhà nước bằng </a:t>
            </a:r>
            <a:r>
              <a:rPr i="1" lang="en-US" sz="2400">
                <a:solidFill>
                  <a:srgbClr val="FF0000"/>
                </a:solidFill>
                <a:latin typeface="Times New Roman"/>
                <a:ea typeface="Times New Roman"/>
                <a:cs typeface="Times New Roman"/>
                <a:sym typeface="Times New Roman"/>
              </a:rPr>
              <a:t>dân chủ trực tiếp, bằng dân chủ đại diện </a:t>
            </a:r>
            <a:r>
              <a:rPr i="1" lang="en-US" sz="2400">
                <a:latin typeface="Times New Roman"/>
                <a:ea typeface="Times New Roman"/>
                <a:cs typeface="Times New Roman"/>
                <a:sym typeface="Times New Roman"/>
              </a:rPr>
              <a:t>thông qua Quốc hội, Hội đồng nhân dân và thông qua các cơ quan khác của Nhà nước.” (Trích Điều 6, HP 2013)</a:t>
            </a:r>
            <a:endParaRPr/>
          </a:p>
          <a:p>
            <a:pPr indent="457200" lvl="0" marL="0" rtl="0" algn="just">
              <a:spcBef>
                <a:spcPts val="400"/>
              </a:spcBef>
              <a:spcAft>
                <a:spcPts val="0"/>
              </a:spcAft>
              <a:buClr>
                <a:schemeClr val="dk1"/>
              </a:buClr>
              <a:buSzPts val="2400"/>
              <a:buNone/>
            </a:pPr>
            <a:r>
              <a:t/>
            </a:r>
            <a:endParaRPr i="1" sz="24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06" name="Google Shape;406;p38"/>
          <p:cNvSpPr txBox="1"/>
          <p:nvPr>
            <p:ph type="title"/>
          </p:nvPr>
        </p:nvSpPr>
        <p:spPr>
          <a:xfrm>
            <a:off x="228600" y="6858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39"/>
          <p:cNvSpPr txBox="1"/>
          <p:nvPr>
            <p:ph idx="1" type="body"/>
          </p:nvPr>
        </p:nvSpPr>
        <p:spPr>
          <a:xfrm>
            <a:off x="152400" y="1676400"/>
            <a:ext cx="8763000" cy="4953000"/>
          </a:xfrm>
          <a:prstGeom prst="rect">
            <a:avLst/>
          </a:prstGeom>
          <a:noFill/>
          <a:ln>
            <a:noFill/>
          </a:ln>
        </p:spPr>
        <p:txBody>
          <a:bodyPr anchorCtr="0" anchor="t" bIns="45700" lIns="91425" spcFirstLastPara="1" rIns="91425" wrap="square" tIns="45700">
            <a:noAutofit/>
          </a:bodyPr>
          <a:lstStyle/>
          <a:p>
            <a:pPr indent="228600" lvl="0" marL="0" rtl="0" algn="l">
              <a:lnSpc>
                <a:spcPct val="80000"/>
              </a:lnSpc>
              <a:spcBef>
                <a:spcPts val="0"/>
              </a:spcBef>
              <a:spcAft>
                <a:spcPts val="0"/>
              </a:spcAft>
              <a:buClr>
                <a:schemeClr val="dk1"/>
              </a:buClr>
              <a:buSzPts val="2802"/>
              <a:buNone/>
            </a:pPr>
            <a:r>
              <a:rPr b="1" lang="en-US" sz="2802">
                <a:latin typeface="Times New Roman"/>
                <a:ea typeface="Times New Roman"/>
                <a:cs typeface="Times New Roman"/>
                <a:sym typeface="Times New Roman"/>
              </a:rPr>
              <a:t>3. Giới thiệu Hiến pháp năm 2013</a:t>
            </a:r>
            <a:endParaRPr/>
          </a:p>
          <a:p>
            <a:pPr indent="228600" lvl="0" marL="0" rtl="0" algn="l">
              <a:lnSpc>
                <a:spcPct val="80000"/>
              </a:lnSpc>
              <a:spcBef>
                <a:spcPts val="400"/>
              </a:spcBef>
              <a:spcAft>
                <a:spcPts val="0"/>
              </a:spcAft>
              <a:buClr>
                <a:schemeClr val="dk1"/>
              </a:buClr>
              <a:buSzPts val="2802"/>
              <a:buNone/>
            </a:pPr>
            <a:r>
              <a:rPr b="1" i="1" lang="en-US" sz="2802">
                <a:latin typeface="Times New Roman"/>
                <a:ea typeface="Times New Roman"/>
                <a:cs typeface="Times New Roman"/>
                <a:sym typeface="Times New Roman"/>
              </a:rPr>
              <a:t>3.4. Những nội dung cơ bản của Hiến pháp 2013</a:t>
            </a:r>
            <a:endParaRPr/>
          </a:p>
          <a:p>
            <a:pPr indent="228600" lvl="0" marL="0" rtl="0" algn="just">
              <a:lnSpc>
                <a:spcPct val="80000"/>
              </a:lnSpc>
              <a:spcBef>
                <a:spcPts val="400"/>
              </a:spcBef>
              <a:spcAft>
                <a:spcPts val="0"/>
              </a:spcAft>
              <a:buClr>
                <a:schemeClr val="dk1"/>
              </a:buClr>
              <a:buSzPts val="2802"/>
              <a:buNone/>
            </a:pPr>
            <a:r>
              <a:rPr b="1" lang="en-US" sz="2802">
                <a:latin typeface="Times New Roman"/>
                <a:ea typeface="Times New Roman"/>
                <a:cs typeface="Times New Roman"/>
                <a:sym typeface="Times New Roman"/>
              </a:rPr>
              <a:t>Thứ hai, </a:t>
            </a:r>
            <a:r>
              <a:rPr lang="en-US" sz="2802">
                <a:latin typeface="Times New Roman"/>
                <a:ea typeface="Times New Roman"/>
                <a:cs typeface="Times New Roman"/>
                <a:sym typeface="Times New Roman"/>
              </a:rPr>
              <a:t>HP 2013 tiếp tụng khẳng định vị trí và vai trò lãnh đạo của Đảng Cộng sản Việt Nam</a:t>
            </a:r>
            <a:endParaRPr/>
          </a:p>
          <a:p>
            <a:pPr indent="457200" lvl="0" marL="0" rtl="0" algn="just">
              <a:lnSpc>
                <a:spcPct val="80000"/>
              </a:lnSpc>
              <a:spcBef>
                <a:spcPts val="400"/>
              </a:spcBef>
              <a:spcAft>
                <a:spcPts val="0"/>
              </a:spcAft>
              <a:buClr>
                <a:schemeClr val="dk1"/>
              </a:buClr>
              <a:buSzPts val="950"/>
              <a:buNone/>
            </a:pPr>
            <a:r>
              <a:t/>
            </a:r>
            <a:endParaRPr i="1" sz="950">
              <a:latin typeface="Times New Roman"/>
              <a:ea typeface="Times New Roman"/>
              <a:cs typeface="Times New Roman"/>
              <a:sym typeface="Times New Roman"/>
            </a:endParaRPr>
          </a:p>
          <a:p>
            <a:pPr indent="457200" lvl="0" marL="0" rtl="0" algn="just">
              <a:lnSpc>
                <a:spcPct val="80000"/>
              </a:lnSpc>
              <a:spcBef>
                <a:spcPts val="400"/>
              </a:spcBef>
              <a:spcAft>
                <a:spcPts val="0"/>
              </a:spcAft>
              <a:buSzPts val="1486"/>
              <a:buNone/>
            </a:pPr>
            <a:r>
              <a:rPr i="1" lang="en-US" sz="2185">
                <a:latin typeface="Times New Roman"/>
                <a:ea typeface="Times New Roman"/>
                <a:cs typeface="Times New Roman"/>
                <a:sym typeface="Times New Roman"/>
              </a:rPr>
              <a:t>“1</a:t>
            </a:r>
            <a:r>
              <a:rPr i="1" lang="en-US" sz="2185">
                <a:solidFill>
                  <a:srgbClr val="FF0000"/>
                </a:solidFill>
                <a:latin typeface="Times New Roman"/>
                <a:ea typeface="Times New Roman"/>
                <a:cs typeface="Times New Roman"/>
                <a:sym typeface="Times New Roman"/>
              </a:rPr>
              <a:t>. Đảng Cộng sản Việt Nam </a:t>
            </a:r>
            <a:r>
              <a:rPr i="1" lang="en-US" sz="2185">
                <a:latin typeface="Times New Roman"/>
                <a:ea typeface="Times New Roman"/>
                <a:cs typeface="Times New Roman"/>
                <a:sym typeface="Times New Roman"/>
              </a:rPr>
              <a:t>- Đội tiên phong của giai cấp công nhân, đồng thời là đội tiên phong của Nhân dân lao động và của dân tộc Việt Nam, đại biểu trung thành lợi ích của giai cấp công nhân, nhân dân lao động và của cả dân tộc, lấy chủ nghĩa Mác - Lênin và tư tưởng Hồ Chí Minh làm nền tảng tư tưởng, </a:t>
            </a:r>
            <a:r>
              <a:rPr i="1" lang="en-US" sz="2185">
                <a:solidFill>
                  <a:srgbClr val="FF0000"/>
                </a:solidFill>
                <a:latin typeface="Times New Roman"/>
                <a:ea typeface="Times New Roman"/>
                <a:cs typeface="Times New Roman"/>
                <a:sym typeface="Times New Roman"/>
              </a:rPr>
              <a:t>là lực lượng lãnh đạo Nhà nước và xã hội.</a:t>
            </a:r>
            <a:endParaRPr/>
          </a:p>
          <a:p>
            <a:pPr indent="457200" lvl="0" marL="0" rtl="0" algn="just">
              <a:lnSpc>
                <a:spcPct val="80000"/>
              </a:lnSpc>
              <a:spcBef>
                <a:spcPts val="400"/>
              </a:spcBef>
              <a:spcAft>
                <a:spcPts val="0"/>
              </a:spcAft>
              <a:buSzPts val="1486"/>
              <a:buNone/>
            </a:pPr>
            <a:r>
              <a:rPr i="1" lang="en-US" sz="2185">
                <a:latin typeface="Times New Roman"/>
                <a:ea typeface="Times New Roman"/>
                <a:cs typeface="Times New Roman"/>
                <a:sym typeface="Times New Roman"/>
              </a:rPr>
              <a:t>2. Đảng Cộng sản Việt Nam </a:t>
            </a:r>
            <a:r>
              <a:rPr i="1" lang="en-US" sz="2185">
                <a:solidFill>
                  <a:srgbClr val="FF0000"/>
                </a:solidFill>
                <a:latin typeface="Times New Roman"/>
                <a:ea typeface="Times New Roman"/>
                <a:cs typeface="Times New Roman"/>
                <a:sym typeface="Times New Roman"/>
              </a:rPr>
              <a:t>gắn bó mật thiết với Nhân dân, phục vụ Nhân dân, chịu sự giám sát của Nhân dân, chịu trách nhiệm trước Nhân dân về những quyết định của mình.</a:t>
            </a:r>
            <a:endParaRPr/>
          </a:p>
          <a:p>
            <a:pPr indent="457200" lvl="0" marL="0" rtl="0" algn="just">
              <a:lnSpc>
                <a:spcPct val="80000"/>
              </a:lnSpc>
              <a:spcBef>
                <a:spcPts val="400"/>
              </a:spcBef>
              <a:spcAft>
                <a:spcPts val="0"/>
              </a:spcAft>
              <a:buSzPts val="1486"/>
              <a:buNone/>
            </a:pPr>
            <a:r>
              <a:rPr i="1" lang="en-US" sz="2185">
                <a:latin typeface="Times New Roman"/>
                <a:ea typeface="Times New Roman"/>
                <a:cs typeface="Times New Roman"/>
                <a:sym typeface="Times New Roman"/>
              </a:rPr>
              <a:t>3. Các tổ chức của Đảng và đảng viên Đảng Cộng sản Việt Nam </a:t>
            </a:r>
            <a:r>
              <a:rPr i="1" lang="en-US" sz="2185">
                <a:solidFill>
                  <a:srgbClr val="FF0000"/>
                </a:solidFill>
                <a:latin typeface="Times New Roman"/>
                <a:ea typeface="Times New Roman"/>
                <a:cs typeface="Times New Roman"/>
                <a:sym typeface="Times New Roman"/>
              </a:rPr>
              <a:t>hoạt động trong khuôn khổ Hiến pháp và pháp luật</a:t>
            </a:r>
            <a:r>
              <a:rPr i="1" lang="en-US" sz="2185">
                <a:latin typeface="Times New Roman"/>
                <a:ea typeface="Times New Roman"/>
                <a:cs typeface="Times New Roman"/>
                <a:sym typeface="Times New Roman"/>
              </a:rPr>
              <a:t>.”(Trích Điều 4, HP 2013)</a:t>
            </a:r>
            <a:endParaRPr/>
          </a:p>
          <a:p>
            <a:pPr indent="-571500" lvl="0" marL="571500" rtl="0" algn="just">
              <a:lnSpc>
                <a:spcPct val="80000"/>
              </a:lnSpc>
              <a:spcBef>
                <a:spcPts val="400"/>
              </a:spcBef>
              <a:spcAft>
                <a:spcPts val="0"/>
              </a:spcAft>
              <a:buSzPts val="904"/>
              <a:buNone/>
            </a:pPr>
            <a:r>
              <a:t/>
            </a:r>
            <a:endParaRPr b="1" sz="1330">
              <a:latin typeface="Times New Roman"/>
              <a:ea typeface="Times New Roman"/>
              <a:cs typeface="Times New Roman"/>
              <a:sym typeface="Times New Roman"/>
            </a:endParaRPr>
          </a:p>
        </p:txBody>
      </p:sp>
      <p:sp>
        <p:nvSpPr>
          <p:cNvPr id="412" name="Google Shape;412;p39"/>
          <p:cNvSpPr txBox="1"/>
          <p:nvPr>
            <p:ph type="title"/>
          </p:nvPr>
        </p:nvSpPr>
        <p:spPr>
          <a:xfrm>
            <a:off x="0" y="9906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24.jpg" id="413" name="Google Shape;413;p39"/>
          <p:cNvPicPr preferRelativeResize="0"/>
          <p:nvPr/>
        </p:nvPicPr>
        <p:blipFill rotWithShape="1">
          <a:blip r:embed="rId3">
            <a:alphaModFix/>
          </a:blip>
          <a:srcRect b="0" l="0" r="0" t="0"/>
          <a:stretch/>
        </p:blipFill>
        <p:spPr>
          <a:xfrm>
            <a:off x="6477000" y="601735"/>
            <a:ext cx="2667000" cy="1402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40"/>
          <p:cNvSpPr txBox="1"/>
          <p:nvPr>
            <p:ph idx="1" type="body"/>
          </p:nvPr>
        </p:nvSpPr>
        <p:spPr>
          <a:xfrm>
            <a:off x="76200" y="1371600"/>
            <a:ext cx="8763000" cy="53340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chemeClr val="dk1"/>
              </a:buClr>
              <a:buSzPts val="3000"/>
              <a:buNone/>
            </a:pPr>
            <a:r>
              <a:rPr b="1" lang="en-US" sz="3000">
                <a:latin typeface="Times New Roman"/>
                <a:ea typeface="Times New Roman"/>
                <a:cs typeface="Times New Roman"/>
                <a:sym typeface="Times New Roman"/>
              </a:rPr>
              <a:t>3. Giới thiệu Hiến pháp năm 2013</a:t>
            </a:r>
            <a:endParaRPr/>
          </a:p>
          <a:p>
            <a:pPr indent="457200" lvl="0" marL="0" rtl="0" algn="l">
              <a:lnSpc>
                <a:spcPct val="90000"/>
              </a:lnSpc>
              <a:spcBef>
                <a:spcPts val="400"/>
              </a:spcBef>
              <a:spcAft>
                <a:spcPts val="0"/>
              </a:spcAft>
              <a:buClr>
                <a:schemeClr val="dk1"/>
              </a:buClr>
              <a:buSzPts val="3000"/>
              <a:buNone/>
            </a:pPr>
            <a:r>
              <a:rPr b="1" i="1" lang="en-US" sz="3000">
                <a:latin typeface="Times New Roman"/>
                <a:ea typeface="Times New Roman"/>
                <a:cs typeface="Times New Roman"/>
                <a:sym typeface="Times New Roman"/>
              </a:rPr>
              <a:t>3.4. Những nội dung cơ bản của Hiến pháp 2013</a:t>
            </a:r>
            <a:endParaRPr/>
          </a:p>
          <a:p>
            <a:pPr indent="457200" lvl="0" marL="0" rtl="0" algn="just">
              <a:lnSpc>
                <a:spcPct val="90000"/>
              </a:lnSpc>
              <a:spcBef>
                <a:spcPts val="400"/>
              </a:spcBef>
              <a:spcAft>
                <a:spcPts val="0"/>
              </a:spcAft>
              <a:buClr>
                <a:schemeClr val="dk1"/>
              </a:buClr>
              <a:buSzPts val="3000"/>
              <a:buNone/>
            </a:pPr>
            <a:r>
              <a:rPr b="1" lang="en-US" sz="3000">
                <a:latin typeface="Times New Roman"/>
                <a:ea typeface="Times New Roman"/>
                <a:cs typeface="Times New Roman"/>
                <a:sym typeface="Times New Roman"/>
              </a:rPr>
              <a:t>Thứ ba, </a:t>
            </a:r>
            <a:r>
              <a:rPr lang="en-US" sz="3000">
                <a:latin typeface="Times New Roman"/>
                <a:ea typeface="Times New Roman"/>
                <a:cs typeface="Times New Roman"/>
                <a:sym typeface="Times New Roman"/>
              </a:rPr>
              <a:t>HP 2013 tiếp tụng khẳng sức mạnh đại đoàn kết dân tộc, vai trò của MTTQVN, CĐ, các tổ chức chính trị - xã hội</a:t>
            </a:r>
            <a:endParaRPr/>
          </a:p>
          <a:p>
            <a:pPr indent="457200" lvl="0" marL="0" rtl="0" algn="just">
              <a:lnSpc>
                <a:spcPct val="90000"/>
              </a:lnSpc>
              <a:spcBef>
                <a:spcPts val="400"/>
              </a:spcBef>
              <a:spcAft>
                <a:spcPts val="0"/>
              </a:spcAft>
              <a:buClr>
                <a:schemeClr val="dk1"/>
              </a:buClr>
              <a:buSzPts val="2200"/>
              <a:buNone/>
            </a:pPr>
            <a:r>
              <a:rPr i="1" lang="en-US" sz="2200">
                <a:latin typeface="Times New Roman"/>
                <a:ea typeface="Times New Roman"/>
                <a:cs typeface="Times New Roman"/>
                <a:sym typeface="Times New Roman"/>
              </a:rPr>
              <a:t>“Nước Cộng hòa xã hội chủ nghĩa Việt Nam là quốc gia </a:t>
            </a:r>
            <a:r>
              <a:rPr i="1" lang="en-US" sz="2200">
                <a:solidFill>
                  <a:srgbClr val="FF0000"/>
                </a:solidFill>
                <a:latin typeface="Times New Roman"/>
                <a:ea typeface="Times New Roman"/>
                <a:cs typeface="Times New Roman"/>
                <a:sym typeface="Times New Roman"/>
              </a:rPr>
              <a:t>thống nhất của các dân tộc </a:t>
            </a:r>
            <a:r>
              <a:rPr i="1" lang="en-US" sz="2200">
                <a:latin typeface="Times New Roman"/>
                <a:ea typeface="Times New Roman"/>
                <a:cs typeface="Times New Roman"/>
                <a:sym typeface="Times New Roman"/>
              </a:rPr>
              <a:t>cùng sinh sống trên đất nước Việt Nam.”(Trích Khoản 1, Điều 5, HP 2013)</a:t>
            </a:r>
            <a:endParaRPr/>
          </a:p>
          <a:p>
            <a:pPr indent="457200" lvl="0" marL="0" rtl="0" algn="just">
              <a:lnSpc>
                <a:spcPct val="90000"/>
              </a:lnSpc>
              <a:spcBef>
                <a:spcPts val="400"/>
              </a:spcBef>
              <a:spcAft>
                <a:spcPts val="0"/>
              </a:spcAft>
              <a:buSzPts val="1496"/>
              <a:buNone/>
            </a:pPr>
            <a:r>
              <a:rPr i="1" lang="en-US" sz="2200">
                <a:latin typeface="Times New Roman"/>
                <a:ea typeface="Times New Roman"/>
                <a:cs typeface="Times New Roman"/>
                <a:sym typeface="Times New Roman"/>
              </a:rPr>
              <a:t>“Mặt trận Tổ quốc Việt Nam </a:t>
            </a:r>
            <a:r>
              <a:rPr i="1" lang="en-US" sz="2200">
                <a:solidFill>
                  <a:srgbClr val="FF0000"/>
                </a:solidFill>
                <a:latin typeface="Times New Roman"/>
                <a:ea typeface="Times New Roman"/>
                <a:cs typeface="Times New Roman"/>
                <a:sym typeface="Times New Roman"/>
              </a:rPr>
              <a:t>là cơ sở chính trị của chính quyền nhân dân</a:t>
            </a:r>
            <a:r>
              <a:rPr i="1" lang="en-US" sz="2200">
                <a:latin typeface="Times New Roman"/>
                <a:ea typeface="Times New Roman"/>
                <a:cs typeface="Times New Roman"/>
                <a:sym typeface="Times New Roman"/>
              </a:rPr>
              <a:t>; đại diện, bảo vệ quyền và lợi ích hợp pháp, chính đáng của Nhân dân; tập hợp, phát huy sức mạnh đại đoàn kết toàn dân tộc, thực hiện dân chủ, tăng cường đồng thuận xã hội; giám sát, phản biện xã hội; tham gia xây dựng Đảng, Nhà nước, hoạt động đối ngoại nhân dân góp phần xây dựng và bảo vệ Tổ quốc”. (Trích Khoản 1, Điều 9, HP 2013)</a:t>
            </a:r>
            <a:endParaRPr/>
          </a:p>
          <a:p>
            <a:pPr indent="-571500" lvl="0" marL="571500" rtl="0" algn="just">
              <a:lnSpc>
                <a:spcPct val="90000"/>
              </a:lnSpc>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19" name="Google Shape;419;p40"/>
          <p:cNvSpPr txBox="1"/>
          <p:nvPr>
            <p:ph type="title"/>
          </p:nvPr>
        </p:nvSpPr>
        <p:spPr>
          <a:xfrm>
            <a:off x="-304800" y="6096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3.jpg" id="420" name="Google Shape;420;p40"/>
          <p:cNvPicPr preferRelativeResize="0"/>
          <p:nvPr/>
        </p:nvPicPr>
        <p:blipFill rotWithShape="1">
          <a:blip r:embed="rId3">
            <a:alphaModFix/>
          </a:blip>
          <a:srcRect b="0" l="0" r="0" t="0"/>
          <a:stretch/>
        </p:blipFill>
        <p:spPr>
          <a:xfrm>
            <a:off x="6172200" y="381000"/>
            <a:ext cx="2890562" cy="1447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41"/>
          <p:cNvSpPr txBox="1"/>
          <p:nvPr>
            <p:ph idx="1" type="body"/>
          </p:nvPr>
        </p:nvSpPr>
        <p:spPr>
          <a:xfrm>
            <a:off x="381000" y="1447800"/>
            <a:ext cx="8534400" cy="48768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3000"/>
              <a:buNone/>
            </a:pPr>
            <a:r>
              <a:rPr b="1" lang="en-US" sz="3000">
                <a:latin typeface="Times New Roman"/>
                <a:ea typeface="Times New Roman"/>
                <a:cs typeface="Times New Roman"/>
                <a:sym typeface="Times New Roman"/>
              </a:rPr>
              <a:t>3. Giới thiệu Hiến pháp năm 2013</a:t>
            </a:r>
            <a:endParaRPr/>
          </a:p>
          <a:p>
            <a:pPr indent="457200" lvl="0" marL="0" rtl="0" algn="l">
              <a:spcBef>
                <a:spcPts val="400"/>
              </a:spcBef>
              <a:spcAft>
                <a:spcPts val="0"/>
              </a:spcAft>
              <a:buClr>
                <a:schemeClr val="dk1"/>
              </a:buClr>
              <a:buSzPts val="3000"/>
              <a:buNone/>
            </a:pPr>
            <a:r>
              <a:rPr b="1" i="1" lang="en-US" sz="3000">
                <a:latin typeface="Times New Roman"/>
                <a:ea typeface="Times New Roman"/>
                <a:cs typeface="Times New Roman"/>
                <a:sym typeface="Times New Roman"/>
              </a:rPr>
              <a:t>3.4. Những nội dung cơ bản của Hiến pháp 2013</a:t>
            </a:r>
            <a:endParaRPr/>
          </a:p>
          <a:p>
            <a:pPr indent="457200" lvl="0" marL="0" rtl="0" algn="just">
              <a:spcBef>
                <a:spcPts val="400"/>
              </a:spcBef>
              <a:spcAft>
                <a:spcPts val="0"/>
              </a:spcAft>
              <a:buClr>
                <a:schemeClr val="dk1"/>
              </a:buClr>
              <a:buSzPts val="3000"/>
              <a:buNone/>
            </a:pPr>
            <a:r>
              <a:rPr b="1" lang="en-US" sz="3000">
                <a:latin typeface="Times New Roman"/>
                <a:ea typeface="Times New Roman"/>
                <a:cs typeface="Times New Roman"/>
                <a:sym typeface="Times New Roman"/>
              </a:rPr>
              <a:t>Thứ tư, </a:t>
            </a:r>
            <a:r>
              <a:rPr lang="en-US" sz="3000">
                <a:latin typeface="Times New Roman"/>
                <a:ea typeface="Times New Roman"/>
                <a:cs typeface="Times New Roman"/>
                <a:sym typeface="Times New Roman"/>
              </a:rPr>
              <a:t>HP 2013 lần đầu tiên </a:t>
            </a:r>
            <a:r>
              <a:rPr lang="en-US" sz="3000">
                <a:solidFill>
                  <a:srgbClr val="FF0000"/>
                </a:solidFill>
                <a:latin typeface="Times New Roman"/>
                <a:ea typeface="Times New Roman"/>
                <a:cs typeface="Times New Roman"/>
                <a:sym typeface="Times New Roman"/>
              </a:rPr>
              <a:t>hiến định các quyền  cơ bản của con người;</a:t>
            </a:r>
            <a:r>
              <a:rPr lang="en-US" sz="3000">
                <a:latin typeface="Times New Roman"/>
                <a:ea typeface="Times New Roman"/>
                <a:cs typeface="Times New Roman"/>
                <a:sym typeface="Times New Roman"/>
              </a:rPr>
              <a:t> thừa nhận, tôn trọng và bảo đảm thực hiện quyền con người, quyền và nghĩa vụ cơ bản của công dân. </a:t>
            </a:r>
            <a:r>
              <a:rPr i="1" lang="en-US" sz="3000">
                <a:latin typeface="Times New Roman"/>
                <a:ea typeface="Times New Roman"/>
                <a:cs typeface="Times New Roman"/>
                <a:sym typeface="Times New Roman"/>
              </a:rPr>
              <a:t>(Chương II, từ Điều 14 đến Điều 49)</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26" name="Google Shape;426;p41"/>
          <p:cNvSpPr txBox="1"/>
          <p:nvPr>
            <p:ph type="title"/>
          </p:nvPr>
        </p:nvSpPr>
        <p:spPr>
          <a:xfrm>
            <a:off x="0" y="6096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2.png" id="427" name="Google Shape;427;p41"/>
          <p:cNvPicPr preferRelativeResize="0"/>
          <p:nvPr/>
        </p:nvPicPr>
        <p:blipFill rotWithShape="1">
          <a:blip r:embed="rId3">
            <a:alphaModFix/>
          </a:blip>
          <a:srcRect b="0" l="0" r="0" t="0"/>
          <a:stretch/>
        </p:blipFill>
        <p:spPr>
          <a:xfrm>
            <a:off x="6477000" y="533400"/>
            <a:ext cx="2438400" cy="1523999"/>
          </a:xfrm>
          <a:prstGeom prst="rect">
            <a:avLst/>
          </a:prstGeom>
          <a:noFill/>
          <a:ln>
            <a:noFill/>
          </a:ln>
        </p:spPr>
      </p:pic>
      <p:pic>
        <p:nvPicPr>
          <p:cNvPr descr="1.png" id="428" name="Google Shape;428;p41"/>
          <p:cNvPicPr preferRelativeResize="0"/>
          <p:nvPr/>
        </p:nvPicPr>
        <p:blipFill rotWithShape="1">
          <a:blip r:embed="rId4">
            <a:alphaModFix/>
          </a:blip>
          <a:srcRect b="0" l="0" r="0" t="0"/>
          <a:stretch/>
        </p:blipFill>
        <p:spPr>
          <a:xfrm>
            <a:off x="3124200" y="4572000"/>
            <a:ext cx="3095625" cy="1562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0" name="Google Shape;120;p15"/>
          <p:cNvSpPr txBox="1"/>
          <p:nvPr>
            <p:ph type="title"/>
          </p:nvPr>
        </p:nvSpPr>
        <p:spPr>
          <a:xfrm>
            <a:off x="1676400" y="762000"/>
            <a:ext cx="70866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lang="en-US" sz="3690">
                <a:solidFill>
                  <a:schemeClr val="dk1"/>
                </a:solidFill>
                <a:latin typeface="Times New Roman"/>
                <a:ea typeface="Times New Roman"/>
                <a:cs typeface="Times New Roman"/>
                <a:sym typeface="Times New Roman"/>
              </a:rPr>
              <a:t>I. GIỚI THIỆU CHUNG </a:t>
            </a:r>
            <a:endParaRPr b="1" sz="3690">
              <a:solidFill>
                <a:schemeClr val="dk1"/>
              </a:solidFill>
              <a:latin typeface="Times New Roman"/>
              <a:ea typeface="Times New Roman"/>
              <a:cs typeface="Times New Roman"/>
              <a:sym typeface="Times New Roman"/>
            </a:endParaRPr>
          </a:p>
        </p:txBody>
      </p:sp>
      <p:pic>
        <p:nvPicPr>
          <p:cNvPr descr="1.jpg" id="121" name="Google Shape;121;p15"/>
          <p:cNvPicPr preferRelativeResize="0"/>
          <p:nvPr/>
        </p:nvPicPr>
        <p:blipFill rotWithShape="1">
          <a:blip r:embed="rId3">
            <a:alphaModFix/>
          </a:blip>
          <a:srcRect b="0" l="0" r="0" t="0"/>
          <a:stretch/>
        </p:blipFill>
        <p:spPr>
          <a:xfrm>
            <a:off x="3352800" y="1782233"/>
            <a:ext cx="5334000" cy="3704167"/>
          </a:xfrm>
          <a:prstGeom prst="rect">
            <a:avLst/>
          </a:prstGeom>
          <a:noFill/>
          <a:ln>
            <a:noFill/>
          </a:ln>
        </p:spPr>
      </p:pic>
      <p:sp>
        <p:nvSpPr>
          <p:cNvPr id="122" name="Google Shape;122;p15"/>
          <p:cNvSpPr txBox="1"/>
          <p:nvPr/>
        </p:nvSpPr>
        <p:spPr>
          <a:xfrm>
            <a:off x="304800" y="2286000"/>
            <a:ext cx="2895600" cy="25545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Pháp luật điều chỉnh các </a:t>
            </a:r>
            <a:r>
              <a:rPr b="1" lang="en-US" sz="3200">
                <a:solidFill>
                  <a:srgbClr val="FF0000"/>
                </a:solidFill>
                <a:latin typeface="Times New Roman"/>
                <a:ea typeface="Times New Roman"/>
                <a:cs typeface="Times New Roman"/>
                <a:sym typeface="Times New Roman"/>
              </a:rPr>
              <a:t>quan hệ xã hội </a:t>
            </a:r>
            <a:r>
              <a:rPr lang="en-US" sz="3200">
                <a:solidFill>
                  <a:schemeClr val="dk1"/>
                </a:solidFill>
                <a:latin typeface="Times New Roman"/>
                <a:ea typeface="Times New Roman"/>
                <a:cs typeface="Times New Roman"/>
                <a:sym typeface="Times New Roman"/>
              </a:rPr>
              <a:t>trong nhiều </a:t>
            </a:r>
            <a:r>
              <a:rPr b="1" lang="en-US" sz="3200">
                <a:solidFill>
                  <a:srgbClr val="FF0000"/>
                </a:solidFill>
                <a:latin typeface="Times New Roman"/>
                <a:ea typeface="Times New Roman"/>
                <a:cs typeface="Times New Roman"/>
                <a:sym typeface="Times New Roman"/>
              </a:rPr>
              <a:t>lĩnh vực khác nhau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2" name="Shape 432"/>
        <p:cNvGrpSpPr/>
        <p:nvPr/>
      </p:nvGrpSpPr>
      <p:grpSpPr>
        <a:xfrm>
          <a:off x="0" y="0"/>
          <a:ext cx="0" cy="0"/>
          <a:chOff x="0" y="0"/>
          <a:chExt cx="0" cy="0"/>
        </a:xfrm>
      </p:grpSpPr>
      <p:sp>
        <p:nvSpPr>
          <p:cNvPr id="433" name="Google Shape;433;p42"/>
          <p:cNvSpPr txBox="1"/>
          <p:nvPr>
            <p:ph idx="1" type="body"/>
          </p:nvPr>
        </p:nvSpPr>
        <p:spPr>
          <a:xfrm>
            <a:off x="228600" y="1524000"/>
            <a:ext cx="8686800" cy="44958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3000"/>
              <a:buNone/>
            </a:pPr>
            <a:r>
              <a:rPr b="1" lang="en-US" sz="3000">
                <a:latin typeface="Times New Roman"/>
                <a:ea typeface="Times New Roman"/>
                <a:cs typeface="Times New Roman"/>
                <a:sym typeface="Times New Roman"/>
              </a:rPr>
              <a:t>3. Giới thiệu Hiến pháp năm 2013</a:t>
            </a:r>
            <a:endParaRPr/>
          </a:p>
          <a:p>
            <a:pPr indent="457200" lvl="0" marL="0" rtl="0" algn="l">
              <a:spcBef>
                <a:spcPts val="400"/>
              </a:spcBef>
              <a:spcAft>
                <a:spcPts val="0"/>
              </a:spcAft>
              <a:buClr>
                <a:schemeClr val="dk1"/>
              </a:buClr>
              <a:buSzPts val="3000"/>
              <a:buNone/>
            </a:pPr>
            <a:r>
              <a:rPr b="1" i="1" lang="en-US" sz="3000">
                <a:latin typeface="Times New Roman"/>
                <a:ea typeface="Times New Roman"/>
                <a:cs typeface="Times New Roman"/>
                <a:sym typeface="Times New Roman"/>
              </a:rPr>
              <a:t>3.4. Những nội dung cơ bản của Hiến pháp 2013</a:t>
            </a:r>
            <a:endParaRPr/>
          </a:p>
          <a:p>
            <a:pPr indent="457200" lvl="0" marL="0" rtl="0" algn="just">
              <a:spcBef>
                <a:spcPts val="400"/>
              </a:spcBef>
              <a:spcAft>
                <a:spcPts val="0"/>
              </a:spcAft>
              <a:buClr>
                <a:schemeClr val="dk1"/>
              </a:buClr>
              <a:buSzPts val="3000"/>
              <a:buNone/>
            </a:pPr>
            <a:r>
              <a:rPr b="1" lang="en-US" sz="3000">
                <a:latin typeface="Times New Roman"/>
                <a:ea typeface="Times New Roman"/>
                <a:cs typeface="Times New Roman"/>
                <a:sym typeface="Times New Roman"/>
              </a:rPr>
              <a:t>Thứ năm, </a:t>
            </a:r>
            <a:r>
              <a:rPr lang="en-US" sz="3000">
                <a:latin typeface="Times New Roman"/>
                <a:ea typeface="Times New Roman"/>
                <a:cs typeface="Times New Roman"/>
                <a:sym typeface="Times New Roman"/>
              </a:rPr>
              <a:t>HP 2013 tiếp tục kiên định sự nghiệp xây dựng và hoàn thiện Nhà nước pháp quyền XHCN</a:t>
            </a:r>
            <a:endParaRPr/>
          </a:p>
          <a:p>
            <a:pPr indent="-457200" lvl="0" marL="457200" rtl="0" algn="just">
              <a:spcBef>
                <a:spcPts val="400"/>
              </a:spcBef>
              <a:spcAft>
                <a:spcPts val="0"/>
              </a:spcAft>
              <a:buClr>
                <a:schemeClr val="dk1"/>
              </a:buClr>
              <a:buSzPts val="2400"/>
              <a:buFont typeface="Noto Sans Symbols"/>
              <a:buChar char="⮚"/>
            </a:pPr>
            <a:r>
              <a:rPr i="1" lang="en-US" sz="2400">
                <a:latin typeface="Times New Roman"/>
                <a:ea typeface="Times New Roman"/>
                <a:cs typeface="Times New Roman"/>
                <a:sym typeface="Times New Roman"/>
              </a:rPr>
              <a:t>Làm rõ hơn nguyên tắc phân công, phối hợp, kiếm soát giữa các CQNN</a:t>
            </a:r>
            <a:endParaRPr/>
          </a:p>
          <a:p>
            <a:pPr indent="-457200" lvl="0" marL="457200" rtl="0" algn="just">
              <a:spcBef>
                <a:spcPts val="400"/>
              </a:spcBef>
              <a:spcAft>
                <a:spcPts val="0"/>
              </a:spcAft>
              <a:buClr>
                <a:schemeClr val="dk1"/>
              </a:buClr>
              <a:buSzPts val="2400"/>
              <a:buFont typeface="Noto Sans Symbols"/>
              <a:buChar char="⮚"/>
            </a:pPr>
            <a:r>
              <a:rPr i="1" lang="en-US" sz="2400">
                <a:latin typeface="Times New Roman"/>
                <a:ea typeface="Times New Roman"/>
                <a:cs typeface="Times New Roman"/>
                <a:sym typeface="Times New Roman"/>
              </a:rPr>
              <a:t>Xác định rõ hơn chức năng của các cơ quan thực hiện quyền lập pháp, hành pháp và tư pháp</a:t>
            </a:r>
            <a:endParaRPr/>
          </a:p>
          <a:p>
            <a:pPr indent="-457200" lvl="0" marL="457200" rtl="0" algn="just">
              <a:spcBef>
                <a:spcPts val="400"/>
              </a:spcBef>
              <a:spcAft>
                <a:spcPts val="0"/>
              </a:spcAft>
              <a:buClr>
                <a:schemeClr val="dk1"/>
              </a:buClr>
              <a:buSzPts val="2400"/>
              <a:buFont typeface="Noto Sans Symbols"/>
              <a:buChar char="⮚"/>
            </a:pPr>
            <a:r>
              <a:rPr i="1" lang="en-US" sz="2400">
                <a:latin typeface="Times New Roman"/>
                <a:ea typeface="Times New Roman"/>
                <a:cs typeface="Times New Roman"/>
                <a:sym typeface="Times New Roman"/>
              </a:rPr>
              <a:t>Bổ sung 2 thiết chế hiến định độc lập: Hội đồng bầu cử quốc gia và Kiểm toán Nhà nước</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34" name="Google Shape;434;p42"/>
          <p:cNvSpPr txBox="1"/>
          <p:nvPr>
            <p:ph type="title"/>
          </p:nvPr>
        </p:nvSpPr>
        <p:spPr>
          <a:xfrm>
            <a:off x="0" y="6858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22.jpg" id="435" name="Google Shape;435;p42"/>
          <p:cNvPicPr preferRelativeResize="0"/>
          <p:nvPr/>
        </p:nvPicPr>
        <p:blipFill rotWithShape="1">
          <a:blip r:embed="rId3">
            <a:alphaModFix/>
          </a:blip>
          <a:srcRect b="0" l="0" r="0" t="0"/>
          <a:stretch/>
        </p:blipFill>
        <p:spPr>
          <a:xfrm>
            <a:off x="6400800" y="228600"/>
            <a:ext cx="2466975" cy="184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9" name="Shape 439"/>
        <p:cNvGrpSpPr/>
        <p:nvPr/>
      </p:nvGrpSpPr>
      <p:grpSpPr>
        <a:xfrm>
          <a:off x="0" y="0"/>
          <a:ext cx="0" cy="0"/>
          <a:chOff x="0" y="0"/>
          <a:chExt cx="0" cy="0"/>
        </a:xfrm>
      </p:grpSpPr>
      <p:sp>
        <p:nvSpPr>
          <p:cNvPr id="440" name="Google Shape;440;p43"/>
          <p:cNvSpPr txBox="1"/>
          <p:nvPr>
            <p:ph idx="1" type="body"/>
          </p:nvPr>
        </p:nvSpPr>
        <p:spPr>
          <a:xfrm>
            <a:off x="0" y="1143000"/>
            <a:ext cx="8991600" cy="5486400"/>
          </a:xfrm>
          <a:prstGeom prst="rect">
            <a:avLst/>
          </a:prstGeom>
          <a:noFill/>
          <a:ln>
            <a:noFill/>
          </a:ln>
        </p:spPr>
        <p:txBody>
          <a:bodyPr anchorCtr="0" anchor="t" bIns="45700" lIns="91425" spcFirstLastPara="1" rIns="91425" wrap="square" tIns="45700">
            <a:noAutofit/>
          </a:bodyPr>
          <a:lstStyle/>
          <a:p>
            <a:pPr indent="457200" lvl="0" marL="0" rtl="0" algn="l">
              <a:lnSpc>
                <a:spcPct val="90000"/>
              </a:lnSpc>
              <a:spcBef>
                <a:spcPts val="0"/>
              </a:spcBef>
              <a:spcAft>
                <a:spcPts val="0"/>
              </a:spcAft>
              <a:buClr>
                <a:schemeClr val="dk1"/>
              </a:buClr>
              <a:buSzPts val="3000"/>
              <a:buNone/>
            </a:pPr>
            <a:r>
              <a:rPr b="1" lang="en-US" sz="3000">
                <a:latin typeface="Times New Roman"/>
                <a:ea typeface="Times New Roman"/>
                <a:cs typeface="Times New Roman"/>
                <a:sym typeface="Times New Roman"/>
              </a:rPr>
              <a:t>3. Giới thiệu Hiến pháp năm 2013</a:t>
            </a:r>
            <a:endParaRPr/>
          </a:p>
          <a:p>
            <a:pPr indent="457200" lvl="0" marL="0" rtl="0" algn="l">
              <a:lnSpc>
                <a:spcPct val="90000"/>
              </a:lnSpc>
              <a:spcBef>
                <a:spcPts val="400"/>
              </a:spcBef>
              <a:spcAft>
                <a:spcPts val="0"/>
              </a:spcAft>
              <a:buClr>
                <a:schemeClr val="dk1"/>
              </a:buClr>
              <a:buSzPts val="3000"/>
              <a:buNone/>
            </a:pPr>
            <a:r>
              <a:rPr b="1" i="1" lang="en-US" sz="3000">
                <a:latin typeface="Times New Roman"/>
                <a:ea typeface="Times New Roman"/>
                <a:cs typeface="Times New Roman"/>
                <a:sym typeface="Times New Roman"/>
              </a:rPr>
              <a:t>3.4. Những nội dung cơ bản của Hiến pháp 2013</a:t>
            </a:r>
            <a:endParaRPr/>
          </a:p>
          <a:p>
            <a:pPr indent="457200" lvl="0" marL="0" rtl="0" algn="just">
              <a:lnSpc>
                <a:spcPct val="90000"/>
              </a:lnSpc>
              <a:spcBef>
                <a:spcPts val="400"/>
              </a:spcBef>
              <a:spcAft>
                <a:spcPts val="0"/>
              </a:spcAft>
              <a:buClr>
                <a:schemeClr val="dk1"/>
              </a:buClr>
              <a:buSzPts val="3000"/>
              <a:buNone/>
            </a:pPr>
            <a:r>
              <a:rPr b="1" lang="en-US" sz="3000">
                <a:latin typeface="Times New Roman"/>
                <a:ea typeface="Times New Roman"/>
                <a:cs typeface="Times New Roman"/>
                <a:sym typeface="Times New Roman"/>
              </a:rPr>
              <a:t>Thứ sáu, </a:t>
            </a:r>
            <a:r>
              <a:rPr lang="en-US" sz="3000">
                <a:latin typeface="Times New Roman"/>
                <a:ea typeface="Times New Roman"/>
                <a:cs typeface="Times New Roman"/>
                <a:sym typeface="Times New Roman"/>
              </a:rPr>
              <a:t>HP 2013 tiếp tục bảo vệ vững chắc Tổ quốc VN XHCN</a:t>
            </a:r>
            <a:endParaRPr/>
          </a:p>
          <a:p>
            <a:pPr indent="457200" lvl="0" marL="0" rtl="0" algn="just">
              <a:lnSpc>
                <a:spcPct val="90000"/>
              </a:lnSpc>
              <a:spcBef>
                <a:spcPts val="400"/>
              </a:spcBef>
              <a:spcAft>
                <a:spcPts val="0"/>
              </a:spcAft>
              <a:buSzPts val="1904"/>
              <a:buNone/>
            </a:pPr>
            <a:r>
              <a:rPr i="1" lang="en-US" sz="2800">
                <a:latin typeface="Times New Roman"/>
                <a:ea typeface="Times New Roman"/>
                <a:cs typeface="Times New Roman"/>
                <a:sym typeface="Times New Roman"/>
              </a:rPr>
              <a:t>“Bảo vệ Tổ quốc Việt Nam xã hội chủ nghĩa là </a:t>
            </a:r>
            <a:r>
              <a:rPr i="1" lang="en-US" sz="2800">
                <a:solidFill>
                  <a:srgbClr val="FF0000"/>
                </a:solidFill>
                <a:latin typeface="Times New Roman"/>
                <a:ea typeface="Times New Roman"/>
                <a:cs typeface="Times New Roman"/>
                <a:sym typeface="Times New Roman"/>
              </a:rPr>
              <a:t>sự nghiệp của toàn dân.</a:t>
            </a:r>
            <a:endParaRPr/>
          </a:p>
          <a:p>
            <a:pPr indent="457200" lvl="0" marL="0" rtl="0" algn="just">
              <a:lnSpc>
                <a:spcPct val="90000"/>
              </a:lnSpc>
              <a:spcBef>
                <a:spcPts val="400"/>
              </a:spcBef>
              <a:spcAft>
                <a:spcPts val="0"/>
              </a:spcAft>
              <a:buSzPts val="1904"/>
              <a:buNone/>
            </a:pPr>
            <a:r>
              <a:rPr i="1" lang="en-US" sz="2800">
                <a:latin typeface="Times New Roman"/>
                <a:ea typeface="Times New Roman"/>
                <a:cs typeface="Times New Roman"/>
                <a:sym typeface="Times New Roman"/>
              </a:rPr>
              <a:t>Nhà nước củng cố và tăng cường nền quốc phòng toàn dân và an ninh nhân dân mà nòng cốt là lực lượng vũ trang nhân dân; phát huy sức mạnh tổng hợp của đất nước để bảo vệ vững chắc Tổ quốc, góp phần bảo vệ hòa bình ở khu vực và trên thế giới.</a:t>
            </a:r>
            <a:endParaRPr/>
          </a:p>
          <a:p>
            <a:pPr indent="457200" lvl="0" marL="0" rtl="0" algn="just">
              <a:lnSpc>
                <a:spcPct val="90000"/>
              </a:lnSpc>
              <a:spcBef>
                <a:spcPts val="400"/>
              </a:spcBef>
              <a:spcAft>
                <a:spcPts val="0"/>
              </a:spcAft>
              <a:buSzPts val="1904"/>
              <a:buNone/>
            </a:pPr>
            <a:r>
              <a:rPr i="1" lang="en-US" sz="2800">
                <a:solidFill>
                  <a:srgbClr val="FF0000"/>
                </a:solidFill>
                <a:latin typeface="Times New Roman"/>
                <a:ea typeface="Times New Roman"/>
                <a:cs typeface="Times New Roman"/>
                <a:sym typeface="Times New Roman"/>
              </a:rPr>
              <a:t>Cơ quan, tổ chức, công dân phải thực hiện đầy đủ nhiệm vụ quốc phòng và an ninh</a:t>
            </a:r>
            <a:r>
              <a:rPr i="1" lang="en-US" sz="2800">
                <a:latin typeface="Times New Roman"/>
                <a:ea typeface="Times New Roman"/>
                <a:cs typeface="Times New Roman"/>
                <a:sym typeface="Times New Roman"/>
              </a:rPr>
              <a:t>.” (Trích Điều 64 HP2013)</a:t>
            </a:r>
            <a:endParaRPr/>
          </a:p>
          <a:p>
            <a:pPr indent="-571500" lvl="0" marL="571500" rtl="0" algn="just">
              <a:lnSpc>
                <a:spcPct val="90000"/>
              </a:lnSpc>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441" name="Google Shape;441;p43"/>
          <p:cNvSpPr txBox="1"/>
          <p:nvPr>
            <p:ph type="title"/>
          </p:nvPr>
        </p:nvSpPr>
        <p:spPr>
          <a:xfrm>
            <a:off x="0" y="5334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44"/>
          <p:cNvSpPr txBox="1"/>
          <p:nvPr>
            <p:ph idx="1" type="body"/>
          </p:nvPr>
        </p:nvSpPr>
        <p:spPr>
          <a:xfrm>
            <a:off x="0" y="1066800"/>
            <a:ext cx="9144000" cy="53340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3000"/>
              <a:buNone/>
            </a:pPr>
            <a:r>
              <a:rPr b="1" lang="en-US" sz="3000">
                <a:latin typeface="Times New Roman"/>
                <a:ea typeface="Times New Roman"/>
                <a:cs typeface="Times New Roman"/>
                <a:sym typeface="Times New Roman"/>
              </a:rPr>
              <a:t>3. Giới thiệu Hiến pháp năm 2013</a:t>
            </a:r>
            <a:endParaRPr/>
          </a:p>
          <a:p>
            <a:pPr indent="457200" lvl="0" marL="0" rtl="0" algn="l">
              <a:spcBef>
                <a:spcPts val="400"/>
              </a:spcBef>
              <a:spcAft>
                <a:spcPts val="0"/>
              </a:spcAft>
              <a:buClr>
                <a:schemeClr val="dk1"/>
              </a:buClr>
              <a:buSzPts val="3000"/>
              <a:buNone/>
            </a:pPr>
            <a:r>
              <a:rPr b="1" i="1" lang="en-US" sz="3000">
                <a:latin typeface="Times New Roman"/>
                <a:ea typeface="Times New Roman"/>
                <a:cs typeface="Times New Roman"/>
                <a:sym typeface="Times New Roman"/>
              </a:rPr>
              <a:t>3.4. Những nội dung cơ bản của Hiến pháp 2013</a:t>
            </a:r>
            <a:endParaRPr/>
          </a:p>
          <a:p>
            <a:pPr indent="457200" lvl="0" marL="0" rtl="0" algn="just">
              <a:spcBef>
                <a:spcPts val="400"/>
              </a:spcBef>
              <a:spcAft>
                <a:spcPts val="0"/>
              </a:spcAft>
              <a:buClr>
                <a:schemeClr val="dk1"/>
              </a:buClr>
              <a:buSzPts val="3000"/>
              <a:buNone/>
            </a:pPr>
            <a:r>
              <a:rPr b="1" lang="en-US" sz="3000">
                <a:latin typeface="Times New Roman"/>
                <a:ea typeface="Times New Roman"/>
                <a:cs typeface="Times New Roman"/>
                <a:sym typeface="Times New Roman"/>
              </a:rPr>
              <a:t>Thứ bảy, </a:t>
            </a:r>
            <a:r>
              <a:rPr lang="en-US" sz="3000">
                <a:latin typeface="Times New Roman"/>
                <a:ea typeface="Times New Roman"/>
                <a:cs typeface="Times New Roman"/>
                <a:sym typeface="Times New Roman"/>
              </a:rPr>
              <a:t>HP 2013 tiếp tục kế thừa bản chất và mô hình tổng thể của bộ máy nhà nước trong HP 1992, làm rõ hơn nguyên tắc phân công, phối hợp, kiểm soát giữa các CQNN trong thực hiện các quyền lập pháp, hành pháp, tư pháp.</a:t>
            </a:r>
            <a:endParaRPr b="1" sz="2800">
              <a:latin typeface="Times New Roman"/>
              <a:ea typeface="Times New Roman"/>
              <a:cs typeface="Times New Roman"/>
              <a:sym typeface="Times New Roman"/>
            </a:endParaRPr>
          </a:p>
        </p:txBody>
      </p:sp>
      <p:sp>
        <p:nvSpPr>
          <p:cNvPr id="447" name="Google Shape;447;p44"/>
          <p:cNvSpPr txBox="1"/>
          <p:nvPr>
            <p:ph type="title"/>
          </p:nvPr>
        </p:nvSpPr>
        <p:spPr>
          <a:xfrm>
            <a:off x="0" y="4572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1" name="Shape 451"/>
        <p:cNvGrpSpPr/>
        <p:nvPr/>
      </p:nvGrpSpPr>
      <p:grpSpPr>
        <a:xfrm>
          <a:off x="0" y="0"/>
          <a:ext cx="0" cy="0"/>
          <a:chOff x="0" y="0"/>
          <a:chExt cx="0" cy="0"/>
        </a:xfrm>
      </p:grpSpPr>
      <p:sp>
        <p:nvSpPr>
          <p:cNvPr id="452" name="Google Shape;452;p45"/>
          <p:cNvSpPr txBox="1"/>
          <p:nvPr>
            <p:ph idx="1" type="body"/>
          </p:nvPr>
        </p:nvSpPr>
        <p:spPr>
          <a:xfrm>
            <a:off x="0" y="1066800"/>
            <a:ext cx="9144000" cy="5486400"/>
          </a:xfrm>
          <a:prstGeom prst="rect">
            <a:avLst/>
          </a:prstGeom>
          <a:noFill/>
          <a:ln>
            <a:noFill/>
          </a:ln>
        </p:spPr>
        <p:txBody>
          <a:bodyPr anchorCtr="0" anchor="t" bIns="45700" lIns="91425" spcFirstLastPara="1" rIns="91425" wrap="square" tIns="45700">
            <a:noAutofit/>
          </a:bodyPr>
          <a:lstStyle/>
          <a:p>
            <a:pPr indent="457200" lvl="0" marL="0" rtl="0" algn="l">
              <a:lnSpc>
                <a:spcPct val="80000"/>
              </a:lnSpc>
              <a:spcBef>
                <a:spcPts val="0"/>
              </a:spcBef>
              <a:spcAft>
                <a:spcPts val="0"/>
              </a:spcAft>
              <a:buClr>
                <a:schemeClr val="dk1"/>
              </a:buClr>
              <a:buSzPts val="3145"/>
              <a:buNone/>
            </a:pPr>
            <a:r>
              <a:rPr b="1" lang="en-US" sz="3145">
                <a:latin typeface="Times New Roman"/>
                <a:ea typeface="Times New Roman"/>
                <a:cs typeface="Times New Roman"/>
                <a:sym typeface="Times New Roman"/>
              </a:rPr>
              <a:t>3. Giới thiệu Hiến pháp năm 2013</a:t>
            </a:r>
            <a:endParaRPr/>
          </a:p>
          <a:p>
            <a:pPr indent="457200" lvl="0" marL="0" rtl="0" algn="l">
              <a:lnSpc>
                <a:spcPct val="80000"/>
              </a:lnSpc>
              <a:spcBef>
                <a:spcPts val="400"/>
              </a:spcBef>
              <a:spcAft>
                <a:spcPts val="0"/>
              </a:spcAft>
              <a:buClr>
                <a:schemeClr val="dk1"/>
              </a:buClr>
              <a:buSzPts val="3145"/>
              <a:buNone/>
            </a:pPr>
            <a:r>
              <a:rPr b="1" i="1" lang="en-US" sz="3145">
                <a:latin typeface="Times New Roman"/>
                <a:ea typeface="Times New Roman"/>
                <a:cs typeface="Times New Roman"/>
                <a:sym typeface="Times New Roman"/>
              </a:rPr>
              <a:t>3.4. Những nội dung cơ bản của Hiến pháp 2013</a:t>
            </a:r>
            <a:endParaRPr/>
          </a:p>
          <a:p>
            <a:pPr indent="457200" lvl="0" marL="0" rtl="0" algn="just">
              <a:lnSpc>
                <a:spcPct val="80000"/>
              </a:lnSpc>
              <a:spcBef>
                <a:spcPts val="400"/>
              </a:spcBef>
              <a:spcAft>
                <a:spcPts val="0"/>
              </a:spcAft>
              <a:buClr>
                <a:schemeClr val="dk1"/>
              </a:buClr>
              <a:buSzPts val="3145"/>
              <a:buNone/>
            </a:pPr>
            <a:r>
              <a:rPr b="1" lang="en-US" sz="3145">
                <a:latin typeface="Times New Roman"/>
                <a:ea typeface="Times New Roman"/>
                <a:cs typeface="Times New Roman"/>
                <a:sym typeface="Times New Roman"/>
              </a:rPr>
              <a:t>Thứ tám, </a:t>
            </a:r>
            <a:r>
              <a:rPr lang="en-US" sz="3145">
                <a:latin typeface="Times New Roman"/>
                <a:ea typeface="Times New Roman"/>
                <a:cs typeface="Times New Roman"/>
                <a:sym typeface="Times New Roman"/>
              </a:rPr>
              <a:t>HP 2013 tiếp tục khẳng định vai trò của đối ngoại và chủ động hợp tác Quốc tế.</a:t>
            </a:r>
            <a:endParaRPr/>
          </a:p>
          <a:p>
            <a:pPr indent="457200" lvl="0" marL="0" rtl="0" algn="just">
              <a:lnSpc>
                <a:spcPct val="80000"/>
              </a:lnSpc>
              <a:spcBef>
                <a:spcPts val="400"/>
              </a:spcBef>
              <a:spcAft>
                <a:spcPts val="0"/>
              </a:spcAft>
              <a:buSzPts val="1792"/>
              <a:buNone/>
            </a:pPr>
            <a:r>
              <a:rPr i="1" lang="en-US" sz="2635">
                <a:latin typeface="Times New Roman"/>
                <a:ea typeface="Times New Roman"/>
                <a:cs typeface="Times New Roman"/>
                <a:sym typeface="Times New Roman"/>
              </a:rPr>
              <a:t>“Nước Cộng hòa xã hội chủ nghĩa Việt Nam thực hiện nhất quán </a:t>
            </a:r>
            <a:r>
              <a:rPr i="1" lang="en-US" sz="2635">
                <a:solidFill>
                  <a:srgbClr val="FF0000"/>
                </a:solidFill>
                <a:latin typeface="Times New Roman"/>
                <a:ea typeface="Times New Roman"/>
                <a:cs typeface="Times New Roman"/>
                <a:sym typeface="Times New Roman"/>
              </a:rPr>
              <a:t>đường lối đối ngoại độc lập, tự chủ, hòa bình, hữu nghị, hợp tác và phát triển</a:t>
            </a:r>
            <a:r>
              <a:rPr i="1" lang="en-US" sz="2635">
                <a:latin typeface="Times New Roman"/>
                <a:ea typeface="Times New Roman"/>
                <a:cs typeface="Times New Roman"/>
                <a:sym typeface="Times New Roman"/>
              </a:rPr>
              <a:t>; đa phương hóa, đa dạng hóa quan hệ</a:t>
            </a:r>
            <a:r>
              <a:rPr i="1" lang="en-US" sz="2635">
                <a:solidFill>
                  <a:srgbClr val="FF0000"/>
                </a:solidFill>
                <a:latin typeface="Times New Roman"/>
                <a:ea typeface="Times New Roman"/>
                <a:cs typeface="Times New Roman"/>
                <a:sym typeface="Times New Roman"/>
              </a:rPr>
              <a:t>, chủ động và tích cực hội nhập, hợp tác quốc tế </a:t>
            </a:r>
            <a:r>
              <a:rPr i="1" lang="en-US" sz="2635">
                <a:latin typeface="Times New Roman"/>
                <a:ea typeface="Times New Roman"/>
                <a:cs typeface="Times New Roman"/>
                <a:sym typeface="Times New Roman"/>
              </a:rPr>
              <a:t>trên cơ sở tôn trọng độc lập, chủ quyền và toàn vẹn lãnh thổ, không can thiệp vào công việc nội bộ của nhau, bình đẳng, cùng có lợi; tuân thủ Hiến chương Liên hợp quốc và điều ước quốc tế mà Cộng hòa xã hội chủ nghĩa Việt Nam là thành viên; là bạn, đối tác tin cậy và thành viên có trách nhiệm trong cộng đồng quốc tế vì lợi ích quốc gia, dân tộc, góp phần vào sự nghiệp hòa bình, độc lập dân tộc, dân chủ và tiến bộ xã hội trên thế giới.” (Trích Điều 12 HP2013)</a:t>
            </a:r>
            <a:endParaRPr/>
          </a:p>
          <a:p>
            <a:pPr indent="457200" lvl="0" marL="0" rtl="0" algn="just">
              <a:lnSpc>
                <a:spcPct val="80000"/>
              </a:lnSpc>
              <a:spcBef>
                <a:spcPts val="400"/>
              </a:spcBef>
              <a:spcAft>
                <a:spcPts val="0"/>
              </a:spcAft>
              <a:buClr>
                <a:schemeClr val="dk1"/>
              </a:buClr>
              <a:buSzPts val="2380"/>
              <a:buNone/>
            </a:pPr>
            <a:r>
              <a:t/>
            </a:r>
            <a:endParaRPr sz="2380">
              <a:latin typeface="Times New Roman"/>
              <a:ea typeface="Times New Roman"/>
              <a:cs typeface="Times New Roman"/>
              <a:sym typeface="Times New Roman"/>
            </a:endParaRPr>
          </a:p>
        </p:txBody>
      </p:sp>
      <p:sp>
        <p:nvSpPr>
          <p:cNvPr id="453" name="Google Shape;453;p45"/>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7" name="Shape 457"/>
        <p:cNvGrpSpPr/>
        <p:nvPr/>
      </p:nvGrpSpPr>
      <p:grpSpPr>
        <a:xfrm>
          <a:off x="0" y="0"/>
          <a:ext cx="0" cy="0"/>
          <a:chOff x="0" y="0"/>
          <a:chExt cx="0" cy="0"/>
        </a:xfrm>
      </p:grpSpPr>
      <p:sp>
        <p:nvSpPr>
          <p:cNvPr id="458" name="Google Shape;458;p46"/>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59" name="Google Shape;459;p46"/>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4.1. Quốc hội</a:t>
            </a:r>
            <a:endParaRPr/>
          </a:p>
        </p:txBody>
      </p:sp>
      <p:sp>
        <p:nvSpPr>
          <p:cNvPr id="460" name="Google Shape;460;p46"/>
          <p:cNvSpPr txBox="1"/>
          <p:nvPr/>
        </p:nvSpPr>
        <p:spPr>
          <a:xfrm>
            <a:off x="533400" y="2133600"/>
            <a:ext cx="8458200" cy="295465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“Quốc hội là cơ quan </a:t>
            </a:r>
            <a:r>
              <a:rPr lang="en-US" sz="2400">
                <a:solidFill>
                  <a:srgbClr val="FF0000"/>
                </a:solidFill>
                <a:latin typeface="Times New Roman"/>
                <a:ea typeface="Times New Roman"/>
                <a:cs typeface="Times New Roman"/>
                <a:sym typeface="Times New Roman"/>
              </a:rPr>
              <a:t>đại biểu cao nhất của Nhân dân</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cơ quan quyền lực nhà nước cao nhất</a:t>
            </a:r>
            <a:r>
              <a:rPr lang="en-US" sz="2400">
                <a:solidFill>
                  <a:schemeClr val="dk1"/>
                </a:solidFill>
                <a:latin typeface="Times New Roman"/>
                <a:ea typeface="Times New Roman"/>
                <a:cs typeface="Times New Roman"/>
                <a:sym typeface="Times New Roman"/>
              </a:rPr>
              <a:t> của nước Cộng hòa xã hội chủ nghĩa Việt Nam.</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Quốc hội </a:t>
            </a:r>
            <a:r>
              <a:rPr lang="en-US" sz="2400">
                <a:solidFill>
                  <a:srgbClr val="FF0000"/>
                </a:solidFill>
                <a:latin typeface="Times New Roman"/>
                <a:ea typeface="Times New Roman"/>
                <a:cs typeface="Times New Roman"/>
                <a:sym typeface="Times New Roman"/>
              </a:rPr>
              <a:t>thực hiện quyền lập hiến, quyền lập pháp, quyết định các vấn đề quan trọng của đất nước</a:t>
            </a:r>
            <a:r>
              <a:rPr lang="en-US" sz="2400">
                <a:solidFill>
                  <a:schemeClr val="dk1"/>
                </a:solidFill>
                <a:latin typeface="Times New Roman"/>
                <a:ea typeface="Times New Roman"/>
                <a:cs typeface="Times New Roman"/>
                <a:sym typeface="Times New Roman"/>
              </a:rPr>
              <a:t> và </a:t>
            </a:r>
            <a:r>
              <a:rPr lang="en-US" sz="2400">
                <a:solidFill>
                  <a:srgbClr val="FF0000"/>
                </a:solidFill>
                <a:latin typeface="Times New Roman"/>
                <a:ea typeface="Times New Roman"/>
                <a:cs typeface="Times New Roman"/>
                <a:sym typeface="Times New Roman"/>
              </a:rPr>
              <a:t>giám sát tối cao</a:t>
            </a:r>
            <a:r>
              <a:rPr lang="en-US" sz="2400">
                <a:solidFill>
                  <a:schemeClr val="dk1"/>
                </a:solidFill>
                <a:latin typeface="Times New Roman"/>
                <a:ea typeface="Times New Roman"/>
                <a:cs typeface="Times New Roman"/>
                <a:sym typeface="Times New Roman"/>
              </a:rPr>
              <a:t> đối với hoạt động của Nhà nước.”</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69,HP 2013</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sp>
        <p:nvSpPr>
          <p:cNvPr id="465" name="Google Shape;465;p47"/>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66" name="Google Shape;466;p47"/>
          <p:cNvSpPr txBox="1"/>
          <p:nvPr>
            <p:ph idx="1" type="body"/>
          </p:nvPr>
        </p:nvSpPr>
        <p:spPr>
          <a:xfrm>
            <a:off x="0" y="8382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4.1. Quốc hội</a:t>
            </a:r>
            <a:endParaRPr/>
          </a:p>
        </p:txBody>
      </p:sp>
      <p:sp>
        <p:nvSpPr>
          <p:cNvPr id="467" name="Google Shape;467;p47"/>
          <p:cNvSpPr txBox="1"/>
          <p:nvPr/>
        </p:nvSpPr>
        <p:spPr>
          <a:xfrm>
            <a:off x="457200" y="1811953"/>
            <a:ext cx="8458200" cy="4893647"/>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Quyền hạn, nhiệm vụ của Quốc hội </a:t>
            </a:r>
            <a:r>
              <a:rPr i="1" lang="en-US" sz="2400">
                <a:solidFill>
                  <a:schemeClr val="dk1"/>
                </a:solidFill>
                <a:latin typeface="Times New Roman"/>
                <a:ea typeface="Times New Roman"/>
                <a:cs typeface="Times New Roman"/>
                <a:sym typeface="Times New Roman"/>
              </a:rPr>
              <a:t>(Điều 70, HP 2013),</a:t>
            </a:r>
            <a:endParaRPr sz="2400">
              <a:solidFill>
                <a:schemeClr val="dk1"/>
              </a:solidFill>
              <a:latin typeface="Times New Roman"/>
              <a:ea typeface="Times New Roman"/>
              <a:cs typeface="Times New Roman"/>
              <a:sym typeface="Times New Roman"/>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Nhiệm kỳ của Quốc hội: </a:t>
            </a:r>
            <a:r>
              <a:rPr lang="en-US" sz="2400">
                <a:solidFill>
                  <a:srgbClr val="FF0000"/>
                </a:solidFill>
                <a:latin typeface="Times New Roman"/>
                <a:ea typeface="Times New Roman"/>
                <a:cs typeface="Times New Roman"/>
                <a:sym typeface="Times New Roman"/>
              </a:rPr>
              <a:t>05 năm </a:t>
            </a:r>
            <a:r>
              <a:rPr i="1" lang="en-US" sz="2400">
                <a:solidFill>
                  <a:schemeClr val="dk1"/>
                </a:solidFill>
                <a:latin typeface="Times New Roman"/>
                <a:ea typeface="Times New Roman"/>
                <a:cs typeface="Times New Roman"/>
                <a:sym typeface="Times New Roman"/>
              </a:rPr>
              <a:t>(60 ngày trước khi QH khóa cũ hết nhiệm kỳ, QH khóa mới phải được bầu xong),</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Quyền hạn, nhiệm vụ của UBTVQH </a:t>
            </a:r>
            <a:r>
              <a:rPr i="1" lang="en-US" sz="2400">
                <a:solidFill>
                  <a:schemeClr val="dk1"/>
                </a:solidFill>
                <a:latin typeface="Times New Roman"/>
                <a:ea typeface="Times New Roman"/>
                <a:cs typeface="Times New Roman"/>
                <a:sym typeface="Times New Roman"/>
              </a:rPr>
              <a:t>(Điều 74,HP2013),</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Quốc hội họp công khai, </a:t>
            </a:r>
            <a:r>
              <a:rPr b="1" lang="en-US" sz="2400">
                <a:solidFill>
                  <a:srgbClr val="FF0000"/>
                </a:solidFill>
                <a:latin typeface="Times New Roman"/>
                <a:ea typeface="Times New Roman"/>
                <a:cs typeface="Times New Roman"/>
                <a:sym typeface="Times New Roman"/>
              </a:rPr>
              <a:t>mỗi năm họp 02 kỳ </a:t>
            </a:r>
            <a:r>
              <a:rPr i="1" lang="en-US" sz="2400">
                <a:solidFill>
                  <a:schemeClr val="dk1"/>
                </a:solidFill>
                <a:latin typeface="Times New Roman"/>
                <a:ea typeface="Times New Roman"/>
                <a:cs typeface="Times New Roman"/>
                <a:sym typeface="Times New Roman"/>
              </a:rPr>
              <a:t>(hoặc họp đột xuất theo đề nghị của Chủ tịch nước, UBTVQH, Thủ tướng CP, 1/3 tổng số ĐBQH yêu cầu),</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Luật, nghị quyết của Quốc hội: </a:t>
            </a:r>
            <a:r>
              <a:rPr lang="en-US" sz="2400">
                <a:solidFill>
                  <a:schemeClr val="dk1"/>
                </a:solidFill>
                <a:latin typeface="Times New Roman"/>
                <a:ea typeface="Times New Roman"/>
                <a:cs typeface="Times New Roman"/>
                <a:sym typeface="Times New Roman"/>
              </a:rPr>
              <a:t>phải được </a:t>
            </a:r>
            <a:r>
              <a:rPr lang="en-US" sz="2400">
                <a:solidFill>
                  <a:srgbClr val="FF0000"/>
                </a:solidFill>
                <a:latin typeface="Times New Roman"/>
                <a:ea typeface="Times New Roman"/>
                <a:cs typeface="Times New Roman"/>
                <a:sym typeface="Times New Roman"/>
              </a:rPr>
              <a:t>quá nửa</a:t>
            </a:r>
            <a:r>
              <a:rPr lang="en-US" sz="2400">
                <a:solidFill>
                  <a:schemeClr val="dk1"/>
                </a:solidFill>
                <a:latin typeface="Times New Roman"/>
                <a:ea typeface="Times New Roman"/>
                <a:cs typeface="Times New Roman"/>
                <a:sym typeface="Times New Roman"/>
              </a:rPr>
              <a:t> tổng số đại biểu Quốc hội biểu quyết tán thành,</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Làm Hiến pháp, sửa đổi Hiến pháp, quyết định rút ngắn hoặc kéo dài nhiệm kỳ của Quốc hội, bãi nhiệm đại biểu Quốc hội </a:t>
            </a:r>
            <a:r>
              <a:rPr lang="en-US" sz="2400">
                <a:solidFill>
                  <a:schemeClr val="dk1"/>
                </a:solidFill>
                <a:latin typeface="Times New Roman"/>
                <a:ea typeface="Times New Roman"/>
                <a:cs typeface="Times New Roman"/>
                <a:sym typeface="Times New Roman"/>
              </a:rPr>
              <a:t>phải được </a:t>
            </a:r>
            <a:r>
              <a:rPr lang="en-US" sz="2400">
                <a:solidFill>
                  <a:srgbClr val="FF0000"/>
                </a:solidFill>
                <a:latin typeface="Times New Roman"/>
                <a:ea typeface="Times New Roman"/>
                <a:cs typeface="Times New Roman"/>
                <a:sym typeface="Times New Roman"/>
              </a:rPr>
              <a:t>ít nhất hai phần ba </a:t>
            </a:r>
            <a:r>
              <a:rPr lang="en-US" sz="2400">
                <a:solidFill>
                  <a:schemeClr val="dk1"/>
                </a:solidFill>
                <a:latin typeface="Times New Roman"/>
                <a:ea typeface="Times New Roman"/>
                <a:cs typeface="Times New Roman"/>
                <a:sym typeface="Times New Roman"/>
              </a:rPr>
              <a:t>tổng số đại biểu Quốc hội biểu quyết tán thành.</a:t>
            </a:r>
            <a:endParaRPr i="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1" name="Shape 471"/>
        <p:cNvGrpSpPr/>
        <p:nvPr/>
      </p:nvGrpSpPr>
      <p:grpSpPr>
        <a:xfrm>
          <a:off x="0" y="0"/>
          <a:ext cx="0" cy="0"/>
          <a:chOff x="0" y="0"/>
          <a:chExt cx="0" cy="0"/>
        </a:xfrm>
      </p:grpSpPr>
      <p:sp>
        <p:nvSpPr>
          <p:cNvPr id="472" name="Google Shape;472;p48"/>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73" name="Google Shape;473;p48"/>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4.1. Quốc hội</a:t>
            </a:r>
            <a:endParaRPr/>
          </a:p>
        </p:txBody>
      </p:sp>
      <p:sp>
        <p:nvSpPr>
          <p:cNvPr id="474" name="Google Shape;474;p48"/>
          <p:cNvSpPr txBox="1"/>
          <p:nvPr/>
        </p:nvSpPr>
        <p:spPr>
          <a:xfrm>
            <a:off x="533400" y="2133600"/>
            <a:ext cx="8458200" cy="443198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Đại biểu Quốc hội: </a:t>
            </a:r>
            <a:r>
              <a:rPr lang="en-US" sz="2400">
                <a:solidFill>
                  <a:schemeClr val="dk1"/>
                </a:solidFill>
                <a:latin typeface="Times New Roman"/>
                <a:ea typeface="Times New Roman"/>
                <a:cs typeface="Times New Roman"/>
                <a:sym typeface="Times New Roman"/>
              </a:rPr>
              <a:t>là người </a:t>
            </a:r>
            <a:r>
              <a:rPr lang="en-US" sz="2400">
                <a:solidFill>
                  <a:srgbClr val="FF0000"/>
                </a:solidFill>
                <a:latin typeface="Times New Roman"/>
                <a:ea typeface="Times New Roman"/>
                <a:cs typeface="Times New Roman"/>
                <a:sym typeface="Times New Roman"/>
              </a:rPr>
              <a:t>đại diện </a:t>
            </a:r>
            <a:r>
              <a:rPr lang="en-US" sz="2400">
                <a:solidFill>
                  <a:schemeClr val="dk1"/>
                </a:solidFill>
                <a:latin typeface="Times New Roman"/>
                <a:ea typeface="Times New Roman"/>
                <a:cs typeface="Times New Roman"/>
                <a:sym typeface="Times New Roman"/>
              </a:rPr>
              <a:t>cho ý chí, nguyện vọng của Nhân dân ở đơn vị bầu cử ra mình và của Nhân dân cả nước </a:t>
            </a:r>
            <a:r>
              <a:rPr i="1" lang="en-US" sz="2400">
                <a:solidFill>
                  <a:schemeClr val="dk1"/>
                </a:solidFill>
                <a:latin typeface="Times New Roman"/>
                <a:ea typeface="Times New Roman"/>
                <a:cs typeface="Times New Roman"/>
                <a:sym typeface="Times New Roman"/>
              </a:rPr>
              <a:t>(Không được bắt, giam giữ, khởi tố đại biểu Quốc hội nếu không có sự đồng ý của Quốc hội hoặc trong thời gian Quốc hội không họp không có sự đồng ý của Ủy ban thường vụ Quốc hội).</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Đại biểu Quốc hội: </a:t>
            </a:r>
            <a:r>
              <a:rPr lang="en-US" sz="2400">
                <a:solidFill>
                  <a:srgbClr val="FF0000"/>
                </a:solidFill>
                <a:latin typeface="Times New Roman"/>
                <a:ea typeface="Times New Roman"/>
                <a:cs typeface="Times New Roman"/>
                <a:sym typeface="Times New Roman"/>
              </a:rPr>
              <a:t>có quyền chất vấn </a:t>
            </a:r>
            <a:r>
              <a:rPr lang="en-US" sz="2400">
                <a:solidFill>
                  <a:schemeClr val="dk1"/>
                </a:solidFill>
                <a:latin typeface="Times New Roman"/>
                <a:ea typeface="Times New Roman"/>
                <a:cs typeface="Times New Roman"/>
                <a:sym typeface="Times New Roman"/>
              </a:rPr>
              <a:t>Chủ tịch nước, Chủ tịch Quốc hội, Thủ tướng Chính phủ, Bộ trưởng và các thành viên khác của Chính phủ, Chánh án Tòa án nhân dân tối cao, Viện trưởng Viện kiểm sát nhân dân tối cao, Tổng Kiểm toán Nhà nước.</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8" name="Shape 478"/>
        <p:cNvGrpSpPr/>
        <p:nvPr/>
      </p:nvGrpSpPr>
      <p:grpSpPr>
        <a:xfrm>
          <a:off x="0" y="0"/>
          <a:ext cx="0" cy="0"/>
          <a:chOff x="0" y="0"/>
          <a:chExt cx="0" cy="0"/>
        </a:xfrm>
      </p:grpSpPr>
      <p:sp>
        <p:nvSpPr>
          <p:cNvPr id="479" name="Google Shape;479;p49"/>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80" name="Google Shape;480;p49"/>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4.2. Chủ tịch nước</a:t>
            </a:r>
            <a:endParaRPr/>
          </a:p>
        </p:txBody>
      </p:sp>
      <p:sp>
        <p:nvSpPr>
          <p:cNvPr id="481" name="Google Shape;481;p49"/>
          <p:cNvSpPr txBox="1"/>
          <p:nvPr/>
        </p:nvSpPr>
        <p:spPr>
          <a:xfrm>
            <a:off x="533400" y="2133600"/>
            <a:ext cx="8458200"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“Chủ tịch nước là người </a:t>
            </a:r>
            <a:r>
              <a:rPr lang="en-US" sz="2800">
                <a:solidFill>
                  <a:srgbClr val="FF0000"/>
                </a:solidFill>
                <a:latin typeface="Times New Roman"/>
                <a:ea typeface="Times New Roman"/>
                <a:cs typeface="Times New Roman"/>
                <a:sym typeface="Times New Roman"/>
              </a:rPr>
              <a:t>đứng đầu Nhà nước</a:t>
            </a:r>
            <a:r>
              <a:rPr lang="en-US" sz="2800">
                <a:solidFill>
                  <a:schemeClr val="dk1"/>
                </a:solidFill>
                <a:latin typeface="Times New Roman"/>
                <a:ea typeface="Times New Roman"/>
                <a:cs typeface="Times New Roman"/>
                <a:sym typeface="Times New Roman"/>
              </a:rPr>
              <a:t>, thay mặt nước Cộng hòa xã hội chủ nghĩa Việt Nam về đối nội và đối ngoại”</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86,HP 2013</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50"/>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87" name="Google Shape;487;p50"/>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4.2. Chủ tịch nước</a:t>
            </a:r>
            <a:endParaRPr/>
          </a:p>
        </p:txBody>
      </p:sp>
      <p:sp>
        <p:nvSpPr>
          <p:cNvPr id="488" name="Google Shape;488;p50"/>
          <p:cNvSpPr txBox="1"/>
          <p:nvPr/>
        </p:nvSpPr>
        <p:spPr>
          <a:xfrm>
            <a:off x="533400" y="2133600"/>
            <a:ext cx="8458200" cy="4678204"/>
          </a:xfrm>
          <a:prstGeom prst="rect">
            <a:avLst/>
          </a:prstGeom>
          <a:noFill/>
          <a:ln>
            <a:noFill/>
          </a:ln>
        </p:spPr>
        <p:txBody>
          <a:bodyPr anchorCtr="0" anchor="t" bIns="45700" lIns="91425" spcFirstLastPara="1" rIns="91425" wrap="square" tIns="45700">
            <a:noAutofit/>
          </a:bodyPr>
          <a:lstStyle/>
          <a:p>
            <a:pPr indent="-177800" lvl="0" marL="0" marR="0" rtl="0" algn="just">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Chủ tịch nước </a:t>
            </a:r>
            <a:r>
              <a:rPr lang="en-US" sz="2800">
                <a:solidFill>
                  <a:schemeClr val="dk1"/>
                </a:solidFill>
                <a:latin typeface="Times New Roman"/>
                <a:ea typeface="Times New Roman"/>
                <a:cs typeface="Times New Roman"/>
                <a:sym typeface="Times New Roman"/>
              </a:rPr>
              <a:t>do Quốc hội bầu trong số đại biểu Quốc hội.</a:t>
            </a:r>
            <a:endParaRPr/>
          </a:p>
          <a:p>
            <a:pPr indent="-177800" lvl="0" marL="0" marR="0" rtl="0" algn="just">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Chủ tịch nước </a:t>
            </a:r>
            <a:r>
              <a:rPr lang="en-US" sz="2800">
                <a:solidFill>
                  <a:schemeClr val="dk1"/>
                </a:solidFill>
                <a:latin typeface="Times New Roman"/>
                <a:ea typeface="Times New Roman"/>
                <a:cs typeface="Times New Roman"/>
                <a:sym typeface="Times New Roman"/>
              </a:rPr>
              <a:t>chịu trách nhiệm và báo cáo công tác trước Quốc hội.</a:t>
            </a:r>
            <a:endParaRPr/>
          </a:p>
          <a:p>
            <a:pPr indent="-177800" lvl="0" marL="0" marR="0" rtl="0" algn="just">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Nhiệm kỳ của Chủ tịch nước </a:t>
            </a:r>
            <a:r>
              <a:rPr lang="en-US" sz="2800">
                <a:solidFill>
                  <a:schemeClr val="dk1"/>
                </a:solidFill>
                <a:latin typeface="Times New Roman"/>
                <a:ea typeface="Times New Roman"/>
                <a:cs typeface="Times New Roman"/>
                <a:sym typeface="Times New Roman"/>
              </a:rPr>
              <a:t>theo nhiệm kỳ của Quốc hội. Khi Quốc hội hết nhiệm kỳ, Chủ tịch nước tiếp tục làm nhiệm vụ cho đến khi Quốc hội khóa mới bầu ra Chủ tịch nước.</a:t>
            </a:r>
            <a:endParaRPr/>
          </a:p>
          <a:p>
            <a:pPr indent="-177800" lvl="0" marL="0" marR="0" rtl="0" algn="just">
              <a:spcBef>
                <a:spcPts val="0"/>
              </a:spcBef>
              <a:spcAft>
                <a:spcPts val="0"/>
              </a:spcAft>
              <a:buClr>
                <a:schemeClr val="dk1"/>
              </a:buClr>
              <a:buSzPts val="2800"/>
              <a:buFont typeface="Noto Sans Symbols"/>
              <a:buChar char="▪"/>
            </a:pPr>
            <a:r>
              <a:rPr b="1" lang="en-US" sz="2800">
                <a:solidFill>
                  <a:schemeClr val="dk1"/>
                </a:solidFill>
                <a:latin typeface="Times New Roman"/>
                <a:ea typeface="Times New Roman"/>
                <a:cs typeface="Times New Roman"/>
                <a:sym typeface="Times New Roman"/>
              </a:rPr>
              <a:t>Nhiệm vụ, quyền hạn của Chủ tịch nước </a:t>
            </a:r>
            <a:r>
              <a:rPr i="1" lang="en-US" sz="2800">
                <a:solidFill>
                  <a:schemeClr val="dk1"/>
                </a:solidFill>
                <a:latin typeface="Times New Roman"/>
                <a:ea typeface="Times New Roman"/>
                <a:cs typeface="Times New Roman"/>
                <a:sym typeface="Times New Roman"/>
              </a:rPr>
              <a:t>(Điều 88, HP 2013)</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51"/>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494" name="Google Shape;494;p51"/>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4.3. Chính phủ</a:t>
            </a:r>
            <a:endParaRPr/>
          </a:p>
        </p:txBody>
      </p:sp>
      <p:sp>
        <p:nvSpPr>
          <p:cNvPr id="495" name="Google Shape;495;p51"/>
          <p:cNvSpPr txBox="1"/>
          <p:nvPr/>
        </p:nvSpPr>
        <p:spPr>
          <a:xfrm>
            <a:off x="533400" y="2133600"/>
            <a:ext cx="8458200" cy="258532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“Chính phủ là </a:t>
            </a:r>
            <a:r>
              <a:rPr lang="en-US" sz="2400">
                <a:solidFill>
                  <a:srgbClr val="FF0000"/>
                </a:solidFill>
                <a:latin typeface="Times New Roman"/>
                <a:ea typeface="Times New Roman"/>
                <a:cs typeface="Times New Roman"/>
                <a:sym typeface="Times New Roman"/>
              </a:rPr>
              <a:t>cơ quan hành chính nhà nước cao nhất </a:t>
            </a:r>
            <a:r>
              <a:rPr lang="en-US" sz="2400">
                <a:solidFill>
                  <a:schemeClr val="dk1"/>
                </a:solidFill>
                <a:latin typeface="Times New Roman"/>
                <a:ea typeface="Times New Roman"/>
                <a:cs typeface="Times New Roman"/>
                <a:sym typeface="Times New Roman"/>
              </a:rPr>
              <a:t>của nước Cộng hòa xã hội chủ nghĩa Việt Nam, thực hiện quyền hành pháp, </a:t>
            </a:r>
            <a:r>
              <a:rPr lang="en-US" sz="2400">
                <a:solidFill>
                  <a:srgbClr val="FF0000"/>
                </a:solidFill>
                <a:latin typeface="Times New Roman"/>
                <a:ea typeface="Times New Roman"/>
                <a:cs typeface="Times New Roman"/>
                <a:sym typeface="Times New Roman"/>
              </a:rPr>
              <a:t>là cơ quan chấp hành của Quốc hội</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Chính phủ </a:t>
            </a:r>
            <a:r>
              <a:rPr lang="en-US" sz="2400">
                <a:solidFill>
                  <a:srgbClr val="FF0000"/>
                </a:solidFill>
                <a:latin typeface="Times New Roman"/>
                <a:ea typeface="Times New Roman"/>
                <a:cs typeface="Times New Roman"/>
                <a:sym typeface="Times New Roman"/>
              </a:rPr>
              <a:t>chịu trách nhiệm trước Quốc hội </a:t>
            </a:r>
            <a:r>
              <a:rPr lang="en-US" sz="2400">
                <a:solidFill>
                  <a:schemeClr val="dk1"/>
                </a:solidFill>
                <a:latin typeface="Times New Roman"/>
                <a:ea typeface="Times New Roman"/>
                <a:cs typeface="Times New Roman"/>
                <a:sym typeface="Times New Roman"/>
              </a:rPr>
              <a:t>và báo cáo công tác trước Quốc hội, Ủy ban thường vụ Quốc hội, Chủ tịch nước.”</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94,HP 2013</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16"/>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8" name="Google Shape;128;p16"/>
          <p:cNvSpPr txBox="1"/>
          <p:nvPr>
            <p:ph type="title"/>
          </p:nvPr>
        </p:nvSpPr>
        <p:spPr>
          <a:xfrm>
            <a:off x="1981200" y="914400"/>
            <a:ext cx="64008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lang="en-US" sz="3690">
                <a:solidFill>
                  <a:schemeClr val="dk1"/>
                </a:solidFill>
                <a:latin typeface="Times New Roman"/>
                <a:ea typeface="Times New Roman"/>
                <a:cs typeface="Times New Roman"/>
                <a:sym typeface="Times New Roman"/>
              </a:rPr>
              <a:t>I. GIỚI THIỆU CHUNG </a:t>
            </a:r>
            <a:endParaRPr b="1" sz="3690">
              <a:solidFill>
                <a:schemeClr val="dk1"/>
              </a:solidFill>
              <a:latin typeface="Times New Roman"/>
              <a:ea typeface="Times New Roman"/>
              <a:cs typeface="Times New Roman"/>
              <a:sym typeface="Times New Roman"/>
            </a:endParaRPr>
          </a:p>
        </p:txBody>
      </p:sp>
      <p:pic>
        <p:nvPicPr>
          <p:cNvPr descr="1.jpg" id="129" name="Google Shape;129;p16"/>
          <p:cNvPicPr preferRelativeResize="0"/>
          <p:nvPr/>
        </p:nvPicPr>
        <p:blipFill rotWithShape="1">
          <a:blip r:embed="rId3">
            <a:alphaModFix/>
          </a:blip>
          <a:srcRect b="0" l="0" r="0" t="0"/>
          <a:stretch/>
        </p:blipFill>
        <p:spPr>
          <a:xfrm>
            <a:off x="3276600" y="2743200"/>
            <a:ext cx="5334000" cy="3704167"/>
          </a:xfrm>
          <a:prstGeom prst="rect">
            <a:avLst/>
          </a:prstGeom>
          <a:noFill/>
          <a:ln>
            <a:noFill/>
          </a:ln>
        </p:spPr>
      </p:pic>
      <p:sp>
        <p:nvSpPr>
          <p:cNvPr id="130" name="Google Shape;130;p16"/>
          <p:cNvSpPr txBox="1"/>
          <p:nvPr/>
        </p:nvSpPr>
        <p:spPr>
          <a:xfrm>
            <a:off x="228600" y="2743200"/>
            <a:ext cx="2895600" cy="35394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Ngành luật là </a:t>
            </a:r>
            <a:r>
              <a:rPr b="1" lang="en-US" sz="2800">
                <a:solidFill>
                  <a:srgbClr val="FF0000"/>
                </a:solidFill>
                <a:latin typeface="Times New Roman"/>
                <a:ea typeface="Times New Roman"/>
                <a:cs typeface="Times New Roman"/>
                <a:sym typeface="Times New Roman"/>
              </a:rPr>
              <a:t>tổng thể các QPPL </a:t>
            </a:r>
            <a:r>
              <a:rPr lang="en-US" sz="2800">
                <a:solidFill>
                  <a:schemeClr val="dk1"/>
                </a:solidFill>
                <a:latin typeface="Times New Roman"/>
                <a:ea typeface="Times New Roman"/>
                <a:cs typeface="Times New Roman"/>
                <a:sym typeface="Times New Roman"/>
              </a:rPr>
              <a:t>điều chỉnh </a:t>
            </a:r>
            <a:r>
              <a:rPr b="1" lang="en-US" sz="2800">
                <a:solidFill>
                  <a:srgbClr val="FF0000"/>
                </a:solidFill>
                <a:latin typeface="Times New Roman"/>
                <a:ea typeface="Times New Roman"/>
                <a:cs typeface="Times New Roman"/>
                <a:sym typeface="Times New Roman"/>
              </a:rPr>
              <a:t>một QHXH</a:t>
            </a: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có cùng tính chất thuộc một </a:t>
            </a:r>
            <a:r>
              <a:rPr b="1" lang="en-US" sz="2800">
                <a:solidFill>
                  <a:srgbClr val="FF0000"/>
                </a:solidFill>
                <a:latin typeface="Times New Roman"/>
                <a:ea typeface="Times New Roman"/>
                <a:cs typeface="Times New Roman"/>
                <a:sym typeface="Times New Roman"/>
              </a:rPr>
              <a:t>lĩnh vực nhất định</a:t>
            </a:r>
            <a:r>
              <a:rPr lang="en-US" sz="2800">
                <a:solidFill>
                  <a:srgbClr val="FF0000"/>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của đời sống xã hội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9" name="Shape 499"/>
        <p:cNvGrpSpPr/>
        <p:nvPr/>
      </p:nvGrpSpPr>
      <p:grpSpPr>
        <a:xfrm>
          <a:off x="0" y="0"/>
          <a:ext cx="0" cy="0"/>
          <a:chOff x="0" y="0"/>
          <a:chExt cx="0" cy="0"/>
        </a:xfrm>
      </p:grpSpPr>
      <p:sp>
        <p:nvSpPr>
          <p:cNvPr id="500" name="Google Shape;500;p52"/>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01" name="Google Shape;501;p52"/>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4.3. Chính phủ</a:t>
            </a:r>
            <a:endParaRPr/>
          </a:p>
        </p:txBody>
      </p:sp>
      <p:sp>
        <p:nvSpPr>
          <p:cNvPr id="502" name="Google Shape;502;p52"/>
          <p:cNvSpPr txBox="1"/>
          <p:nvPr/>
        </p:nvSpPr>
        <p:spPr>
          <a:xfrm>
            <a:off x="381000" y="2133600"/>
            <a:ext cx="8610600" cy="3970318"/>
          </a:xfrm>
          <a:prstGeom prst="rect">
            <a:avLst/>
          </a:prstGeom>
          <a:noFill/>
          <a:ln>
            <a:noFill/>
          </a:ln>
        </p:spPr>
        <p:txBody>
          <a:bodyPr anchorCtr="0" anchor="t" bIns="45700" lIns="91425" spcFirstLastPara="1" rIns="91425" wrap="square" tIns="45700">
            <a:noAutofit/>
          </a:bodyPr>
          <a:lstStyle/>
          <a:p>
            <a:pPr indent="-165100" lvl="0" marL="0" marR="0" rtl="0" algn="just">
              <a:spcBef>
                <a:spcPts val="0"/>
              </a:spcBef>
              <a:spcAft>
                <a:spcPts val="0"/>
              </a:spcAft>
              <a:buClr>
                <a:schemeClr val="dk1"/>
              </a:buClr>
              <a:buSzPts val="2600"/>
              <a:buFont typeface="Noto Sans Symbols"/>
              <a:buChar char="▪"/>
            </a:pPr>
            <a:r>
              <a:rPr b="1" lang="en-US" sz="2600">
                <a:solidFill>
                  <a:schemeClr val="dk1"/>
                </a:solidFill>
                <a:latin typeface="Times New Roman"/>
                <a:ea typeface="Times New Roman"/>
                <a:cs typeface="Times New Roman"/>
                <a:sym typeface="Times New Roman"/>
              </a:rPr>
              <a:t>Chính phủ </a:t>
            </a:r>
            <a:r>
              <a:rPr lang="en-US" sz="2600">
                <a:solidFill>
                  <a:schemeClr val="dk1"/>
                </a:solidFill>
                <a:latin typeface="Times New Roman"/>
                <a:ea typeface="Times New Roman"/>
                <a:cs typeface="Times New Roman"/>
                <a:sym typeface="Times New Roman"/>
              </a:rPr>
              <a:t>gồm </a:t>
            </a:r>
            <a:r>
              <a:rPr lang="en-US" sz="2600">
                <a:solidFill>
                  <a:srgbClr val="FF0000"/>
                </a:solidFill>
                <a:latin typeface="Times New Roman"/>
                <a:ea typeface="Times New Roman"/>
                <a:cs typeface="Times New Roman"/>
                <a:sym typeface="Times New Roman"/>
              </a:rPr>
              <a:t>Thủ tướng </a:t>
            </a:r>
            <a:r>
              <a:rPr lang="en-US" sz="2600">
                <a:solidFill>
                  <a:schemeClr val="dk1"/>
                </a:solidFill>
                <a:latin typeface="Times New Roman"/>
                <a:ea typeface="Times New Roman"/>
                <a:cs typeface="Times New Roman"/>
                <a:sym typeface="Times New Roman"/>
              </a:rPr>
              <a:t>Chính phủ, các </a:t>
            </a:r>
            <a:r>
              <a:rPr lang="en-US" sz="2600">
                <a:solidFill>
                  <a:srgbClr val="FF0000"/>
                </a:solidFill>
                <a:latin typeface="Times New Roman"/>
                <a:ea typeface="Times New Roman"/>
                <a:cs typeface="Times New Roman"/>
                <a:sym typeface="Times New Roman"/>
              </a:rPr>
              <a:t>Phó Thủ tướng </a:t>
            </a:r>
            <a:r>
              <a:rPr lang="en-US" sz="2600">
                <a:solidFill>
                  <a:schemeClr val="dk1"/>
                </a:solidFill>
                <a:latin typeface="Times New Roman"/>
                <a:ea typeface="Times New Roman"/>
                <a:cs typeface="Times New Roman"/>
                <a:sym typeface="Times New Roman"/>
              </a:rPr>
              <a:t>Chính phủ, các </a:t>
            </a:r>
            <a:r>
              <a:rPr lang="en-US" sz="2600">
                <a:solidFill>
                  <a:srgbClr val="FF0000"/>
                </a:solidFill>
                <a:latin typeface="Times New Roman"/>
                <a:ea typeface="Times New Roman"/>
                <a:cs typeface="Times New Roman"/>
                <a:sym typeface="Times New Roman"/>
              </a:rPr>
              <a:t>Bộ trưởng </a:t>
            </a:r>
            <a:r>
              <a:rPr lang="en-US" sz="2600">
                <a:solidFill>
                  <a:schemeClr val="dk1"/>
                </a:solidFill>
                <a:latin typeface="Times New Roman"/>
                <a:ea typeface="Times New Roman"/>
                <a:cs typeface="Times New Roman"/>
                <a:sym typeface="Times New Roman"/>
              </a:rPr>
              <a:t>và </a:t>
            </a:r>
            <a:r>
              <a:rPr lang="en-US" sz="2600">
                <a:solidFill>
                  <a:srgbClr val="FF0000"/>
                </a:solidFill>
                <a:latin typeface="Times New Roman"/>
                <a:ea typeface="Times New Roman"/>
                <a:cs typeface="Times New Roman"/>
                <a:sym typeface="Times New Roman"/>
              </a:rPr>
              <a:t>Thủ trưởng cơ quan ngang bộ</a:t>
            </a:r>
            <a:r>
              <a:rPr lang="en-US" sz="2600">
                <a:solidFill>
                  <a:schemeClr val="dk1"/>
                </a:solidFill>
                <a:latin typeface="Times New Roman"/>
                <a:ea typeface="Times New Roman"/>
                <a:cs typeface="Times New Roman"/>
                <a:sym typeface="Times New Roman"/>
              </a:rPr>
              <a:t>.</a:t>
            </a:r>
            <a:endParaRPr/>
          </a:p>
          <a:p>
            <a:pPr indent="-165100" lvl="0" marL="0" marR="0" rtl="0" algn="just">
              <a:spcBef>
                <a:spcPts val="0"/>
              </a:spcBef>
              <a:spcAft>
                <a:spcPts val="0"/>
              </a:spcAft>
              <a:buClr>
                <a:schemeClr val="dk1"/>
              </a:buClr>
              <a:buSzPts val="2600"/>
              <a:buFont typeface="Noto Sans Symbols"/>
              <a:buChar char="▪"/>
            </a:pPr>
            <a:r>
              <a:rPr b="1" lang="en-US" sz="2600">
                <a:solidFill>
                  <a:schemeClr val="dk1"/>
                </a:solidFill>
                <a:latin typeface="Times New Roman"/>
                <a:ea typeface="Times New Roman"/>
                <a:cs typeface="Times New Roman"/>
                <a:sym typeface="Times New Roman"/>
              </a:rPr>
              <a:t>Cơ cấu, số lượng </a:t>
            </a:r>
            <a:r>
              <a:rPr lang="en-US" sz="2600">
                <a:solidFill>
                  <a:schemeClr val="dk1"/>
                </a:solidFill>
                <a:latin typeface="Times New Roman"/>
                <a:ea typeface="Times New Roman"/>
                <a:cs typeface="Times New Roman"/>
                <a:sym typeface="Times New Roman"/>
              </a:rPr>
              <a:t>thành viên Chính phủ do Quốc hội quyết định.</a:t>
            </a:r>
            <a:endParaRPr/>
          </a:p>
          <a:p>
            <a:pPr indent="-165100" lvl="0" marL="0" marR="0" rtl="0" algn="just">
              <a:spcBef>
                <a:spcPts val="0"/>
              </a:spcBef>
              <a:spcAft>
                <a:spcPts val="0"/>
              </a:spcAft>
              <a:buClr>
                <a:schemeClr val="dk1"/>
              </a:buClr>
              <a:buSzPts val="2600"/>
              <a:buFont typeface="Noto Sans Symbols"/>
              <a:buChar char="▪"/>
            </a:pPr>
            <a:r>
              <a:rPr b="1" lang="en-US" sz="2600">
                <a:solidFill>
                  <a:schemeClr val="dk1"/>
                </a:solidFill>
                <a:latin typeface="Times New Roman"/>
                <a:ea typeface="Times New Roman"/>
                <a:cs typeface="Times New Roman"/>
                <a:sym typeface="Times New Roman"/>
              </a:rPr>
              <a:t>Chính phủ </a:t>
            </a:r>
            <a:r>
              <a:rPr lang="en-US" sz="2600">
                <a:solidFill>
                  <a:srgbClr val="FF0000"/>
                </a:solidFill>
                <a:latin typeface="Times New Roman"/>
                <a:ea typeface="Times New Roman"/>
                <a:cs typeface="Times New Roman"/>
                <a:sym typeface="Times New Roman"/>
              </a:rPr>
              <a:t>làm việc theo chế độ tập thể</a:t>
            </a:r>
            <a:r>
              <a:rPr lang="en-US" sz="2600">
                <a:solidFill>
                  <a:schemeClr val="dk1"/>
                </a:solidFill>
                <a:latin typeface="Times New Roman"/>
                <a:ea typeface="Times New Roman"/>
                <a:cs typeface="Times New Roman"/>
                <a:sym typeface="Times New Roman"/>
              </a:rPr>
              <a:t>, </a:t>
            </a:r>
            <a:r>
              <a:rPr lang="en-US" sz="2600">
                <a:solidFill>
                  <a:srgbClr val="FF0000"/>
                </a:solidFill>
                <a:latin typeface="Times New Roman"/>
                <a:ea typeface="Times New Roman"/>
                <a:cs typeface="Times New Roman"/>
                <a:sym typeface="Times New Roman"/>
              </a:rPr>
              <a:t>quyết định theo đa số</a:t>
            </a:r>
            <a:r>
              <a:rPr lang="en-US" sz="2600">
                <a:solidFill>
                  <a:schemeClr val="dk1"/>
                </a:solidFill>
                <a:latin typeface="Times New Roman"/>
                <a:ea typeface="Times New Roman"/>
                <a:cs typeface="Times New Roman"/>
                <a:sym typeface="Times New Roman"/>
              </a:rPr>
              <a:t>.</a:t>
            </a:r>
            <a:endParaRPr/>
          </a:p>
          <a:p>
            <a:pPr indent="-165100" lvl="0" marL="0" marR="0" rtl="0" algn="just">
              <a:spcBef>
                <a:spcPts val="0"/>
              </a:spcBef>
              <a:spcAft>
                <a:spcPts val="0"/>
              </a:spcAft>
              <a:buClr>
                <a:schemeClr val="dk1"/>
              </a:buClr>
              <a:buSzPts val="2600"/>
              <a:buFont typeface="Noto Sans Symbols"/>
              <a:buChar char="▪"/>
            </a:pPr>
            <a:r>
              <a:rPr b="1" lang="en-US" sz="2600">
                <a:solidFill>
                  <a:schemeClr val="dk1"/>
                </a:solidFill>
                <a:latin typeface="Times New Roman"/>
                <a:ea typeface="Times New Roman"/>
                <a:cs typeface="Times New Roman"/>
                <a:sym typeface="Times New Roman"/>
              </a:rPr>
              <a:t>Nhiệm vụ, quyền hạn của Chính phủ </a:t>
            </a:r>
            <a:r>
              <a:rPr lang="en-US" sz="2600">
                <a:solidFill>
                  <a:schemeClr val="dk1"/>
                </a:solidFill>
                <a:latin typeface="Times New Roman"/>
                <a:ea typeface="Times New Roman"/>
                <a:cs typeface="Times New Roman"/>
                <a:sym typeface="Times New Roman"/>
              </a:rPr>
              <a:t>(Điều 96, HP 2013)</a:t>
            </a:r>
            <a:endParaRPr/>
          </a:p>
          <a:p>
            <a:pPr indent="-165100" lvl="0" marL="0" marR="0" rtl="0" algn="just">
              <a:spcBef>
                <a:spcPts val="0"/>
              </a:spcBef>
              <a:spcAft>
                <a:spcPts val="0"/>
              </a:spcAft>
              <a:buClr>
                <a:schemeClr val="dk1"/>
              </a:buClr>
              <a:buSzPts val="2600"/>
              <a:buFont typeface="Noto Sans Symbols"/>
              <a:buChar char="▪"/>
            </a:pPr>
            <a:r>
              <a:rPr b="1" lang="en-US" sz="2600">
                <a:solidFill>
                  <a:schemeClr val="dk1"/>
                </a:solidFill>
                <a:latin typeface="Times New Roman"/>
                <a:ea typeface="Times New Roman"/>
                <a:cs typeface="Times New Roman"/>
                <a:sym typeface="Times New Roman"/>
              </a:rPr>
              <a:t>Nhiệm vụ, quyền hạn của Thủ tướng Chính phủ </a:t>
            </a:r>
            <a:r>
              <a:rPr lang="en-US" sz="2600">
                <a:solidFill>
                  <a:schemeClr val="dk1"/>
                </a:solidFill>
                <a:latin typeface="Times New Roman"/>
                <a:ea typeface="Times New Roman"/>
                <a:cs typeface="Times New Roman"/>
                <a:sym typeface="Times New Roman"/>
              </a:rPr>
              <a:t>(Điều 98, HP 2013)</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6" name="Shape 506"/>
        <p:cNvGrpSpPr/>
        <p:nvPr/>
      </p:nvGrpSpPr>
      <p:grpSpPr>
        <a:xfrm>
          <a:off x="0" y="0"/>
          <a:ext cx="0" cy="0"/>
          <a:chOff x="0" y="0"/>
          <a:chExt cx="0" cy="0"/>
        </a:xfrm>
      </p:grpSpPr>
      <p:sp>
        <p:nvSpPr>
          <p:cNvPr id="507" name="Google Shape;507;p53"/>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08" name="Google Shape;508;p53"/>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4.4. Tòa án Nhân dân, Viện kiểm sát Nhân dân</a:t>
            </a:r>
            <a:endParaRPr/>
          </a:p>
        </p:txBody>
      </p:sp>
      <p:sp>
        <p:nvSpPr>
          <p:cNvPr id="509" name="Google Shape;509;p53"/>
          <p:cNvSpPr txBox="1"/>
          <p:nvPr/>
        </p:nvSpPr>
        <p:spPr>
          <a:xfrm>
            <a:off x="533400" y="2133600"/>
            <a:ext cx="8458200"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“Tòa án nhân dân là </a:t>
            </a:r>
            <a:r>
              <a:rPr b="1" lang="en-US" sz="2400">
                <a:solidFill>
                  <a:srgbClr val="FF0000"/>
                </a:solidFill>
                <a:latin typeface="Times New Roman"/>
                <a:ea typeface="Times New Roman"/>
                <a:cs typeface="Times New Roman"/>
                <a:sym typeface="Times New Roman"/>
              </a:rPr>
              <a:t>cơ quan xét xử</a:t>
            </a:r>
            <a:r>
              <a:rPr lang="en-US" sz="2400">
                <a:solidFill>
                  <a:schemeClr val="dk1"/>
                </a:solidFill>
                <a:latin typeface="Times New Roman"/>
                <a:ea typeface="Times New Roman"/>
                <a:cs typeface="Times New Roman"/>
                <a:sym typeface="Times New Roman"/>
              </a:rPr>
              <a:t> của nước Cộng hòa xã hội chủ nghĩa Việt Nam, </a:t>
            </a:r>
            <a:r>
              <a:rPr b="1" lang="en-US" sz="2400">
                <a:solidFill>
                  <a:srgbClr val="FF0000"/>
                </a:solidFill>
                <a:latin typeface="Times New Roman"/>
                <a:ea typeface="Times New Roman"/>
                <a:cs typeface="Times New Roman"/>
                <a:sym typeface="Times New Roman"/>
              </a:rPr>
              <a:t>thực hiện quyền tư pháp.</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Tòa án nhân dân gồm </a:t>
            </a:r>
            <a:r>
              <a:rPr lang="en-US" sz="2400">
                <a:solidFill>
                  <a:srgbClr val="FF0000"/>
                </a:solidFill>
                <a:latin typeface="Times New Roman"/>
                <a:ea typeface="Times New Roman"/>
                <a:cs typeface="Times New Roman"/>
                <a:sym typeface="Times New Roman"/>
              </a:rPr>
              <a:t>Tòa án nhân dân tối cao và các Tòa án khác do luật định.</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Tòa án nhân dân có nhiệm vụ </a:t>
            </a:r>
            <a:r>
              <a:rPr lang="en-US" sz="2400">
                <a:solidFill>
                  <a:srgbClr val="FF0000"/>
                </a:solidFill>
                <a:latin typeface="Times New Roman"/>
                <a:ea typeface="Times New Roman"/>
                <a:cs typeface="Times New Roman"/>
                <a:sym typeface="Times New Roman"/>
              </a:rPr>
              <a:t>bảo vệ công lý, bảo vệ quyền con người, quyền công dân, bảo vệ chế độ xã hội chủ nghĩa, bảo vệ lợi ích của Nhà nước, quyền và lợi ích hợp pháp</a:t>
            </a:r>
            <a:r>
              <a:rPr lang="en-US" sz="2400">
                <a:solidFill>
                  <a:schemeClr val="dk1"/>
                </a:solidFill>
                <a:latin typeface="Times New Roman"/>
                <a:ea typeface="Times New Roman"/>
                <a:cs typeface="Times New Roman"/>
                <a:sym typeface="Times New Roman"/>
              </a:rPr>
              <a:t> của tổ chức, cá nhân.”</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102,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4"/>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15" name="Google Shape;515;p54"/>
          <p:cNvSpPr txBox="1"/>
          <p:nvPr>
            <p:ph idx="1" type="body"/>
          </p:nvPr>
        </p:nvSpPr>
        <p:spPr>
          <a:xfrm>
            <a:off x="0" y="10668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4.4. Tòa án Nhân dân, Viện kiểm sát Nhân dân</a:t>
            </a:r>
            <a:endParaRPr/>
          </a:p>
        </p:txBody>
      </p:sp>
      <p:sp>
        <p:nvSpPr>
          <p:cNvPr id="516" name="Google Shape;516;p54"/>
          <p:cNvSpPr txBox="1"/>
          <p:nvPr/>
        </p:nvSpPr>
        <p:spPr>
          <a:xfrm>
            <a:off x="533400" y="2133600"/>
            <a:ext cx="845820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“Viện kiểm sát nhân dân </a:t>
            </a:r>
            <a:r>
              <a:rPr lang="en-US" sz="2400">
                <a:solidFill>
                  <a:srgbClr val="FF0000"/>
                </a:solidFill>
                <a:latin typeface="Times New Roman"/>
                <a:ea typeface="Times New Roman"/>
                <a:cs typeface="Times New Roman"/>
                <a:sym typeface="Times New Roman"/>
              </a:rPr>
              <a:t>thực hành quyền công tố</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kiểm sát hoạt động tư pháp.</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Viện kiểm sát nhân dân gồm </a:t>
            </a:r>
            <a:r>
              <a:rPr lang="en-US" sz="2400">
                <a:solidFill>
                  <a:srgbClr val="FF0000"/>
                </a:solidFill>
                <a:latin typeface="Times New Roman"/>
                <a:ea typeface="Times New Roman"/>
                <a:cs typeface="Times New Roman"/>
                <a:sym typeface="Times New Roman"/>
              </a:rPr>
              <a:t>Viện kiểm sát nhân dân tối cao và các Viện kiểm sát khác </a:t>
            </a:r>
            <a:r>
              <a:rPr lang="en-US" sz="2400">
                <a:solidFill>
                  <a:schemeClr val="dk1"/>
                </a:solidFill>
                <a:latin typeface="Times New Roman"/>
                <a:ea typeface="Times New Roman"/>
                <a:cs typeface="Times New Roman"/>
                <a:sym typeface="Times New Roman"/>
              </a:rPr>
              <a:t>do luật định.</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Viện kiểm sát nhân dân có nhiệm vụ </a:t>
            </a:r>
            <a:r>
              <a:rPr lang="en-US" sz="2400">
                <a:solidFill>
                  <a:srgbClr val="FF0000"/>
                </a:solidFill>
                <a:latin typeface="Times New Roman"/>
                <a:ea typeface="Times New Roman"/>
                <a:cs typeface="Times New Roman"/>
                <a:sym typeface="Times New Roman"/>
              </a:rPr>
              <a:t>bảo vệ pháp luật, bảo vệ quyền con người, quyền công dân, bảo vệ chế độ xã hội chủ nghĩa, bảo vệ lợi ích của Nhà nước, quyền và lợi ích hợp pháp của tổ chức, cá nhân, góp phần bảo đảm pháp luật được chấp hành nghiêm chỉnh và thống nhất</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107,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5"/>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22" name="Google Shape;522;p55"/>
          <p:cNvSpPr txBox="1"/>
          <p:nvPr>
            <p:ph idx="1" type="body"/>
          </p:nvPr>
        </p:nvSpPr>
        <p:spPr>
          <a:xfrm>
            <a:off x="-152400" y="9144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4.5. Chính quyền địa phương</a:t>
            </a:r>
            <a:endParaRPr/>
          </a:p>
        </p:txBody>
      </p:sp>
      <p:sp>
        <p:nvSpPr>
          <p:cNvPr id="523" name="Google Shape;523;p55"/>
          <p:cNvSpPr txBox="1"/>
          <p:nvPr/>
        </p:nvSpPr>
        <p:spPr>
          <a:xfrm>
            <a:off x="152400" y="1905000"/>
            <a:ext cx="88392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Các đơn vị hành chính của nước Cộng hòa xã hội chủ nghĩa Việt Nam được phân định như sau:</a:t>
            </a:r>
            <a:endParaRPr/>
          </a:p>
          <a:p>
            <a:pPr indent="0" lvl="0" marL="0" marR="0" rtl="0" algn="just">
              <a:spcBef>
                <a:spcPts val="0"/>
              </a:spcBef>
              <a:spcAft>
                <a:spcPts val="0"/>
              </a:spcAft>
              <a:buNone/>
            </a:pPr>
            <a:r>
              <a:rPr lang="en-US" sz="2400">
                <a:solidFill>
                  <a:srgbClr val="FF0000"/>
                </a:solidFill>
                <a:latin typeface="Times New Roman"/>
                <a:ea typeface="Times New Roman"/>
                <a:cs typeface="Times New Roman"/>
                <a:sym typeface="Times New Roman"/>
              </a:rPr>
              <a:t>Nước</a:t>
            </a:r>
            <a:r>
              <a:rPr lang="en-US" sz="2400">
                <a:solidFill>
                  <a:schemeClr val="dk1"/>
                </a:solidFill>
                <a:latin typeface="Times New Roman"/>
                <a:ea typeface="Times New Roman"/>
                <a:cs typeface="Times New Roman"/>
                <a:sym typeface="Times New Roman"/>
              </a:rPr>
              <a:t> chia thành </a:t>
            </a:r>
            <a:r>
              <a:rPr lang="en-US" sz="2400">
                <a:solidFill>
                  <a:srgbClr val="FF0000"/>
                </a:solidFill>
                <a:latin typeface="Times New Roman"/>
                <a:ea typeface="Times New Roman"/>
                <a:cs typeface="Times New Roman"/>
                <a:sym typeface="Times New Roman"/>
              </a:rPr>
              <a:t>tỉnh, thành phố trực thuộc trung ương;</a:t>
            </a:r>
            <a:endParaRPr/>
          </a:p>
          <a:p>
            <a:pPr indent="0" lvl="0" marL="0" marR="0" rtl="0" algn="just">
              <a:spcBef>
                <a:spcPts val="0"/>
              </a:spcBef>
              <a:spcAft>
                <a:spcPts val="0"/>
              </a:spcAft>
              <a:buNone/>
            </a:pPr>
            <a:r>
              <a:rPr lang="en-US" sz="2400">
                <a:solidFill>
                  <a:srgbClr val="FF0000"/>
                </a:solidFill>
                <a:latin typeface="Times New Roman"/>
                <a:ea typeface="Times New Roman"/>
                <a:cs typeface="Times New Roman"/>
                <a:sym typeface="Times New Roman"/>
              </a:rPr>
              <a:t>Tỉnh</a:t>
            </a:r>
            <a:r>
              <a:rPr lang="en-US" sz="2400">
                <a:solidFill>
                  <a:schemeClr val="dk1"/>
                </a:solidFill>
                <a:latin typeface="Times New Roman"/>
                <a:ea typeface="Times New Roman"/>
                <a:cs typeface="Times New Roman"/>
                <a:sym typeface="Times New Roman"/>
              </a:rPr>
              <a:t> chia thành </a:t>
            </a:r>
            <a:r>
              <a:rPr lang="en-US" sz="2400">
                <a:solidFill>
                  <a:srgbClr val="FF0000"/>
                </a:solidFill>
                <a:latin typeface="Times New Roman"/>
                <a:ea typeface="Times New Roman"/>
                <a:cs typeface="Times New Roman"/>
                <a:sym typeface="Times New Roman"/>
              </a:rPr>
              <a:t>huyện, thị xã và thành phố thuộc tỉnh</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thành phố trực thuộc trung ương</a:t>
            </a:r>
            <a:r>
              <a:rPr lang="en-US" sz="2400">
                <a:solidFill>
                  <a:schemeClr val="dk1"/>
                </a:solidFill>
                <a:latin typeface="Times New Roman"/>
                <a:ea typeface="Times New Roman"/>
                <a:cs typeface="Times New Roman"/>
                <a:sym typeface="Times New Roman"/>
              </a:rPr>
              <a:t> chia thành </a:t>
            </a:r>
            <a:r>
              <a:rPr lang="en-US" sz="2400">
                <a:solidFill>
                  <a:srgbClr val="FF0000"/>
                </a:solidFill>
                <a:latin typeface="Times New Roman"/>
                <a:ea typeface="Times New Roman"/>
                <a:cs typeface="Times New Roman"/>
                <a:sym typeface="Times New Roman"/>
              </a:rPr>
              <a:t>quận, huyện, thị xã và đơn vị hành chính tương đương</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rgbClr val="FF0000"/>
                </a:solidFill>
                <a:latin typeface="Times New Roman"/>
                <a:ea typeface="Times New Roman"/>
                <a:cs typeface="Times New Roman"/>
                <a:sym typeface="Times New Roman"/>
              </a:rPr>
              <a:t>Huyện</a:t>
            </a:r>
            <a:r>
              <a:rPr lang="en-US" sz="2400">
                <a:solidFill>
                  <a:schemeClr val="dk1"/>
                </a:solidFill>
                <a:latin typeface="Times New Roman"/>
                <a:ea typeface="Times New Roman"/>
                <a:cs typeface="Times New Roman"/>
                <a:sym typeface="Times New Roman"/>
              </a:rPr>
              <a:t> chia thành </a:t>
            </a:r>
            <a:r>
              <a:rPr lang="en-US" sz="2400">
                <a:solidFill>
                  <a:srgbClr val="FF0000"/>
                </a:solidFill>
                <a:latin typeface="Times New Roman"/>
                <a:ea typeface="Times New Roman"/>
                <a:cs typeface="Times New Roman"/>
                <a:sym typeface="Times New Roman"/>
              </a:rPr>
              <a:t>xã, thị trấn</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thị xã và thành phố </a:t>
            </a:r>
            <a:r>
              <a:rPr lang="en-US" sz="2400">
                <a:solidFill>
                  <a:schemeClr val="dk1"/>
                </a:solidFill>
                <a:latin typeface="Times New Roman"/>
                <a:ea typeface="Times New Roman"/>
                <a:cs typeface="Times New Roman"/>
                <a:sym typeface="Times New Roman"/>
              </a:rPr>
              <a:t>thuộc tỉnh chia thành </a:t>
            </a:r>
            <a:r>
              <a:rPr lang="en-US" sz="2400">
                <a:solidFill>
                  <a:srgbClr val="FF0000"/>
                </a:solidFill>
                <a:latin typeface="Times New Roman"/>
                <a:ea typeface="Times New Roman"/>
                <a:cs typeface="Times New Roman"/>
                <a:sym typeface="Times New Roman"/>
              </a:rPr>
              <a:t>phường và xã</a:t>
            </a:r>
            <a:r>
              <a:rPr lang="en-US" sz="2400">
                <a:solidFill>
                  <a:schemeClr val="dk1"/>
                </a:solidFill>
                <a:latin typeface="Times New Roman"/>
                <a:ea typeface="Times New Roman"/>
                <a:cs typeface="Times New Roman"/>
                <a:sym typeface="Times New Roman"/>
              </a:rPr>
              <a:t>; </a:t>
            </a:r>
            <a:r>
              <a:rPr lang="en-US" sz="2400">
                <a:solidFill>
                  <a:srgbClr val="FF0000"/>
                </a:solidFill>
                <a:latin typeface="Times New Roman"/>
                <a:ea typeface="Times New Roman"/>
                <a:cs typeface="Times New Roman"/>
                <a:sym typeface="Times New Roman"/>
              </a:rPr>
              <a:t>quận </a:t>
            </a:r>
            <a:r>
              <a:rPr lang="en-US" sz="2400">
                <a:solidFill>
                  <a:schemeClr val="dk1"/>
                </a:solidFill>
                <a:latin typeface="Times New Roman"/>
                <a:ea typeface="Times New Roman"/>
                <a:cs typeface="Times New Roman"/>
                <a:sym typeface="Times New Roman"/>
              </a:rPr>
              <a:t>chia thành </a:t>
            </a:r>
            <a:r>
              <a:rPr lang="en-US" sz="2400">
                <a:solidFill>
                  <a:srgbClr val="FF0000"/>
                </a:solidFill>
                <a:latin typeface="Times New Roman"/>
                <a:ea typeface="Times New Roman"/>
                <a:cs typeface="Times New Roman"/>
                <a:sym typeface="Times New Roman"/>
              </a:rPr>
              <a:t>phường</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Đơn vị hành chính - kinh tế đặc biệt do Quốc hội thành lập.</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Việc thành lập, giải thể, nhập, chia, điều chỉnh địa giới đơn vị hành chính phải lấy ý kiến Nhân dân địa phương và theo trình tự, thủ tục do luật định.</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110,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6"/>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29" name="Google Shape;529;p56"/>
          <p:cNvSpPr txBox="1"/>
          <p:nvPr>
            <p:ph idx="1" type="body"/>
          </p:nvPr>
        </p:nvSpPr>
        <p:spPr>
          <a:xfrm>
            <a:off x="-152400" y="9144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4.5. Chính quyền địa phương</a:t>
            </a:r>
            <a:endParaRPr/>
          </a:p>
        </p:txBody>
      </p:sp>
      <p:sp>
        <p:nvSpPr>
          <p:cNvPr id="530" name="Google Shape;530;p56"/>
          <p:cNvSpPr txBox="1"/>
          <p:nvPr/>
        </p:nvSpPr>
        <p:spPr>
          <a:xfrm>
            <a:off x="152400" y="1905000"/>
            <a:ext cx="8839200" cy="3416320"/>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Hội đồng nhân dân </a:t>
            </a:r>
            <a:r>
              <a:rPr lang="en-US" sz="2400">
                <a:solidFill>
                  <a:schemeClr val="dk1"/>
                </a:solidFill>
                <a:latin typeface="Times New Roman"/>
                <a:ea typeface="Times New Roman"/>
                <a:cs typeface="Times New Roman"/>
                <a:sym typeface="Times New Roman"/>
              </a:rPr>
              <a:t>là </a:t>
            </a:r>
            <a:r>
              <a:rPr lang="en-US" sz="2400">
                <a:solidFill>
                  <a:srgbClr val="FF0000"/>
                </a:solidFill>
                <a:latin typeface="Times New Roman"/>
                <a:ea typeface="Times New Roman"/>
                <a:cs typeface="Times New Roman"/>
                <a:sym typeface="Times New Roman"/>
              </a:rPr>
              <a:t>cơ quan quyền lực nhà nước ở địa phương</a:t>
            </a:r>
            <a:r>
              <a:rPr lang="en-US" sz="2400">
                <a:solidFill>
                  <a:schemeClr val="dk1"/>
                </a:solidFill>
                <a:latin typeface="Times New Roman"/>
                <a:ea typeface="Times New Roman"/>
                <a:cs typeface="Times New Roman"/>
                <a:sym typeface="Times New Roman"/>
              </a:rPr>
              <a:t>, đại diện cho ý chí, nguyện vọng và quyền làm chủ của Nhân dân, do Nhân dân địa phương bầu ra, chịu trách nhiệm trước Nhân dân địa phương và cơ quan nhà nước cấp trên.</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 Hội đồng nhân dân </a:t>
            </a:r>
            <a:r>
              <a:rPr lang="en-US" sz="2400">
                <a:solidFill>
                  <a:schemeClr val="dk1"/>
                </a:solidFill>
                <a:latin typeface="Times New Roman"/>
                <a:ea typeface="Times New Roman"/>
                <a:cs typeface="Times New Roman"/>
                <a:sym typeface="Times New Roman"/>
              </a:rPr>
              <a:t>quyết định các vấn đề của địa phương do luật định; giám sát việc tuân theo Hiến pháp và pháp luật ở địa phương và việc thực hiện nghị quyết của Hội đồng nhân dân.</a:t>
            </a:r>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113,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7"/>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36" name="Google Shape;536;p57"/>
          <p:cNvSpPr txBox="1"/>
          <p:nvPr>
            <p:ph idx="1" type="body"/>
          </p:nvPr>
        </p:nvSpPr>
        <p:spPr>
          <a:xfrm>
            <a:off x="-152400" y="9144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4.5. Chính quyền địa phương</a:t>
            </a:r>
            <a:endParaRPr/>
          </a:p>
        </p:txBody>
      </p:sp>
      <p:sp>
        <p:nvSpPr>
          <p:cNvPr id="537" name="Google Shape;537;p57"/>
          <p:cNvSpPr txBox="1"/>
          <p:nvPr/>
        </p:nvSpPr>
        <p:spPr>
          <a:xfrm>
            <a:off x="152400" y="1905000"/>
            <a:ext cx="8839200" cy="3416320"/>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Ủy ban nhân dân </a:t>
            </a:r>
            <a:r>
              <a:rPr lang="en-US" sz="2400">
                <a:solidFill>
                  <a:schemeClr val="dk1"/>
                </a:solidFill>
                <a:latin typeface="Times New Roman"/>
                <a:ea typeface="Times New Roman"/>
                <a:cs typeface="Times New Roman"/>
                <a:sym typeface="Times New Roman"/>
              </a:rPr>
              <a:t>ở cấp chính quyền địa phương do Hội đồng nhân dân cùng cấp bầu </a:t>
            </a:r>
            <a:r>
              <a:rPr lang="en-US" sz="2400">
                <a:solidFill>
                  <a:srgbClr val="FF0000"/>
                </a:solidFill>
                <a:latin typeface="Times New Roman"/>
                <a:ea typeface="Times New Roman"/>
                <a:cs typeface="Times New Roman"/>
                <a:sym typeface="Times New Roman"/>
              </a:rPr>
              <a:t>là cơ quan chấp hành của Hội đồng nhân dân, cơ quan hành chính nhà nước ở địa phương</a:t>
            </a:r>
            <a:r>
              <a:rPr lang="en-US" sz="2400">
                <a:solidFill>
                  <a:schemeClr val="dk1"/>
                </a:solidFill>
                <a:latin typeface="Times New Roman"/>
                <a:ea typeface="Times New Roman"/>
                <a:cs typeface="Times New Roman"/>
                <a:sym typeface="Times New Roman"/>
              </a:rPr>
              <a:t>, chịu trách nhiệm trước Hội đồng nhân dân và cơ quan hành chính nhà nước cấp trên.</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Ủy ban nhân dân </a:t>
            </a:r>
            <a:r>
              <a:rPr lang="en-US" sz="2400">
                <a:solidFill>
                  <a:schemeClr val="dk1"/>
                </a:solidFill>
                <a:latin typeface="Times New Roman"/>
                <a:ea typeface="Times New Roman"/>
                <a:cs typeface="Times New Roman"/>
                <a:sym typeface="Times New Roman"/>
              </a:rPr>
              <a:t>tổ chức việc thi hành Hiến pháp và pháp luật ở địa phương; tổ chức thực hiện nghị quyết của Hội đồng nhân dân và thực hiện các nhiệm vụ do cơ quan nhà nước cấp trên giao.</a:t>
            </a:r>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114,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8"/>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43" name="Google Shape;543;p58"/>
          <p:cNvSpPr txBox="1"/>
          <p:nvPr>
            <p:ph idx="1" type="body"/>
          </p:nvPr>
        </p:nvSpPr>
        <p:spPr>
          <a:xfrm>
            <a:off x="-152400" y="9144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4.6. Hội đồng Bầu cử Quốc gia và Kiểm toán Nhà nước</a:t>
            </a:r>
            <a:endParaRPr/>
          </a:p>
        </p:txBody>
      </p:sp>
      <p:sp>
        <p:nvSpPr>
          <p:cNvPr id="544" name="Google Shape;544;p58"/>
          <p:cNvSpPr txBox="1"/>
          <p:nvPr/>
        </p:nvSpPr>
        <p:spPr>
          <a:xfrm>
            <a:off x="152400" y="1905000"/>
            <a:ext cx="8839200" cy="3416320"/>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Hội đồng bầu cử quốc gia </a:t>
            </a:r>
            <a:r>
              <a:rPr lang="en-US" sz="2400">
                <a:solidFill>
                  <a:schemeClr val="dk1"/>
                </a:solidFill>
                <a:latin typeface="Times New Roman"/>
                <a:ea typeface="Times New Roman"/>
                <a:cs typeface="Times New Roman"/>
                <a:sym typeface="Times New Roman"/>
              </a:rPr>
              <a:t>là cơ quan do Quốc hội thành lập, có nhiệm vụ </a:t>
            </a:r>
            <a:r>
              <a:rPr lang="en-US" sz="2400">
                <a:solidFill>
                  <a:srgbClr val="FF0000"/>
                </a:solidFill>
                <a:latin typeface="Times New Roman"/>
                <a:ea typeface="Times New Roman"/>
                <a:cs typeface="Times New Roman"/>
                <a:sym typeface="Times New Roman"/>
              </a:rPr>
              <a:t>tổ chức bầu cử đại biểu Quốc hội; chỉ đạo và hướng dẫn công tác bầu cử đại biểu Hội đồng nhân dân các cấp.</a:t>
            </a:r>
            <a:endParaRPr/>
          </a:p>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Hội đồng bầu cử quốc gia </a:t>
            </a:r>
            <a:r>
              <a:rPr lang="en-US" sz="2400">
                <a:solidFill>
                  <a:schemeClr val="dk1"/>
                </a:solidFill>
                <a:latin typeface="Times New Roman"/>
                <a:ea typeface="Times New Roman"/>
                <a:cs typeface="Times New Roman"/>
                <a:sym typeface="Times New Roman"/>
              </a:rPr>
              <a:t>gồm Chủ tịch, các Phó Chủ tịch và các Ủy viên.</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Tổ chức, nhiệm vụ, quyền hạn cụ thể của Hội đồng bầu cử quốc gia và số lượng thành viên Hội đồng bầu cử quốc gia do luật định.</a:t>
            </a:r>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117,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txBox="1"/>
          <p:nvPr>
            <p:ph type="title"/>
          </p:nvPr>
        </p:nvSpPr>
        <p:spPr>
          <a:xfrm>
            <a:off x="0" y="381000"/>
            <a:ext cx="68580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550" name="Google Shape;550;p59"/>
          <p:cNvSpPr txBox="1"/>
          <p:nvPr>
            <p:ph idx="1" type="body"/>
          </p:nvPr>
        </p:nvSpPr>
        <p:spPr>
          <a:xfrm>
            <a:off x="-152400" y="914400"/>
            <a:ext cx="9144000" cy="990600"/>
          </a:xfrm>
          <a:prstGeom prst="rect">
            <a:avLst/>
          </a:prstGeom>
          <a:noFill/>
          <a:ln>
            <a:noFill/>
          </a:ln>
        </p:spPr>
        <p:txBody>
          <a:bodyPr anchorCtr="0" anchor="t" bIns="45700" lIns="91425" spcFirstLastPara="1" rIns="91425" wrap="square" tIns="45700">
            <a:noAutofit/>
          </a:bodyPr>
          <a:lstStyle/>
          <a:p>
            <a:pPr indent="45720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4. Bộ máy Nhà nước CHXHCN Việt Nam</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4.6. Hội đồng Bầu cử Quốc gia và Kiểm toán Nhà nước</a:t>
            </a:r>
            <a:endParaRPr/>
          </a:p>
        </p:txBody>
      </p:sp>
      <p:sp>
        <p:nvSpPr>
          <p:cNvPr id="551" name="Google Shape;551;p59"/>
          <p:cNvSpPr txBox="1"/>
          <p:nvPr/>
        </p:nvSpPr>
        <p:spPr>
          <a:xfrm>
            <a:off x="152400" y="1905000"/>
            <a:ext cx="8839200" cy="4524315"/>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b="1" lang="en-US" sz="2400">
                <a:solidFill>
                  <a:schemeClr val="dk1"/>
                </a:solidFill>
                <a:latin typeface="Times New Roman"/>
                <a:ea typeface="Times New Roman"/>
                <a:cs typeface="Times New Roman"/>
                <a:sym typeface="Times New Roman"/>
              </a:rPr>
              <a:t>Kiểm toán nhà nước </a:t>
            </a:r>
            <a:r>
              <a:rPr lang="en-US" sz="2400">
                <a:solidFill>
                  <a:schemeClr val="dk1"/>
                </a:solidFill>
                <a:latin typeface="Times New Roman"/>
                <a:ea typeface="Times New Roman"/>
                <a:cs typeface="Times New Roman"/>
                <a:sym typeface="Times New Roman"/>
              </a:rPr>
              <a:t>là cơ quan do Quốc hội thành lập, hoạt động độc lập và chỉ tuân theo pháp luật, </a:t>
            </a:r>
            <a:r>
              <a:rPr lang="en-US" sz="2400">
                <a:solidFill>
                  <a:srgbClr val="FF0000"/>
                </a:solidFill>
                <a:latin typeface="Times New Roman"/>
                <a:ea typeface="Times New Roman"/>
                <a:cs typeface="Times New Roman"/>
                <a:sym typeface="Times New Roman"/>
              </a:rPr>
              <a:t>thực hiện kiểm toán việc quản lý, sử dụng tài chính, tài sản công.</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Tổng Kiểm toán nhà nước là người đứng đầu Kiểm toán nhà nước, do Quốc hội bầu. Nhiệm kỳ của Tổng Kiểm toán nhà nước do luật định.</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Tổng Kiểm toán nhà nước chịu trách nhiệm và báo cáo kết quả kiểm toán, báo cáo công tác trước Quốc hội; trong thời gian Quốc hội không họp, chịu trách nhiệm và báo cáo trước Ủy ban thường vụ Quốc hội.</a:t>
            </a:r>
            <a:endParaRPr/>
          </a:p>
          <a:p>
            <a:pPr indent="-152400" lvl="0" marL="0" marR="0" rtl="0" algn="just">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Tổ chức, nhiệm vụ, quyền hạn cụ thể của Kiểm toán nhà nước do luật định.</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118, HP 2013</a:t>
            </a:r>
            <a:r>
              <a:rPr i="1" lang="en-US" sz="2400">
                <a:solidFill>
                  <a:schemeClr val="dk1"/>
                </a:solidFill>
                <a:latin typeface="Lucida Sans"/>
                <a:ea typeface="Lucida Sans"/>
                <a:cs typeface="Lucida Sans"/>
                <a:sym typeface="Lucida San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36" name="Google Shape;136;p17"/>
          <p:cNvSpPr txBox="1"/>
          <p:nvPr>
            <p:ph type="title"/>
          </p:nvPr>
        </p:nvSpPr>
        <p:spPr>
          <a:xfrm>
            <a:off x="13716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lang="en-US" sz="3690">
                <a:solidFill>
                  <a:schemeClr val="dk1"/>
                </a:solidFill>
                <a:latin typeface="Times New Roman"/>
                <a:ea typeface="Times New Roman"/>
                <a:cs typeface="Times New Roman"/>
                <a:sym typeface="Times New Roman"/>
              </a:rPr>
              <a:t>I. GIỚI THIỆU CHUNG </a:t>
            </a:r>
            <a:endParaRPr b="1" sz="3690">
              <a:solidFill>
                <a:schemeClr val="dk1"/>
              </a:solidFill>
              <a:latin typeface="Times New Roman"/>
              <a:ea typeface="Times New Roman"/>
              <a:cs typeface="Times New Roman"/>
              <a:sym typeface="Times New Roman"/>
            </a:endParaRPr>
          </a:p>
        </p:txBody>
      </p:sp>
      <p:pic>
        <p:nvPicPr>
          <p:cNvPr descr="1.jpg" id="137" name="Google Shape;137;p17"/>
          <p:cNvPicPr preferRelativeResize="0"/>
          <p:nvPr/>
        </p:nvPicPr>
        <p:blipFill rotWithShape="1">
          <a:blip r:embed="rId3">
            <a:alphaModFix/>
          </a:blip>
          <a:srcRect b="0" l="0" r="0" t="0"/>
          <a:stretch/>
        </p:blipFill>
        <p:spPr>
          <a:xfrm>
            <a:off x="3352800" y="2590800"/>
            <a:ext cx="5334000" cy="3704167"/>
          </a:xfrm>
          <a:prstGeom prst="rect">
            <a:avLst/>
          </a:prstGeom>
          <a:noFill/>
          <a:ln>
            <a:noFill/>
          </a:ln>
        </p:spPr>
      </p:pic>
      <p:sp>
        <p:nvSpPr>
          <p:cNvPr id="138" name="Google Shape;138;p17"/>
          <p:cNvSpPr txBox="1"/>
          <p:nvPr/>
        </p:nvSpPr>
        <p:spPr>
          <a:xfrm>
            <a:off x="228600" y="2819400"/>
            <a:ext cx="28956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Mỗi ngành luật có một </a:t>
            </a:r>
            <a:r>
              <a:rPr b="1" lang="en-US" sz="2800">
                <a:solidFill>
                  <a:srgbClr val="FF0000"/>
                </a:solidFill>
                <a:latin typeface="Times New Roman"/>
                <a:ea typeface="Times New Roman"/>
                <a:cs typeface="Times New Roman"/>
                <a:sym typeface="Times New Roman"/>
              </a:rPr>
              <a:t>đối tượng điều chỉnh </a:t>
            </a:r>
            <a:r>
              <a:rPr lang="en-US" sz="2800">
                <a:solidFill>
                  <a:schemeClr val="dk1"/>
                </a:solidFill>
                <a:latin typeface="Times New Roman"/>
                <a:ea typeface="Times New Roman"/>
                <a:cs typeface="Times New Roman"/>
                <a:sym typeface="Times New Roman"/>
              </a:rPr>
              <a:t>riêng và </a:t>
            </a:r>
            <a:r>
              <a:rPr b="1" lang="en-US" sz="2800">
                <a:solidFill>
                  <a:srgbClr val="FF0000"/>
                </a:solidFill>
                <a:latin typeface="Times New Roman"/>
                <a:ea typeface="Times New Roman"/>
                <a:cs typeface="Times New Roman"/>
                <a:sym typeface="Times New Roman"/>
              </a:rPr>
              <a:t>phương pháp điều chỉnh </a:t>
            </a:r>
            <a:r>
              <a:rPr lang="en-US" sz="2800">
                <a:solidFill>
                  <a:schemeClr val="dk1"/>
                </a:solidFill>
                <a:latin typeface="Times New Roman"/>
                <a:ea typeface="Times New Roman"/>
                <a:cs typeface="Times New Roman"/>
                <a:sym typeface="Times New Roman"/>
              </a:rPr>
              <a:t>đặc thù.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152400" y="914400"/>
            <a:ext cx="8763000" cy="44958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44" name="Google Shape;144;p18"/>
          <p:cNvSpPr txBox="1"/>
          <p:nvPr>
            <p:ph type="title"/>
          </p:nvPr>
        </p:nvSpPr>
        <p:spPr>
          <a:xfrm>
            <a:off x="2438400" y="838200"/>
            <a:ext cx="5486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I. GIỚI THIỆU CHUNG </a:t>
            </a:r>
            <a:endParaRPr b="1" sz="3200">
              <a:solidFill>
                <a:schemeClr val="dk1"/>
              </a:solidFill>
              <a:latin typeface="Times New Roman"/>
              <a:ea typeface="Times New Roman"/>
              <a:cs typeface="Times New Roman"/>
              <a:sym typeface="Times New Roman"/>
            </a:endParaRPr>
          </a:p>
        </p:txBody>
      </p:sp>
      <p:sp>
        <p:nvSpPr>
          <p:cNvPr id="145" name="Google Shape;145;p18"/>
          <p:cNvSpPr txBox="1"/>
          <p:nvPr/>
        </p:nvSpPr>
        <p:spPr>
          <a:xfrm>
            <a:off x="5029200" y="1676400"/>
            <a:ext cx="4114800" cy="4893647"/>
          </a:xfrm>
          <a:prstGeom prst="rect">
            <a:avLst/>
          </a:prstGeom>
          <a:noFill/>
          <a:ln>
            <a:noFill/>
          </a:ln>
        </p:spPr>
        <p:txBody>
          <a:bodyPr anchorCtr="0" anchor="t" bIns="45700" lIns="91425" spcFirstLastPara="1" rIns="91425" wrap="square" tIns="45700">
            <a:noAutofit/>
          </a:bodyPr>
          <a:lstStyle/>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nhà nước (Luật Hiến pháp)</a:t>
            </a:r>
            <a:endParaRPr/>
          </a:p>
          <a:p>
            <a:pPr indent="-400050" lvl="0" marL="400050" marR="0" rtl="0" algn="l">
              <a:spcBef>
                <a:spcPts val="0"/>
              </a:spcBef>
              <a:spcAft>
                <a:spcPts val="0"/>
              </a:spcAft>
              <a:buClr>
                <a:schemeClr val="dk1"/>
              </a:buClr>
              <a:buSzPts val="2400"/>
              <a:buFont typeface="Lucida Sans"/>
              <a:buAutoNum type="arabicPeriod"/>
            </a:pPr>
            <a:r>
              <a:rPr lang="en-US" sz="2400">
                <a:solidFill>
                  <a:schemeClr val="dk1"/>
                </a:solidFill>
                <a:latin typeface="Times New Roman"/>
                <a:ea typeface="Times New Roman"/>
                <a:cs typeface="Times New Roman"/>
                <a:sym typeface="Times New Roman"/>
              </a:rPr>
              <a:t>Luật hành chính, </a:t>
            </a:r>
            <a:endParaRPr/>
          </a:p>
          <a:p>
            <a:pPr indent="-400050" lvl="0" marL="400050" marR="0" rtl="0" algn="l">
              <a:spcBef>
                <a:spcPts val="0"/>
              </a:spcBef>
              <a:spcAft>
                <a:spcPts val="0"/>
              </a:spcAft>
              <a:buClr>
                <a:schemeClr val="dk1"/>
              </a:buClr>
              <a:buSzPts val="2400"/>
              <a:buFont typeface="Lucida Sans"/>
              <a:buAutoNum type="arabicPeriod"/>
            </a:pPr>
            <a:r>
              <a:rPr lang="en-US" sz="2400">
                <a:solidFill>
                  <a:schemeClr val="dk1"/>
                </a:solidFill>
                <a:latin typeface="Times New Roman"/>
                <a:ea typeface="Times New Roman"/>
                <a:cs typeface="Times New Roman"/>
                <a:sym typeface="Times New Roman"/>
              </a:rPr>
              <a:t>Luật tố tụng hành chính</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hình sự, </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tố tụng hình sự</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dân sự, </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tố tụng dân sự</a:t>
            </a:r>
            <a:endParaRPr/>
          </a:p>
          <a:p>
            <a:pPr indent="-400050" lvl="0" marL="400050" marR="0" rtl="0" algn="l">
              <a:spcBef>
                <a:spcPts val="0"/>
              </a:spcBef>
              <a:spcAft>
                <a:spcPts val="0"/>
              </a:spcAft>
              <a:buClr>
                <a:schemeClr val="dk1"/>
              </a:buClr>
              <a:buSzPts val="2400"/>
              <a:buFont typeface="Lucida Sans"/>
              <a:buAutoNum type="arabicPeriod"/>
            </a:pPr>
            <a:r>
              <a:rPr lang="en-US" sz="2400">
                <a:solidFill>
                  <a:schemeClr val="dk1"/>
                </a:solidFill>
                <a:latin typeface="Times New Roman"/>
                <a:ea typeface="Times New Roman"/>
                <a:cs typeface="Times New Roman"/>
                <a:sym typeface="Times New Roman"/>
              </a:rPr>
              <a:t>Luật tài chính</a:t>
            </a:r>
            <a:endParaRPr/>
          </a:p>
          <a:p>
            <a:pPr indent="-400050" lvl="0" marL="400050" marR="0" rtl="0" algn="l">
              <a:spcBef>
                <a:spcPts val="0"/>
              </a:spcBef>
              <a:spcAft>
                <a:spcPts val="0"/>
              </a:spcAft>
              <a:buClr>
                <a:schemeClr val="dk1"/>
              </a:buClr>
              <a:buSzPts val="2400"/>
              <a:buFont typeface="Lucida Sans"/>
              <a:buAutoNum type="arabicPeriod"/>
            </a:pPr>
            <a:r>
              <a:rPr lang="en-US" sz="2400">
                <a:solidFill>
                  <a:schemeClr val="dk1"/>
                </a:solidFill>
                <a:latin typeface="Times New Roman"/>
                <a:ea typeface="Times New Roman"/>
                <a:cs typeface="Times New Roman"/>
                <a:sym typeface="Times New Roman"/>
              </a:rPr>
              <a:t>Luật lao động</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hôn nhân và gia đình</a:t>
            </a:r>
            <a:endParaRPr/>
          </a:p>
          <a:p>
            <a:pPr indent="-400050" lvl="0" marL="400050" marR="0" rtl="0" algn="l">
              <a:spcBef>
                <a:spcPts val="0"/>
              </a:spcBef>
              <a:spcAft>
                <a:spcPts val="0"/>
              </a:spcAft>
              <a:buClr>
                <a:schemeClr val="dk1"/>
              </a:buClr>
              <a:buSzPts val="2400"/>
              <a:buFont typeface="Lucida Sans"/>
              <a:buAutoNum type="arabicPeriod"/>
            </a:pPr>
            <a:r>
              <a:rPr lang="en-US" sz="2400">
                <a:solidFill>
                  <a:schemeClr val="dk1"/>
                </a:solidFill>
                <a:latin typeface="Times New Roman"/>
                <a:ea typeface="Times New Roman"/>
                <a:cs typeface="Times New Roman"/>
                <a:sym typeface="Times New Roman"/>
              </a:rPr>
              <a:t>Luật đất đai</a:t>
            </a:r>
            <a:endParaRPr/>
          </a:p>
          <a:p>
            <a:pPr indent="-400050" lvl="0" marL="400050" marR="0" rtl="0" algn="l">
              <a:spcBef>
                <a:spcPts val="0"/>
              </a:spcBef>
              <a:spcAft>
                <a:spcPts val="0"/>
              </a:spcAft>
              <a:buClr>
                <a:srgbClr val="FF0000"/>
              </a:buClr>
              <a:buSzPts val="2400"/>
              <a:buFont typeface="Lucida Sans"/>
              <a:buAutoNum type="arabicPeriod"/>
            </a:pPr>
            <a:r>
              <a:rPr b="1" lang="en-US" sz="2400">
                <a:solidFill>
                  <a:srgbClr val="FF0000"/>
                </a:solidFill>
                <a:latin typeface="Times New Roman"/>
                <a:ea typeface="Times New Roman"/>
                <a:cs typeface="Times New Roman"/>
                <a:sym typeface="Times New Roman"/>
              </a:rPr>
              <a:t>Luật kinh tế</a:t>
            </a:r>
            <a:endParaRPr/>
          </a:p>
        </p:txBody>
      </p:sp>
      <p:sp>
        <p:nvSpPr>
          <p:cNvPr id="146" name="Google Shape;146;p18"/>
          <p:cNvSpPr txBox="1"/>
          <p:nvPr/>
        </p:nvSpPr>
        <p:spPr>
          <a:xfrm>
            <a:off x="304800" y="2438400"/>
            <a:ext cx="41148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Theo truyền thống, hệ thống pháp luật Việt Nam được phân chia thành </a:t>
            </a:r>
            <a:r>
              <a:rPr b="1" lang="en-US" sz="2400">
                <a:solidFill>
                  <a:schemeClr val="dk1"/>
                </a:solidFill>
                <a:latin typeface="Times New Roman"/>
                <a:ea typeface="Times New Roman"/>
                <a:cs typeface="Times New Roman"/>
                <a:sym typeface="Times New Roman"/>
              </a:rPr>
              <a:t>12 ngành luật với 12 lĩnh vực xã hội </a:t>
            </a:r>
            <a:r>
              <a:rPr lang="en-US" sz="2400">
                <a:solidFill>
                  <a:schemeClr val="dk1"/>
                </a:solidFill>
                <a:latin typeface="Times New Roman"/>
                <a:ea typeface="Times New Roman"/>
                <a:cs typeface="Times New Roman"/>
                <a:sym typeface="Times New Roman"/>
              </a:rPr>
              <a:t>khác nhau. Sự phân chia này có tính chất tương đối và chỉ có giá trị trong nghiên cứu luật học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9"/>
          <p:cNvSpPr txBox="1"/>
          <p:nvPr>
            <p:ph idx="1" type="body"/>
          </p:nvPr>
        </p:nvSpPr>
        <p:spPr>
          <a:xfrm>
            <a:off x="152400" y="2133600"/>
            <a:ext cx="8534400" cy="2743200"/>
          </a:xfrm>
          <a:prstGeom prst="rect">
            <a:avLst/>
          </a:prstGeom>
          <a:noFill/>
          <a:ln>
            <a:noFill/>
          </a:ln>
        </p:spPr>
        <p:txBody>
          <a:bodyPr anchorCtr="0" anchor="t" bIns="45700" lIns="91425" spcFirstLastPara="1" rIns="91425" wrap="square" tIns="45700">
            <a:noAutofit/>
          </a:bodyPr>
          <a:lstStyle/>
          <a:p>
            <a:pPr indent="-177800" lvl="0" marL="7493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177800" lvl="0" marL="749300" rtl="0" algn="l">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Lịch sử lập hiến Việt Nam</a:t>
            </a:r>
            <a:endParaRPr/>
          </a:p>
          <a:p>
            <a:pPr indent="-177800" lvl="0" marL="749300" rtl="0" algn="l">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một số nội dung Hiến pháp năm 2013</a:t>
            </a:r>
            <a:endParaRPr/>
          </a:p>
          <a:p>
            <a:pPr indent="-177800" lvl="0" marL="749300" rtl="0" algn="l">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Bộ máy nhà nước CHXHCN Việt Nam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52" name="Google Shape;152;p19"/>
          <p:cNvSpPr txBox="1"/>
          <p:nvPr>
            <p:ph type="title"/>
          </p:nvPr>
        </p:nvSpPr>
        <p:spPr>
          <a:xfrm>
            <a:off x="144780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20"/>
          <p:cNvSpPr txBox="1"/>
          <p:nvPr>
            <p:ph idx="1" type="body"/>
          </p:nvPr>
        </p:nvSpPr>
        <p:spPr>
          <a:xfrm>
            <a:off x="-457200" y="1447800"/>
            <a:ext cx="3962400" cy="533400"/>
          </a:xfrm>
          <a:prstGeom prst="rect">
            <a:avLst/>
          </a:prstGeom>
          <a:noFill/>
          <a:ln>
            <a:noFill/>
          </a:ln>
        </p:spPr>
        <p:txBody>
          <a:bodyPr anchorCtr="0" anchor="t" bIns="45700" lIns="91425" spcFirstLastPara="1" rIns="91425" wrap="square" tIns="45700">
            <a:noAutofit/>
          </a:bodyPr>
          <a:lstStyle/>
          <a:p>
            <a:pPr indent="177800" lvl="0" marL="5715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1. Giới thiệu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58" name="Google Shape;158;p20"/>
          <p:cNvSpPr txBox="1"/>
          <p:nvPr>
            <p:ph type="title"/>
          </p:nvPr>
        </p:nvSpPr>
        <p:spPr>
          <a:xfrm>
            <a:off x="-7620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sp>
        <p:nvSpPr>
          <p:cNvPr id="159" name="Google Shape;159;p20"/>
          <p:cNvSpPr txBox="1"/>
          <p:nvPr/>
        </p:nvSpPr>
        <p:spPr>
          <a:xfrm>
            <a:off x="381000" y="1905000"/>
            <a:ext cx="82296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Lý luận chung về Hiến pháp</a:t>
            </a:r>
            <a:endParaRPr/>
          </a:p>
          <a:p>
            <a:pPr indent="-228600" lvl="0" marL="22860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Sự ra đời của HP không gắn liền với sự ra đời của nhà nước. Chỉ có những nhà nước dân chủ mới có HP</a:t>
            </a:r>
            <a:endParaRPr/>
          </a:p>
          <a:p>
            <a:pPr indent="-228600" lvl="0" marL="22860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Để xã hội có dân chủ thì phải phân QLNN thành: Lập pháp, hành pháp, tư pháp, trong đó mỗi CQNN nắm giữ một thứ quyền để hạn chế độc quyền và kiểm soát lẫn nhau.</a:t>
            </a:r>
            <a:endParaRPr/>
          </a:p>
          <a:p>
            <a:pPr indent="-228600" lvl="0" marL="22860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Quan hệ giữa NN và nhân dân là quan hệ 2 chiều, trong xã hội muốn có dân chủ phải có: phân quyền và nhân quyền</a:t>
            </a:r>
            <a:endParaRPr/>
          </a:p>
          <a:p>
            <a:pPr indent="-228600" lvl="0" marL="22860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Phân quyền và nhân quyền phải được ghi nhận và đảm bảo trong thực thế bằng văn bản pháp luật có tính tối cao=&gt; Hiến pháp</a:t>
            </a:r>
            <a:endParaRPr/>
          </a:p>
          <a:p>
            <a:pPr indent="-228600" lvl="0" marL="22860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Hiến pháp là một văn bản mang tính nhân văn sâu sắc vì nó hạn chế QLNN và bảo đảm cho quyền con người được thực thi.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228600" y="1524000"/>
            <a:ext cx="8534400" cy="2743200"/>
          </a:xfrm>
          <a:prstGeom prst="rect">
            <a:avLst/>
          </a:prstGeom>
          <a:noFill/>
          <a:ln>
            <a:noFill/>
          </a:ln>
        </p:spPr>
        <p:txBody>
          <a:bodyPr anchorCtr="0" anchor="t" bIns="45700" lIns="91425" spcFirstLastPara="1" rIns="91425" wrap="square" tIns="45700">
            <a:noAutofit/>
          </a:bodyPr>
          <a:lstStyle/>
          <a:p>
            <a:pPr indent="-177800" lvl="0" marL="584200" rtl="0" algn="l">
              <a:spcBef>
                <a:spcPts val="0"/>
              </a:spcBef>
              <a:spcAft>
                <a:spcPts val="0"/>
              </a:spcAft>
              <a:buClr>
                <a:schemeClr val="dk1"/>
              </a:buClr>
              <a:buSzPts val="2800"/>
              <a:buAutoNum type="arabicPeriod"/>
            </a:pPr>
            <a:r>
              <a:rPr b="1" lang="en-US" sz="2800">
                <a:latin typeface="Times New Roman"/>
                <a:ea typeface="Times New Roman"/>
                <a:cs typeface="Times New Roman"/>
                <a:sym typeface="Times New Roman"/>
              </a:rPr>
              <a:t>Giới thiệu chung</a:t>
            </a:r>
            <a:endParaRPr/>
          </a:p>
          <a:p>
            <a:pPr indent="0" lvl="0" marL="0" rtl="0" algn="just">
              <a:spcBef>
                <a:spcPts val="400"/>
              </a:spcBef>
              <a:spcAft>
                <a:spcPts val="0"/>
              </a:spcAft>
              <a:buSzPts val="1904"/>
              <a:buNone/>
            </a:pPr>
            <a:r>
              <a:rPr lang="en-US" sz="2800">
                <a:latin typeface="Times New Roman"/>
                <a:ea typeface="Times New Roman"/>
                <a:cs typeface="Times New Roman"/>
                <a:sym typeface="Times New Roman"/>
              </a:rPr>
              <a:t>Luật Hiến pháp (Luật nhà nước) là một ngành luật trong hệ thống pháp luật VN, bao gồm tổng thể các QPPL điều chỉnh các quan hệ xã hội cơ bản cấu thành Nhà nước CHXHCN Việt Nam.</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65" name="Google Shape;165;p21"/>
          <p:cNvSpPr txBox="1"/>
          <p:nvPr>
            <p:ph type="title"/>
          </p:nvPr>
        </p:nvSpPr>
        <p:spPr>
          <a:xfrm>
            <a:off x="304800" y="838200"/>
            <a:ext cx="7010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II. GIỚI THIỆU NGÀNH LUẬT HIẾN PHÁP </a:t>
            </a:r>
            <a:endParaRPr b="1" sz="2400">
              <a:solidFill>
                <a:schemeClr val="dk1"/>
              </a:solidFill>
              <a:latin typeface="Times New Roman"/>
              <a:ea typeface="Times New Roman"/>
              <a:cs typeface="Times New Roman"/>
              <a:sym typeface="Times New Roman"/>
            </a:endParaRPr>
          </a:p>
        </p:txBody>
      </p:sp>
      <p:pic>
        <p:nvPicPr>
          <p:cNvPr descr="2.jpg" id="166" name="Google Shape;166;p21"/>
          <p:cNvPicPr preferRelativeResize="0"/>
          <p:nvPr/>
        </p:nvPicPr>
        <p:blipFill rotWithShape="1">
          <a:blip r:embed="rId3">
            <a:alphaModFix/>
          </a:blip>
          <a:srcRect b="0" l="0" r="0" t="0"/>
          <a:stretch/>
        </p:blipFill>
        <p:spPr>
          <a:xfrm>
            <a:off x="3657600" y="3438780"/>
            <a:ext cx="2209800" cy="31906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