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291D7D-9243-4AE5-A364-9C78726EEC14}">
  <a:tblStyle styleId="{15291D7D-9243-4AE5-A364-9C78726EEC14}" styleName="Table_0">
    <a:wholeTbl>
      <a:tcTxStyle b="off" i="off">
        <a:font>
          <a:latin typeface="Lucida Sans Unicode"/>
          <a:ea typeface="Lucida Sans Unicode"/>
          <a:cs typeface="Lucida Sans Unicode"/>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tcStyle>
    </a:band1H>
    <a:band2H>
      <a:tcTxStyle/>
    </a:band2H>
    <a:band1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1V>
    <a:band2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tcStyle>
    </a:lastRow>
    <a:seCell>
      <a:tcTxStyle/>
    </a:seCell>
    <a:swCell>
      <a:tcTxStyle/>
    </a:swCell>
    <a:firstRow>
      <a:tcTxStyle b="on" i="off">
        <a:font>
          <a:latin typeface="Lucida Sans Unicode"/>
          <a:ea typeface="Lucida Sans Unicode"/>
          <a:cs typeface="Lucida Sans Unicode"/>
        </a:font>
        <a:schemeClr val="lt1"/>
      </a:tcTxStyle>
      <a:tcStyle>
        <a:fill>
          <a:solidFill>
            <a:schemeClr val="accent3"/>
          </a:solidFill>
        </a:fill>
      </a:tcStyle>
    </a:firstRow>
    <a:neCell>
      <a:tcTxStyle/>
    </a:neCell>
    <a:nwCell>
      <a:tcTxStyle/>
    </a:nwCell>
  </a:tblStyle>
  <a:tblStyle styleId="{D85521DA-38D1-4E0E-A0EB-9F1CB07B5EB5}" styleName="Table_1">
    <a:wholeTbl>
      <a:tcTxStyle b="off" i="off">
        <a:font>
          <a:latin typeface="Lucida Sans Unicode"/>
          <a:ea typeface="Lucida Sans Unicode"/>
          <a:cs typeface="Lucida Sans Unicod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Lucida Sans Unicode"/>
          <a:ea typeface="Lucida Sans Unicode"/>
          <a:cs typeface="Lucida Sans Unicode"/>
        </a:font>
        <a:schemeClr val="lt1"/>
      </a:tcTxStyle>
      <a:tcStyle>
        <a:fill>
          <a:solidFill>
            <a:schemeClr val="accent1"/>
          </a:solidFill>
        </a:fill>
      </a:tcStyle>
    </a:lastCol>
    <a:firstCol>
      <a:tcTxStyle b="on" i="off">
        <a:font>
          <a:latin typeface="Lucida Sans Unicode"/>
          <a:ea typeface="Lucida Sans Unicode"/>
          <a:cs typeface="Lucida Sans Unicode"/>
        </a:font>
        <a:schemeClr val="lt1"/>
      </a:tcTxStyle>
      <a:tcStyle>
        <a:fill>
          <a:solidFill>
            <a:schemeClr val="accent1"/>
          </a:solidFill>
        </a:fill>
      </a:tcStyle>
    </a:firstCol>
    <a:lastRow>
      <a:tcTxStyle b="on" i="off">
        <a:font>
          <a:latin typeface="Lucida Sans Unicode"/>
          <a:ea typeface="Lucida Sans Unicode"/>
          <a:cs typeface="Lucida Sans Unicod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Lucida Sans Unicode"/>
          <a:ea typeface="Lucida Sans Unicode"/>
          <a:cs typeface="Lucida Sans Unicod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Thể hiện chính sách phân hóa TNHS và nguyên tắc nhân đạo của nhà nước đối với người phạm tội, đồng thời động viên, khuyến khích người phạm tội lập công, chuộc tội, chử tỏ khẳ năng giáo dục, cải tạo, nhanh chóng hòa nhập cộng đồng và trở thành người có ích cho xã hội. </a:t>
            </a:r>
            <a:endParaRPr/>
          </a:p>
          <a:p>
            <a:pPr indent="0" lvl="0" marL="0" rtl="0" algn="l">
              <a:spcBef>
                <a:spcPts val="0"/>
              </a:spcBef>
              <a:spcAft>
                <a:spcPts val="0"/>
              </a:spcAft>
              <a:buNone/>
            </a:pPr>
            <a:r>
              <a:rPr b="1" lang="en-US"/>
              <a:t>Người được miễn TNHS không phải chịu bất kỳ hậu quả gì dưới góc độ pháp lý hình sự, không được bồi thường thiệt hại theo quy định của Điều 27 Luật trách nhiệm bồi thường nhà nước năm 2009.</a:t>
            </a:r>
            <a:endParaRPr b="1"/>
          </a:p>
        </p:txBody>
      </p:sp>
      <p:sp>
        <p:nvSpPr>
          <p:cNvPr id="297" name="Google Shape;29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Biện pháp tư pháp là những biện pháp cưỡng chế của Nhà nước được các cơ quan tiến hành tố tụng áp dụng đối với người phạm tội hoặc người thực hiện hành vi nguy hiểm cho xã hội nhằm ngăn ngừa họ tiếp tục phạm tội hoặc gây nguy hiểm cho xã hội và giáo dục họ trở thành nhwungx công dân có ích cho xã hội.</a:t>
            </a:r>
            <a:endParaRPr b="1"/>
          </a:p>
        </p:txBody>
      </p:sp>
      <p:sp>
        <p:nvSpPr>
          <p:cNvPr id="407" name="Google Shape;40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4.jpg"/><Relationship Id="rId5" Type="http://schemas.openxmlformats.org/officeDocument/2006/relationships/image" Target="../media/image10.jpg"/><Relationship Id="rId6" Type="http://schemas.openxmlformats.org/officeDocument/2006/relationships/image" Target="../media/image21.jpg"/><Relationship Id="rId7" Type="http://schemas.openxmlformats.org/officeDocument/2006/relationships/image" Target="../media/image26.jpg"/><Relationship Id="rId8"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26.jpg"/><Relationship Id="rId5" Type="http://schemas.openxmlformats.org/officeDocument/2006/relationships/image" Target="../media/image13.jpg"/><Relationship Id="rId6" Type="http://schemas.openxmlformats.org/officeDocument/2006/relationships/image" Target="../media/image24.jpg"/><Relationship Id="rId7"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7.jpg"/><Relationship Id="rId4" Type="http://schemas.openxmlformats.org/officeDocument/2006/relationships/image" Target="../media/image2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457200" y="1673225"/>
            <a:ext cx="8458200" cy="12223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Times New Roman"/>
              <a:buNone/>
            </a:pPr>
            <a:r>
              <a:rPr b="1" lang="en-US" sz="4800">
                <a:solidFill>
                  <a:srgbClr val="FF0000"/>
                </a:solidFill>
                <a:latin typeface="Times New Roman"/>
                <a:ea typeface="Times New Roman"/>
                <a:cs typeface="Times New Roman"/>
                <a:sym typeface="Times New Roman"/>
              </a:rPr>
              <a:t>PHÁP LUẬT ĐẠI CƯƠNG</a:t>
            </a:r>
            <a:endParaRPr b="1" sz="4800">
              <a:solidFill>
                <a:srgbClr val="FF0000"/>
              </a:solidFill>
              <a:latin typeface="Times New Roman"/>
              <a:ea typeface="Times New Roman"/>
              <a:cs typeface="Times New Roman"/>
              <a:sym typeface="Times New Roman"/>
            </a:endParaRPr>
          </a:p>
        </p:txBody>
      </p:sp>
      <p:sp>
        <p:nvSpPr>
          <p:cNvPr id="107" name="Google Shape;107;p13"/>
          <p:cNvSpPr txBox="1"/>
          <p:nvPr>
            <p:ph idx="1" type="subTitle"/>
          </p:nvPr>
        </p:nvSpPr>
        <p:spPr>
          <a:xfrm>
            <a:off x="381000" y="2971800"/>
            <a:ext cx="8458200" cy="9144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1836"/>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3810000" y="5486400"/>
            <a:ext cx="5334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Thạc sĩ: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idx="1" type="body"/>
          </p:nvPr>
        </p:nvSpPr>
        <p:spPr>
          <a:xfrm>
            <a:off x="381000" y="12192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2. Phân loại tội phạm </a:t>
            </a:r>
            <a:r>
              <a:rPr b="1" i="1" lang="en-US" sz="2400">
                <a:solidFill>
                  <a:srgbClr val="FF0000"/>
                </a:solidFill>
                <a:latin typeface="Times New Roman"/>
                <a:ea typeface="Times New Roman"/>
                <a:cs typeface="Times New Roman"/>
                <a:sym typeface="Times New Roman"/>
              </a:rPr>
              <a:t>(Điều 9, BLHS 2015):</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70" name="Google Shape;170;p22"/>
          <p:cNvSpPr/>
          <p:nvPr/>
        </p:nvSpPr>
        <p:spPr>
          <a:xfrm>
            <a:off x="457200" y="1752600"/>
            <a:ext cx="2993733" cy="449060"/>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Tội phạm ít nghiêm trọng  </a:t>
            </a:r>
            <a:r>
              <a:rPr b="1" lang="en-US" sz="1400">
                <a:solidFill>
                  <a:schemeClr val="dk1"/>
                </a:solidFill>
                <a:latin typeface="Times New Roman"/>
                <a:ea typeface="Times New Roman"/>
                <a:cs typeface="Times New Roman"/>
                <a:sym typeface="Times New Roman"/>
              </a:rPr>
              <a:t>(Less serious crimes) </a:t>
            </a:r>
            <a:endParaRPr b="1" sz="1400">
              <a:solidFill>
                <a:schemeClr val="dk1"/>
              </a:solidFill>
              <a:latin typeface="Times New Roman"/>
              <a:ea typeface="Times New Roman"/>
              <a:cs typeface="Times New Roman"/>
              <a:sym typeface="Times New Roman"/>
            </a:endParaRPr>
          </a:p>
        </p:txBody>
      </p:sp>
      <p:sp>
        <p:nvSpPr>
          <p:cNvPr id="171" name="Google Shape;171;p22"/>
          <p:cNvSpPr/>
          <p:nvPr/>
        </p:nvSpPr>
        <p:spPr>
          <a:xfrm>
            <a:off x="3075133" y="2269019"/>
            <a:ext cx="2993733" cy="449060"/>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rgbClr val="FF0000"/>
              </a:buClr>
              <a:buSzPts val="1800"/>
              <a:buFont typeface="Times New Roman"/>
              <a:buChar char="•"/>
            </a:pPr>
            <a:r>
              <a:rPr b="0" i="0" lang="en-US" sz="1800" u="none" cap="none" strike="noStrike">
                <a:solidFill>
                  <a:srgbClr val="FF0000"/>
                </a:solidFill>
                <a:latin typeface="Times New Roman"/>
                <a:ea typeface="Times New Roman"/>
                <a:cs typeface="Times New Roman"/>
                <a:sym typeface="Times New Roman"/>
              </a:rPr>
              <a:t>Mức cao nhất là phạt tiền, phạt cải tạo không giam giữ hoặc phạt tù  đến 3 năm tù</a:t>
            </a:r>
            <a:endParaRPr b="0" i="0" sz="1800" u="none" cap="none" strike="noStrike">
              <a:solidFill>
                <a:srgbClr val="FF0000"/>
              </a:solidFill>
              <a:latin typeface="Times New Roman"/>
              <a:ea typeface="Times New Roman"/>
              <a:cs typeface="Times New Roman"/>
              <a:sym typeface="Times New Roman"/>
            </a:endParaRPr>
          </a:p>
        </p:txBody>
      </p:sp>
      <p:sp>
        <p:nvSpPr>
          <p:cNvPr id="172" name="Google Shape;172;p22"/>
          <p:cNvSpPr/>
          <p:nvPr/>
        </p:nvSpPr>
        <p:spPr>
          <a:xfrm>
            <a:off x="457200" y="2785438"/>
            <a:ext cx="2993733" cy="449060"/>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Tội phạm nghiêm trọng </a:t>
            </a:r>
            <a:r>
              <a:rPr b="1" lang="en-US" sz="1400">
                <a:solidFill>
                  <a:schemeClr val="dk1"/>
                </a:solidFill>
                <a:latin typeface="Times New Roman"/>
                <a:ea typeface="Times New Roman"/>
                <a:cs typeface="Times New Roman"/>
                <a:sym typeface="Times New Roman"/>
              </a:rPr>
              <a:t>(Serious crimes) </a:t>
            </a:r>
            <a:endParaRPr b="1" sz="1400">
              <a:solidFill>
                <a:schemeClr val="dk1"/>
              </a:solidFill>
              <a:latin typeface="Times New Roman"/>
              <a:ea typeface="Times New Roman"/>
              <a:cs typeface="Times New Roman"/>
              <a:sym typeface="Times New Roman"/>
            </a:endParaRPr>
          </a:p>
        </p:txBody>
      </p:sp>
      <p:sp>
        <p:nvSpPr>
          <p:cNvPr id="173" name="Google Shape;173;p22"/>
          <p:cNvSpPr/>
          <p:nvPr/>
        </p:nvSpPr>
        <p:spPr>
          <a:xfrm>
            <a:off x="3075133" y="3301857"/>
            <a:ext cx="2993733" cy="449060"/>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rgbClr val="FF0000"/>
              </a:buClr>
              <a:buSzPts val="1800"/>
              <a:buFont typeface="Times New Roman"/>
              <a:buChar char="•"/>
            </a:pPr>
            <a:r>
              <a:rPr b="0" i="0" lang="en-US" sz="1800" u="none" cap="none" strike="noStrike">
                <a:solidFill>
                  <a:srgbClr val="FF0000"/>
                </a:solidFill>
                <a:latin typeface="Times New Roman"/>
                <a:ea typeface="Times New Roman"/>
                <a:cs typeface="Times New Roman"/>
                <a:sym typeface="Times New Roman"/>
              </a:rPr>
              <a:t>Mức cao nhất từ trên 3 năm đến 7 năm tù</a:t>
            </a:r>
            <a:endParaRPr b="0" i="0" sz="1800" u="none" cap="none" strike="noStrike">
              <a:solidFill>
                <a:srgbClr val="FF0000"/>
              </a:solidFill>
              <a:latin typeface="Times New Roman"/>
              <a:ea typeface="Times New Roman"/>
              <a:cs typeface="Times New Roman"/>
              <a:sym typeface="Times New Roman"/>
            </a:endParaRPr>
          </a:p>
        </p:txBody>
      </p:sp>
      <p:sp>
        <p:nvSpPr>
          <p:cNvPr id="174" name="Google Shape;174;p22"/>
          <p:cNvSpPr/>
          <p:nvPr/>
        </p:nvSpPr>
        <p:spPr>
          <a:xfrm>
            <a:off x="457200" y="3818276"/>
            <a:ext cx="2993733" cy="449060"/>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Tội phạm rất nghiêm trọng </a:t>
            </a:r>
            <a:r>
              <a:rPr b="1" lang="en-US" sz="1400">
                <a:solidFill>
                  <a:schemeClr val="dk1"/>
                </a:solidFill>
                <a:latin typeface="Times New Roman"/>
                <a:ea typeface="Times New Roman"/>
                <a:cs typeface="Times New Roman"/>
                <a:sym typeface="Times New Roman"/>
              </a:rPr>
              <a:t>(Very serious crimes)</a:t>
            </a:r>
            <a:endParaRPr b="1" sz="1400">
              <a:solidFill>
                <a:schemeClr val="dk1"/>
              </a:solidFill>
              <a:latin typeface="Times New Roman"/>
              <a:ea typeface="Times New Roman"/>
              <a:cs typeface="Times New Roman"/>
              <a:sym typeface="Times New Roman"/>
            </a:endParaRPr>
          </a:p>
        </p:txBody>
      </p:sp>
      <p:sp>
        <p:nvSpPr>
          <p:cNvPr id="175" name="Google Shape;175;p22"/>
          <p:cNvSpPr/>
          <p:nvPr/>
        </p:nvSpPr>
        <p:spPr>
          <a:xfrm>
            <a:off x="3075133" y="4334695"/>
            <a:ext cx="2993733" cy="449060"/>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rgbClr val="FF0000"/>
              </a:buClr>
              <a:buSzPts val="1800"/>
              <a:buFont typeface="Times New Roman"/>
              <a:buChar char="•"/>
            </a:pPr>
            <a:r>
              <a:rPr b="0" i="0" lang="en-US" sz="1800" u="none" cap="none" strike="noStrike">
                <a:solidFill>
                  <a:srgbClr val="FF0000"/>
                </a:solidFill>
                <a:latin typeface="Times New Roman"/>
                <a:ea typeface="Times New Roman"/>
                <a:cs typeface="Times New Roman"/>
                <a:sym typeface="Times New Roman"/>
              </a:rPr>
              <a:t>Mức cao nhất từ trên 7 năm đến 15 năm tù</a:t>
            </a:r>
            <a:endParaRPr b="0" i="0" sz="1800" u="none" cap="none" strike="noStrike">
              <a:solidFill>
                <a:srgbClr val="FF0000"/>
              </a:solidFill>
              <a:latin typeface="Times New Roman"/>
              <a:ea typeface="Times New Roman"/>
              <a:cs typeface="Times New Roman"/>
              <a:sym typeface="Times New Roman"/>
            </a:endParaRPr>
          </a:p>
        </p:txBody>
      </p:sp>
      <p:sp>
        <p:nvSpPr>
          <p:cNvPr id="176" name="Google Shape;176;p22"/>
          <p:cNvSpPr/>
          <p:nvPr/>
        </p:nvSpPr>
        <p:spPr>
          <a:xfrm>
            <a:off x="457200" y="4851114"/>
            <a:ext cx="3625440" cy="449060"/>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Tội phạm đặc biệt nghiêm trọng </a:t>
            </a:r>
            <a:r>
              <a:rPr b="1" lang="en-US" sz="1400">
                <a:solidFill>
                  <a:schemeClr val="dk1"/>
                </a:solidFill>
                <a:latin typeface="Times New Roman"/>
                <a:ea typeface="Times New Roman"/>
                <a:cs typeface="Times New Roman"/>
                <a:sym typeface="Times New Roman"/>
              </a:rPr>
              <a:t>(Particularly serious crimes) </a:t>
            </a:r>
            <a:endParaRPr b="1" sz="1400">
              <a:solidFill>
                <a:schemeClr val="dk1"/>
              </a:solidFill>
              <a:latin typeface="Times New Roman"/>
              <a:ea typeface="Times New Roman"/>
              <a:cs typeface="Times New Roman"/>
              <a:sym typeface="Times New Roman"/>
            </a:endParaRPr>
          </a:p>
        </p:txBody>
      </p:sp>
      <p:sp>
        <p:nvSpPr>
          <p:cNvPr id="177" name="Google Shape;177;p22"/>
          <p:cNvSpPr/>
          <p:nvPr/>
        </p:nvSpPr>
        <p:spPr>
          <a:xfrm>
            <a:off x="2759280" y="5367533"/>
            <a:ext cx="3625440" cy="449060"/>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rgbClr val="FF0000"/>
              </a:buClr>
              <a:buSzPts val="1800"/>
              <a:buFont typeface="Times New Roman"/>
              <a:buChar char="•"/>
            </a:pPr>
            <a:r>
              <a:rPr b="0" i="0" lang="en-US" sz="1800" u="none" cap="none" strike="noStrike">
                <a:solidFill>
                  <a:srgbClr val="FF0000"/>
                </a:solidFill>
                <a:latin typeface="Times New Roman"/>
                <a:ea typeface="Times New Roman"/>
                <a:cs typeface="Times New Roman"/>
                <a:sym typeface="Times New Roman"/>
              </a:rPr>
              <a:t>Mức cao nhất trên 15 năm đến 20 năm tù, tù chung thân hoặc tử hình</a:t>
            </a:r>
            <a:endParaRPr b="0" i="0" sz="1800" u="none" cap="none" strike="noStrike">
              <a:solidFill>
                <a:srgbClr val="FF0000"/>
              </a:solidFill>
              <a:latin typeface="Times New Roman"/>
              <a:ea typeface="Times New Roman"/>
              <a:cs typeface="Times New Roman"/>
              <a:sym typeface="Times New Roman"/>
            </a:endParaRPr>
          </a:p>
        </p:txBody>
      </p:sp>
      <p:sp>
        <p:nvSpPr>
          <p:cNvPr id="178" name="Google Shape;178;p22"/>
          <p:cNvSpPr txBox="1"/>
          <p:nvPr/>
        </p:nvSpPr>
        <p:spPr>
          <a:xfrm>
            <a:off x="381000" y="4572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idx="1" type="body"/>
          </p:nvPr>
        </p:nvSpPr>
        <p:spPr>
          <a:xfrm>
            <a:off x="381000" y="12192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3. Cố ý phạm tội </a:t>
            </a:r>
            <a:r>
              <a:rPr b="1" i="1" lang="en-US" sz="2400">
                <a:solidFill>
                  <a:srgbClr val="FF0000"/>
                </a:solidFill>
                <a:latin typeface="Times New Roman"/>
                <a:ea typeface="Times New Roman"/>
                <a:cs typeface="Times New Roman"/>
                <a:sym typeface="Times New Roman"/>
              </a:rPr>
              <a:t>(Điều 10, BLHS 2015):</a:t>
            </a:r>
            <a:endParaRPr/>
          </a:p>
          <a:p>
            <a:pPr indent="0" lvl="0" marL="0" rtl="0" algn="just">
              <a:spcBef>
                <a:spcPts val="400"/>
              </a:spcBef>
              <a:spcAft>
                <a:spcPts val="0"/>
              </a:spcAft>
              <a:buSzPts val="1632"/>
              <a:buNone/>
            </a:pPr>
            <a:r>
              <a:t/>
            </a:r>
            <a:endParaRPr b="1" sz="2400">
              <a:solidFill>
                <a:srgbClr val="FF0000"/>
              </a:solidFill>
              <a:latin typeface="Times New Roman"/>
              <a:ea typeface="Times New Roman"/>
              <a:cs typeface="Times New Roman"/>
              <a:sym typeface="Times New Roman"/>
            </a:endParaRPr>
          </a:p>
          <a:p>
            <a:pPr indent="0" lvl="0" marL="0" rtl="0" algn="just">
              <a:spcBef>
                <a:spcPts val="400"/>
              </a:spcBef>
              <a:spcAft>
                <a:spcPts val="0"/>
              </a:spcAft>
              <a:buSzPts val="1632"/>
              <a:buNone/>
            </a:pPr>
            <a:r>
              <a:t/>
            </a:r>
            <a:endParaRPr b="1" sz="2400">
              <a:solidFill>
                <a:srgbClr val="FF0000"/>
              </a:solidFill>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84" name="Google Shape;184;p23"/>
          <p:cNvSpPr/>
          <p:nvPr/>
        </p:nvSpPr>
        <p:spPr>
          <a:xfrm>
            <a:off x="457200" y="1701800"/>
            <a:ext cx="8229600" cy="701092"/>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Nhận thức rõ hành vi nguy hiểm, thấy trước hậu quả và mong muốn hậu quả xảy ra (lỗi cố ý trực tiếp)</a:t>
            </a:r>
            <a:endParaRPr b="1" sz="2400">
              <a:solidFill>
                <a:schemeClr val="dk1"/>
              </a:solidFill>
              <a:latin typeface="Times New Roman"/>
              <a:ea typeface="Times New Roman"/>
              <a:cs typeface="Times New Roman"/>
              <a:sym typeface="Times New Roman"/>
            </a:endParaRPr>
          </a:p>
        </p:txBody>
      </p:sp>
      <p:sp>
        <p:nvSpPr>
          <p:cNvPr id="185" name="Google Shape;185;p23"/>
          <p:cNvSpPr/>
          <p:nvPr/>
        </p:nvSpPr>
        <p:spPr>
          <a:xfrm>
            <a:off x="457200" y="2551024"/>
            <a:ext cx="8229600" cy="701092"/>
          </a:xfrm>
          <a:prstGeom prst="rect">
            <a:avLst/>
          </a:prstGeom>
          <a:noFill/>
          <a:ln>
            <a:noFill/>
          </a:ln>
        </p:spPr>
        <p:txBody>
          <a:bodyPr anchorCtr="0" anchor="t" bIns="45700" lIns="91425" spcFirstLastPara="1" rIns="91425" wrap="square" tIns="45700">
            <a:noAutofit/>
          </a:bodyPr>
          <a:lstStyle/>
          <a:p>
            <a:pPr indent="-12700" lvl="1" marL="114300" marR="0" rtl="0" algn="l">
              <a:lnSpc>
                <a:spcPct val="75000"/>
              </a:lnSpc>
              <a:spcBef>
                <a:spcPts val="0"/>
              </a:spcBef>
              <a:spcAft>
                <a:spcPts val="0"/>
              </a:spcAft>
              <a:buClr>
                <a:schemeClr val="dk1"/>
              </a:buClr>
              <a:buSzPts val="1600"/>
              <a:buFont typeface="Lucida Sans"/>
              <a:buNone/>
            </a:pPr>
            <a:r>
              <a:t/>
            </a:r>
            <a:endParaRPr b="1" i="0" sz="16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32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A thấy B chở người yêu của mình, vì ghen tuông nên A muốn giết B. A về nhà lấy dao, chặn đường và đâm liên tiếp vào cơ thể của B làm cho B chết.</a:t>
            </a:r>
            <a:endParaRPr b="1" i="0" sz="1600" u="none" cap="none" strike="noStrike">
              <a:solidFill>
                <a:schemeClr val="dk1"/>
              </a:solidFill>
              <a:latin typeface="Times New Roman"/>
              <a:ea typeface="Times New Roman"/>
              <a:cs typeface="Times New Roman"/>
              <a:sym typeface="Times New Roman"/>
            </a:endParaRPr>
          </a:p>
        </p:txBody>
      </p:sp>
      <p:sp>
        <p:nvSpPr>
          <p:cNvPr id="186" name="Google Shape;186;p23"/>
          <p:cNvSpPr/>
          <p:nvPr/>
        </p:nvSpPr>
        <p:spPr>
          <a:xfrm>
            <a:off x="457200" y="3400248"/>
            <a:ext cx="8229600" cy="987552"/>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Nhận thức rõ hành vi nguy hiểm, thấy trước hậu quả, tuy không mong muốn nhưng vẫn có ý thức để mặc cho hậu quả xảy ra (lỗi cố ý gián tiếp)</a:t>
            </a:r>
            <a:endParaRPr b="1" sz="2400">
              <a:solidFill>
                <a:schemeClr val="dk1"/>
              </a:solidFill>
              <a:latin typeface="Times New Roman"/>
              <a:ea typeface="Times New Roman"/>
              <a:cs typeface="Times New Roman"/>
              <a:sym typeface="Times New Roman"/>
            </a:endParaRPr>
          </a:p>
        </p:txBody>
      </p:sp>
      <p:sp>
        <p:nvSpPr>
          <p:cNvPr id="187" name="Google Shape;187;p23"/>
          <p:cNvSpPr/>
          <p:nvPr/>
        </p:nvSpPr>
        <p:spPr>
          <a:xfrm>
            <a:off x="457200" y="4535932"/>
            <a:ext cx="8229600" cy="987552"/>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A thấy B chở người yêu của mình, vì ghen tuông nên A muốn dằn mặt B. A về nhà lấy dao, chặn đường và xô xát với B, A lấy dao đâm vào bụng B, thấy B nằm gục A bỏ đi vì nghĩ B chỉ bị thương nhẹ. Kết quả B chết vì mất máu quá nhiều và không được cấp cứu kịp thời.</a:t>
            </a:r>
            <a:endParaRPr b="1" i="0" sz="1600" u="none" cap="none" strike="noStrike">
              <a:solidFill>
                <a:schemeClr val="dk1"/>
              </a:solidFill>
              <a:latin typeface="Times New Roman"/>
              <a:ea typeface="Times New Roman"/>
              <a:cs typeface="Times New Roman"/>
              <a:sym typeface="Times New Roman"/>
            </a:endParaRPr>
          </a:p>
        </p:txBody>
      </p:sp>
      <p:sp>
        <p:nvSpPr>
          <p:cNvPr id="188" name="Google Shape;188;p23"/>
          <p:cNvSpPr txBox="1"/>
          <p:nvPr/>
        </p:nvSpPr>
        <p:spPr>
          <a:xfrm>
            <a:off x="381000" y="3810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idx="1" type="body"/>
          </p:nvPr>
        </p:nvSpPr>
        <p:spPr>
          <a:xfrm>
            <a:off x="381000" y="12192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4. Vô ý phạm tội </a:t>
            </a:r>
            <a:r>
              <a:rPr b="1" i="1" lang="en-US" sz="2400">
                <a:solidFill>
                  <a:srgbClr val="FF0000"/>
                </a:solidFill>
                <a:latin typeface="Times New Roman"/>
                <a:ea typeface="Times New Roman"/>
                <a:cs typeface="Times New Roman"/>
                <a:sym typeface="Times New Roman"/>
              </a:rPr>
              <a:t>(Điều 11, BLHS 2015):</a:t>
            </a:r>
            <a:endParaRPr/>
          </a:p>
          <a:p>
            <a:pPr indent="0" lvl="0" marL="0" rtl="0" algn="just">
              <a:spcBef>
                <a:spcPts val="400"/>
              </a:spcBef>
              <a:spcAft>
                <a:spcPts val="0"/>
              </a:spcAft>
              <a:buSzPts val="1632"/>
              <a:buNone/>
            </a:pPr>
            <a:r>
              <a:t/>
            </a:r>
            <a:endParaRPr b="1" sz="2400">
              <a:solidFill>
                <a:srgbClr val="FF0000"/>
              </a:solidFill>
              <a:latin typeface="Times New Roman"/>
              <a:ea typeface="Times New Roman"/>
              <a:cs typeface="Times New Roman"/>
              <a:sym typeface="Times New Roman"/>
            </a:endParaRPr>
          </a:p>
          <a:p>
            <a:pPr indent="0" lvl="0" marL="0" rtl="0" algn="just">
              <a:spcBef>
                <a:spcPts val="400"/>
              </a:spcBef>
              <a:spcAft>
                <a:spcPts val="0"/>
              </a:spcAft>
              <a:buSzPts val="1632"/>
              <a:buNone/>
            </a:pPr>
            <a:r>
              <a:t/>
            </a:r>
            <a:endParaRPr b="1" sz="2400">
              <a:solidFill>
                <a:srgbClr val="FF0000"/>
              </a:solidFill>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94" name="Google Shape;194;p24"/>
          <p:cNvSpPr/>
          <p:nvPr/>
        </p:nvSpPr>
        <p:spPr>
          <a:xfrm>
            <a:off x="528929" y="1701800"/>
            <a:ext cx="8086141" cy="970337"/>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Thấy trước hành vi có thể gây ra hậu quả nhưng cho rằng hậu quả đó sẽ không xảy ra hoặc có thể ngăn ngừa được (vô ý vì quá tự tin)</a:t>
            </a:r>
            <a:endParaRPr b="1" sz="2400">
              <a:solidFill>
                <a:schemeClr val="dk1"/>
              </a:solidFill>
              <a:latin typeface="Times New Roman"/>
              <a:ea typeface="Times New Roman"/>
              <a:cs typeface="Times New Roman"/>
              <a:sym typeface="Times New Roman"/>
            </a:endParaRPr>
          </a:p>
        </p:txBody>
      </p:sp>
      <p:sp>
        <p:nvSpPr>
          <p:cNvPr id="195" name="Google Shape;195;p24"/>
          <p:cNvSpPr/>
          <p:nvPr/>
        </p:nvSpPr>
        <p:spPr>
          <a:xfrm>
            <a:off x="528929" y="2817687"/>
            <a:ext cx="8086141" cy="970337"/>
          </a:xfrm>
          <a:prstGeom prst="rect">
            <a:avLst/>
          </a:prstGeom>
          <a:noFill/>
          <a:ln>
            <a:noFill/>
          </a:ln>
        </p:spPr>
        <p:txBody>
          <a:bodyPr anchorCtr="0" anchor="t" bIns="45700" lIns="91425" spcFirstLastPara="1" rIns="91425" wrap="square" tIns="45700">
            <a:noAutofit/>
          </a:bodyPr>
          <a:lstStyle/>
          <a:p>
            <a:pPr indent="-12700" lvl="1" marL="114300" marR="0" rtl="0" algn="l">
              <a:lnSpc>
                <a:spcPct val="75000"/>
              </a:lnSpc>
              <a:spcBef>
                <a:spcPts val="0"/>
              </a:spcBef>
              <a:spcAft>
                <a:spcPts val="0"/>
              </a:spcAft>
              <a:buClr>
                <a:schemeClr val="dk1"/>
              </a:buClr>
              <a:buSzPts val="1600"/>
              <a:buFont typeface="Lucida Sans"/>
              <a:buNone/>
            </a:pPr>
            <a:r>
              <a:t/>
            </a:r>
            <a:endParaRPr b="1" i="0" sz="16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32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A phóng xe với tốc độ 90km/h trong khu vực đông dân cư, vì tự tin vào tay lái lụa của mình. Hậu quả đâm vào B làm B bị thương và thiệt hại tài sản.</a:t>
            </a:r>
            <a:endParaRPr b="1" i="0" sz="1600" u="none" cap="none" strike="noStrike">
              <a:solidFill>
                <a:schemeClr val="dk1"/>
              </a:solidFill>
              <a:latin typeface="Times New Roman"/>
              <a:ea typeface="Times New Roman"/>
              <a:cs typeface="Times New Roman"/>
              <a:sym typeface="Times New Roman"/>
            </a:endParaRPr>
          </a:p>
          <a:p>
            <a:pPr indent="-12700" lvl="1" marL="114300" marR="0" rtl="0" algn="l">
              <a:lnSpc>
                <a:spcPct val="75000"/>
              </a:lnSpc>
              <a:spcBef>
                <a:spcPts val="320"/>
              </a:spcBef>
              <a:spcAft>
                <a:spcPts val="0"/>
              </a:spcAft>
              <a:buClr>
                <a:schemeClr val="dk1"/>
              </a:buClr>
              <a:buSzPts val="1600"/>
              <a:buFont typeface="Lucida Sans"/>
              <a:buNone/>
            </a:pPr>
            <a:r>
              <a:t/>
            </a:r>
            <a:endParaRPr b="1" i="0" sz="1600" u="none" cap="none" strike="noStrike">
              <a:solidFill>
                <a:schemeClr val="dk1"/>
              </a:solidFill>
              <a:latin typeface="Times New Roman"/>
              <a:ea typeface="Times New Roman"/>
              <a:cs typeface="Times New Roman"/>
              <a:sym typeface="Times New Roman"/>
            </a:endParaRPr>
          </a:p>
        </p:txBody>
      </p:sp>
      <p:sp>
        <p:nvSpPr>
          <p:cNvPr id="196" name="Google Shape;196;p24"/>
          <p:cNvSpPr/>
          <p:nvPr/>
        </p:nvSpPr>
        <p:spPr>
          <a:xfrm>
            <a:off x="528929" y="3933574"/>
            <a:ext cx="8086141" cy="970337"/>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Không thấy trước hành vi có thể gây ra hậu quả mặc dù phải thấy trước và có thể thấy trước (vô ý vì cẩu thả)</a:t>
            </a:r>
            <a:endParaRPr b="1" sz="2400">
              <a:solidFill>
                <a:schemeClr val="dk1"/>
              </a:solidFill>
              <a:latin typeface="Times New Roman"/>
              <a:ea typeface="Times New Roman"/>
              <a:cs typeface="Times New Roman"/>
              <a:sym typeface="Times New Roman"/>
            </a:endParaRPr>
          </a:p>
        </p:txBody>
      </p:sp>
      <p:sp>
        <p:nvSpPr>
          <p:cNvPr id="197" name="Google Shape;197;p24"/>
          <p:cNvSpPr/>
          <p:nvPr/>
        </p:nvSpPr>
        <p:spPr>
          <a:xfrm>
            <a:off x="528929" y="5049461"/>
            <a:ext cx="8086141" cy="970337"/>
          </a:xfrm>
          <a:prstGeom prst="rect">
            <a:avLst/>
          </a:prstGeom>
          <a:noFill/>
          <a:ln>
            <a:noFill/>
          </a:ln>
        </p:spPr>
        <p:txBody>
          <a:bodyPr anchorCtr="0" anchor="t" bIns="45700" lIns="91425" spcFirstLastPara="1" rIns="91425" wrap="square" tIns="45700">
            <a:noAutofit/>
          </a:bodyPr>
          <a:lstStyle/>
          <a:p>
            <a:pPr indent="-12700" lvl="1" marL="114300" marR="0" rtl="0" algn="l">
              <a:lnSpc>
                <a:spcPct val="75000"/>
              </a:lnSpc>
              <a:spcBef>
                <a:spcPts val="0"/>
              </a:spcBef>
              <a:spcAft>
                <a:spcPts val="0"/>
              </a:spcAft>
              <a:buClr>
                <a:schemeClr val="dk1"/>
              </a:buClr>
              <a:buSzPts val="1600"/>
              <a:buFont typeface="Lucida Sans"/>
              <a:buNone/>
            </a:pPr>
            <a:r>
              <a:t/>
            </a:r>
            <a:endParaRPr b="1" i="0" sz="16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32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A phẫu thuật cho B, trong khi phẫu thuật đã để quên dụng cụ phẫu thuật trong khoang bụng của B mà không phát hiện dẫn đến hậu quả B tử vong.</a:t>
            </a:r>
            <a:endParaRPr b="1" i="0" sz="1600" u="none" cap="none" strike="noStrike">
              <a:solidFill>
                <a:schemeClr val="dk1"/>
              </a:solidFill>
              <a:latin typeface="Times New Roman"/>
              <a:ea typeface="Times New Roman"/>
              <a:cs typeface="Times New Roman"/>
              <a:sym typeface="Times New Roman"/>
            </a:endParaRPr>
          </a:p>
        </p:txBody>
      </p:sp>
      <p:sp>
        <p:nvSpPr>
          <p:cNvPr id="198" name="Google Shape;198;p24"/>
          <p:cNvSpPr txBox="1"/>
          <p:nvPr/>
        </p:nvSpPr>
        <p:spPr>
          <a:xfrm>
            <a:off x="304800" y="3810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idx="1" type="body"/>
          </p:nvPr>
        </p:nvSpPr>
        <p:spPr>
          <a:xfrm>
            <a:off x="381000" y="12192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5. Tuổi chịu trách nhiệm hình sự </a:t>
            </a:r>
            <a:r>
              <a:rPr b="1" i="1" lang="en-US" sz="2400">
                <a:solidFill>
                  <a:srgbClr val="FF0000"/>
                </a:solidFill>
                <a:latin typeface="Times New Roman"/>
                <a:ea typeface="Times New Roman"/>
                <a:cs typeface="Times New Roman"/>
                <a:sym typeface="Times New Roman"/>
              </a:rPr>
              <a:t>(Điều 12, BLHS 2015):</a:t>
            </a:r>
            <a:endParaRPr/>
          </a:p>
          <a:p>
            <a:pPr indent="0" lvl="0" marL="0" rtl="0" algn="just">
              <a:spcBef>
                <a:spcPts val="400"/>
              </a:spcBef>
              <a:spcAft>
                <a:spcPts val="0"/>
              </a:spcAft>
              <a:buSzPts val="1632"/>
              <a:buNone/>
            </a:pPr>
            <a:r>
              <a:t/>
            </a:r>
            <a:endParaRPr b="1" sz="2400">
              <a:solidFill>
                <a:srgbClr val="FF0000"/>
              </a:solidFill>
              <a:latin typeface="Times New Roman"/>
              <a:ea typeface="Times New Roman"/>
              <a:cs typeface="Times New Roman"/>
              <a:sym typeface="Times New Roman"/>
            </a:endParaRPr>
          </a:p>
          <a:p>
            <a:pPr indent="0" lvl="0" marL="0" rtl="0" algn="just">
              <a:spcBef>
                <a:spcPts val="400"/>
              </a:spcBef>
              <a:spcAft>
                <a:spcPts val="0"/>
              </a:spcAft>
              <a:buSzPts val="1632"/>
              <a:buNone/>
            </a:pPr>
            <a:r>
              <a:t/>
            </a:r>
            <a:endParaRPr b="1" sz="2400">
              <a:solidFill>
                <a:srgbClr val="FF0000"/>
              </a:solidFill>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04" name="Google Shape;204;p25"/>
          <p:cNvSpPr/>
          <p:nvPr/>
        </p:nvSpPr>
        <p:spPr>
          <a:xfrm>
            <a:off x="609600" y="1905000"/>
            <a:ext cx="8001000" cy="707886"/>
          </a:xfrm>
          <a:prstGeom prst="rect">
            <a:avLst/>
          </a:prstGeom>
          <a:solidFill>
            <a:srgbClr val="D6D8E6"/>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rgbClr val="FF0000"/>
                </a:solidFill>
                <a:latin typeface="Times New Roman"/>
                <a:ea typeface="Times New Roman"/>
                <a:cs typeface="Times New Roman"/>
                <a:sym typeface="Times New Roman"/>
              </a:rPr>
              <a:t>Người từ đủ 16 tuổi trở lên </a:t>
            </a:r>
            <a:r>
              <a:rPr b="1" lang="en-US" sz="2000">
                <a:solidFill>
                  <a:schemeClr val="dk1"/>
                </a:solidFill>
                <a:latin typeface="Times New Roman"/>
                <a:ea typeface="Times New Roman"/>
                <a:cs typeface="Times New Roman"/>
                <a:sym typeface="Times New Roman"/>
              </a:rPr>
              <a:t>phải chịu trách nhiệm hình sự về mọi tội phạm, trừ những tội phạm mà Bộ luật này có quy định khác</a:t>
            </a:r>
            <a:endParaRPr/>
          </a:p>
        </p:txBody>
      </p:sp>
      <p:sp>
        <p:nvSpPr>
          <p:cNvPr id="205" name="Google Shape;205;p25"/>
          <p:cNvSpPr/>
          <p:nvPr/>
        </p:nvSpPr>
        <p:spPr>
          <a:xfrm>
            <a:off x="608929" y="2971800"/>
            <a:ext cx="8006197" cy="2554545"/>
          </a:xfrm>
          <a:prstGeom prst="rect">
            <a:avLst/>
          </a:prstGeom>
          <a:solidFill>
            <a:srgbClr val="D6D8E6"/>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rgbClr val="FF0000"/>
                </a:solidFill>
                <a:latin typeface="Times New Roman"/>
                <a:ea typeface="Times New Roman"/>
                <a:cs typeface="Times New Roman"/>
                <a:sym typeface="Times New Roman"/>
              </a:rPr>
              <a:t>Người từ đủ 14 tuổi trở lên, nhưng chưa đủ 16 tuổi </a:t>
            </a:r>
            <a:r>
              <a:rPr b="1" lang="en-US" sz="2000">
                <a:solidFill>
                  <a:schemeClr val="dk1"/>
                </a:solidFill>
                <a:latin typeface="Times New Roman"/>
                <a:ea typeface="Times New Roman"/>
                <a:cs typeface="Times New Roman"/>
                <a:sym typeface="Times New Roman"/>
              </a:rPr>
              <a:t>chỉ phải chịu trách nhiệm hình sự về tội giết người, tội cố ý gây thương tích hoặc gây tổn hại cho sức khỏe của người khác, tội hiếp dâm, tội hiếp dâm người dưới 16 tuổi, tội cưỡng dâm người từ đủ 13 tuổi đến dưới 16 tuổi, tội cướp tài sản, tội bắt cóc nhằm chiếm đoạt tài sản; về tội phạm rất nghiêm trọng, tội phạm đặc biệt nghiêm trọng quy định tại một trong các điều sau: (Điều 143,  150,  151,  170,  171,  173, 178, 248, 249, 250, 251, 252, 265, 266, 285, 286, 287, 289, 290, 299, 303, 304)</a:t>
            </a:r>
            <a:endParaRPr b="1" sz="2000">
              <a:solidFill>
                <a:schemeClr val="dk1"/>
              </a:solidFill>
              <a:latin typeface="Times New Roman"/>
              <a:ea typeface="Times New Roman"/>
              <a:cs typeface="Times New Roman"/>
              <a:sym typeface="Times New Roman"/>
            </a:endParaRPr>
          </a:p>
        </p:txBody>
      </p:sp>
      <p:sp>
        <p:nvSpPr>
          <p:cNvPr id="206" name="Google Shape;206;p25"/>
          <p:cNvSpPr txBox="1"/>
          <p:nvPr/>
        </p:nvSpPr>
        <p:spPr>
          <a:xfrm>
            <a:off x="304800" y="3810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idx="1" type="body"/>
          </p:nvPr>
        </p:nvSpPr>
        <p:spPr>
          <a:xfrm>
            <a:off x="381000" y="1219200"/>
            <a:ext cx="8382000" cy="6858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1510"/>
              <a:buNone/>
            </a:pPr>
            <a:r>
              <a:rPr b="1" lang="en-US" sz="2220">
                <a:solidFill>
                  <a:srgbClr val="FF0000"/>
                </a:solidFill>
                <a:latin typeface="Times New Roman"/>
                <a:ea typeface="Times New Roman"/>
                <a:cs typeface="Times New Roman"/>
                <a:sym typeface="Times New Roman"/>
              </a:rPr>
              <a:t>6. Phạm tội do dùng rượu, bia hoặc chất kích thích mạnh khác</a:t>
            </a:r>
            <a:endParaRPr/>
          </a:p>
          <a:p>
            <a:pPr indent="0" lvl="0" marL="0" rtl="0" algn="just">
              <a:lnSpc>
                <a:spcPct val="80000"/>
              </a:lnSpc>
              <a:spcBef>
                <a:spcPts val="400"/>
              </a:spcBef>
              <a:spcAft>
                <a:spcPts val="0"/>
              </a:spcAft>
              <a:buSzPts val="1510"/>
              <a:buNone/>
            </a:pPr>
            <a:r>
              <a:rPr b="1" i="1" lang="en-US" sz="2220">
                <a:solidFill>
                  <a:srgbClr val="FF0000"/>
                </a:solidFill>
                <a:latin typeface="Times New Roman"/>
                <a:ea typeface="Times New Roman"/>
                <a:cs typeface="Times New Roman"/>
                <a:sym typeface="Times New Roman"/>
              </a:rPr>
              <a:t>(Điều 13, BLHS 2015):</a:t>
            </a:r>
            <a:endParaRPr/>
          </a:p>
          <a:p>
            <a:pPr indent="0" lvl="0" marL="0" rtl="0" algn="just">
              <a:lnSpc>
                <a:spcPct val="80000"/>
              </a:lnSpc>
              <a:spcBef>
                <a:spcPts val="400"/>
              </a:spcBef>
              <a:spcAft>
                <a:spcPts val="0"/>
              </a:spcAft>
              <a:buSzPts val="1510"/>
              <a:buNone/>
            </a:pPr>
            <a:r>
              <a:t/>
            </a:r>
            <a:endParaRPr b="1" sz="2220">
              <a:solidFill>
                <a:srgbClr val="FF0000"/>
              </a:solidFill>
              <a:latin typeface="Times New Roman"/>
              <a:ea typeface="Times New Roman"/>
              <a:cs typeface="Times New Roman"/>
              <a:sym typeface="Times New Roman"/>
            </a:endParaRPr>
          </a:p>
          <a:p>
            <a:pPr indent="0" lvl="0" marL="0" rtl="0" algn="just">
              <a:lnSpc>
                <a:spcPct val="80000"/>
              </a:lnSpc>
              <a:spcBef>
                <a:spcPts val="400"/>
              </a:spcBef>
              <a:spcAft>
                <a:spcPts val="0"/>
              </a:spcAft>
              <a:buSzPts val="1510"/>
              <a:buNone/>
            </a:pPr>
            <a:r>
              <a:t/>
            </a:r>
            <a:endParaRPr b="1" sz="2220">
              <a:solidFill>
                <a:srgbClr val="FF0000"/>
              </a:solidFill>
              <a:latin typeface="Times New Roman"/>
              <a:ea typeface="Times New Roman"/>
              <a:cs typeface="Times New Roman"/>
              <a:sym typeface="Times New Roman"/>
            </a:endParaRPr>
          </a:p>
          <a:p>
            <a:pPr indent="-571500" lvl="0" marL="571500" rtl="0" algn="just">
              <a:lnSpc>
                <a:spcPct val="80000"/>
              </a:lnSpc>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212" name="Google Shape;212;p26"/>
          <p:cNvSpPr/>
          <p:nvPr/>
        </p:nvSpPr>
        <p:spPr>
          <a:xfrm>
            <a:off x="457200" y="1905000"/>
            <a:ext cx="8153400" cy="1600200"/>
          </a:xfrm>
          <a:prstGeom prst="roundRect">
            <a:avLst>
              <a:gd fmla="val 16667" name="adj"/>
            </a:avLst>
          </a:prstGeom>
          <a:gradFill>
            <a:gsLst>
              <a:gs pos="0">
                <a:srgbClr val="FF898B"/>
              </a:gs>
              <a:gs pos="65000">
                <a:srgbClr val="FFBFC2"/>
              </a:gs>
              <a:gs pos="100000">
                <a:srgbClr val="FFCFCF"/>
              </a:gs>
            </a:gsLst>
            <a:lin ang="16200000" scaled="0"/>
          </a:gradFill>
          <a:ln cap="flat"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Người phạm tội trong tình trạng mất khả năng nhận thức hoặc khả năng điều khiển hành vi của mình do dùng rượu, bia hoặc chất kích thích mạnh khác, thì vẫn phải chịu trách nhiệm hình sự</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descr="drunk.jpg" id="213" name="Google Shape;213;p26"/>
          <p:cNvPicPr preferRelativeResize="0"/>
          <p:nvPr/>
        </p:nvPicPr>
        <p:blipFill rotWithShape="1">
          <a:blip r:embed="rId3">
            <a:alphaModFix/>
          </a:blip>
          <a:srcRect b="0" l="0" r="0" t="0"/>
          <a:stretch/>
        </p:blipFill>
        <p:spPr>
          <a:xfrm>
            <a:off x="914400" y="3656325"/>
            <a:ext cx="2590800" cy="2287275"/>
          </a:xfrm>
          <a:prstGeom prst="rect">
            <a:avLst/>
          </a:prstGeom>
          <a:noFill/>
          <a:ln>
            <a:noFill/>
          </a:ln>
        </p:spPr>
      </p:pic>
      <p:pic>
        <p:nvPicPr>
          <p:cNvPr descr="1.png" id="214" name="Google Shape;214;p26"/>
          <p:cNvPicPr preferRelativeResize="0"/>
          <p:nvPr/>
        </p:nvPicPr>
        <p:blipFill rotWithShape="1">
          <a:blip r:embed="rId4">
            <a:alphaModFix/>
          </a:blip>
          <a:srcRect b="0" l="0" r="0" t="0"/>
          <a:stretch/>
        </p:blipFill>
        <p:spPr>
          <a:xfrm>
            <a:off x="4495800" y="3886200"/>
            <a:ext cx="2857500" cy="1762125"/>
          </a:xfrm>
          <a:prstGeom prst="rect">
            <a:avLst/>
          </a:prstGeom>
          <a:noFill/>
          <a:ln>
            <a:noFill/>
          </a:ln>
        </p:spPr>
      </p:pic>
      <p:sp>
        <p:nvSpPr>
          <p:cNvPr id="215" name="Google Shape;215;p26"/>
          <p:cNvSpPr txBox="1"/>
          <p:nvPr/>
        </p:nvSpPr>
        <p:spPr>
          <a:xfrm>
            <a:off x="304800" y="3810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7. Các giai đoạn thực hiện tội phạm:</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21" name="Google Shape;221;p27"/>
          <p:cNvSpPr/>
          <p:nvPr/>
        </p:nvSpPr>
        <p:spPr>
          <a:xfrm>
            <a:off x="457200" y="1447800"/>
            <a:ext cx="3592480" cy="538872"/>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Chuẩn bị phạm tội</a:t>
            </a:r>
            <a:endParaRPr b="1" sz="2400">
              <a:solidFill>
                <a:schemeClr val="dk1"/>
              </a:solidFill>
              <a:latin typeface="Times New Roman"/>
              <a:ea typeface="Times New Roman"/>
              <a:cs typeface="Times New Roman"/>
              <a:sym typeface="Times New Roman"/>
            </a:endParaRPr>
          </a:p>
        </p:txBody>
      </p:sp>
      <p:sp>
        <p:nvSpPr>
          <p:cNvPr id="222" name="Google Shape;222;p27"/>
          <p:cNvSpPr/>
          <p:nvPr/>
        </p:nvSpPr>
        <p:spPr>
          <a:xfrm>
            <a:off x="2775760" y="2067502"/>
            <a:ext cx="3592480" cy="538872"/>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Tìm kiếm, sửa soạn công cụ, phương tiện hoặc tạo ra những điều kiện khác để thực hiện tội phạm hoặc thành lập, tham gia nhóm tội phạm (Điều 14, BLHS)</a:t>
            </a:r>
            <a:endParaRPr b="1" i="0" sz="1600" u="none" cap="none" strike="noStrike">
              <a:solidFill>
                <a:schemeClr val="dk1"/>
              </a:solidFill>
              <a:latin typeface="Times New Roman"/>
              <a:ea typeface="Times New Roman"/>
              <a:cs typeface="Times New Roman"/>
              <a:sym typeface="Times New Roman"/>
            </a:endParaRPr>
          </a:p>
        </p:txBody>
      </p:sp>
      <p:sp>
        <p:nvSpPr>
          <p:cNvPr id="223" name="Google Shape;223;p27"/>
          <p:cNvSpPr/>
          <p:nvPr/>
        </p:nvSpPr>
        <p:spPr>
          <a:xfrm>
            <a:off x="457200" y="2687204"/>
            <a:ext cx="3592480" cy="538872"/>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Phạm tội chưa đạt</a:t>
            </a:r>
            <a:endParaRPr b="1" sz="2400">
              <a:solidFill>
                <a:schemeClr val="dk1"/>
              </a:solidFill>
              <a:latin typeface="Times New Roman"/>
              <a:ea typeface="Times New Roman"/>
              <a:cs typeface="Times New Roman"/>
              <a:sym typeface="Times New Roman"/>
            </a:endParaRPr>
          </a:p>
        </p:txBody>
      </p:sp>
      <p:sp>
        <p:nvSpPr>
          <p:cNvPr id="224" name="Google Shape;224;p27"/>
          <p:cNvSpPr/>
          <p:nvPr/>
        </p:nvSpPr>
        <p:spPr>
          <a:xfrm>
            <a:off x="2775760" y="3306906"/>
            <a:ext cx="3592480" cy="538872"/>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Cố ý thực hiện tội phạm nhưng không thực hiện được đến cùng vì những nguyên nhân ngoài ý muốn của người phạm tội (Điều 15, BLHS)</a:t>
            </a:r>
            <a:endParaRPr b="1" i="0" sz="1600" u="none" cap="none" strike="noStrike">
              <a:solidFill>
                <a:schemeClr val="dk1"/>
              </a:solidFill>
              <a:latin typeface="Times New Roman"/>
              <a:ea typeface="Times New Roman"/>
              <a:cs typeface="Times New Roman"/>
              <a:sym typeface="Times New Roman"/>
            </a:endParaRPr>
          </a:p>
        </p:txBody>
      </p:sp>
      <p:sp>
        <p:nvSpPr>
          <p:cNvPr id="225" name="Google Shape;225;p27"/>
          <p:cNvSpPr/>
          <p:nvPr/>
        </p:nvSpPr>
        <p:spPr>
          <a:xfrm>
            <a:off x="457200" y="3926608"/>
            <a:ext cx="3592480" cy="538872"/>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Tội phạm hoàn thành</a:t>
            </a:r>
            <a:endParaRPr b="1" sz="2400">
              <a:solidFill>
                <a:schemeClr val="dk1"/>
              </a:solidFill>
              <a:latin typeface="Times New Roman"/>
              <a:ea typeface="Times New Roman"/>
              <a:cs typeface="Times New Roman"/>
              <a:sym typeface="Times New Roman"/>
            </a:endParaRPr>
          </a:p>
        </p:txBody>
      </p:sp>
      <p:sp>
        <p:nvSpPr>
          <p:cNvPr id="226" name="Google Shape;226;p27"/>
          <p:cNvSpPr/>
          <p:nvPr/>
        </p:nvSpPr>
        <p:spPr>
          <a:xfrm>
            <a:off x="2775760" y="4546310"/>
            <a:ext cx="3592480" cy="538872"/>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Hành vi phạm tội thỏa mãn các dấu hiệu của cấu thành tội phạm</a:t>
            </a:r>
            <a:endParaRPr b="1" i="0" sz="1600" u="none" cap="none" strike="noStrike">
              <a:solidFill>
                <a:schemeClr val="dk1"/>
              </a:solidFill>
              <a:latin typeface="Times New Roman"/>
              <a:ea typeface="Times New Roman"/>
              <a:cs typeface="Times New Roman"/>
              <a:sym typeface="Times New Roman"/>
            </a:endParaRPr>
          </a:p>
        </p:txBody>
      </p:sp>
      <p:sp>
        <p:nvSpPr>
          <p:cNvPr id="227" name="Google Shape;227;p27"/>
          <p:cNvSpPr/>
          <p:nvPr/>
        </p:nvSpPr>
        <p:spPr>
          <a:xfrm>
            <a:off x="457200" y="5166012"/>
            <a:ext cx="3592480" cy="538872"/>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Tự ý nửa chừng chấm dứt việc phạm tội</a:t>
            </a:r>
            <a:endParaRPr b="1" sz="2400">
              <a:solidFill>
                <a:schemeClr val="dk1"/>
              </a:solidFill>
              <a:latin typeface="Times New Roman"/>
              <a:ea typeface="Times New Roman"/>
              <a:cs typeface="Times New Roman"/>
              <a:sym typeface="Times New Roman"/>
            </a:endParaRPr>
          </a:p>
        </p:txBody>
      </p:sp>
      <p:sp>
        <p:nvSpPr>
          <p:cNvPr id="228" name="Google Shape;228;p27"/>
          <p:cNvSpPr/>
          <p:nvPr/>
        </p:nvSpPr>
        <p:spPr>
          <a:xfrm>
            <a:off x="2775760" y="5785714"/>
            <a:ext cx="3592480" cy="538872"/>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Tự mình không thực hiện tội phạm đến cùng tuy không có gì ngăn cản (Điều 16 BLHS)</a:t>
            </a:r>
            <a:endParaRPr b="1" i="0" sz="1800" u="none" cap="none" strike="noStrike">
              <a:solidFill>
                <a:schemeClr val="dk1"/>
              </a:solidFill>
              <a:latin typeface="Times New Roman"/>
              <a:ea typeface="Times New Roman"/>
              <a:cs typeface="Times New Roman"/>
              <a:sym typeface="Times New Roman"/>
            </a:endParaRPr>
          </a:p>
        </p:txBody>
      </p:sp>
      <p:sp>
        <p:nvSpPr>
          <p:cNvPr id="229" name="Google Shape;229;p27"/>
          <p:cNvSpPr txBox="1"/>
          <p:nvPr/>
        </p:nvSpPr>
        <p:spPr>
          <a:xfrm>
            <a:off x="304800" y="3810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idx="1" type="body"/>
          </p:nvPr>
        </p:nvSpPr>
        <p:spPr>
          <a:xfrm>
            <a:off x="304800" y="533400"/>
            <a:ext cx="8382000" cy="762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1646"/>
              <a:buNone/>
            </a:pPr>
            <a:r>
              <a:rPr b="1" lang="en-US" sz="2420">
                <a:solidFill>
                  <a:srgbClr val="FF0000"/>
                </a:solidFill>
                <a:latin typeface="Times New Roman"/>
                <a:ea typeface="Times New Roman"/>
                <a:cs typeface="Times New Roman"/>
                <a:sym typeface="Times New Roman"/>
              </a:rPr>
              <a:t>Phân biệt:</a:t>
            </a:r>
            <a:endParaRPr/>
          </a:p>
          <a:p>
            <a:pPr indent="0" lvl="0" marL="0" rtl="0" algn="ctr">
              <a:lnSpc>
                <a:spcPct val="80000"/>
              </a:lnSpc>
              <a:spcBef>
                <a:spcPts val="400"/>
              </a:spcBef>
              <a:spcAft>
                <a:spcPts val="0"/>
              </a:spcAft>
              <a:buSzPts val="1646"/>
              <a:buNone/>
            </a:pPr>
            <a:r>
              <a:rPr b="1" lang="en-US" sz="2420">
                <a:solidFill>
                  <a:srgbClr val="FF0000"/>
                </a:solidFill>
                <a:latin typeface="Times New Roman"/>
                <a:ea typeface="Times New Roman"/>
                <a:cs typeface="Times New Roman"/>
                <a:sym typeface="Times New Roman"/>
              </a:rPr>
              <a:t> Phạm tội chưa đạt và Tự ý nửa chừng chấm dứt việc phạm tội</a:t>
            </a:r>
            <a:endParaRPr/>
          </a:p>
          <a:p>
            <a:pPr indent="-571500" lvl="0" marL="571500" rtl="0" algn="just">
              <a:lnSpc>
                <a:spcPct val="80000"/>
              </a:lnSpc>
              <a:spcBef>
                <a:spcPts val="400"/>
              </a:spcBef>
              <a:spcAft>
                <a:spcPts val="0"/>
              </a:spcAft>
              <a:buSzPts val="1047"/>
              <a:buNone/>
            </a:pPr>
            <a:r>
              <a:t/>
            </a:r>
            <a:endParaRPr b="1" sz="1540">
              <a:latin typeface="Times New Roman"/>
              <a:ea typeface="Times New Roman"/>
              <a:cs typeface="Times New Roman"/>
              <a:sym typeface="Times New Roman"/>
            </a:endParaRPr>
          </a:p>
        </p:txBody>
      </p:sp>
      <p:graphicFrame>
        <p:nvGraphicFramePr>
          <p:cNvPr id="235" name="Google Shape;235;p28"/>
          <p:cNvGraphicFramePr/>
          <p:nvPr/>
        </p:nvGraphicFramePr>
        <p:xfrm>
          <a:off x="533400" y="1295400"/>
          <a:ext cx="3000000" cy="3000000"/>
        </p:xfrm>
        <a:graphic>
          <a:graphicData uri="http://schemas.openxmlformats.org/drawingml/2006/table">
            <a:tbl>
              <a:tblPr bandRow="1" firstRow="1">
                <a:noFill/>
                <a:tableStyleId>{15291D7D-9243-4AE5-A364-9C78726EEC14}</a:tableStyleId>
              </a:tblPr>
              <a:tblGrid>
                <a:gridCol w="1143000"/>
                <a:gridCol w="3124200"/>
                <a:gridCol w="3810000"/>
              </a:tblGrid>
              <a:tr h="609600">
                <a:tc>
                  <a:txBody>
                    <a:bodyPr/>
                    <a:lstStyle/>
                    <a:p>
                      <a:pPr indent="0" lvl="0" marL="0" marR="0" rtl="0" algn="ctr">
                        <a:spcBef>
                          <a:spcPts val="0"/>
                        </a:spcBef>
                        <a:spcAft>
                          <a:spcPts val="0"/>
                        </a:spcAft>
                        <a:buNone/>
                      </a:pPr>
                      <a:r>
                        <a:t/>
                      </a:r>
                      <a:endParaRPr b="1"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Phạm tội chưa đạt</a:t>
                      </a:r>
                      <a:endParaRPr b="1"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Tự ý nửa chừng chấm dứt việc phạm tội</a:t>
                      </a:r>
                      <a:endParaRPr b="1" sz="1800" u="none" cap="none" strike="noStrike">
                        <a:solidFill>
                          <a:schemeClr val="dk1"/>
                        </a:solidFill>
                        <a:latin typeface="Times New Roman"/>
                        <a:ea typeface="Times New Roman"/>
                        <a:cs typeface="Times New Roman"/>
                        <a:sym typeface="Times New Roman"/>
                      </a:endParaRPr>
                    </a:p>
                  </a:txBody>
                  <a:tcPr marT="45725" marB="45725" marR="91450" marL="91450"/>
                </a:tc>
              </a:tr>
              <a:tr h="990600">
                <a:tc>
                  <a:txBody>
                    <a:bodyPr/>
                    <a:lstStyle/>
                    <a:p>
                      <a:pPr indent="0" lvl="0" marL="0" marR="0" rtl="0" algn="l">
                        <a:spcBef>
                          <a:spcPts val="0"/>
                        </a:spcBef>
                        <a:spcAft>
                          <a:spcPts val="0"/>
                        </a:spcAft>
                        <a:buNone/>
                      </a:pPr>
                      <a:r>
                        <a:rPr b="1" lang="en-US" sz="1800" u="none" cap="none" strike="noStrike">
                          <a:latin typeface="Times New Roman"/>
                          <a:ea typeface="Times New Roman"/>
                          <a:cs typeface="Times New Roman"/>
                          <a:sym typeface="Times New Roman"/>
                        </a:rPr>
                        <a:t>Khái niệm</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Cố</a:t>
                      </a:r>
                      <a:r>
                        <a:rPr b="1" lang="en-US" sz="1800">
                          <a:latin typeface="Times New Roman"/>
                          <a:ea typeface="Times New Roman"/>
                          <a:cs typeface="Times New Roman"/>
                          <a:sym typeface="Times New Roman"/>
                        </a:rPr>
                        <a:t> ý thực hiện tội phạm nhưng không thực hiện được đến cùng vì những nguyên nhân ngoài ý muốn của người phạm tội</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Tự mình</a:t>
                      </a:r>
                      <a:r>
                        <a:rPr b="1" lang="en-US" sz="1800">
                          <a:latin typeface="Times New Roman"/>
                          <a:ea typeface="Times New Roman"/>
                          <a:cs typeface="Times New Roman"/>
                          <a:sym typeface="Times New Roman"/>
                        </a:rPr>
                        <a:t> không thực hiện tội phạm đến cùng mặc dù khách quan không có gì ngăn cản</a:t>
                      </a:r>
                      <a:endParaRPr b="1" sz="1800">
                        <a:latin typeface="Times New Roman"/>
                        <a:ea typeface="Times New Roman"/>
                        <a:cs typeface="Times New Roman"/>
                        <a:sym typeface="Times New Roman"/>
                      </a:endParaRPr>
                    </a:p>
                  </a:txBody>
                  <a:tcPr marT="45725" marB="45725" marR="91450" marL="91450"/>
                </a:tc>
              </a:tr>
              <a:tr h="9906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Nguyên</a:t>
                      </a:r>
                      <a:r>
                        <a:rPr b="1" lang="en-US" sz="1800">
                          <a:latin typeface="Times New Roman"/>
                          <a:ea typeface="Times New Roman"/>
                          <a:cs typeface="Times New Roman"/>
                          <a:sym typeface="Times New Roman"/>
                        </a:rPr>
                        <a:t> nhân chấm dứt thực hiện tội phạm</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Khác</a:t>
                      </a:r>
                      <a:r>
                        <a:rPr b="1" lang="en-US" sz="1800">
                          <a:latin typeface="Times New Roman"/>
                          <a:ea typeface="Times New Roman"/>
                          <a:cs typeface="Times New Roman"/>
                          <a:sym typeface="Times New Roman"/>
                        </a:rPr>
                        <a:t>h quan, ngoài ý muốn của người phạm tội.</a:t>
                      </a:r>
                      <a:endParaRPr/>
                    </a:p>
                    <a:p>
                      <a:pPr indent="0" lvl="0" marL="0" marR="0" rtl="0" algn="l">
                        <a:spcBef>
                          <a:spcPts val="0"/>
                        </a:spcBef>
                        <a:spcAft>
                          <a:spcPts val="0"/>
                        </a:spcAft>
                        <a:buNone/>
                      </a:pPr>
                      <a:r>
                        <a:rPr b="0" lang="en-US" sz="1800">
                          <a:latin typeface="Times New Roman"/>
                          <a:ea typeface="Times New Roman"/>
                          <a:cs typeface="Times New Roman"/>
                          <a:sym typeface="Times New Roman"/>
                        </a:rPr>
                        <a:t>VD: A lén chui vào nhà B để ăn trộm đồ, nhưng bị B phát A bỏ chạy và bị bắt.</a:t>
                      </a:r>
                      <a:endParaRPr b="0"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Chủ</a:t>
                      </a:r>
                      <a:r>
                        <a:rPr b="1" lang="en-US" sz="1800">
                          <a:latin typeface="Times New Roman"/>
                          <a:ea typeface="Times New Roman"/>
                          <a:cs typeface="Times New Roman"/>
                          <a:sym typeface="Times New Roman"/>
                        </a:rPr>
                        <a:t> quan, tự ý thực hiện của người phạm tội.</a:t>
                      </a:r>
                      <a:endParaRPr/>
                    </a:p>
                    <a:p>
                      <a:pPr indent="0" lvl="0" marL="0" marR="0" rtl="0" algn="l">
                        <a:spcBef>
                          <a:spcPts val="0"/>
                        </a:spcBef>
                        <a:spcAft>
                          <a:spcPts val="0"/>
                        </a:spcAft>
                        <a:buNone/>
                      </a:pPr>
                      <a:r>
                        <a:rPr b="0" lang="en-US" sz="1800">
                          <a:latin typeface="Times New Roman"/>
                          <a:ea typeface="Times New Roman"/>
                          <a:cs typeface="Times New Roman"/>
                          <a:sym typeface="Times New Roman"/>
                        </a:rPr>
                        <a:t>VD: A lén trèo tường vào nhà B để ăn trộm đồ, nhưng sợ bị phạt tù nên A từ bỏ việc ăn trộm, trèo rào ra và bị bắt.</a:t>
                      </a:r>
                      <a:endParaRPr b="0" sz="1800">
                        <a:latin typeface="Times New Roman"/>
                        <a:ea typeface="Times New Roman"/>
                        <a:cs typeface="Times New Roman"/>
                        <a:sym typeface="Times New Roman"/>
                      </a:endParaRPr>
                    </a:p>
                  </a:txBody>
                  <a:tcPr marT="45725" marB="45725" marR="91450" marL="91450"/>
                </a:tc>
              </a:tr>
              <a:tr h="9906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Hậu quả</a:t>
                      </a:r>
                      <a:r>
                        <a:rPr b="1" lang="en-US" sz="1800">
                          <a:latin typeface="Times New Roman"/>
                          <a:ea typeface="Times New Roman"/>
                          <a:cs typeface="Times New Roman"/>
                          <a:sym typeface="Times New Roman"/>
                        </a:rPr>
                        <a:t> pháp lý</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Phải</a:t>
                      </a:r>
                      <a:r>
                        <a:rPr b="1" lang="en-US" sz="1800">
                          <a:latin typeface="Times New Roman"/>
                          <a:ea typeface="Times New Roman"/>
                          <a:cs typeface="Times New Roman"/>
                          <a:sym typeface="Times New Roman"/>
                        </a:rPr>
                        <a:t> chịu trách nhiệm hình sự về tội phạm chưa đạt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Miễn</a:t>
                      </a:r>
                      <a:r>
                        <a:rPr b="1" lang="en-US" sz="1800">
                          <a:latin typeface="Times New Roman"/>
                          <a:ea typeface="Times New Roman"/>
                          <a:cs typeface="Times New Roman"/>
                          <a:sym typeface="Times New Roman"/>
                        </a:rPr>
                        <a:t> trách nhiệm hình sự về tội định phạm. (Nếu hành vi thực tế đã cấu thành một tội khác thì phải chịu trách nhiệm về tội này)</a:t>
                      </a:r>
                      <a:endParaRPr b="1"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p:nvPr/>
        </p:nvSpPr>
        <p:spPr>
          <a:xfrm>
            <a:off x="685800" y="2463800"/>
            <a:ext cx="8001000" cy="4394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Đồng phạm</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Người thực hành</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Người tổ chức</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Người xúi giục</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Người giúp sức</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descr="4.jpg" id="241" name="Google Shape;241;p29"/>
          <p:cNvPicPr preferRelativeResize="0"/>
          <p:nvPr/>
        </p:nvPicPr>
        <p:blipFill rotWithShape="1">
          <a:blip r:embed="rId3">
            <a:alphaModFix/>
          </a:blip>
          <a:srcRect b="0" l="0" r="0" t="0"/>
          <a:stretch/>
        </p:blipFill>
        <p:spPr>
          <a:xfrm>
            <a:off x="5715000" y="1905000"/>
            <a:ext cx="2971800" cy="2514600"/>
          </a:xfrm>
          <a:prstGeom prst="rect">
            <a:avLst/>
          </a:prstGeom>
          <a:noFill/>
          <a:ln>
            <a:noFill/>
          </a:ln>
        </p:spPr>
      </p:pic>
      <p:sp>
        <p:nvSpPr>
          <p:cNvPr id="242" name="Google Shape;242;p29"/>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8. Đồng phạm (Complicity):</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43" name="Google Shape;243;p29"/>
          <p:cNvSpPr txBox="1"/>
          <p:nvPr/>
        </p:nvSpPr>
        <p:spPr>
          <a:xfrm>
            <a:off x="457200" y="1524000"/>
            <a:ext cx="7924800" cy="110799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“Đồng phạm là trường hợp có hai người trở lên cố ý cùng thực hiện một tội phạm.” </a:t>
            </a:r>
            <a:r>
              <a:rPr i="1" lang="en-US" sz="2400">
                <a:solidFill>
                  <a:schemeClr val="dk1"/>
                </a:solidFill>
                <a:latin typeface="Times New Roman"/>
                <a:ea typeface="Times New Roman"/>
                <a:cs typeface="Times New Roman"/>
                <a:sym typeface="Times New Roman"/>
              </a:rPr>
              <a:t>Khoản 1, Điều 17, BLHS</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5.jpg" id="244" name="Google Shape;244;p29"/>
          <p:cNvPicPr preferRelativeResize="0"/>
          <p:nvPr/>
        </p:nvPicPr>
        <p:blipFill rotWithShape="1">
          <a:blip r:embed="rId4">
            <a:alphaModFix/>
          </a:blip>
          <a:srcRect b="0" l="0" r="0" t="0"/>
          <a:stretch/>
        </p:blipFill>
        <p:spPr>
          <a:xfrm>
            <a:off x="457200" y="2305050"/>
            <a:ext cx="3200400" cy="2114550"/>
          </a:xfrm>
          <a:prstGeom prst="rect">
            <a:avLst/>
          </a:prstGeom>
          <a:noFill/>
          <a:ln>
            <a:noFill/>
          </a:ln>
        </p:spPr>
      </p:pic>
      <p:sp>
        <p:nvSpPr>
          <p:cNvPr id="245" name="Google Shape;245;p29"/>
          <p:cNvSpPr txBox="1"/>
          <p:nvPr/>
        </p:nvSpPr>
        <p:spPr>
          <a:xfrm>
            <a:off x="228600" y="323671"/>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8. Đồng phạm (Complicity):</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51" name="Google Shape;251;p30"/>
          <p:cNvSpPr/>
          <p:nvPr/>
        </p:nvSpPr>
        <p:spPr>
          <a:xfrm>
            <a:off x="457200" y="1447800"/>
            <a:ext cx="7848600" cy="5029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Người tổ chức</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chủ mưu, cầm đầu, chỉ huy việc thực hiện tội phạm </a:t>
            </a:r>
            <a:r>
              <a:rPr b="0" i="1" lang="en-US" sz="1400" u="none" cap="none" strike="noStrike">
                <a:solidFill>
                  <a:schemeClr val="dk1"/>
                </a:solidFill>
                <a:latin typeface="Times New Roman"/>
                <a:ea typeface="Times New Roman"/>
                <a:cs typeface="Times New Roman"/>
                <a:sym typeface="Times New Roman"/>
              </a:rPr>
              <a:t>(Khoản 3, Điều 17 BLHS)</a:t>
            </a:r>
            <a:endParaRPr b="0" i="1" sz="1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Người thực hành</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trực tiếp thực hiện tội phạm </a:t>
            </a:r>
            <a:r>
              <a:rPr b="0" i="1" lang="en-US" sz="1400" u="none" cap="none" strike="noStrike">
                <a:solidFill>
                  <a:schemeClr val="dk1"/>
                </a:solidFill>
                <a:latin typeface="Times New Roman"/>
                <a:ea typeface="Times New Roman"/>
                <a:cs typeface="Times New Roman"/>
                <a:sym typeface="Times New Roman"/>
              </a:rPr>
              <a:t>(Khoản 3, Điều 17 BLHS)</a:t>
            </a: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Người xúi giục</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kích động, dụ dỗ, thúc đẩy người khác thực hiện tội phạm </a:t>
            </a:r>
            <a:r>
              <a:rPr b="0" i="1" lang="en-US" sz="1400" u="none" cap="none" strike="noStrike">
                <a:solidFill>
                  <a:schemeClr val="dk1"/>
                </a:solidFill>
                <a:latin typeface="Times New Roman"/>
                <a:ea typeface="Times New Roman"/>
                <a:cs typeface="Times New Roman"/>
                <a:sym typeface="Times New Roman"/>
              </a:rPr>
              <a:t>(Khoản 3, Điều 17 BLHS)</a:t>
            </a:r>
            <a:endParaRPr b="0" i="0" sz="1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Người giúp sức</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tạo những điều kiện tinh thần hoặc vật chất cho việc thực hiện tội phạm </a:t>
            </a:r>
            <a:r>
              <a:rPr b="0" i="1" lang="en-US" sz="1400" u="none" cap="none" strike="noStrike">
                <a:solidFill>
                  <a:schemeClr val="dk1"/>
                </a:solidFill>
                <a:latin typeface="Times New Roman"/>
                <a:ea typeface="Times New Roman"/>
                <a:cs typeface="Times New Roman"/>
                <a:sym typeface="Times New Roman"/>
              </a:rPr>
              <a:t>(Khoản 3, Điều 17 BLHS)</a:t>
            </a:r>
            <a:endParaRPr b="0" i="0" sz="1400" u="none" cap="none" strike="noStrike">
              <a:solidFill>
                <a:schemeClr val="dk1"/>
              </a:solidFill>
              <a:latin typeface="Times New Roman"/>
              <a:ea typeface="Times New Roman"/>
              <a:cs typeface="Times New Roman"/>
              <a:sym typeface="Times New Roman"/>
            </a:endParaRPr>
          </a:p>
        </p:txBody>
      </p:sp>
      <p:sp>
        <p:nvSpPr>
          <p:cNvPr id="252" name="Google Shape;252;p30"/>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9. Che dấu TP và Không tố giác TP </a:t>
            </a:r>
            <a:r>
              <a:rPr b="1" i="1" lang="en-US" sz="2400">
                <a:solidFill>
                  <a:srgbClr val="FF0000"/>
                </a:solidFill>
                <a:latin typeface="Times New Roman"/>
                <a:ea typeface="Times New Roman"/>
                <a:cs typeface="Times New Roman"/>
                <a:sym typeface="Times New Roman"/>
              </a:rPr>
              <a:t>(Điều 18, 19, BLHS 2015):</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58" name="Google Shape;258;p31"/>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graphicFrame>
        <p:nvGraphicFramePr>
          <p:cNvPr id="259" name="Google Shape;259;p31"/>
          <p:cNvGraphicFramePr/>
          <p:nvPr/>
        </p:nvGraphicFramePr>
        <p:xfrm>
          <a:off x="76200" y="1524000"/>
          <a:ext cx="3000000" cy="3000000"/>
        </p:xfrm>
        <a:graphic>
          <a:graphicData uri="http://schemas.openxmlformats.org/drawingml/2006/table">
            <a:tbl>
              <a:tblPr bandRow="1" firstRow="1">
                <a:noFill/>
                <a:tableStyleId>{D85521DA-38D1-4E0E-A0EB-9F1CB07B5EB5}</a:tableStyleId>
              </a:tblPr>
              <a:tblGrid>
                <a:gridCol w="4495800"/>
                <a:gridCol w="4495800"/>
              </a:tblGrid>
              <a:tr h="57220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CHE DẤU</a:t>
                      </a:r>
                      <a:r>
                        <a:rPr lang="en-US" sz="1800">
                          <a:latin typeface="Times New Roman"/>
                          <a:ea typeface="Times New Roman"/>
                          <a:cs typeface="Times New Roman"/>
                          <a:sym typeface="Times New Roman"/>
                        </a:rPr>
                        <a:t> TỘI PHẠM</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KHÔNG</a:t>
                      </a:r>
                      <a:r>
                        <a:rPr lang="en-US" sz="1800">
                          <a:latin typeface="Times New Roman"/>
                          <a:ea typeface="Times New Roman"/>
                          <a:cs typeface="Times New Roman"/>
                          <a:sym typeface="Times New Roman"/>
                        </a:rPr>
                        <a:t> TỐ GIÁC TỘI PHẠM</a:t>
                      </a:r>
                      <a:endParaRPr sz="1800">
                        <a:latin typeface="Times New Roman"/>
                        <a:ea typeface="Times New Roman"/>
                        <a:cs typeface="Times New Roman"/>
                        <a:sym typeface="Times New Roman"/>
                      </a:endParaRPr>
                    </a:p>
                  </a:txBody>
                  <a:tcPr marT="45725" marB="45725" marR="91450" marL="91450"/>
                </a:tc>
              </a:tr>
              <a:tr h="2323400">
                <a:tc>
                  <a:txBody>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Người nào </a:t>
                      </a:r>
                      <a:r>
                        <a:rPr b="1" lang="en-US" sz="1800">
                          <a:solidFill>
                            <a:srgbClr val="FF0000"/>
                          </a:solidFill>
                          <a:latin typeface="Times New Roman"/>
                          <a:ea typeface="Times New Roman"/>
                          <a:cs typeface="Times New Roman"/>
                          <a:sym typeface="Times New Roman"/>
                        </a:rPr>
                        <a:t>không hứa hẹn trước, nhưng sau khi biết tội phạm được thực hiện đã che giấu người phạm tội, dấu vết, tang vật của tội phạm hoặc có hành vi khác cản trở việc phát hiện, điều tra, xử lý người phạm tội</a:t>
                      </a:r>
                      <a:r>
                        <a:rPr lang="en-US" sz="1800">
                          <a:solidFill>
                            <a:schemeClr val="dk1"/>
                          </a:solidFill>
                          <a:latin typeface="Times New Roman"/>
                          <a:ea typeface="Times New Roman"/>
                          <a:cs typeface="Times New Roman"/>
                          <a:sym typeface="Times New Roman"/>
                        </a:rPr>
                        <a:t>, thì phải chịu trách nhiệm hình sự về tội che giấu tội phạm trong những trường hợp mà Bộ luật này quy định.</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Người nào </a:t>
                      </a:r>
                      <a:r>
                        <a:rPr b="1" lang="en-US" sz="1800">
                          <a:solidFill>
                            <a:srgbClr val="FF0000"/>
                          </a:solidFill>
                          <a:latin typeface="Times New Roman"/>
                          <a:ea typeface="Times New Roman"/>
                          <a:cs typeface="Times New Roman"/>
                          <a:sym typeface="Times New Roman"/>
                        </a:rPr>
                        <a:t>biết rõ tội phạm đang được chuẩn bị, đang được thực hiện hoặc đã được thực hiện mà không tố giác</a:t>
                      </a:r>
                      <a:r>
                        <a:rPr lang="en-US" sz="1800">
                          <a:solidFill>
                            <a:schemeClr val="dk1"/>
                          </a:solidFill>
                          <a:latin typeface="Times New Roman"/>
                          <a:ea typeface="Times New Roman"/>
                          <a:cs typeface="Times New Roman"/>
                          <a:sym typeface="Times New Roman"/>
                        </a:rPr>
                        <a:t>, thì phải chịu trách nhiệm hình sự về tội không tố giác tội phạm trong những trường hợp quy định tại Điều 389 của Bộ luật này</a:t>
                      </a:r>
                      <a:endParaRPr sz="1800">
                        <a:latin typeface="Times New Roman"/>
                        <a:ea typeface="Times New Roman"/>
                        <a:cs typeface="Times New Roman"/>
                        <a:sym typeface="Times New Roman"/>
                      </a:endParaRPr>
                    </a:p>
                  </a:txBody>
                  <a:tcPr marT="45725" marB="45725" marR="91450" marL="91450"/>
                </a:tc>
              </a:tr>
              <a:tr h="1748400">
                <a:tc>
                  <a:txBody>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Người che giấu tội phạm là </a:t>
                      </a:r>
                      <a:r>
                        <a:rPr b="1" lang="en-US" sz="1800">
                          <a:solidFill>
                            <a:schemeClr val="dk1"/>
                          </a:solidFill>
                          <a:latin typeface="Times New Roman"/>
                          <a:ea typeface="Times New Roman"/>
                          <a:cs typeface="Times New Roman"/>
                          <a:sym typeface="Times New Roman"/>
                        </a:rPr>
                        <a:t>ông, bà, cha, mẹ, con, cháu, anh chị em ruột, vợ hoặc chồng của người phạm tội</a:t>
                      </a:r>
                      <a:r>
                        <a:rPr lang="en-US" sz="1800">
                          <a:solidFill>
                            <a:schemeClr val="dk1"/>
                          </a:solidFill>
                          <a:latin typeface="Times New Roman"/>
                          <a:ea typeface="Times New Roman"/>
                          <a:cs typeface="Times New Roman"/>
                          <a:sym typeface="Times New Roman"/>
                        </a:rPr>
                        <a:t> không phải chịu trách nhiệm hình sự theo quy định tại khoản 1 Điều này, trừ trường hợp che giấu các tội xâm phạm an ninh quốc gia hoặc tội đặc biệt nghiêm trọng khác quy định tại Điều 389 của Bộ luật này.</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Người không tố giác là </a:t>
                      </a:r>
                      <a:r>
                        <a:rPr b="1" lang="en-US" sz="1800">
                          <a:solidFill>
                            <a:schemeClr val="dk1"/>
                          </a:solidFill>
                          <a:latin typeface="Times New Roman"/>
                          <a:ea typeface="Times New Roman"/>
                          <a:cs typeface="Times New Roman"/>
                          <a:sym typeface="Times New Roman"/>
                        </a:rPr>
                        <a:t>ông, bà, cha, mẹ, con, cháu, anh chị em ruột, vợ hoặc chồng của người phạm tội</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Người</a:t>
                      </a:r>
                      <a:r>
                        <a:rPr b="1" lang="en-US" sz="1800">
                          <a:solidFill>
                            <a:schemeClr val="dk1"/>
                          </a:solidFill>
                          <a:latin typeface="Times New Roman"/>
                          <a:ea typeface="Times New Roman"/>
                          <a:cs typeface="Times New Roman"/>
                          <a:sym typeface="Times New Roman"/>
                        </a:rPr>
                        <a:t> bào chữa</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không phải chịu trách nhiệm theo quy định tại khoản 1 Điều này, trừ trường hợp không tố giác các tội xâm phạm an ninh quốc gia hoặc tội đặc biệt nghiêm trọng khác quy định tại Điều 389 của Bộ luật này</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152400" y="1752600"/>
            <a:ext cx="8763000" cy="4495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836"/>
              <a:buNone/>
            </a:pPr>
            <a:r>
              <a:rPr b="1" lang="en-US">
                <a:latin typeface="Times New Roman"/>
                <a:ea typeface="Times New Roman"/>
                <a:cs typeface="Times New Roman"/>
                <a:sym typeface="Times New Roman"/>
              </a:rPr>
              <a:t>Bài 6. Giới thiệu ngành luật hình sự, tố tụng hình sự</a:t>
            </a:r>
            <a:endParaRPr/>
          </a:p>
          <a:p>
            <a:pPr indent="0" lvl="0" marL="457200" rtl="0" algn="just">
              <a:spcBef>
                <a:spcPts val="400"/>
              </a:spcBef>
              <a:spcAft>
                <a:spcPts val="0"/>
              </a:spcAft>
              <a:buSzPts val="1904"/>
              <a:buNone/>
            </a:pPr>
            <a:r>
              <a:rPr b="1" lang="en-US" sz="2800">
                <a:latin typeface="Times New Roman"/>
                <a:ea typeface="Times New Roman"/>
                <a:cs typeface="Times New Roman"/>
                <a:sym typeface="Times New Roman"/>
              </a:rPr>
              <a:t>A.Luật hình sự</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 Sơ lược lịch sử pháp luật hình sự Việt Nam</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II. Những điểm mới của BLHS 2015</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III. Bộ luật hình sự - Phần Chung</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IV. Bộ luật hình sự - Phần Các tội phạm</a:t>
            </a:r>
            <a:endParaRPr/>
          </a:p>
          <a:p>
            <a:pPr indent="0" lvl="0" marL="457200" rtl="0" algn="l">
              <a:spcBef>
                <a:spcPts val="400"/>
              </a:spcBef>
              <a:spcAft>
                <a:spcPts val="0"/>
              </a:spcAft>
              <a:buClr>
                <a:schemeClr val="dk1"/>
              </a:buClr>
              <a:buSzPts val="2800"/>
              <a:buNone/>
            </a:pPr>
            <a:r>
              <a:rPr b="1" lang="en-US" sz="2800">
                <a:latin typeface="Times New Roman"/>
                <a:ea typeface="Times New Roman"/>
                <a:cs typeface="Times New Roman"/>
                <a:sym typeface="Times New Roman"/>
              </a:rPr>
              <a:t>B.Luật tố tụng hình sự</a:t>
            </a:r>
            <a:endParaRPr/>
          </a:p>
          <a:p>
            <a:pPr indent="457200" lvl="0" marL="457200" rtl="0" algn="just">
              <a:spcBef>
                <a:spcPts val="400"/>
              </a:spcBef>
              <a:spcAft>
                <a:spcPts val="0"/>
              </a:spcAft>
              <a:buSzPts val="1904"/>
              <a:buNone/>
            </a:pPr>
            <a:r>
              <a:rPr lang="en-US" sz="2800">
                <a:latin typeface="Times New Roman"/>
                <a:ea typeface="Times New Roman"/>
                <a:cs typeface="Times New Roman"/>
                <a:sym typeface="Times New Roman"/>
              </a:rPr>
              <a:t>I.Khái quát chung</a:t>
            </a:r>
            <a:endParaRPr/>
          </a:p>
          <a:p>
            <a:pPr indent="457200" lvl="0" marL="457200" rtl="0" algn="just">
              <a:spcBef>
                <a:spcPts val="400"/>
              </a:spcBef>
              <a:spcAft>
                <a:spcPts val="0"/>
              </a:spcAft>
              <a:buSzPts val="1904"/>
              <a:buNone/>
            </a:pPr>
            <a:r>
              <a:rPr lang="en-US" sz="2800">
                <a:latin typeface="Times New Roman"/>
                <a:ea typeface="Times New Roman"/>
                <a:cs typeface="Times New Roman"/>
                <a:sym typeface="Times New Roman"/>
              </a:rPr>
              <a:t>II. Thủ tục tố tụng hình sự</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14" name="Google Shape;114;p14"/>
          <p:cNvSpPr txBox="1"/>
          <p:nvPr>
            <p:ph type="title"/>
          </p:nvPr>
        </p:nvSpPr>
        <p:spPr>
          <a:xfrm>
            <a:off x="762000" y="9144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b="1" sz="369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BEAC7"/>
            </a:gs>
            <a:gs pos="17999">
              <a:srgbClr val="FEE7F2"/>
            </a:gs>
            <a:gs pos="36000">
              <a:srgbClr val="FAC77D"/>
            </a:gs>
            <a:gs pos="61000">
              <a:srgbClr val="FBA97D"/>
            </a:gs>
            <a:gs pos="82001">
              <a:srgbClr val="FBD49C"/>
            </a:gs>
            <a:gs pos="100000">
              <a:srgbClr val="FEE7F2"/>
            </a:gs>
          </a:gsLst>
          <a:lin ang="16200000" scaled="0"/>
        </a:gradFill>
      </p:bgPr>
    </p:bg>
    <p:spTree>
      <p:nvGrpSpPr>
        <p:cNvPr id="263" name="Shape 263"/>
        <p:cNvGrpSpPr/>
        <p:nvPr/>
      </p:nvGrpSpPr>
      <p:grpSpPr>
        <a:xfrm>
          <a:off x="0" y="0"/>
          <a:ext cx="0" cy="0"/>
          <a:chOff x="0" y="0"/>
          <a:chExt cx="0" cy="0"/>
        </a:xfrm>
      </p:grpSpPr>
      <p:sp>
        <p:nvSpPr>
          <p:cNvPr id="264" name="Google Shape;264;p32"/>
          <p:cNvSpPr txBox="1"/>
          <p:nvPr>
            <p:ph idx="1" type="body"/>
          </p:nvPr>
        </p:nvSpPr>
        <p:spPr>
          <a:xfrm>
            <a:off x="304800" y="11430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10. Những trường hợp loại trừ TNHS:</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65" name="Google Shape;265;p32"/>
          <p:cNvSpPr/>
          <p:nvPr/>
        </p:nvSpPr>
        <p:spPr>
          <a:xfrm>
            <a:off x="76200" y="1752600"/>
            <a:ext cx="2834644" cy="297638"/>
          </a:xfrm>
          <a:prstGeom prst="roundRect">
            <a:avLst>
              <a:gd fmla="val 16667" name="adj"/>
            </a:avLst>
          </a:prstGeom>
          <a:gradFill>
            <a:gsLst>
              <a:gs pos="0">
                <a:srgbClr val="FF898B"/>
              </a:gs>
              <a:gs pos="65000">
                <a:srgbClr val="FFBFC2"/>
              </a:gs>
              <a:gs pos="100000">
                <a:srgbClr val="FFCFCF"/>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Sự kiện bất ngờ</a:t>
            </a:r>
            <a:endParaRPr b="1" sz="2400">
              <a:solidFill>
                <a:schemeClr val="dk1"/>
              </a:solidFill>
              <a:latin typeface="Times New Roman"/>
              <a:ea typeface="Times New Roman"/>
              <a:cs typeface="Times New Roman"/>
              <a:sym typeface="Times New Roman"/>
            </a:endParaRPr>
          </a:p>
        </p:txBody>
      </p:sp>
      <p:sp>
        <p:nvSpPr>
          <p:cNvPr id="266" name="Google Shape;266;p32"/>
          <p:cNvSpPr/>
          <p:nvPr/>
        </p:nvSpPr>
        <p:spPr>
          <a:xfrm>
            <a:off x="3078478" y="2094883"/>
            <a:ext cx="2834644" cy="297638"/>
          </a:xfrm>
          <a:prstGeom prst="rect">
            <a:avLst/>
          </a:prstGeom>
          <a:solidFill>
            <a:schemeClr val="lt1">
              <a:alpha val="89803"/>
            </a:schemeClr>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1" marL="114300" marR="0" rtl="0" algn="l">
              <a:lnSpc>
                <a:spcPct val="75000"/>
              </a:lnSpc>
              <a:spcBef>
                <a:spcPts val="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7" name="Google Shape;267;p32"/>
          <p:cNvSpPr/>
          <p:nvPr/>
        </p:nvSpPr>
        <p:spPr>
          <a:xfrm>
            <a:off x="76200" y="2437166"/>
            <a:ext cx="2834644" cy="297638"/>
          </a:xfrm>
          <a:prstGeom prst="roundRect">
            <a:avLst>
              <a:gd fmla="val 16667" name="adj"/>
            </a:avLst>
          </a:prstGeom>
          <a:gradFill>
            <a:gsLst>
              <a:gs pos="0">
                <a:srgbClr val="FF9F85"/>
              </a:gs>
              <a:gs pos="65000">
                <a:srgbClr val="FFCABB"/>
              </a:gs>
              <a:gs pos="100000">
                <a:srgbClr val="FFD4CB"/>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Tình trạng không có TNHS</a:t>
            </a:r>
            <a:endParaRPr b="1" sz="2400">
              <a:solidFill>
                <a:schemeClr val="dk1"/>
              </a:solidFill>
              <a:latin typeface="Times New Roman"/>
              <a:ea typeface="Times New Roman"/>
              <a:cs typeface="Times New Roman"/>
              <a:sym typeface="Times New Roman"/>
            </a:endParaRPr>
          </a:p>
        </p:txBody>
      </p:sp>
      <p:sp>
        <p:nvSpPr>
          <p:cNvPr id="268" name="Google Shape;268;p32"/>
          <p:cNvSpPr/>
          <p:nvPr/>
        </p:nvSpPr>
        <p:spPr>
          <a:xfrm>
            <a:off x="3078478" y="2779449"/>
            <a:ext cx="2834644" cy="297638"/>
          </a:xfrm>
          <a:prstGeom prst="rect">
            <a:avLst/>
          </a:prstGeom>
          <a:solidFill>
            <a:schemeClr val="lt1">
              <a:alpha val="89803"/>
            </a:schemeClr>
          </a:solidFill>
          <a:ln cap="flat" cmpd="sng" w="9525">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1" marL="114300" marR="0" rtl="0" algn="l">
              <a:lnSpc>
                <a:spcPct val="75000"/>
              </a:lnSpc>
              <a:spcBef>
                <a:spcPts val="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9" name="Google Shape;269;p32"/>
          <p:cNvSpPr/>
          <p:nvPr/>
        </p:nvSpPr>
        <p:spPr>
          <a:xfrm>
            <a:off x="76200" y="3121732"/>
            <a:ext cx="2834644" cy="297638"/>
          </a:xfrm>
          <a:prstGeom prst="roundRect">
            <a:avLst>
              <a:gd fmla="val 16667" name="adj"/>
            </a:avLst>
          </a:prstGeom>
          <a:gradFill>
            <a:gsLst>
              <a:gs pos="0">
                <a:srgbClr val="FF898B"/>
              </a:gs>
              <a:gs pos="65000">
                <a:srgbClr val="FFBFC2"/>
              </a:gs>
              <a:gs pos="100000">
                <a:srgbClr val="FFCFCF"/>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Phòng vệ chính đáng</a:t>
            </a:r>
            <a:endParaRPr b="1" sz="2400">
              <a:solidFill>
                <a:schemeClr val="dk1"/>
              </a:solidFill>
              <a:latin typeface="Times New Roman"/>
              <a:ea typeface="Times New Roman"/>
              <a:cs typeface="Times New Roman"/>
              <a:sym typeface="Times New Roman"/>
            </a:endParaRPr>
          </a:p>
        </p:txBody>
      </p:sp>
      <p:sp>
        <p:nvSpPr>
          <p:cNvPr id="270" name="Google Shape;270;p32"/>
          <p:cNvSpPr/>
          <p:nvPr/>
        </p:nvSpPr>
        <p:spPr>
          <a:xfrm>
            <a:off x="3078478" y="3464015"/>
            <a:ext cx="2834644" cy="297638"/>
          </a:xfrm>
          <a:prstGeom prst="rect">
            <a:avLst/>
          </a:prstGeom>
          <a:solidFill>
            <a:schemeClr val="lt1">
              <a:alpha val="89803"/>
            </a:schemeClr>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1" marL="114300" marR="0" rtl="0" algn="l">
              <a:lnSpc>
                <a:spcPct val="75000"/>
              </a:lnSpc>
              <a:spcBef>
                <a:spcPts val="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1" name="Google Shape;271;p32"/>
          <p:cNvSpPr/>
          <p:nvPr/>
        </p:nvSpPr>
        <p:spPr>
          <a:xfrm>
            <a:off x="76200" y="3806298"/>
            <a:ext cx="2834644" cy="297638"/>
          </a:xfrm>
          <a:prstGeom prst="roundRect">
            <a:avLst>
              <a:gd fmla="val 16667" name="adj"/>
            </a:avLst>
          </a:prstGeom>
          <a:gradFill>
            <a:gsLst>
              <a:gs pos="0">
                <a:srgbClr val="FF9F85"/>
              </a:gs>
              <a:gs pos="65000">
                <a:srgbClr val="FFCABB"/>
              </a:gs>
              <a:gs pos="100000">
                <a:srgbClr val="FFD4CB"/>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Tình thế cấp thiết</a:t>
            </a:r>
            <a:endParaRPr b="1" sz="2400">
              <a:solidFill>
                <a:schemeClr val="dk1"/>
              </a:solidFill>
              <a:latin typeface="Times New Roman"/>
              <a:ea typeface="Times New Roman"/>
              <a:cs typeface="Times New Roman"/>
              <a:sym typeface="Times New Roman"/>
            </a:endParaRPr>
          </a:p>
        </p:txBody>
      </p:sp>
      <p:sp>
        <p:nvSpPr>
          <p:cNvPr id="272" name="Google Shape;272;p32"/>
          <p:cNvSpPr/>
          <p:nvPr/>
        </p:nvSpPr>
        <p:spPr>
          <a:xfrm>
            <a:off x="3078478" y="4148581"/>
            <a:ext cx="2834644" cy="297638"/>
          </a:xfrm>
          <a:prstGeom prst="rect">
            <a:avLst/>
          </a:prstGeom>
          <a:solidFill>
            <a:schemeClr val="lt1">
              <a:alpha val="89803"/>
            </a:schemeClr>
          </a:solidFill>
          <a:ln cap="flat" cmpd="sng" w="9525">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2"/>
          <p:cNvSpPr/>
          <p:nvPr/>
        </p:nvSpPr>
        <p:spPr>
          <a:xfrm>
            <a:off x="76200" y="4490864"/>
            <a:ext cx="2834644" cy="297638"/>
          </a:xfrm>
          <a:prstGeom prst="roundRect">
            <a:avLst>
              <a:gd fmla="val 16667" name="adj"/>
            </a:avLst>
          </a:prstGeom>
          <a:gradFill>
            <a:gsLst>
              <a:gs pos="0">
                <a:srgbClr val="FF898B"/>
              </a:gs>
              <a:gs pos="65000">
                <a:srgbClr val="FFBFC2"/>
              </a:gs>
              <a:gs pos="100000">
                <a:srgbClr val="FFCFCF"/>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Gây thiệt hại trong khi bắt giữ người phạm tội</a:t>
            </a:r>
            <a:endParaRPr b="1" sz="2400">
              <a:solidFill>
                <a:schemeClr val="dk1"/>
              </a:solidFill>
              <a:latin typeface="Times New Roman"/>
              <a:ea typeface="Times New Roman"/>
              <a:cs typeface="Times New Roman"/>
              <a:sym typeface="Times New Roman"/>
            </a:endParaRPr>
          </a:p>
        </p:txBody>
      </p:sp>
      <p:sp>
        <p:nvSpPr>
          <p:cNvPr id="274" name="Google Shape;274;p32"/>
          <p:cNvSpPr/>
          <p:nvPr/>
        </p:nvSpPr>
        <p:spPr>
          <a:xfrm>
            <a:off x="3078478" y="4833147"/>
            <a:ext cx="2834644" cy="297638"/>
          </a:xfrm>
          <a:prstGeom prst="rect">
            <a:avLst/>
          </a:prstGeom>
          <a:solidFill>
            <a:schemeClr val="lt1">
              <a:alpha val="89803"/>
            </a:schemeClr>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2"/>
          <p:cNvSpPr/>
          <p:nvPr/>
        </p:nvSpPr>
        <p:spPr>
          <a:xfrm>
            <a:off x="76200" y="5110699"/>
            <a:ext cx="2834644" cy="427101"/>
          </a:xfrm>
          <a:prstGeom prst="roundRect">
            <a:avLst>
              <a:gd fmla="val 16667" name="adj"/>
            </a:avLst>
          </a:prstGeom>
          <a:gradFill>
            <a:gsLst>
              <a:gs pos="0">
                <a:srgbClr val="FF9F85"/>
              </a:gs>
              <a:gs pos="65000">
                <a:srgbClr val="FFCABB"/>
              </a:gs>
              <a:gs pos="100000">
                <a:srgbClr val="FFD4CB"/>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Rủi ro trong nghiên cứu, thử nghiệm áp dụng tiến bộ KHKT&amp;CN</a:t>
            </a:r>
            <a:endParaRPr b="1" sz="2400">
              <a:solidFill>
                <a:schemeClr val="dk1"/>
              </a:solidFill>
              <a:latin typeface="Times New Roman"/>
              <a:ea typeface="Times New Roman"/>
              <a:cs typeface="Times New Roman"/>
              <a:sym typeface="Times New Roman"/>
            </a:endParaRPr>
          </a:p>
        </p:txBody>
      </p:sp>
      <p:sp>
        <p:nvSpPr>
          <p:cNvPr id="276" name="Google Shape;276;p32"/>
          <p:cNvSpPr/>
          <p:nvPr/>
        </p:nvSpPr>
        <p:spPr>
          <a:xfrm>
            <a:off x="3078478" y="5517713"/>
            <a:ext cx="2834644" cy="427101"/>
          </a:xfrm>
          <a:prstGeom prst="rect">
            <a:avLst/>
          </a:prstGeom>
          <a:solidFill>
            <a:schemeClr val="lt1">
              <a:alpha val="89803"/>
            </a:schemeClr>
          </a:solidFill>
          <a:ln cap="flat" cmpd="sng" w="9525">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2"/>
          <p:cNvSpPr/>
          <p:nvPr/>
        </p:nvSpPr>
        <p:spPr>
          <a:xfrm>
            <a:off x="76200" y="5989459"/>
            <a:ext cx="2834644" cy="297638"/>
          </a:xfrm>
          <a:prstGeom prst="roundRect">
            <a:avLst>
              <a:gd fmla="val 16667" name="adj"/>
            </a:avLst>
          </a:prstGeom>
          <a:gradFill>
            <a:gsLst>
              <a:gs pos="0">
                <a:srgbClr val="FF898B"/>
              </a:gs>
              <a:gs pos="65000">
                <a:srgbClr val="FFBFC2"/>
              </a:gs>
              <a:gs pos="100000">
                <a:srgbClr val="FFCFCF"/>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Thi hành mệnh lệnh của người chỉ huy hoặc của cấp trên</a:t>
            </a:r>
            <a:endParaRPr b="1" sz="2400">
              <a:solidFill>
                <a:schemeClr val="dk1"/>
              </a:solidFill>
              <a:latin typeface="Times New Roman"/>
              <a:ea typeface="Times New Roman"/>
              <a:cs typeface="Times New Roman"/>
              <a:sym typeface="Times New Roman"/>
            </a:endParaRPr>
          </a:p>
        </p:txBody>
      </p:sp>
      <p:sp>
        <p:nvSpPr>
          <p:cNvPr id="278" name="Google Shape;278;p32"/>
          <p:cNvSpPr/>
          <p:nvPr/>
        </p:nvSpPr>
        <p:spPr>
          <a:xfrm>
            <a:off x="3078478" y="6331742"/>
            <a:ext cx="2834644" cy="297638"/>
          </a:xfrm>
          <a:prstGeom prst="rect">
            <a:avLst/>
          </a:prstGeom>
          <a:solidFill>
            <a:schemeClr val="lt1">
              <a:alpha val="89803"/>
            </a:schemeClr>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1" marL="114300" marR="0" rtl="0" algn="l">
              <a:lnSpc>
                <a:spcPct val="75000"/>
              </a:lnSpc>
              <a:spcBef>
                <a:spcPts val="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9" name="Google Shape;279;p32"/>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idx="1" type="body"/>
          </p:nvPr>
        </p:nvSpPr>
        <p:spPr>
          <a:xfrm>
            <a:off x="381000" y="12192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11. Thời hiệu truy cứu TNHS</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85" name="Google Shape;285;p33"/>
          <p:cNvSpPr/>
          <p:nvPr/>
        </p:nvSpPr>
        <p:spPr>
          <a:xfrm>
            <a:off x="457200" y="1879600"/>
            <a:ext cx="4181736" cy="449060"/>
          </a:xfrm>
          <a:prstGeom prst="roundRect">
            <a:avLst>
              <a:gd fmla="val 16667" name="adj"/>
            </a:avLst>
          </a:prstGeom>
          <a:gradFill>
            <a:gsLst>
              <a:gs pos="0">
                <a:schemeClr val="lt1"/>
              </a:gs>
              <a:gs pos="65000">
                <a:schemeClr val="lt1"/>
              </a:gs>
              <a:gs pos="100000">
                <a:schemeClr val="lt1"/>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05 năm với tội phạm ít nghiêm trọng</a:t>
            </a:r>
            <a:endParaRPr b="1" sz="2400">
              <a:solidFill>
                <a:schemeClr val="dk1"/>
              </a:solidFill>
              <a:latin typeface="Times New Roman"/>
              <a:ea typeface="Times New Roman"/>
              <a:cs typeface="Times New Roman"/>
              <a:sym typeface="Times New Roman"/>
            </a:endParaRPr>
          </a:p>
        </p:txBody>
      </p:sp>
      <p:sp>
        <p:nvSpPr>
          <p:cNvPr id="286" name="Google Shape;286;p33"/>
          <p:cNvSpPr/>
          <p:nvPr/>
        </p:nvSpPr>
        <p:spPr>
          <a:xfrm>
            <a:off x="2481132" y="2396019"/>
            <a:ext cx="4181736" cy="449060"/>
          </a:xfrm>
          <a:prstGeom prst="rect">
            <a:avLst/>
          </a:prstGeom>
          <a:solidFill>
            <a:srgbClr val="CECECE">
              <a:alpha val="89803"/>
            </a:srgbClr>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3"/>
          <p:cNvSpPr/>
          <p:nvPr/>
        </p:nvSpPr>
        <p:spPr>
          <a:xfrm>
            <a:off x="457200" y="2912438"/>
            <a:ext cx="4181736" cy="449060"/>
          </a:xfrm>
          <a:prstGeom prst="roundRect">
            <a:avLst>
              <a:gd fmla="val 16667" name="adj"/>
            </a:avLst>
          </a:prstGeom>
          <a:gradFill>
            <a:gsLst>
              <a:gs pos="0">
                <a:schemeClr val="lt1"/>
              </a:gs>
              <a:gs pos="65000">
                <a:schemeClr val="lt1"/>
              </a:gs>
              <a:gs pos="100000">
                <a:schemeClr val="lt1"/>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10 năm đối với tội phạm nghiêm trọng</a:t>
            </a:r>
            <a:endParaRPr b="1" sz="2400">
              <a:solidFill>
                <a:schemeClr val="dk1"/>
              </a:solidFill>
              <a:latin typeface="Times New Roman"/>
              <a:ea typeface="Times New Roman"/>
              <a:cs typeface="Times New Roman"/>
              <a:sym typeface="Times New Roman"/>
            </a:endParaRPr>
          </a:p>
        </p:txBody>
      </p:sp>
      <p:sp>
        <p:nvSpPr>
          <p:cNvPr id="288" name="Google Shape;288;p33"/>
          <p:cNvSpPr/>
          <p:nvPr/>
        </p:nvSpPr>
        <p:spPr>
          <a:xfrm>
            <a:off x="2481132" y="3428857"/>
            <a:ext cx="4181736" cy="449060"/>
          </a:xfrm>
          <a:prstGeom prst="rect">
            <a:avLst/>
          </a:prstGeom>
          <a:solidFill>
            <a:srgbClr val="CECECE">
              <a:alpha val="89803"/>
            </a:srgbClr>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3"/>
          <p:cNvSpPr/>
          <p:nvPr/>
        </p:nvSpPr>
        <p:spPr>
          <a:xfrm>
            <a:off x="457200" y="3945276"/>
            <a:ext cx="4181736" cy="449060"/>
          </a:xfrm>
          <a:prstGeom prst="roundRect">
            <a:avLst>
              <a:gd fmla="val 16667" name="adj"/>
            </a:avLst>
          </a:prstGeom>
          <a:gradFill>
            <a:gsLst>
              <a:gs pos="0">
                <a:schemeClr val="lt1"/>
              </a:gs>
              <a:gs pos="65000">
                <a:schemeClr val="lt1"/>
              </a:gs>
              <a:gs pos="100000">
                <a:schemeClr val="lt1"/>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15 năm đối với tội phạm rất nghiêm trọng</a:t>
            </a:r>
            <a:endParaRPr b="1" sz="2400">
              <a:solidFill>
                <a:schemeClr val="dk1"/>
              </a:solidFill>
              <a:latin typeface="Times New Roman"/>
              <a:ea typeface="Times New Roman"/>
              <a:cs typeface="Times New Roman"/>
              <a:sym typeface="Times New Roman"/>
            </a:endParaRPr>
          </a:p>
        </p:txBody>
      </p:sp>
      <p:sp>
        <p:nvSpPr>
          <p:cNvPr id="290" name="Google Shape;290;p33"/>
          <p:cNvSpPr/>
          <p:nvPr/>
        </p:nvSpPr>
        <p:spPr>
          <a:xfrm>
            <a:off x="2481132" y="4461695"/>
            <a:ext cx="4181736" cy="449060"/>
          </a:xfrm>
          <a:prstGeom prst="rect">
            <a:avLst/>
          </a:prstGeom>
          <a:solidFill>
            <a:srgbClr val="CECECE">
              <a:alpha val="89803"/>
            </a:srgbClr>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3"/>
          <p:cNvSpPr/>
          <p:nvPr/>
        </p:nvSpPr>
        <p:spPr>
          <a:xfrm>
            <a:off x="457200" y="4978114"/>
            <a:ext cx="4181736" cy="449060"/>
          </a:xfrm>
          <a:prstGeom prst="roundRect">
            <a:avLst>
              <a:gd fmla="val 16667" name="adj"/>
            </a:avLst>
          </a:prstGeom>
          <a:gradFill>
            <a:gsLst>
              <a:gs pos="0">
                <a:schemeClr val="lt1"/>
              </a:gs>
              <a:gs pos="65000">
                <a:schemeClr val="lt1"/>
              </a:gs>
              <a:gs pos="100000">
                <a:schemeClr val="lt1"/>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dk1"/>
                </a:solidFill>
                <a:latin typeface="Times New Roman"/>
                <a:ea typeface="Times New Roman"/>
                <a:cs typeface="Times New Roman"/>
                <a:sym typeface="Times New Roman"/>
              </a:rPr>
              <a:t>20 năm đối với tội phạm đặc biệt nghiêm trọng</a:t>
            </a:r>
            <a:endParaRPr b="1" sz="2400">
              <a:solidFill>
                <a:schemeClr val="dk1"/>
              </a:solidFill>
              <a:latin typeface="Times New Roman"/>
              <a:ea typeface="Times New Roman"/>
              <a:cs typeface="Times New Roman"/>
              <a:sym typeface="Times New Roman"/>
            </a:endParaRPr>
          </a:p>
        </p:txBody>
      </p:sp>
      <p:sp>
        <p:nvSpPr>
          <p:cNvPr id="292" name="Google Shape;292;p33"/>
          <p:cNvSpPr/>
          <p:nvPr/>
        </p:nvSpPr>
        <p:spPr>
          <a:xfrm>
            <a:off x="2481132" y="5494533"/>
            <a:ext cx="4181736" cy="449060"/>
          </a:xfrm>
          <a:prstGeom prst="rect">
            <a:avLst/>
          </a:prstGeom>
          <a:solidFill>
            <a:srgbClr val="CECECE">
              <a:alpha val="89803"/>
            </a:srgbClr>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3"/>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98" name="Shape 298"/>
        <p:cNvGrpSpPr/>
        <p:nvPr/>
      </p:nvGrpSpPr>
      <p:grpSpPr>
        <a:xfrm>
          <a:off x="0" y="0"/>
          <a:ext cx="0" cy="0"/>
          <a:chOff x="0" y="0"/>
          <a:chExt cx="0" cy="0"/>
        </a:xfrm>
      </p:grpSpPr>
      <p:sp>
        <p:nvSpPr>
          <p:cNvPr id="299" name="Google Shape;299;p34"/>
          <p:cNvSpPr txBox="1"/>
          <p:nvPr>
            <p:ph idx="1" type="body"/>
          </p:nvPr>
        </p:nvSpPr>
        <p:spPr>
          <a:xfrm>
            <a:off x="381000" y="12192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12. Căn cứ miễn TNHS</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00" name="Google Shape;300;p34"/>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
        <p:nvSpPr>
          <p:cNvPr id="301" name="Google Shape;301;p34"/>
          <p:cNvSpPr/>
          <p:nvPr/>
        </p:nvSpPr>
        <p:spPr>
          <a:xfrm>
            <a:off x="533400" y="1752600"/>
            <a:ext cx="3581400" cy="685800"/>
          </a:xfrm>
          <a:prstGeom prst="roundRect">
            <a:avLst>
              <a:gd fmla="val 16667" name="adj"/>
            </a:avLst>
          </a:prstGeom>
          <a:gradFill>
            <a:gsLst>
              <a:gs pos="0">
                <a:srgbClr val="7B0000"/>
              </a:gs>
              <a:gs pos="50000">
                <a:srgbClr val="C40000"/>
              </a:gs>
              <a:gs pos="70000">
                <a:srgbClr val="DA0003"/>
              </a:gs>
              <a:gs pos="100000">
                <a:srgbClr val="FF1A20"/>
              </a:gs>
            </a:gsLst>
            <a:lin ang="16200000" scaled="0"/>
          </a:gradFill>
          <a:ln cap="flat"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ĐƯƠNG NHIÊN MIỄN TNHS</a:t>
            </a:r>
            <a:endParaRPr b="1" sz="1800">
              <a:solidFill>
                <a:schemeClr val="lt1"/>
              </a:solidFill>
              <a:latin typeface="Times New Roman"/>
              <a:ea typeface="Times New Roman"/>
              <a:cs typeface="Times New Roman"/>
              <a:sym typeface="Times New Roman"/>
            </a:endParaRPr>
          </a:p>
        </p:txBody>
      </p:sp>
      <p:sp>
        <p:nvSpPr>
          <p:cNvPr id="302" name="Google Shape;302;p34"/>
          <p:cNvSpPr/>
          <p:nvPr/>
        </p:nvSpPr>
        <p:spPr>
          <a:xfrm>
            <a:off x="533400" y="2971800"/>
            <a:ext cx="3581400" cy="685800"/>
          </a:xfrm>
          <a:prstGeom prst="roundRect">
            <a:avLst>
              <a:gd fmla="val 16667" name="adj"/>
            </a:avLst>
          </a:prstGeom>
          <a:gradFill>
            <a:gsLst>
              <a:gs pos="0">
                <a:srgbClr val="072552"/>
              </a:gs>
              <a:gs pos="50000">
                <a:srgbClr val="0E3F85"/>
              </a:gs>
              <a:gs pos="70000">
                <a:srgbClr val="1D4F96"/>
              </a:gs>
              <a:gs pos="100000">
                <a:srgbClr val="3A6AB9"/>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MIỄN TNHS CÓ ĐIỀU KIỆN </a:t>
            </a:r>
            <a:endParaRPr b="1" sz="1800">
              <a:solidFill>
                <a:schemeClr val="lt1"/>
              </a:solidFill>
              <a:latin typeface="Times New Roman"/>
              <a:ea typeface="Times New Roman"/>
              <a:cs typeface="Times New Roman"/>
              <a:sym typeface="Times New Roman"/>
            </a:endParaRPr>
          </a:p>
        </p:txBody>
      </p:sp>
      <p:sp>
        <p:nvSpPr>
          <p:cNvPr id="303" name="Google Shape;303;p34"/>
          <p:cNvSpPr/>
          <p:nvPr/>
        </p:nvSpPr>
        <p:spPr>
          <a:xfrm>
            <a:off x="4648200" y="1219200"/>
            <a:ext cx="3581400" cy="762000"/>
          </a:xfrm>
          <a:prstGeom prst="roundRect">
            <a:avLst>
              <a:gd fmla="val 16667" name="adj"/>
            </a:avLst>
          </a:prstGeom>
          <a:gradFill>
            <a:gsLst>
              <a:gs pos="0">
                <a:srgbClr val="7B0000"/>
              </a:gs>
              <a:gs pos="50000">
                <a:srgbClr val="C40000"/>
              </a:gs>
              <a:gs pos="70000">
                <a:srgbClr val="DA0003"/>
              </a:gs>
              <a:gs pos="100000">
                <a:srgbClr val="FF1A20"/>
              </a:gs>
            </a:gsLst>
            <a:lin ang="16200000" scaled="0"/>
          </a:gradFill>
          <a:ln cap="flat"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Times New Roman"/>
                <a:ea typeface="Times New Roman"/>
                <a:cs typeface="Times New Roman"/>
                <a:sym typeface="Times New Roman"/>
              </a:rPr>
              <a:t>Sự thay đổi chính sách, pháp luật làm cho hành vi phạm tội không còn nguy hiểm cho xã hội nữa</a:t>
            </a:r>
            <a:endParaRPr b="1" sz="1800">
              <a:solidFill>
                <a:schemeClr val="lt1"/>
              </a:solidFill>
              <a:latin typeface="Times New Roman"/>
              <a:ea typeface="Times New Roman"/>
              <a:cs typeface="Times New Roman"/>
              <a:sym typeface="Times New Roman"/>
            </a:endParaRPr>
          </a:p>
        </p:txBody>
      </p:sp>
      <p:sp>
        <p:nvSpPr>
          <p:cNvPr id="304" name="Google Shape;304;p34"/>
          <p:cNvSpPr/>
          <p:nvPr/>
        </p:nvSpPr>
        <p:spPr>
          <a:xfrm>
            <a:off x="4648200" y="2057400"/>
            <a:ext cx="3581400" cy="762000"/>
          </a:xfrm>
          <a:prstGeom prst="roundRect">
            <a:avLst>
              <a:gd fmla="val 16667" name="adj"/>
            </a:avLst>
          </a:prstGeom>
          <a:gradFill>
            <a:gsLst>
              <a:gs pos="0">
                <a:srgbClr val="7B0000"/>
              </a:gs>
              <a:gs pos="50000">
                <a:srgbClr val="C40000"/>
              </a:gs>
              <a:gs pos="70000">
                <a:srgbClr val="DA0003"/>
              </a:gs>
              <a:gs pos="100000">
                <a:srgbClr val="FF1A20"/>
              </a:gs>
            </a:gsLst>
            <a:lin ang="16200000" scaled="0"/>
          </a:gradFill>
          <a:ln cap="flat"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Times New Roman"/>
                <a:ea typeface="Times New Roman"/>
                <a:cs typeface="Times New Roman"/>
                <a:sym typeface="Times New Roman"/>
              </a:rPr>
              <a:t>Khi có quyết định đại xá</a:t>
            </a:r>
            <a:endParaRPr b="1" sz="1800">
              <a:solidFill>
                <a:schemeClr val="lt1"/>
              </a:solidFill>
              <a:latin typeface="Times New Roman"/>
              <a:ea typeface="Times New Roman"/>
              <a:cs typeface="Times New Roman"/>
              <a:sym typeface="Times New Roman"/>
            </a:endParaRPr>
          </a:p>
        </p:txBody>
      </p:sp>
      <p:sp>
        <p:nvSpPr>
          <p:cNvPr id="305" name="Google Shape;305;p34"/>
          <p:cNvSpPr/>
          <p:nvPr/>
        </p:nvSpPr>
        <p:spPr>
          <a:xfrm>
            <a:off x="4648200" y="2971800"/>
            <a:ext cx="3581400" cy="762000"/>
          </a:xfrm>
          <a:prstGeom prst="roundRect">
            <a:avLst>
              <a:gd fmla="val 16667" name="adj"/>
            </a:avLst>
          </a:prstGeom>
          <a:gradFill>
            <a:gsLst>
              <a:gs pos="0">
                <a:srgbClr val="072552"/>
              </a:gs>
              <a:gs pos="50000">
                <a:srgbClr val="0E3F85"/>
              </a:gs>
              <a:gs pos="70000">
                <a:srgbClr val="1D4F96"/>
              </a:gs>
              <a:gs pos="100000">
                <a:srgbClr val="3A6AB9"/>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Times New Roman"/>
                <a:ea typeface="Times New Roman"/>
                <a:cs typeface="Times New Roman"/>
                <a:sym typeface="Times New Roman"/>
              </a:rPr>
              <a:t>Do chuyển biến của tình hình mà người phạm tội không còn nguy hiểm cho xã hội nữa</a:t>
            </a:r>
            <a:endParaRPr b="1" sz="1800">
              <a:solidFill>
                <a:schemeClr val="lt1"/>
              </a:solidFill>
              <a:latin typeface="Times New Roman"/>
              <a:ea typeface="Times New Roman"/>
              <a:cs typeface="Times New Roman"/>
              <a:sym typeface="Times New Roman"/>
            </a:endParaRPr>
          </a:p>
        </p:txBody>
      </p:sp>
      <p:sp>
        <p:nvSpPr>
          <p:cNvPr id="306" name="Google Shape;306;p34"/>
          <p:cNvSpPr/>
          <p:nvPr/>
        </p:nvSpPr>
        <p:spPr>
          <a:xfrm>
            <a:off x="4648200" y="3886200"/>
            <a:ext cx="3581400" cy="1066800"/>
          </a:xfrm>
          <a:prstGeom prst="roundRect">
            <a:avLst>
              <a:gd fmla="val 16667" name="adj"/>
            </a:avLst>
          </a:prstGeom>
          <a:gradFill>
            <a:gsLst>
              <a:gs pos="0">
                <a:srgbClr val="072552"/>
              </a:gs>
              <a:gs pos="50000">
                <a:srgbClr val="0E3F85"/>
              </a:gs>
              <a:gs pos="70000">
                <a:srgbClr val="1D4F96"/>
              </a:gs>
              <a:gs pos="100000">
                <a:srgbClr val="3A6AB9"/>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Times New Roman"/>
                <a:ea typeface="Times New Roman"/>
                <a:cs typeface="Times New Roman"/>
                <a:sym typeface="Times New Roman"/>
              </a:rPr>
              <a:t>Do người phạm tội mắc bệnh hiểm nghèo dẫn đến không còn khả năng gây nguy hiểm cho xã hội nữa</a:t>
            </a:r>
            <a:endParaRPr b="1" sz="1800">
              <a:solidFill>
                <a:schemeClr val="lt1"/>
              </a:solidFill>
              <a:latin typeface="Times New Roman"/>
              <a:ea typeface="Times New Roman"/>
              <a:cs typeface="Times New Roman"/>
              <a:sym typeface="Times New Roman"/>
            </a:endParaRPr>
          </a:p>
        </p:txBody>
      </p:sp>
      <p:sp>
        <p:nvSpPr>
          <p:cNvPr id="307" name="Google Shape;307;p34"/>
          <p:cNvSpPr/>
          <p:nvPr/>
        </p:nvSpPr>
        <p:spPr>
          <a:xfrm>
            <a:off x="4648200" y="5029200"/>
            <a:ext cx="3581400" cy="1828800"/>
          </a:xfrm>
          <a:prstGeom prst="roundRect">
            <a:avLst>
              <a:gd fmla="val 16667" name="adj"/>
            </a:avLst>
          </a:prstGeom>
          <a:gradFill>
            <a:gsLst>
              <a:gs pos="0">
                <a:srgbClr val="072552"/>
              </a:gs>
              <a:gs pos="50000">
                <a:srgbClr val="0E3F85"/>
              </a:gs>
              <a:gs pos="70000">
                <a:srgbClr val="1D4F96"/>
              </a:gs>
              <a:gs pos="100000">
                <a:srgbClr val="3A6AB9"/>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Times New Roman"/>
                <a:ea typeface="Times New Roman"/>
                <a:cs typeface="Times New Roman"/>
                <a:sym typeface="Times New Roman"/>
              </a:rPr>
              <a:t>Người phạm tội tự thú, khai rõ sự việc, góp phần có hiệu quả vào việc phát hiện và điều tra tội phạm, cố gắng hạn chế mức thấp nhất hậu quả và lập công lớn, có cống hiến đặc biệt được NN, xã hội thừa nhận</a:t>
            </a:r>
            <a:endParaRPr b="1" sz="1800">
              <a:solidFill>
                <a:schemeClr val="lt1"/>
              </a:solidFill>
              <a:latin typeface="Times New Roman"/>
              <a:ea typeface="Times New Roman"/>
              <a:cs typeface="Times New Roman"/>
              <a:sym typeface="Times New Roman"/>
            </a:endParaRPr>
          </a:p>
        </p:txBody>
      </p:sp>
      <p:sp>
        <p:nvSpPr>
          <p:cNvPr id="308" name="Google Shape;308;p34"/>
          <p:cNvSpPr/>
          <p:nvPr/>
        </p:nvSpPr>
        <p:spPr>
          <a:xfrm>
            <a:off x="533400" y="4038600"/>
            <a:ext cx="3581400" cy="2819400"/>
          </a:xfrm>
          <a:prstGeom prst="roundRect">
            <a:avLst>
              <a:gd fmla="val 16667" name="adj"/>
            </a:avLst>
          </a:prstGeom>
          <a:gradFill>
            <a:gsLst>
              <a:gs pos="0">
                <a:srgbClr val="3E0E19"/>
              </a:gs>
              <a:gs pos="50000">
                <a:srgbClr val="65192A"/>
              </a:gs>
              <a:gs pos="70000">
                <a:srgbClr val="752837"/>
              </a:gs>
              <a:gs pos="100000">
                <a:srgbClr val="944454"/>
              </a:gs>
            </a:gsLst>
            <a:lin ang="16200000" scaled="0"/>
          </a:gradFill>
          <a:ln cap="flat" cmpd="sng" w="9525">
            <a:solidFill>
              <a:schemeClr val="accent6"/>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Times New Roman"/>
                <a:ea typeface="Times New Roman"/>
                <a:cs typeface="Times New Roman"/>
                <a:sym typeface="Times New Roman"/>
              </a:rPr>
              <a:t>Người thực hiện tội phạm ít nghiêm trọng hoặc tội phạm nghiêm trọng do vô ý gây thiệt hại về tính mạng, sức khỏe, danh dự, nhân phẩm hoặc tài sản của người khác và được người bị hại hoặc người đại diện của người bị hại tự nguyện hòa giải và đề nghị miễn TNHS</a:t>
            </a:r>
            <a:endParaRPr b="1" sz="1800">
              <a:solidFill>
                <a:schemeClr val="lt1"/>
              </a:solidFill>
              <a:latin typeface="Times New Roman"/>
              <a:ea typeface="Times New Roman"/>
              <a:cs typeface="Times New Roman"/>
              <a:sym typeface="Times New Roman"/>
            </a:endParaRPr>
          </a:p>
        </p:txBody>
      </p:sp>
      <p:sp>
        <p:nvSpPr>
          <p:cNvPr id="309" name="Google Shape;309;p34"/>
          <p:cNvSpPr/>
          <p:nvPr/>
        </p:nvSpPr>
        <p:spPr>
          <a:xfrm>
            <a:off x="4191000" y="1447800"/>
            <a:ext cx="381000" cy="304800"/>
          </a:xfrm>
          <a:prstGeom prst="rightArrow">
            <a:avLst>
              <a:gd fmla="val 50000" name="adj1"/>
              <a:gd fmla="val 50000" name="adj2"/>
            </a:avLst>
          </a:prstGeom>
          <a:gradFill>
            <a:gsLst>
              <a:gs pos="0">
                <a:srgbClr val="7B0000"/>
              </a:gs>
              <a:gs pos="50000">
                <a:srgbClr val="C40000"/>
              </a:gs>
              <a:gs pos="70000">
                <a:srgbClr val="DA0003"/>
              </a:gs>
              <a:gs pos="100000">
                <a:srgbClr val="FF1A20"/>
              </a:gs>
            </a:gsLst>
            <a:lin ang="16200000" scaled="0"/>
          </a:gradFill>
          <a:ln cap="flat"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10" name="Google Shape;310;p34"/>
          <p:cNvSpPr/>
          <p:nvPr/>
        </p:nvSpPr>
        <p:spPr>
          <a:xfrm>
            <a:off x="4191000" y="2286000"/>
            <a:ext cx="381000" cy="304800"/>
          </a:xfrm>
          <a:prstGeom prst="rightArrow">
            <a:avLst>
              <a:gd fmla="val 50000" name="adj1"/>
              <a:gd fmla="val 50000" name="adj2"/>
            </a:avLst>
          </a:prstGeom>
          <a:gradFill>
            <a:gsLst>
              <a:gs pos="0">
                <a:srgbClr val="7B0000"/>
              </a:gs>
              <a:gs pos="50000">
                <a:srgbClr val="C40000"/>
              </a:gs>
              <a:gs pos="70000">
                <a:srgbClr val="DA0003"/>
              </a:gs>
              <a:gs pos="100000">
                <a:srgbClr val="FF1A20"/>
              </a:gs>
            </a:gsLst>
            <a:lin ang="16200000" scaled="0"/>
          </a:gradFill>
          <a:ln cap="flat"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11" name="Google Shape;311;p34"/>
          <p:cNvSpPr/>
          <p:nvPr/>
        </p:nvSpPr>
        <p:spPr>
          <a:xfrm>
            <a:off x="4191000" y="3276600"/>
            <a:ext cx="381000" cy="304800"/>
          </a:xfrm>
          <a:prstGeom prst="rightArrow">
            <a:avLst>
              <a:gd fmla="val 50000" name="adj1"/>
              <a:gd fmla="val 50000" name="adj2"/>
            </a:avLst>
          </a:prstGeom>
          <a:gradFill>
            <a:gsLst>
              <a:gs pos="0">
                <a:srgbClr val="072552"/>
              </a:gs>
              <a:gs pos="50000">
                <a:srgbClr val="0E3F85"/>
              </a:gs>
              <a:gs pos="70000">
                <a:srgbClr val="1D4F96"/>
              </a:gs>
              <a:gs pos="100000">
                <a:srgbClr val="3A6AB9"/>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F0"/>
              </a:solidFill>
              <a:latin typeface="Lucida Sans"/>
              <a:ea typeface="Lucida Sans"/>
              <a:cs typeface="Lucida Sans"/>
              <a:sym typeface="Lucida Sans"/>
            </a:endParaRPr>
          </a:p>
        </p:txBody>
      </p:sp>
      <p:sp>
        <p:nvSpPr>
          <p:cNvPr id="312" name="Google Shape;312;p34"/>
          <p:cNvSpPr/>
          <p:nvPr/>
        </p:nvSpPr>
        <p:spPr>
          <a:xfrm>
            <a:off x="4191000" y="4343400"/>
            <a:ext cx="381000" cy="304800"/>
          </a:xfrm>
          <a:prstGeom prst="rightArrow">
            <a:avLst>
              <a:gd fmla="val 50000" name="adj1"/>
              <a:gd fmla="val 50000" name="adj2"/>
            </a:avLst>
          </a:prstGeom>
          <a:gradFill>
            <a:gsLst>
              <a:gs pos="0">
                <a:srgbClr val="072552"/>
              </a:gs>
              <a:gs pos="50000">
                <a:srgbClr val="0E3F85"/>
              </a:gs>
              <a:gs pos="70000">
                <a:srgbClr val="1D4F96"/>
              </a:gs>
              <a:gs pos="100000">
                <a:srgbClr val="3A6AB9"/>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13" name="Google Shape;313;p34"/>
          <p:cNvSpPr/>
          <p:nvPr/>
        </p:nvSpPr>
        <p:spPr>
          <a:xfrm>
            <a:off x="4191000" y="5638800"/>
            <a:ext cx="381000" cy="304800"/>
          </a:xfrm>
          <a:prstGeom prst="rightArrow">
            <a:avLst>
              <a:gd fmla="val 50000" name="adj1"/>
              <a:gd fmla="val 50000" name="adj2"/>
            </a:avLst>
          </a:prstGeom>
          <a:gradFill>
            <a:gsLst>
              <a:gs pos="0">
                <a:srgbClr val="072552"/>
              </a:gs>
              <a:gs pos="50000">
                <a:srgbClr val="0E3F85"/>
              </a:gs>
              <a:gs pos="70000">
                <a:srgbClr val="1D4F96"/>
              </a:gs>
              <a:gs pos="100000">
                <a:srgbClr val="3A6AB9"/>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14" name="Google Shape;314;p34"/>
          <p:cNvSpPr/>
          <p:nvPr/>
        </p:nvSpPr>
        <p:spPr>
          <a:xfrm rot="5400000">
            <a:off x="2095500" y="3695700"/>
            <a:ext cx="381000" cy="304800"/>
          </a:xfrm>
          <a:prstGeom prst="rightArrow">
            <a:avLst>
              <a:gd fmla="val 50000" name="adj1"/>
              <a:gd fmla="val 50000" name="adj2"/>
            </a:avLst>
          </a:prstGeom>
          <a:gradFill>
            <a:gsLst>
              <a:gs pos="0">
                <a:srgbClr val="3E0E19"/>
              </a:gs>
              <a:gs pos="50000">
                <a:srgbClr val="65192A"/>
              </a:gs>
              <a:gs pos="70000">
                <a:srgbClr val="752837"/>
              </a:gs>
              <a:gs pos="100000">
                <a:srgbClr val="944454"/>
              </a:gs>
            </a:gsLst>
            <a:lin ang="16200000" scaled="0"/>
          </a:gradFill>
          <a:ln cap="flat" cmpd="sng" w="9525">
            <a:solidFill>
              <a:schemeClr val="accent6"/>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5"/>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13. Hình phạt</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20" name="Google Shape;320;p35"/>
          <p:cNvSpPr txBox="1"/>
          <p:nvPr/>
        </p:nvSpPr>
        <p:spPr>
          <a:xfrm>
            <a:off x="533400" y="1524000"/>
            <a:ext cx="8077200" cy="5078313"/>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Hình phạt là biện pháp cưỡng chế nghiêm khắc nhất của Nhà nước nhằm </a:t>
            </a:r>
            <a:r>
              <a:rPr lang="en-US" sz="2400">
                <a:solidFill>
                  <a:srgbClr val="FF0000"/>
                </a:solidFill>
                <a:latin typeface="Times New Roman"/>
                <a:ea typeface="Times New Roman"/>
                <a:cs typeface="Times New Roman"/>
                <a:sym typeface="Times New Roman"/>
              </a:rPr>
              <a:t>tước bỏ hoặc hạn chế quyền, lợi ích </a:t>
            </a:r>
            <a:r>
              <a:rPr lang="en-US" sz="2400">
                <a:solidFill>
                  <a:schemeClr val="dk1"/>
                </a:solidFill>
                <a:latin typeface="Times New Roman"/>
                <a:ea typeface="Times New Roman"/>
                <a:cs typeface="Times New Roman"/>
                <a:sym typeface="Times New Roman"/>
              </a:rPr>
              <a:t>của người/ pháp nhân thương mại phạm tội. </a:t>
            </a:r>
            <a:endParaRPr/>
          </a:p>
          <a:p>
            <a:pPr indent="-152400" lvl="0" marL="0" marR="0" rtl="0" algn="just">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Hình phạt được </a:t>
            </a:r>
            <a:r>
              <a:rPr lang="en-US" sz="2400">
                <a:solidFill>
                  <a:srgbClr val="FF0000"/>
                </a:solidFill>
                <a:latin typeface="Times New Roman"/>
                <a:ea typeface="Times New Roman"/>
                <a:cs typeface="Times New Roman"/>
                <a:sym typeface="Times New Roman"/>
              </a:rPr>
              <a:t>quy định trong Bộ luật hình sự </a:t>
            </a:r>
            <a:r>
              <a:rPr lang="en-US" sz="2400">
                <a:solidFill>
                  <a:schemeClr val="dk1"/>
                </a:solidFill>
                <a:latin typeface="Times New Roman"/>
                <a:ea typeface="Times New Roman"/>
                <a:cs typeface="Times New Roman"/>
                <a:sym typeface="Times New Roman"/>
              </a:rPr>
              <a:t>và </a:t>
            </a:r>
            <a:r>
              <a:rPr lang="en-US" sz="2400">
                <a:solidFill>
                  <a:srgbClr val="FF0000"/>
                </a:solidFill>
                <a:latin typeface="Times New Roman"/>
                <a:ea typeface="Times New Roman"/>
                <a:cs typeface="Times New Roman"/>
                <a:sym typeface="Times New Roman"/>
              </a:rPr>
              <a:t>do Toà án quyết định.</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30, BLHS)</a:t>
            </a:r>
            <a:endParaRPr/>
          </a:p>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Mục đích của hình phạt: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Hình phạt </a:t>
            </a:r>
            <a:r>
              <a:rPr b="1" lang="en-US" sz="2400">
                <a:solidFill>
                  <a:srgbClr val="FF0000"/>
                </a:solidFill>
                <a:latin typeface="Times New Roman"/>
                <a:ea typeface="Times New Roman"/>
                <a:cs typeface="Times New Roman"/>
                <a:sym typeface="Times New Roman"/>
              </a:rPr>
              <a:t>không chỉ nhằm trừng trị </a:t>
            </a:r>
            <a:r>
              <a:rPr lang="en-US" sz="2400">
                <a:solidFill>
                  <a:schemeClr val="dk1"/>
                </a:solidFill>
                <a:latin typeface="Times New Roman"/>
                <a:ea typeface="Times New Roman"/>
                <a:cs typeface="Times New Roman"/>
                <a:sym typeface="Times New Roman"/>
              </a:rPr>
              <a:t>người, pháp nhân thương mại phạm tội mà </a:t>
            </a:r>
            <a:r>
              <a:rPr b="1" lang="en-US" sz="2400">
                <a:solidFill>
                  <a:srgbClr val="FF0000"/>
                </a:solidFill>
                <a:latin typeface="Times New Roman"/>
                <a:ea typeface="Times New Roman"/>
                <a:cs typeface="Times New Roman"/>
                <a:sym typeface="Times New Roman"/>
              </a:rPr>
              <a:t>còn giáo dục họ ý thức tuân theo pháp luật và các quy tắc của cuộc sống</a:t>
            </a:r>
            <a:r>
              <a:rPr lang="en-US" sz="2400">
                <a:solidFill>
                  <a:schemeClr val="dk1"/>
                </a:solidFill>
                <a:latin typeface="Times New Roman"/>
                <a:ea typeface="Times New Roman"/>
                <a:cs typeface="Times New Roman"/>
                <a:sym typeface="Times New Roman"/>
              </a:rPr>
              <a:t>, </a:t>
            </a:r>
            <a:r>
              <a:rPr b="1" lang="en-US" sz="2400">
                <a:solidFill>
                  <a:srgbClr val="FF0000"/>
                </a:solidFill>
                <a:latin typeface="Times New Roman"/>
                <a:ea typeface="Times New Roman"/>
                <a:cs typeface="Times New Roman"/>
                <a:sym typeface="Times New Roman"/>
              </a:rPr>
              <a:t>ngăn ngừa họ phạm tội mới; giáo dục người, pháp nhân thương mại khác tôn trọng pháp luật, phòng ngừa và đấu tranh chống tội phạm</a:t>
            </a:r>
            <a:endParaRPr b="1" sz="2400" u="sng">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21" name="Google Shape;321;p35"/>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13. Hình phạt</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27" name="Google Shape;327;p36"/>
          <p:cNvSpPr/>
          <p:nvPr/>
        </p:nvSpPr>
        <p:spPr>
          <a:xfrm>
            <a:off x="1524000" y="1727200"/>
            <a:ext cx="60960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Hệ thống </a:t>
            </a:r>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hình phạt</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Hình phạt đối với người phạm tội</a:t>
            </a:r>
            <a:endParaRPr b="1"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Hình phạt đối với PNTM phạm tội</a:t>
            </a:r>
            <a:endParaRPr b="1"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328" name="Google Shape;328;p36"/>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13. Hình phạt</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34" name="Google Shape;334;p37"/>
          <p:cNvSpPr/>
          <p:nvPr/>
        </p:nvSpPr>
        <p:spPr>
          <a:xfrm>
            <a:off x="1524000" y="1727200"/>
            <a:ext cx="60960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Hình phạt đối với người phạm tội</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Hình phạt chính</a:t>
            </a:r>
            <a:endParaRPr b="1"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Hình phạt bổ sung</a:t>
            </a:r>
            <a:endParaRPr b="1"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335" name="Google Shape;335;p37"/>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pic>
        <p:nvPicPr>
          <p:cNvPr descr="2.png" id="336" name="Google Shape;336;p37"/>
          <p:cNvPicPr preferRelativeResize="0"/>
          <p:nvPr/>
        </p:nvPicPr>
        <p:blipFill rotWithShape="1">
          <a:blip r:embed="rId3">
            <a:alphaModFix/>
          </a:blip>
          <a:srcRect b="0" l="0" r="0" t="0"/>
          <a:stretch/>
        </p:blipFill>
        <p:spPr>
          <a:xfrm>
            <a:off x="609600" y="1524000"/>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8"/>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13. Hình phạt</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42" name="Google Shape;342;p38"/>
          <p:cNvSpPr/>
          <p:nvPr/>
        </p:nvSpPr>
        <p:spPr>
          <a:xfrm>
            <a:off x="304800" y="914400"/>
            <a:ext cx="8458200" cy="4724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203200" lvl="1" marL="114300" marR="0" rtl="0" algn="l">
              <a:lnSpc>
                <a:spcPct val="75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Hình phạt chính</a:t>
            </a:r>
            <a:endParaRPr b="1" i="0" sz="32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32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Cảnh cáo</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1" i="0" sz="14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Phạt tiền</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Cải tạo không giam giữ</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Trục xuất</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Tù có thời hạn</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Tù chung thân</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Tử hình </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p:txBody>
      </p:sp>
      <p:pic>
        <p:nvPicPr>
          <p:cNvPr descr="3.png" id="343" name="Google Shape;343;p38"/>
          <p:cNvPicPr preferRelativeResize="0"/>
          <p:nvPr/>
        </p:nvPicPr>
        <p:blipFill rotWithShape="1">
          <a:blip r:embed="rId3">
            <a:alphaModFix/>
          </a:blip>
          <a:srcRect b="0" l="0" r="0" t="0"/>
          <a:stretch/>
        </p:blipFill>
        <p:spPr>
          <a:xfrm>
            <a:off x="457200" y="5210175"/>
            <a:ext cx="880110" cy="733425"/>
          </a:xfrm>
          <a:prstGeom prst="rect">
            <a:avLst/>
          </a:prstGeom>
          <a:noFill/>
          <a:ln>
            <a:noFill/>
          </a:ln>
        </p:spPr>
      </p:pic>
      <p:pic>
        <p:nvPicPr>
          <p:cNvPr descr="13.jpg" id="344" name="Google Shape;344;p38"/>
          <p:cNvPicPr preferRelativeResize="0"/>
          <p:nvPr/>
        </p:nvPicPr>
        <p:blipFill rotWithShape="1">
          <a:blip r:embed="rId4">
            <a:alphaModFix/>
          </a:blip>
          <a:srcRect b="0" l="0" r="0" t="0"/>
          <a:stretch/>
        </p:blipFill>
        <p:spPr>
          <a:xfrm>
            <a:off x="1600200" y="5181600"/>
            <a:ext cx="1016000" cy="762000"/>
          </a:xfrm>
          <a:prstGeom prst="rect">
            <a:avLst/>
          </a:prstGeom>
          <a:noFill/>
          <a:ln>
            <a:noFill/>
          </a:ln>
        </p:spPr>
      </p:pic>
      <p:pic>
        <p:nvPicPr>
          <p:cNvPr descr="10.jpg" id="345" name="Google Shape;345;p38"/>
          <p:cNvPicPr preferRelativeResize="0"/>
          <p:nvPr/>
        </p:nvPicPr>
        <p:blipFill rotWithShape="1">
          <a:blip r:embed="rId5">
            <a:alphaModFix/>
          </a:blip>
          <a:srcRect b="0" l="0" r="0" t="0"/>
          <a:stretch/>
        </p:blipFill>
        <p:spPr>
          <a:xfrm>
            <a:off x="5257800" y="5110162"/>
            <a:ext cx="2209800" cy="833438"/>
          </a:xfrm>
          <a:prstGeom prst="rect">
            <a:avLst/>
          </a:prstGeom>
          <a:noFill/>
          <a:ln>
            <a:noFill/>
          </a:ln>
        </p:spPr>
      </p:pic>
      <p:pic>
        <p:nvPicPr>
          <p:cNvPr descr="12.jpg" id="346" name="Google Shape;346;p38"/>
          <p:cNvPicPr preferRelativeResize="0"/>
          <p:nvPr/>
        </p:nvPicPr>
        <p:blipFill rotWithShape="1">
          <a:blip r:embed="rId6">
            <a:alphaModFix/>
          </a:blip>
          <a:srcRect b="0" l="0" r="0" t="0"/>
          <a:stretch/>
        </p:blipFill>
        <p:spPr>
          <a:xfrm>
            <a:off x="4114800" y="5105400"/>
            <a:ext cx="914400" cy="838200"/>
          </a:xfrm>
          <a:prstGeom prst="rect">
            <a:avLst/>
          </a:prstGeom>
          <a:noFill/>
          <a:ln>
            <a:noFill/>
          </a:ln>
        </p:spPr>
      </p:pic>
      <p:pic>
        <p:nvPicPr>
          <p:cNvPr descr="14.jpg" id="347" name="Google Shape;347;p38"/>
          <p:cNvPicPr preferRelativeResize="0"/>
          <p:nvPr/>
        </p:nvPicPr>
        <p:blipFill rotWithShape="1">
          <a:blip r:embed="rId7">
            <a:alphaModFix/>
          </a:blip>
          <a:srcRect b="0" l="0" r="0" t="0"/>
          <a:stretch/>
        </p:blipFill>
        <p:spPr>
          <a:xfrm>
            <a:off x="7762875" y="5105400"/>
            <a:ext cx="923925" cy="838200"/>
          </a:xfrm>
          <a:prstGeom prst="rect">
            <a:avLst/>
          </a:prstGeom>
          <a:noFill/>
          <a:ln>
            <a:noFill/>
          </a:ln>
        </p:spPr>
      </p:pic>
      <p:pic>
        <p:nvPicPr>
          <p:cNvPr descr="5.jpg" id="348" name="Google Shape;348;p38"/>
          <p:cNvPicPr preferRelativeResize="0"/>
          <p:nvPr/>
        </p:nvPicPr>
        <p:blipFill rotWithShape="1">
          <a:blip r:embed="rId8">
            <a:alphaModFix/>
          </a:blip>
          <a:srcRect b="0" l="0" r="0" t="0"/>
          <a:stretch/>
        </p:blipFill>
        <p:spPr>
          <a:xfrm>
            <a:off x="2743200" y="5105400"/>
            <a:ext cx="1196653" cy="819150"/>
          </a:xfrm>
          <a:prstGeom prst="rect">
            <a:avLst/>
          </a:prstGeom>
          <a:noFill/>
          <a:ln>
            <a:noFill/>
          </a:ln>
        </p:spPr>
      </p:pic>
      <p:sp>
        <p:nvSpPr>
          <p:cNvPr id="349" name="Google Shape;349;p38"/>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13. Hình phạt</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55" name="Google Shape;355;p39"/>
          <p:cNvSpPr/>
          <p:nvPr/>
        </p:nvSpPr>
        <p:spPr>
          <a:xfrm>
            <a:off x="304800" y="1371600"/>
            <a:ext cx="8458200" cy="4724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203200" lvl="1" marL="114300" marR="0" rtl="0" algn="l">
              <a:lnSpc>
                <a:spcPct val="75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Hình phạt </a:t>
            </a:r>
            <a:endParaRPr/>
          </a:p>
          <a:p>
            <a:pPr indent="-203200" lvl="1" marL="114300" marR="0" rtl="0" algn="l">
              <a:lnSpc>
                <a:spcPct val="75000"/>
              </a:lnSpc>
              <a:spcBef>
                <a:spcPts val="32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bổ sung</a:t>
            </a:r>
            <a:endParaRPr b="1" i="0" sz="32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32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Cấm đảm nhiệm chức vụ, cấm hành nghề hoặc làm công việc nhất định</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1" i="0" sz="14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Cấm cư trú</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Quản chế</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Tước một số quyền công dân</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Tịch thu tài sản</a:t>
            </a:r>
            <a:endParaRPr b="1" i="0" sz="1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rgbClr val="FF0000"/>
              </a:buClr>
              <a:buSzPts val="1400"/>
              <a:buFont typeface="Times New Roman"/>
              <a:buChar char="•"/>
            </a:pPr>
            <a:r>
              <a:rPr b="1" i="0" lang="en-US" sz="1400" u="none" cap="none" strike="noStrike">
                <a:solidFill>
                  <a:srgbClr val="FF0000"/>
                </a:solidFill>
                <a:latin typeface="Times New Roman"/>
                <a:ea typeface="Times New Roman"/>
                <a:cs typeface="Times New Roman"/>
                <a:sym typeface="Times New Roman"/>
              </a:rPr>
              <a:t>Phạt tiền</a:t>
            </a:r>
            <a:endParaRPr b="1" i="0" sz="1400" u="none" cap="none" strike="noStrike">
              <a:solidFill>
                <a:srgbClr val="FF0000"/>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40"/>
              </a:spcBef>
              <a:spcAft>
                <a:spcPts val="0"/>
              </a:spcAft>
              <a:buClr>
                <a:srgbClr val="FF0000"/>
              </a:buClr>
              <a:buSzPts val="1400"/>
              <a:buFont typeface="Times New Roman"/>
              <a:buChar char="•"/>
            </a:pPr>
            <a:r>
              <a:rPr b="1" i="0" lang="en-US" sz="1400" u="none" cap="none" strike="noStrike">
                <a:solidFill>
                  <a:srgbClr val="FF0000"/>
                </a:solidFill>
                <a:latin typeface="Times New Roman"/>
                <a:ea typeface="Times New Roman"/>
                <a:cs typeface="Times New Roman"/>
                <a:sym typeface="Times New Roman"/>
              </a:rPr>
              <a:t>Trục xuất</a:t>
            </a:r>
            <a:endParaRPr b="1" i="0" sz="1400" u="none" cap="none" strike="noStrike">
              <a:solidFill>
                <a:srgbClr val="FF0000"/>
              </a:solidFill>
              <a:latin typeface="Times New Roman"/>
              <a:ea typeface="Times New Roman"/>
              <a:cs typeface="Times New Roman"/>
              <a:sym typeface="Times New Roman"/>
            </a:endParaRPr>
          </a:p>
          <a:p>
            <a:pPr indent="-25400" lvl="2" marL="228600" marR="0" rtl="0" algn="l">
              <a:lnSpc>
                <a:spcPct val="75000"/>
              </a:lnSpc>
              <a:spcBef>
                <a:spcPts val="1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p:txBody>
      </p:sp>
      <p:sp>
        <p:nvSpPr>
          <p:cNvPr id="356" name="Google Shape;356;p39"/>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13. Hình phạt</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62" name="Google Shape;362;p40"/>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pic>
        <p:nvPicPr>
          <p:cNvPr descr="11.jpg" id="363" name="Google Shape;363;p40"/>
          <p:cNvPicPr preferRelativeResize="0"/>
          <p:nvPr/>
        </p:nvPicPr>
        <p:blipFill rotWithShape="1">
          <a:blip r:embed="rId3">
            <a:alphaModFix/>
          </a:blip>
          <a:srcRect b="0" l="0" r="0" t="0"/>
          <a:stretch/>
        </p:blipFill>
        <p:spPr>
          <a:xfrm>
            <a:off x="6477000" y="457200"/>
            <a:ext cx="2209800" cy="2133600"/>
          </a:xfrm>
          <a:prstGeom prst="rect">
            <a:avLst/>
          </a:prstGeom>
          <a:noFill/>
          <a:ln>
            <a:noFill/>
          </a:ln>
        </p:spPr>
      </p:pic>
      <p:grpSp>
        <p:nvGrpSpPr>
          <p:cNvPr id="364" name="Google Shape;364;p40"/>
          <p:cNvGrpSpPr/>
          <p:nvPr/>
        </p:nvGrpSpPr>
        <p:grpSpPr>
          <a:xfrm>
            <a:off x="1143000" y="1447800"/>
            <a:ext cx="6705600" cy="4572000"/>
            <a:chOff x="1143000" y="1524000"/>
            <a:chExt cx="6705600" cy="4572000"/>
          </a:xfrm>
        </p:grpSpPr>
        <p:sp>
          <p:nvSpPr>
            <p:cNvPr id="365" name="Google Shape;365;p40"/>
            <p:cNvSpPr/>
            <p:nvPr/>
          </p:nvSpPr>
          <p:spPr>
            <a:xfrm>
              <a:off x="3124200" y="1524000"/>
              <a:ext cx="2819400" cy="990600"/>
            </a:xfrm>
            <a:prstGeom prst="roundRect">
              <a:avLst>
                <a:gd fmla="val 16667" name="adj"/>
              </a:avLst>
            </a:prstGeom>
            <a:gradFill>
              <a:gsLst>
                <a:gs pos="0">
                  <a:srgbClr val="FF9F85"/>
                </a:gs>
                <a:gs pos="65000">
                  <a:srgbClr val="FFCABB"/>
                </a:gs>
                <a:gs pos="100000">
                  <a:srgbClr val="FFD4CB"/>
                </a:gs>
              </a:gsLst>
              <a:lin ang="16200000" scaled="0"/>
            </a:gradFill>
            <a:ln cap="flat" cmpd="sng" w="9525">
              <a:solidFill>
                <a:schemeClr val="accent3"/>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HÌNH PHẠT ĐỐI VỚI PNTM PHẠM TỘI</a:t>
              </a:r>
              <a:endParaRPr b="1" sz="1800">
                <a:solidFill>
                  <a:schemeClr val="dk1"/>
                </a:solidFill>
                <a:latin typeface="Times New Roman"/>
                <a:ea typeface="Times New Roman"/>
                <a:cs typeface="Times New Roman"/>
                <a:sym typeface="Times New Roman"/>
              </a:endParaRPr>
            </a:p>
          </p:txBody>
        </p:sp>
        <p:sp>
          <p:nvSpPr>
            <p:cNvPr id="366" name="Google Shape;366;p40"/>
            <p:cNvSpPr/>
            <p:nvPr/>
          </p:nvSpPr>
          <p:spPr>
            <a:xfrm>
              <a:off x="1143000" y="2667000"/>
              <a:ext cx="2819400" cy="685800"/>
            </a:xfrm>
            <a:prstGeom prst="roundRect">
              <a:avLst>
                <a:gd fmla="val 16667" name="adj"/>
              </a:avLst>
            </a:prstGeom>
            <a:gradFill>
              <a:gsLst>
                <a:gs pos="0">
                  <a:srgbClr val="9CAED5"/>
                </a:gs>
                <a:gs pos="65000">
                  <a:srgbClr val="CED8EE"/>
                </a:gs>
                <a:gs pos="100000">
                  <a:srgbClr val="DBE1F6"/>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HÌNH PHẠT CHÍNH</a:t>
              </a:r>
              <a:endParaRPr b="1" sz="1800">
                <a:solidFill>
                  <a:schemeClr val="dk1"/>
                </a:solidFill>
                <a:latin typeface="Times New Roman"/>
                <a:ea typeface="Times New Roman"/>
                <a:cs typeface="Times New Roman"/>
                <a:sym typeface="Times New Roman"/>
              </a:endParaRPr>
            </a:p>
          </p:txBody>
        </p:sp>
        <p:sp>
          <p:nvSpPr>
            <p:cNvPr id="367" name="Google Shape;367;p40"/>
            <p:cNvSpPr/>
            <p:nvPr/>
          </p:nvSpPr>
          <p:spPr>
            <a:xfrm>
              <a:off x="5029200" y="2667000"/>
              <a:ext cx="2819400" cy="685800"/>
            </a:xfrm>
            <a:prstGeom prst="roundRect">
              <a:avLst>
                <a:gd fmla="val 16667" name="adj"/>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HÌNH PHẠT BỔ SUNG</a:t>
              </a:r>
              <a:endParaRPr b="1" sz="1800">
                <a:solidFill>
                  <a:schemeClr val="dk1"/>
                </a:solidFill>
                <a:latin typeface="Times New Roman"/>
                <a:ea typeface="Times New Roman"/>
                <a:cs typeface="Times New Roman"/>
                <a:sym typeface="Times New Roman"/>
              </a:endParaRPr>
            </a:p>
          </p:txBody>
        </p:sp>
        <p:sp>
          <p:nvSpPr>
            <p:cNvPr id="368" name="Google Shape;368;p40"/>
            <p:cNvSpPr/>
            <p:nvPr/>
          </p:nvSpPr>
          <p:spPr>
            <a:xfrm>
              <a:off x="1143000" y="3657600"/>
              <a:ext cx="2819400" cy="685800"/>
            </a:xfrm>
            <a:prstGeom prst="roundRect">
              <a:avLst>
                <a:gd fmla="val 16667" name="adj"/>
              </a:avLst>
            </a:prstGeom>
            <a:gradFill>
              <a:gsLst>
                <a:gs pos="0">
                  <a:srgbClr val="9CAED5"/>
                </a:gs>
                <a:gs pos="65000">
                  <a:srgbClr val="CED8EE"/>
                </a:gs>
                <a:gs pos="100000">
                  <a:srgbClr val="DBE1F6"/>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Phạt tiền</a:t>
              </a:r>
              <a:endParaRPr b="1" sz="1800">
                <a:solidFill>
                  <a:schemeClr val="dk1"/>
                </a:solidFill>
                <a:latin typeface="Times New Roman"/>
                <a:ea typeface="Times New Roman"/>
                <a:cs typeface="Times New Roman"/>
                <a:sym typeface="Times New Roman"/>
              </a:endParaRPr>
            </a:p>
          </p:txBody>
        </p:sp>
        <p:sp>
          <p:nvSpPr>
            <p:cNvPr id="369" name="Google Shape;369;p40"/>
            <p:cNvSpPr/>
            <p:nvPr/>
          </p:nvSpPr>
          <p:spPr>
            <a:xfrm>
              <a:off x="1143000" y="4572000"/>
              <a:ext cx="2819400" cy="685800"/>
            </a:xfrm>
            <a:prstGeom prst="roundRect">
              <a:avLst>
                <a:gd fmla="val 16667" name="adj"/>
              </a:avLst>
            </a:prstGeom>
            <a:gradFill>
              <a:gsLst>
                <a:gs pos="0">
                  <a:srgbClr val="9CAED5"/>
                </a:gs>
                <a:gs pos="65000">
                  <a:srgbClr val="CED8EE"/>
                </a:gs>
                <a:gs pos="100000">
                  <a:srgbClr val="DBE1F6"/>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Đình chỉ hoạt động có thời hạn</a:t>
              </a:r>
              <a:endParaRPr b="1" sz="1800">
                <a:solidFill>
                  <a:schemeClr val="dk1"/>
                </a:solidFill>
                <a:latin typeface="Times New Roman"/>
                <a:ea typeface="Times New Roman"/>
                <a:cs typeface="Times New Roman"/>
                <a:sym typeface="Times New Roman"/>
              </a:endParaRPr>
            </a:p>
          </p:txBody>
        </p:sp>
        <p:sp>
          <p:nvSpPr>
            <p:cNvPr id="370" name="Google Shape;370;p40"/>
            <p:cNvSpPr/>
            <p:nvPr/>
          </p:nvSpPr>
          <p:spPr>
            <a:xfrm>
              <a:off x="1143000" y="5410200"/>
              <a:ext cx="2819400" cy="685800"/>
            </a:xfrm>
            <a:prstGeom prst="roundRect">
              <a:avLst>
                <a:gd fmla="val 16667" name="adj"/>
              </a:avLst>
            </a:prstGeom>
            <a:gradFill>
              <a:gsLst>
                <a:gs pos="0">
                  <a:srgbClr val="9CAED5"/>
                </a:gs>
                <a:gs pos="65000">
                  <a:srgbClr val="CED8EE"/>
                </a:gs>
                <a:gs pos="100000">
                  <a:srgbClr val="DBE1F6"/>
                </a:gs>
              </a:gsLst>
              <a:lin ang="16200000" scaled="0"/>
            </a:gradFill>
            <a:ln cap="flat" cmpd="sng" w="9525">
              <a:solidFill>
                <a:schemeClr val="accent4"/>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Đình chỉ hoạt động vĩnh viễn</a:t>
              </a:r>
              <a:endParaRPr b="1" sz="1800">
                <a:solidFill>
                  <a:schemeClr val="dk1"/>
                </a:solidFill>
                <a:latin typeface="Times New Roman"/>
                <a:ea typeface="Times New Roman"/>
                <a:cs typeface="Times New Roman"/>
                <a:sym typeface="Times New Roman"/>
              </a:endParaRPr>
            </a:p>
          </p:txBody>
        </p:sp>
        <p:sp>
          <p:nvSpPr>
            <p:cNvPr id="371" name="Google Shape;371;p40"/>
            <p:cNvSpPr/>
            <p:nvPr/>
          </p:nvSpPr>
          <p:spPr>
            <a:xfrm>
              <a:off x="5029200" y="3581400"/>
              <a:ext cx="2819400" cy="838200"/>
            </a:xfrm>
            <a:prstGeom prst="roundRect">
              <a:avLst>
                <a:gd fmla="val 16667" name="adj"/>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Cấm kinh doanh, cấm hoạt động trong một số lĩnh vực</a:t>
              </a:r>
              <a:endParaRPr b="1" sz="1800">
                <a:solidFill>
                  <a:schemeClr val="dk1"/>
                </a:solidFill>
                <a:latin typeface="Times New Roman"/>
                <a:ea typeface="Times New Roman"/>
                <a:cs typeface="Times New Roman"/>
                <a:sym typeface="Times New Roman"/>
              </a:endParaRPr>
            </a:p>
          </p:txBody>
        </p:sp>
        <p:sp>
          <p:nvSpPr>
            <p:cNvPr id="372" name="Google Shape;372;p40"/>
            <p:cNvSpPr/>
            <p:nvPr/>
          </p:nvSpPr>
          <p:spPr>
            <a:xfrm>
              <a:off x="5029200" y="4572000"/>
              <a:ext cx="2819400" cy="685800"/>
            </a:xfrm>
            <a:prstGeom prst="roundRect">
              <a:avLst>
                <a:gd fmla="val 16667" name="adj"/>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Cấm huy động vốn</a:t>
              </a:r>
              <a:endParaRPr b="1" sz="1800">
                <a:solidFill>
                  <a:schemeClr val="dk1"/>
                </a:solidFill>
                <a:latin typeface="Times New Roman"/>
                <a:ea typeface="Times New Roman"/>
                <a:cs typeface="Times New Roman"/>
                <a:sym typeface="Times New Roman"/>
              </a:endParaRPr>
            </a:p>
          </p:txBody>
        </p:sp>
        <p:sp>
          <p:nvSpPr>
            <p:cNvPr id="373" name="Google Shape;373;p40"/>
            <p:cNvSpPr/>
            <p:nvPr/>
          </p:nvSpPr>
          <p:spPr>
            <a:xfrm>
              <a:off x="5029200" y="5410200"/>
              <a:ext cx="2819400" cy="685800"/>
            </a:xfrm>
            <a:prstGeom prst="roundRect">
              <a:avLst>
                <a:gd fmla="val 16667" name="adj"/>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Phạt tiền</a:t>
              </a:r>
              <a:endParaRPr b="1" sz="18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txBox="1"/>
          <p:nvPr>
            <p:ph idx="1" type="body"/>
          </p:nvPr>
        </p:nvSpPr>
        <p:spPr>
          <a:xfrm>
            <a:off x="457200" y="381000"/>
            <a:ext cx="8382000" cy="457200"/>
          </a:xfrm>
          <a:prstGeom prst="rect">
            <a:avLst/>
          </a:prstGeom>
          <a:noFill/>
          <a:ln>
            <a:noFill/>
          </a:ln>
        </p:spPr>
        <p:txBody>
          <a:bodyPr anchorCtr="0" anchor="t" bIns="45700" lIns="91425" spcFirstLastPara="1" rIns="91425" wrap="square" tIns="45700">
            <a:noAutofit/>
          </a:bodyPr>
          <a:lstStyle/>
          <a:p>
            <a:pPr indent="-571500" lvl="0" marL="571500" rtl="0" algn="ctr">
              <a:lnSpc>
                <a:spcPct val="90000"/>
              </a:lnSpc>
              <a:spcBef>
                <a:spcPts val="0"/>
              </a:spcBef>
              <a:spcAft>
                <a:spcPts val="0"/>
              </a:spcAft>
              <a:buSzPts val="1761"/>
              <a:buNone/>
            </a:pPr>
            <a:r>
              <a:rPr b="1" lang="en-US" sz="2590">
                <a:solidFill>
                  <a:srgbClr val="FF0000"/>
                </a:solidFill>
                <a:latin typeface="Times New Roman"/>
                <a:ea typeface="Times New Roman"/>
                <a:cs typeface="Times New Roman"/>
                <a:sym typeface="Times New Roman"/>
              </a:rPr>
              <a:t>*CHÚ Ý: ĐỐI VỚI HÌNH PHẠT TỬ HÌNH</a:t>
            </a:r>
            <a:endParaRPr b="1" sz="2590">
              <a:solidFill>
                <a:srgbClr val="FF0000"/>
              </a:solidFill>
              <a:latin typeface="Times New Roman"/>
              <a:ea typeface="Times New Roman"/>
              <a:cs typeface="Times New Roman"/>
              <a:sym typeface="Times New Roman"/>
            </a:endParaRPr>
          </a:p>
        </p:txBody>
      </p:sp>
      <p:sp>
        <p:nvSpPr>
          <p:cNvPr id="379" name="Google Shape;379;p41"/>
          <p:cNvSpPr/>
          <p:nvPr/>
        </p:nvSpPr>
        <p:spPr>
          <a:xfrm>
            <a:off x="1163772" y="914400"/>
            <a:ext cx="2092056" cy="798677"/>
          </a:xfrm>
          <a:prstGeom prst="roundRect">
            <a:avLst>
              <a:gd fmla="val 16667" name="adj"/>
            </a:avLst>
          </a:prstGeom>
          <a:gradFill>
            <a:gsLst>
              <a:gs pos="0">
                <a:srgbClr val="7B0000"/>
              </a:gs>
              <a:gs pos="50000">
                <a:srgbClr val="C40000"/>
              </a:gs>
              <a:gs pos="70000">
                <a:srgbClr val="DA0003"/>
              </a:gs>
              <a:gs pos="100000">
                <a:srgbClr val="FF1A20"/>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600">
                <a:solidFill>
                  <a:schemeClr val="lt1"/>
                </a:solidFill>
                <a:latin typeface="Times New Roman"/>
                <a:ea typeface="Times New Roman"/>
                <a:cs typeface="Times New Roman"/>
                <a:sym typeface="Times New Roman"/>
              </a:rPr>
              <a:t>KHÔNG ÁP DỤNG HÌNH PHẠT TỬ HÌNH</a:t>
            </a:r>
            <a:endParaRPr b="1" sz="1600">
              <a:solidFill>
                <a:schemeClr val="lt1"/>
              </a:solidFill>
              <a:latin typeface="Times New Roman"/>
              <a:ea typeface="Times New Roman"/>
              <a:cs typeface="Times New Roman"/>
              <a:sym typeface="Times New Roman"/>
            </a:endParaRPr>
          </a:p>
        </p:txBody>
      </p:sp>
      <p:sp>
        <p:nvSpPr>
          <p:cNvPr id="380" name="Google Shape;380;p41"/>
          <p:cNvSpPr/>
          <p:nvPr/>
        </p:nvSpPr>
        <p:spPr>
          <a:xfrm rot="5400000">
            <a:off x="2091884" y="1762344"/>
            <a:ext cx="235832" cy="373130"/>
          </a:xfrm>
          <a:prstGeom prst="rightArrow">
            <a:avLst>
              <a:gd fmla="val 50000" name="adj1"/>
              <a:gd fmla="val 50000" name="adj2"/>
            </a:avLst>
          </a:prstGeom>
          <a:gradFill>
            <a:gsLst>
              <a:gs pos="0">
                <a:srgbClr val="7B0000"/>
              </a:gs>
              <a:gs pos="50000">
                <a:srgbClr val="C40000"/>
              </a:gs>
              <a:gs pos="70000">
                <a:srgbClr val="DA0003"/>
              </a:gs>
              <a:gs pos="100000">
                <a:srgbClr val="FF1A20"/>
              </a:gs>
            </a:gsLst>
            <a:lin ang="162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1"/>
          <p:cNvSpPr txBox="1"/>
          <p:nvPr/>
        </p:nvSpPr>
        <p:spPr>
          <a:xfrm>
            <a:off x="2116509" y="1830974"/>
            <a:ext cx="186565" cy="176874"/>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382" name="Google Shape;382;p41"/>
          <p:cNvSpPr/>
          <p:nvPr/>
        </p:nvSpPr>
        <p:spPr>
          <a:xfrm>
            <a:off x="1380620" y="2184741"/>
            <a:ext cx="1658360" cy="786108"/>
          </a:xfrm>
          <a:prstGeom prst="roundRect">
            <a:avLst>
              <a:gd fmla="val 16667" name="adj"/>
            </a:avLst>
          </a:prstGeom>
          <a:gradFill>
            <a:gsLst>
              <a:gs pos="0">
                <a:srgbClr val="861F00"/>
              </a:gs>
              <a:gs pos="50000">
                <a:srgbClr val="D53500"/>
              </a:gs>
              <a:gs pos="70000">
                <a:srgbClr val="ED4400"/>
              </a:gs>
              <a:gs pos="100000">
                <a:srgbClr val="FF5C13"/>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600">
                <a:solidFill>
                  <a:schemeClr val="lt1"/>
                </a:solidFill>
                <a:latin typeface="Times New Roman"/>
                <a:ea typeface="Times New Roman"/>
                <a:cs typeface="Times New Roman"/>
                <a:sym typeface="Times New Roman"/>
              </a:rPr>
              <a:t>Người dưới 18 tuổi khi phạm tội</a:t>
            </a:r>
            <a:endParaRPr b="1" sz="1600">
              <a:solidFill>
                <a:schemeClr val="lt1"/>
              </a:solidFill>
              <a:latin typeface="Times New Roman"/>
              <a:ea typeface="Times New Roman"/>
              <a:cs typeface="Times New Roman"/>
              <a:sym typeface="Times New Roman"/>
            </a:endParaRPr>
          </a:p>
        </p:txBody>
      </p:sp>
      <p:sp>
        <p:nvSpPr>
          <p:cNvPr id="383" name="Google Shape;383;p41"/>
          <p:cNvSpPr/>
          <p:nvPr/>
        </p:nvSpPr>
        <p:spPr>
          <a:xfrm rot="5400000">
            <a:off x="2091884" y="3020116"/>
            <a:ext cx="235832" cy="373130"/>
          </a:xfrm>
          <a:prstGeom prst="rightArrow">
            <a:avLst>
              <a:gd fmla="val 50000" name="adj1"/>
              <a:gd fmla="val 50000" name="adj2"/>
            </a:avLst>
          </a:prstGeom>
          <a:gradFill>
            <a:gsLst>
              <a:gs pos="0">
                <a:srgbClr val="861F00"/>
              </a:gs>
              <a:gs pos="50000">
                <a:srgbClr val="D53500"/>
              </a:gs>
              <a:gs pos="70000">
                <a:srgbClr val="ED4400"/>
              </a:gs>
              <a:gs pos="100000">
                <a:srgbClr val="FF5C13"/>
              </a:gs>
            </a:gsLst>
            <a:lin ang="162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
          <p:cNvSpPr txBox="1"/>
          <p:nvPr/>
        </p:nvSpPr>
        <p:spPr>
          <a:xfrm>
            <a:off x="2116509" y="3088749"/>
            <a:ext cx="186565" cy="176874"/>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385" name="Google Shape;385;p41"/>
          <p:cNvSpPr/>
          <p:nvPr/>
        </p:nvSpPr>
        <p:spPr>
          <a:xfrm>
            <a:off x="1380620" y="3442513"/>
            <a:ext cx="1658360" cy="786108"/>
          </a:xfrm>
          <a:prstGeom prst="roundRect">
            <a:avLst>
              <a:gd fmla="val 16667" name="adj"/>
            </a:avLst>
          </a:prstGeom>
          <a:gradFill>
            <a:gsLst>
              <a:gs pos="0">
                <a:srgbClr val="7B0000"/>
              </a:gs>
              <a:gs pos="50000">
                <a:srgbClr val="C40000"/>
              </a:gs>
              <a:gs pos="70000">
                <a:srgbClr val="DA0003"/>
              </a:gs>
              <a:gs pos="100000">
                <a:srgbClr val="FF1A20"/>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600">
                <a:solidFill>
                  <a:schemeClr val="lt1"/>
                </a:solidFill>
                <a:latin typeface="Times New Roman"/>
                <a:ea typeface="Times New Roman"/>
                <a:cs typeface="Times New Roman"/>
                <a:sym typeface="Times New Roman"/>
              </a:rPr>
              <a:t>Phụ nữ có thai, phụ nữ đang nuôi con dưới 36 tháng khi phạm tội hoặc khi xét xử</a:t>
            </a:r>
            <a:endParaRPr b="1" sz="1600">
              <a:solidFill>
                <a:schemeClr val="lt1"/>
              </a:solidFill>
              <a:latin typeface="Times New Roman"/>
              <a:ea typeface="Times New Roman"/>
              <a:cs typeface="Times New Roman"/>
              <a:sym typeface="Times New Roman"/>
            </a:endParaRPr>
          </a:p>
        </p:txBody>
      </p:sp>
      <p:sp>
        <p:nvSpPr>
          <p:cNvPr id="386" name="Google Shape;386;p41"/>
          <p:cNvSpPr/>
          <p:nvPr/>
        </p:nvSpPr>
        <p:spPr>
          <a:xfrm rot="5400000">
            <a:off x="2091884" y="4277888"/>
            <a:ext cx="235832" cy="373130"/>
          </a:xfrm>
          <a:prstGeom prst="rightArrow">
            <a:avLst>
              <a:gd fmla="val 50000" name="adj1"/>
              <a:gd fmla="val 50000" name="adj2"/>
            </a:avLst>
          </a:prstGeom>
          <a:gradFill>
            <a:gsLst>
              <a:gs pos="0">
                <a:srgbClr val="7B0000"/>
              </a:gs>
              <a:gs pos="50000">
                <a:srgbClr val="C40000"/>
              </a:gs>
              <a:gs pos="70000">
                <a:srgbClr val="DA0003"/>
              </a:gs>
              <a:gs pos="100000">
                <a:srgbClr val="FF1A20"/>
              </a:gs>
            </a:gsLst>
            <a:lin ang="162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1"/>
          <p:cNvSpPr txBox="1"/>
          <p:nvPr/>
        </p:nvSpPr>
        <p:spPr>
          <a:xfrm>
            <a:off x="2116509" y="4346524"/>
            <a:ext cx="186565" cy="176874"/>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388" name="Google Shape;388;p41"/>
          <p:cNvSpPr/>
          <p:nvPr/>
        </p:nvSpPr>
        <p:spPr>
          <a:xfrm>
            <a:off x="1380620" y="4700285"/>
            <a:ext cx="1658360" cy="786108"/>
          </a:xfrm>
          <a:prstGeom prst="roundRect">
            <a:avLst>
              <a:gd fmla="val 16667" name="adj"/>
            </a:avLst>
          </a:prstGeom>
          <a:gradFill>
            <a:gsLst>
              <a:gs pos="0">
                <a:srgbClr val="861F00"/>
              </a:gs>
              <a:gs pos="50000">
                <a:srgbClr val="D53500"/>
              </a:gs>
              <a:gs pos="70000">
                <a:srgbClr val="ED4400"/>
              </a:gs>
              <a:gs pos="100000">
                <a:srgbClr val="FF5C13"/>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600">
                <a:solidFill>
                  <a:schemeClr val="lt1"/>
                </a:solidFill>
                <a:latin typeface="Times New Roman"/>
                <a:ea typeface="Times New Roman"/>
                <a:cs typeface="Times New Roman"/>
                <a:sym typeface="Times New Roman"/>
              </a:rPr>
              <a:t>Người đủ 75 tuổi trở lên khi phạm tội hoặc khi xét xử</a:t>
            </a:r>
            <a:endParaRPr b="1" sz="1600">
              <a:solidFill>
                <a:schemeClr val="lt1"/>
              </a:solidFill>
              <a:latin typeface="Times New Roman"/>
              <a:ea typeface="Times New Roman"/>
              <a:cs typeface="Times New Roman"/>
              <a:sym typeface="Times New Roman"/>
            </a:endParaRPr>
          </a:p>
        </p:txBody>
      </p:sp>
      <p:sp>
        <p:nvSpPr>
          <p:cNvPr id="389" name="Google Shape;389;p41"/>
          <p:cNvSpPr/>
          <p:nvPr/>
        </p:nvSpPr>
        <p:spPr>
          <a:xfrm>
            <a:off x="6164199" y="914400"/>
            <a:ext cx="1540001" cy="890454"/>
          </a:xfrm>
          <a:prstGeom prst="roundRect">
            <a:avLst>
              <a:gd fmla="val 16667" name="adj"/>
            </a:avLst>
          </a:prstGeom>
          <a:gradFill>
            <a:gsLst>
              <a:gs pos="0">
                <a:srgbClr val="7B0000"/>
              </a:gs>
              <a:gs pos="50000">
                <a:srgbClr val="C40000"/>
              </a:gs>
              <a:gs pos="70000">
                <a:srgbClr val="DA0003"/>
              </a:gs>
              <a:gs pos="100000">
                <a:srgbClr val="FF1A20"/>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600">
                <a:solidFill>
                  <a:schemeClr val="lt1"/>
                </a:solidFill>
                <a:latin typeface="Times New Roman"/>
                <a:ea typeface="Times New Roman"/>
                <a:cs typeface="Times New Roman"/>
                <a:sym typeface="Times New Roman"/>
              </a:rPr>
              <a:t>KHÔNG THI HÀNH ÁN TỬ HÌNH</a:t>
            </a:r>
            <a:endParaRPr b="1" sz="1600">
              <a:solidFill>
                <a:schemeClr val="lt1"/>
              </a:solidFill>
              <a:latin typeface="Times New Roman"/>
              <a:ea typeface="Times New Roman"/>
              <a:cs typeface="Times New Roman"/>
              <a:sym typeface="Times New Roman"/>
            </a:endParaRPr>
          </a:p>
        </p:txBody>
      </p:sp>
      <p:sp>
        <p:nvSpPr>
          <p:cNvPr id="390" name="Google Shape;390;p41"/>
          <p:cNvSpPr/>
          <p:nvPr/>
        </p:nvSpPr>
        <p:spPr>
          <a:xfrm rot="5400000">
            <a:off x="6837894" y="1845092"/>
            <a:ext cx="192612" cy="304748"/>
          </a:xfrm>
          <a:prstGeom prst="rightArrow">
            <a:avLst>
              <a:gd fmla="val 50000" name="adj1"/>
              <a:gd fmla="val 50000" name="adj2"/>
            </a:avLst>
          </a:prstGeom>
          <a:gradFill>
            <a:gsLst>
              <a:gs pos="0">
                <a:srgbClr val="7B0000"/>
              </a:gs>
              <a:gs pos="50000">
                <a:srgbClr val="C40000"/>
              </a:gs>
              <a:gs pos="70000">
                <a:srgbClr val="DA0003"/>
              </a:gs>
              <a:gs pos="100000">
                <a:srgbClr val="FF1A20"/>
              </a:gs>
            </a:gsLst>
            <a:lin ang="162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1"/>
          <p:cNvSpPr txBox="1"/>
          <p:nvPr/>
        </p:nvSpPr>
        <p:spPr>
          <a:xfrm>
            <a:off x="6857994" y="1901143"/>
            <a:ext cx="152374" cy="144459"/>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392" name="Google Shape;392;p41"/>
          <p:cNvSpPr/>
          <p:nvPr/>
        </p:nvSpPr>
        <p:spPr>
          <a:xfrm>
            <a:off x="6393649" y="2190078"/>
            <a:ext cx="1081102" cy="642042"/>
          </a:xfrm>
          <a:prstGeom prst="roundRect">
            <a:avLst>
              <a:gd fmla="val 16667" name="adj"/>
            </a:avLst>
          </a:prstGeom>
          <a:gradFill>
            <a:gsLst>
              <a:gs pos="0">
                <a:srgbClr val="861F00"/>
              </a:gs>
              <a:gs pos="50000">
                <a:srgbClr val="D53500"/>
              </a:gs>
              <a:gs pos="70000">
                <a:srgbClr val="ED4400"/>
              </a:gs>
              <a:gs pos="100000">
                <a:srgbClr val="FF5C13"/>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600">
                <a:solidFill>
                  <a:schemeClr val="lt1"/>
                </a:solidFill>
                <a:latin typeface="Times New Roman"/>
                <a:ea typeface="Times New Roman"/>
                <a:cs typeface="Times New Roman"/>
                <a:sym typeface="Times New Roman"/>
              </a:rPr>
              <a:t>Phụ nữ có thai, phụ nữ đang nuôi con dưới 36 tháng khi phạm tội hoặc khi xét xử</a:t>
            </a:r>
            <a:endParaRPr b="1" sz="1600">
              <a:solidFill>
                <a:schemeClr val="lt1"/>
              </a:solidFill>
              <a:latin typeface="Times New Roman"/>
              <a:ea typeface="Times New Roman"/>
              <a:cs typeface="Times New Roman"/>
              <a:sym typeface="Times New Roman"/>
            </a:endParaRPr>
          </a:p>
        </p:txBody>
      </p:sp>
      <p:sp>
        <p:nvSpPr>
          <p:cNvPr id="393" name="Google Shape;393;p41"/>
          <p:cNvSpPr/>
          <p:nvPr/>
        </p:nvSpPr>
        <p:spPr>
          <a:xfrm rot="5400000">
            <a:off x="6837893" y="2873218"/>
            <a:ext cx="192612" cy="303029"/>
          </a:xfrm>
          <a:prstGeom prst="rightArrow">
            <a:avLst>
              <a:gd fmla="val 50000" name="adj1"/>
              <a:gd fmla="val 50000" name="adj2"/>
            </a:avLst>
          </a:prstGeom>
          <a:gradFill>
            <a:gsLst>
              <a:gs pos="0">
                <a:srgbClr val="861F00"/>
              </a:gs>
              <a:gs pos="50000">
                <a:srgbClr val="D53500"/>
              </a:gs>
              <a:gs pos="70000">
                <a:srgbClr val="ED4400"/>
              </a:gs>
              <a:gs pos="100000">
                <a:srgbClr val="FF5C13"/>
              </a:gs>
            </a:gsLst>
            <a:lin ang="162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txBox="1"/>
          <p:nvPr/>
        </p:nvSpPr>
        <p:spPr>
          <a:xfrm>
            <a:off x="6858423" y="2928409"/>
            <a:ext cx="151515" cy="144459"/>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395" name="Google Shape;395;p41"/>
          <p:cNvSpPr/>
          <p:nvPr/>
        </p:nvSpPr>
        <p:spPr>
          <a:xfrm>
            <a:off x="6393649" y="3217344"/>
            <a:ext cx="1081102" cy="642042"/>
          </a:xfrm>
          <a:prstGeom prst="roundRect">
            <a:avLst>
              <a:gd fmla="val 16667" name="adj"/>
            </a:avLst>
          </a:prstGeom>
          <a:gradFill>
            <a:gsLst>
              <a:gs pos="0">
                <a:srgbClr val="072552"/>
              </a:gs>
              <a:gs pos="50000">
                <a:srgbClr val="0E3F85"/>
              </a:gs>
              <a:gs pos="70000">
                <a:srgbClr val="1D4F96"/>
              </a:gs>
              <a:gs pos="100000">
                <a:srgbClr val="3A6AB9"/>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600">
                <a:solidFill>
                  <a:schemeClr val="lt1"/>
                </a:solidFill>
                <a:latin typeface="Times New Roman"/>
                <a:ea typeface="Times New Roman"/>
                <a:cs typeface="Times New Roman"/>
                <a:sym typeface="Times New Roman"/>
              </a:rPr>
              <a:t>Người đủ 75 tuổi trở lên</a:t>
            </a:r>
            <a:endParaRPr b="1" sz="1600">
              <a:solidFill>
                <a:schemeClr val="lt1"/>
              </a:solidFill>
              <a:latin typeface="Times New Roman"/>
              <a:ea typeface="Times New Roman"/>
              <a:cs typeface="Times New Roman"/>
              <a:sym typeface="Times New Roman"/>
            </a:endParaRPr>
          </a:p>
        </p:txBody>
      </p:sp>
      <p:sp>
        <p:nvSpPr>
          <p:cNvPr id="396" name="Google Shape;396;p41"/>
          <p:cNvSpPr/>
          <p:nvPr/>
        </p:nvSpPr>
        <p:spPr>
          <a:xfrm rot="5400000">
            <a:off x="6837894" y="3899624"/>
            <a:ext cx="192612" cy="304748"/>
          </a:xfrm>
          <a:prstGeom prst="rightArrow">
            <a:avLst>
              <a:gd fmla="val 50000" name="adj1"/>
              <a:gd fmla="val 50000" name="adj2"/>
            </a:avLst>
          </a:prstGeom>
          <a:gradFill>
            <a:gsLst>
              <a:gs pos="0">
                <a:srgbClr val="072552"/>
              </a:gs>
              <a:gs pos="50000">
                <a:srgbClr val="0E3F85"/>
              </a:gs>
              <a:gs pos="70000">
                <a:srgbClr val="1D4F96"/>
              </a:gs>
              <a:gs pos="100000">
                <a:srgbClr val="3A6AB9"/>
              </a:gs>
            </a:gsLst>
            <a:lin ang="162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txBox="1"/>
          <p:nvPr/>
        </p:nvSpPr>
        <p:spPr>
          <a:xfrm>
            <a:off x="6857994" y="3955668"/>
            <a:ext cx="152374" cy="144459"/>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398" name="Google Shape;398;p41"/>
          <p:cNvSpPr/>
          <p:nvPr/>
        </p:nvSpPr>
        <p:spPr>
          <a:xfrm>
            <a:off x="6256979" y="4244610"/>
            <a:ext cx="1354441" cy="1622780"/>
          </a:xfrm>
          <a:prstGeom prst="roundRect">
            <a:avLst>
              <a:gd fmla="val 16667" name="adj"/>
            </a:avLst>
          </a:prstGeom>
          <a:gradFill>
            <a:gsLst>
              <a:gs pos="0">
                <a:srgbClr val="14183A"/>
              </a:gs>
              <a:gs pos="50000">
                <a:srgbClr val="252A5E"/>
              </a:gs>
              <a:gs pos="70000">
                <a:srgbClr val="33386E"/>
              </a:gs>
              <a:gs pos="100000">
                <a:srgbClr val="4F538D"/>
              </a:gs>
            </a:gsLst>
            <a:lin ang="16200000" scaled="0"/>
          </a:gradFill>
          <a:ln>
            <a:noFill/>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600">
                <a:solidFill>
                  <a:schemeClr val="lt1"/>
                </a:solidFill>
                <a:latin typeface="Times New Roman"/>
                <a:ea typeface="Times New Roman"/>
                <a:cs typeface="Times New Roman"/>
                <a:sym typeface="Times New Roman"/>
              </a:rPr>
              <a:t>Người bị kết án tử hình về tội tham ô tài sản, tội nhận hối lộ mà sau khi bị kết án đã chủ động nộp lại ít nhất ba phần tư tài sản tham ô, nhận hối lộ và hợp tác tích cực với cơ quan chức năng trong việc phát hiện, điều tra, xử lý tội phạm hoặc lập công lớn</a:t>
            </a:r>
            <a:endParaRPr b="1" sz="1600">
              <a:solidFill>
                <a:schemeClr val="lt1"/>
              </a:solidFill>
              <a:latin typeface="Times New Roman"/>
              <a:ea typeface="Times New Roman"/>
              <a:cs typeface="Times New Roman"/>
              <a:sym typeface="Times New Roman"/>
            </a:endParaRPr>
          </a:p>
        </p:txBody>
      </p:sp>
      <p:pic>
        <p:nvPicPr>
          <p:cNvPr descr="4.png" id="399" name="Google Shape;399;p41"/>
          <p:cNvPicPr preferRelativeResize="0"/>
          <p:nvPr/>
        </p:nvPicPr>
        <p:blipFill rotWithShape="1">
          <a:blip r:embed="rId3">
            <a:alphaModFix/>
          </a:blip>
          <a:srcRect b="0" l="0" r="0" t="0"/>
          <a:stretch/>
        </p:blipFill>
        <p:spPr>
          <a:xfrm>
            <a:off x="4724400" y="3276600"/>
            <a:ext cx="838200" cy="838200"/>
          </a:xfrm>
          <a:prstGeom prst="rect">
            <a:avLst/>
          </a:prstGeom>
          <a:noFill/>
          <a:ln>
            <a:noFill/>
          </a:ln>
        </p:spPr>
      </p:pic>
      <p:pic>
        <p:nvPicPr>
          <p:cNvPr descr="14.jpg" id="400" name="Google Shape;400;p41"/>
          <p:cNvPicPr preferRelativeResize="0"/>
          <p:nvPr/>
        </p:nvPicPr>
        <p:blipFill rotWithShape="1">
          <a:blip r:embed="rId4">
            <a:alphaModFix/>
          </a:blip>
          <a:srcRect b="0" l="0" r="0" t="0"/>
          <a:stretch/>
        </p:blipFill>
        <p:spPr>
          <a:xfrm>
            <a:off x="4267200" y="914400"/>
            <a:ext cx="762000" cy="914400"/>
          </a:xfrm>
          <a:prstGeom prst="rect">
            <a:avLst/>
          </a:prstGeom>
          <a:noFill/>
          <a:ln>
            <a:noFill/>
          </a:ln>
        </p:spPr>
      </p:pic>
      <p:pic>
        <p:nvPicPr>
          <p:cNvPr descr="15.jpg" id="401" name="Google Shape;401;p41"/>
          <p:cNvPicPr preferRelativeResize="0"/>
          <p:nvPr/>
        </p:nvPicPr>
        <p:blipFill rotWithShape="1">
          <a:blip r:embed="rId5">
            <a:alphaModFix/>
          </a:blip>
          <a:srcRect b="0" l="0" r="0" t="0"/>
          <a:stretch/>
        </p:blipFill>
        <p:spPr>
          <a:xfrm>
            <a:off x="4038600" y="3352800"/>
            <a:ext cx="838200" cy="838200"/>
          </a:xfrm>
          <a:prstGeom prst="rect">
            <a:avLst/>
          </a:prstGeom>
          <a:noFill/>
          <a:ln>
            <a:noFill/>
          </a:ln>
        </p:spPr>
      </p:pic>
      <p:pic>
        <p:nvPicPr>
          <p:cNvPr descr="16.jpg" id="402" name="Google Shape;402;p41"/>
          <p:cNvPicPr preferRelativeResize="0"/>
          <p:nvPr/>
        </p:nvPicPr>
        <p:blipFill rotWithShape="1">
          <a:blip r:embed="rId6">
            <a:alphaModFix/>
          </a:blip>
          <a:srcRect b="0" l="0" r="0" t="0"/>
          <a:stretch/>
        </p:blipFill>
        <p:spPr>
          <a:xfrm>
            <a:off x="4114800" y="2209800"/>
            <a:ext cx="838200" cy="838200"/>
          </a:xfrm>
          <a:prstGeom prst="rect">
            <a:avLst/>
          </a:prstGeom>
          <a:noFill/>
          <a:ln>
            <a:noFill/>
          </a:ln>
        </p:spPr>
      </p:pic>
      <p:pic>
        <p:nvPicPr>
          <p:cNvPr descr="17.jpg" id="403" name="Google Shape;403;p41"/>
          <p:cNvPicPr preferRelativeResize="0"/>
          <p:nvPr/>
        </p:nvPicPr>
        <p:blipFill rotWithShape="1">
          <a:blip r:embed="rId7">
            <a:alphaModFix/>
          </a:blip>
          <a:srcRect b="0" l="0" r="0" t="0"/>
          <a:stretch/>
        </p:blipFill>
        <p:spPr>
          <a:xfrm>
            <a:off x="4114800" y="4419600"/>
            <a:ext cx="838782" cy="11445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idx="1" type="body"/>
          </p:nvPr>
        </p:nvSpPr>
        <p:spPr>
          <a:xfrm>
            <a:off x="152400" y="1752600"/>
            <a:ext cx="8763000" cy="4495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836"/>
              <a:buNone/>
            </a:pPr>
            <a:r>
              <a:rPr b="1" lang="en-US">
                <a:latin typeface="Times New Roman"/>
                <a:ea typeface="Times New Roman"/>
                <a:cs typeface="Times New Roman"/>
                <a:sym typeface="Times New Roman"/>
              </a:rPr>
              <a:t>Bài 6. Giới thiệu ngành luật hình sự, tố tụng hình sự</a:t>
            </a:r>
            <a:endParaRPr/>
          </a:p>
          <a:p>
            <a:pPr indent="0" lvl="0" marL="457200" rtl="0" algn="just">
              <a:spcBef>
                <a:spcPts val="400"/>
              </a:spcBef>
              <a:spcAft>
                <a:spcPts val="0"/>
              </a:spcAft>
              <a:buSzPts val="1904"/>
              <a:buNone/>
            </a:pPr>
            <a:r>
              <a:rPr b="1" lang="en-US" sz="2800">
                <a:latin typeface="Times New Roman"/>
                <a:ea typeface="Times New Roman"/>
                <a:cs typeface="Times New Roman"/>
                <a:sym typeface="Times New Roman"/>
              </a:rPr>
              <a:t>A.Luật hình sự</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 Sơ lược lịch sử pháp luật hình sự Việt Nam</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II. Những điểm mới của BLHS 2015</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III. Bộ luật hình sự - Phần Chung</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IV. Bộ luật hình sự - Phần Các tội phạm</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20" name="Google Shape;120;p15"/>
          <p:cNvSpPr txBox="1"/>
          <p:nvPr>
            <p:ph type="title"/>
          </p:nvPr>
        </p:nvSpPr>
        <p:spPr>
          <a:xfrm>
            <a:off x="762000" y="9144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b="1" sz="369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14. Các biện pháp tư pháp</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10" name="Google Shape;410;p42"/>
          <p:cNvSpPr/>
          <p:nvPr/>
        </p:nvSpPr>
        <p:spPr>
          <a:xfrm>
            <a:off x="304800" y="1676400"/>
            <a:ext cx="8458200" cy="4343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203200" lvl="1" marL="114300" marR="0" rtl="0" algn="l">
              <a:lnSpc>
                <a:spcPct val="75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Biện pháp tư pháp đối với người phạm tội</a:t>
            </a:r>
            <a:endParaRPr b="1"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32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Tịch thu vật, tiền trực tiếp liên quan đến tội phạm</a:t>
            </a:r>
            <a:endParaRPr b="1" i="0" sz="2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240"/>
              </a:spcBef>
              <a:spcAft>
                <a:spcPts val="0"/>
              </a:spcAft>
              <a:buClr>
                <a:schemeClr val="dk1"/>
              </a:buClr>
              <a:buSzPts val="1400"/>
              <a:buFont typeface="Lucida Sans"/>
              <a:buNone/>
            </a:pPr>
            <a:r>
              <a:t/>
            </a:r>
            <a:endParaRPr b="1" i="0" sz="1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1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Trả lại tài sản, sửa chữa hoặc bồi thường thiệt hại; buộc công khai xin lỗi</a:t>
            </a:r>
            <a:endParaRPr b="1" i="0" sz="2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2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52400" lvl="2" marL="228600" marR="0" rtl="0" algn="l">
              <a:lnSpc>
                <a:spcPct val="75000"/>
              </a:lnSpc>
              <a:spcBef>
                <a:spcPts val="1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Bắt buộc chữa bệnh</a:t>
            </a:r>
            <a:endParaRPr b="1" i="0" sz="2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2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p:txBody>
      </p:sp>
      <p:sp>
        <p:nvSpPr>
          <p:cNvPr id="411" name="Google Shape;411;p42"/>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3"/>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14. Các biện pháp tư pháp</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17" name="Google Shape;417;p43"/>
          <p:cNvSpPr/>
          <p:nvPr/>
        </p:nvSpPr>
        <p:spPr>
          <a:xfrm>
            <a:off x="152400" y="1600200"/>
            <a:ext cx="8839200" cy="4343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203200" lvl="1" marL="114300" marR="0" rtl="0" algn="l">
              <a:lnSpc>
                <a:spcPct val="75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Biện pháp tư pháp đối với PNTM phạm tội</a:t>
            </a:r>
            <a:endParaRPr b="1"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32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Tịch thu vật, tiền trực tiếp liên quan đến tội phạm</a:t>
            </a:r>
            <a:endParaRPr b="1" i="0" sz="2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240"/>
              </a:spcBef>
              <a:spcAft>
                <a:spcPts val="0"/>
              </a:spcAft>
              <a:buClr>
                <a:schemeClr val="dk1"/>
              </a:buClr>
              <a:buSzPts val="1400"/>
              <a:buFont typeface="Lucida Sans"/>
              <a:buNone/>
            </a:pPr>
            <a:r>
              <a:t/>
            </a:r>
            <a:endParaRPr b="1" i="0" sz="1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1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Trả lại tài sản, sửa chữa hoặc bồi thường thiệt hại; buộc công khai xin lỗi</a:t>
            </a:r>
            <a:endParaRPr b="1" i="0" sz="2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2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52400" lvl="2" marL="228600" marR="0" rtl="0" algn="l">
              <a:lnSpc>
                <a:spcPct val="75000"/>
              </a:lnSpc>
              <a:spcBef>
                <a:spcPts val="1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Khôi phục lại tình trạng ban đầu</a:t>
            </a:r>
            <a:endParaRPr b="1" i="0" sz="2400" u="none" cap="none" strike="noStrike">
              <a:solidFill>
                <a:schemeClr val="dk1"/>
              </a:solidFill>
              <a:latin typeface="Times New Roman"/>
              <a:ea typeface="Times New Roman"/>
              <a:cs typeface="Times New Roman"/>
              <a:sym typeface="Times New Roman"/>
            </a:endParaRPr>
          </a:p>
          <a:p>
            <a:pPr indent="-25400" lvl="2" marL="228600" marR="0" rtl="0" algn="l">
              <a:lnSpc>
                <a:spcPct val="75000"/>
              </a:lnSpc>
              <a:spcBef>
                <a:spcPts val="240"/>
              </a:spcBef>
              <a:spcAft>
                <a:spcPts val="0"/>
              </a:spcAft>
              <a:buClr>
                <a:schemeClr val="dk1"/>
              </a:buClr>
              <a:buSzPts val="1400"/>
              <a:buFont typeface="Lucida Sans"/>
              <a:buNone/>
            </a:pPr>
            <a:r>
              <a:t/>
            </a:r>
            <a:endParaRPr b="0" i="0" sz="1400" u="none" cap="none" strike="noStrike">
              <a:solidFill>
                <a:schemeClr val="dk1"/>
              </a:solidFill>
              <a:latin typeface="Lucida Sans"/>
              <a:ea typeface="Lucida Sans"/>
              <a:cs typeface="Lucida Sans"/>
              <a:sym typeface="Lucida Sans"/>
            </a:endParaRPr>
          </a:p>
          <a:p>
            <a:pPr indent="-152400" lvl="2" marL="228600" marR="0" rtl="0" algn="l">
              <a:lnSpc>
                <a:spcPct val="75000"/>
              </a:lnSpc>
              <a:spcBef>
                <a:spcPts val="1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Thực hiện một số biện pháp nhằm khắc phục, ngăn chặn hậu quả tiếp  tục xảy ra</a:t>
            </a:r>
            <a:endParaRPr b="1"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p:txBody>
      </p:sp>
      <p:sp>
        <p:nvSpPr>
          <p:cNvPr id="418" name="Google Shape;418;p43"/>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4"/>
          <p:cNvSpPr/>
          <p:nvPr/>
        </p:nvSpPr>
        <p:spPr>
          <a:xfrm>
            <a:off x="457200" y="2514600"/>
            <a:ext cx="82296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Căn cứ QĐ hình phạt</a:t>
            </a:r>
            <a:endParaRPr b="1" i="0" sz="24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24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Quy định của BLHS</a:t>
            </a:r>
            <a:endParaRPr b="1" i="0" sz="20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0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18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Tính chất, mức độ nguy hiểm cho XH</a:t>
            </a:r>
            <a:endParaRPr b="1" i="0" sz="20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0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18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Nhân thân người phạm tội</a:t>
            </a:r>
            <a:endParaRPr b="1" i="0" sz="20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0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180"/>
              </a:spcBef>
              <a:spcAft>
                <a:spcPts val="0"/>
              </a:spcAft>
              <a:buClr>
                <a:srgbClr val="FF0000"/>
              </a:buClr>
              <a:buSzPts val="2000"/>
              <a:buFont typeface="Times New Roman"/>
              <a:buChar char="•"/>
            </a:pPr>
            <a:r>
              <a:rPr b="1" i="0" lang="en-US" sz="2000" u="none" cap="none" strike="noStrike">
                <a:solidFill>
                  <a:srgbClr val="FF0000"/>
                </a:solidFill>
                <a:latin typeface="Times New Roman"/>
                <a:ea typeface="Times New Roman"/>
                <a:cs typeface="Times New Roman"/>
                <a:sym typeface="Times New Roman"/>
              </a:rPr>
              <a:t>Tình tiết giảm nhẹ TNHS</a:t>
            </a:r>
            <a:endParaRPr b="1" i="0" sz="2000" u="none" cap="none" strike="noStrike">
              <a:solidFill>
                <a:srgbClr val="FF0000"/>
              </a:solidFill>
              <a:latin typeface="Times New Roman"/>
              <a:ea typeface="Times New Roman"/>
              <a:cs typeface="Times New Roman"/>
              <a:sym typeface="Times New Roman"/>
            </a:endParaRPr>
          </a:p>
          <a:p>
            <a:pPr indent="0" lvl="2" marL="228600" marR="0" rtl="0" algn="l">
              <a:lnSpc>
                <a:spcPct val="75000"/>
              </a:lnSpc>
              <a:spcBef>
                <a:spcPts val="20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180"/>
              </a:spcBef>
              <a:spcAft>
                <a:spcPts val="0"/>
              </a:spcAft>
              <a:buClr>
                <a:srgbClr val="FF0000"/>
              </a:buClr>
              <a:buSzPts val="2000"/>
              <a:buFont typeface="Times New Roman"/>
              <a:buChar char="•"/>
            </a:pPr>
            <a:r>
              <a:rPr b="1" i="0" lang="en-US" sz="2000" u="none" cap="none" strike="noStrike">
                <a:solidFill>
                  <a:srgbClr val="FF0000"/>
                </a:solidFill>
                <a:latin typeface="Times New Roman"/>
                <a:ea typeface="Times New Roman"/>
                <a:cs typeface="Times New Roman"/>
                <a:sym typeface="Times New Roman"/>
              </a:rPr>
              <a:t>Tình tiết tăng nặng TNHS</a:t>
            </a:r>
            <a:endParaRPr b="1" i="0" sz="2000" u="none" cap="none" strike="noStrike">
              <a:solidFill>
                <a:srgbClr val="FF0000"/>
              </a:solidFill>
              <a:latin typeface="Times New Roman"/>
              <a:ea typeface="Times New Roman"/>
              <a:cs typeface="Times New Roman"/>
              <a:sym typeface="Times New Roman"/>
            </a:endParaRPr>
          </a:p>
          <a:p>
            <a:pPr indent="0" lvl="2" marL="228600" marR="0" rtl="0" algn="l">
              <a:lnSpc>
                <a:spcPct val="75000"/>
              </a:lnSpc>
              <a:spcBef>
                <a:spcPts val="20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424" name="Google Shape;424;p44"/>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15. Căn cứ Quyết định hình phạt</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25" name="Google Shape;425;p44"/>
          <p:cNvSpPr txBox="1"/>
          <p:nvPr/>
        </p:nvSpPr>
        <p:spPr>
          <a:xfrm>
            <a:off x="533400" y="1524000"/>
            <a:ext cx="8077200" cy="215443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Khi quyết định hình phạt, Toà án căn cứ vào quy định của Bộ luật hình sự, cân nhắc tính chất và mức độ nguy hiểm cho xã hội của hành vi phạm tội, nhân thân người phạm tội, các tình tiết giảm nhẹ và tăng nặng trách nhiệm hình sự.</a:t>
            </a:r>
            <a:endParaRPr/>
          </a:p>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(Điều 50, BLHS)</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26" name="Google Shape;426;p44"/>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5"/>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15. Căn cứ Quyết định hình phạt</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32" name="Google Shape;432;p45"/>
          <p:cNvSpPr/>
          <p:nvPr/>
        </p:nvSpPr>
        <p:spPr>
          <a:xfrm>
            <a:off x="533400" y="1676400"/>
            <a:ext cx="4092128" cy="429674"/>
          </a:xfrm>
          <a:prstGeom prst="roundRect">
            <a:avLst>
              <a:gd fmla="val 16667" name="adj"/>
            </a:avLst>
          </a:prstGeom>
          <a:solidFill>
            <a:schemeClr val="accent3"/>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dk1"/>
                </a:solidFill>
                <a:latin typeface="Times New Roman"/>
                <a:ea typeface="Times New Roman"/>
                <a:cs typeface="Times New Roman"/>
                <a:sym typeface="Times New Roman"/>
              </a:rPr>
              <a:t>QĐHP dưới mức thấp nhất của khung hình phạt được áp dụng</a:t>
            </a:r>
            <a:endParaRPr b="1" sz="1800">
              <a:solidFill>
                <a:schemeClr val="dk1"/>
              </a:solidFill>
              <a:latin typeface="Times New Roman"/>
              <a:ea typeface="Times New Roman"/>
              <a:cs typeface="Times New Roman"/>
              <a:sym typeface="Times New Roman"/>
            </a:endParaRPr>
          </a:p>
        </p:txBody>
      </p:sp>
      <p:sp>
        <p:nvSpPr>
          <p:cNvPr id="433" name="Google Shape;433;p45"/>
          <p:cNvSpPr/>
          <p:nvPr/>
        </p:nvSpPr>
        <p:spPr>
          <a:xfrm>
            <a:off x="2487836" y="2170525"/>
            <a:ext cx="4092128" cy="429674"/>
          </a:xfrm>
          <a:prstGeom prst="rect">
            <a:avLst/>
          </a:prstGeom>
          <a:solidFill>
            <a:schemeClr val="lt1">
              <a:alpha val="89803"/>
            </a:schemeClr>
          </a:solidFill>
          <a:ln cap="flat" cmpd="thickThin" w="550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5"/>
          <p:cNvSpPr/>
          <p:nvPr/>
        </p:nvSpPr>
        <p:spPr>
          <a:xfrm>
            <a:off x="533400" y="2664650"/>
            <a:ext cx="4092128" cy="429674"/>
          </a:xfrm>
          <a:prstGeom prst="roundRect">
            <a:avLst>
              <a:gd fmla="val 16667" name="adj"/>
            </a:avLst>
          </a:prstGeom>
          <a:solidFill>
            <a:schemeClr val="accent4"/>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dk1"/>
                </a:solidFill>
                <a:latin typeface="Times New Roman"/>
                <a:ea typeface="Times New Roman"/>
                <a:cs typeface="Times New Roman"/>
                <a:sym typeface="Times New Roman"/>
              </a:rPr>
              <a:t>QĐHP trong trường hợp phạm nhiều tội</a:t>
            </a:r>
            <a:endParaRPr b="1" sz="1800">
              <a:solidFill>
                <a:schemeClr val="dk1"/>
              </a:solidFill>
              <a:latin typeface="Times New Roman"/>
              <a:ea typeface="Times New Roman"/>
              <a:cs typeface="Times New Roman"/>
              <a:sym typeface="Times New Roman"/>
            </a:endParaRPr>
          </a:p>
        </p:txBody>
      </p:sp>
      <p:sp>
        <p:nvSpPr>
          <p:cNvPr id="435" name="Google Shape;435;p45"/>
          <p:cNvSpPr/>
          <p:nvPr/>
        </p:nvSpPr>
        <p:spPr>
          <a:xfrm>
            <a:off x="2487836" y="3158775"/>
            <a:ext cx="4092128" cy="429674"/>
          </a:xfrm>
          <a:prstGeom prst="rect">
            <a:avLst/>
          </a:prstGeom>
          <a:solidFill>
            <a:schemeClr val="lt1">
              <a:alpha val="89803"/>
            </a:schemeClr>
          </a:solidFill>
          <a:ln cap="flat" cmpd="thickThin" w="550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5"/>
          <p:cNvSpPr/>
          <p:nvPr/>
        </p:nvSpPr>
        <p:spPr>
          <a:xfrm>
            <a:off x="533400" y="3652900"/>
            <a:ext cx="4092128" cy="429674"/>
          </a:xfrm>
          <a:prstGeom prst="roundRect">
            <a:avLst>
              <a:gd fmla="val 16667" name="adj"/>
            </a:avLst>
          </a:prstGeom>
          <a:solidFill>
            <a:schemeClr val="accent3"/>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dk1"/>
                </a:solidFill>
                <a:latin typeface="Times New Roman"/>
                <a:ea typeface="Times New Roman"/>
                <a:cs typeface="Times New Roman"/>
                <a:sym typeface="Times New Roman"/>
              </a:rPr>
              <a:t>Tổng hợp hình phạt của nhiều bản án</a:t>
            </a:r>
            <a:endParaRPr b="1" sz="1800">
              <a:solidFill>
                <a:schemeClr val="dk1"/>
              </a:solidFill>
              <a:latin typeface="Times New Roman"/>
              <a:ea typeface="Times New Roman"/>
              <a:cs typeface="Times New Roman"/>
              <a:sym typeface="Times New Roman"/>
            </a:endParaRPr>
          </a:p>
        </p:txBody>
      </p:sp>
      <p:sp>
        <p:nvSpPr>
          <p:cNvPr id="437" name="Google Shape;437;p45"/>
          <p:cNvSpPr/>
          <p:nvPr/>
        </p:nvSpPr>
        <p:spPr>
          <a:xfrm>
            <a:off x="2487836" y="4147025"/>
            <a:ext cx="4092128" cy="429674"/>
          </a:xfrm>
          <a:prstGeom prst="rect">
            <a:avLst/>
          </a:prstGeom>
          <a:solidFill>
            <a:schemeClr val="lt1">
              <a:alpha val="89803"/>
            </a:schemeClr>
          </a:solidFill>
          <a:ln cap="flat" cmpd="thickThin" w="550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5"/>
          <p:cNvSpPr/>
          <p:nvPr/>
        </p:nvSpPr>
        <p:spPr>
          <a:xfrm>
            <a:off x="533400" y="4641150"/>
            <a:ext cx="4092128" cy="429674"/>
          </a:xfrm>
          <a:prstGeom prst="roundRect">
            <a:avLst>
              <a:gd fmla="val 16667" name="adj"/>
            </a:avLst>
          </a:prstGeom>
          <a:solidFill>
            <a:schemeClr val="accent4"/>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dk1"/>
                </a:solidFill>
                <a:latin typeface="Times New Roman"/>
                <a:ea typeface="Times New Roman"/>
                <a:cs typeface="Times New Roman"/>
                <a:sym typeface="Times New Roman"/>
              </a:rPr>
              <a:t>QĐHP trong trường hợp chuẩn bị phạm tội, phạm tội chưa đạt</a:t>
            </a:r>
            <a:endParaRPr b="1" sz="1800">
              <a:solidFill>
                <a:schemeClr val="dk1"/>
              </a:solidFill>
              <a:latin typeface="Times New Roman"/>
              <a:ea typeface="Times New Roman"/>
              <a:cs typeface="Times New Roman"/>
              <a:sym typeface="Times New Roman"/>
            </a:endParaRPr>
          </a:p>
        </p:txBody>
      </p:sp>
      <p:sp>
        <p:nvSpPr>
          <p:cNvPr id="439" name="Google Shape;439;p45"/>
          <p:cNvSpPr/>
          <p:nvPr/>
        </p:nvSpPr>
        <p:spPr>
          <a:xfrm>
            <a:off x="2487836" y="5135275"/>
            <a:ext cx="4092128" cy="429674"/>
          </a:xfrm>
          <a:prstGeom prst="rect">
            <a:avLst/>
          </a:prstGeom>
          <a:solidFill>
            <a:schemeClr val="lt1">
              <a:alpha val="89803"/>
            </a:schemeClr>
          </a:solidFill>
          <a:ln cap="flat" cmpd="thickThin" w="550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5"/>
          <p:cNvSpPr/>
          <p:nvPr/>
        </p:nvSpPr>
        <p:spPr>
          <a:xfrm>
            <a:off x="533400" y="5629400"/>
            <a:ext cx="2864493" cy="429674"/>
          </a:xfrm>
          <a:prstGeom prst="roundRect">
            <a:avLst>
              <a:gd fmla="val 16667" name="adj"/>
            </a:avLst>
          </a:prstGeom>
          <a:solidFill>
            <a:schemeClr val="accent3"/>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dk1"/>
                </a:solidFill>
                <a:latin typeface="Times New Roman"/>
                <a:ea typeface="Times New Roman"/>
                <a:cs typeface="Times New Roman"/>
                <a:sym typeface="Times New Roman"/>
              </a:rPr>
              <a:t>QĐHP trong trường hợp đồng phạm</a:t>
            </a:r>
            <a:endParaRPr b="1" sz="1800">
              <a:solidFill>
                <a:schemeClr val="dk1"/>
              </a:solidFill>
              <a:latin typeface="Times New Roman"/>
              <a:ea typeface="Times New Roman"/>
              <a:cs typeface="Times New Roman"/>
              <a:sym typeface="Times New Roman"/>
            </a:endParaRPr>
          </a:p>
        </p:txBody>
      </p:sp>
      <p:sp>
        <p:nvSpPr>
          <p:cNvPr id="441" name="Google Shape;441;p45"/>
          <p:cNvSpPr/>
          <p:nvPr/>
        </p:nvSpPr>
        <p:spPr>
          <a:xfrm>
            <a:off x="3101653" y="6123525"/>
            <a:ext cx="2864493" cy="429674"/>
          </a:xfrm>
          <a:prstGeom prst="rect">
            <a:avLst/>
          </a:prstGeom>
          <a:solidFill>
            <a:schemeClr val="lt1">
              <a:alpha val="89803"/>
            </a:schemeClr>
          </a:solidFill>
          <a:ln cap="flat" cmpd="thickThin" w="550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5"/>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70000">
              <a:srgbClr val="C4D6EB"/>
            </a:gs>
            <a:gs pos="100000">
              <a:srgbClr val="FFEBFA"/>
            </a:gs>
          </a:gsLst>
          <a:lin ang="16200000" scaled="0"/>
        </a:gradFill>
      </p:bgPr>
    </p:bg>
    <p:spTree>
      <p:nvGrpSpPr>
        <p:cNvPr id="446" name="Shape 446"/>
        <p:cNvGrpSpPr/>
        <p:nvPr/>
      </p:nvGrpSpPr>
      <p:grpSpPr>
        <a:xfrm>
          <a:off x="0" y="0"/>
          <a:ext cx="0" cy="0"/>
          <a:chOff x="0" y="0"/>
          <a:chExt cx="0" cy="0"/>
        </a:xfrm>
      </p:grpSpPr>
      <p:graphicFrame>
        <p:nvGraphicFramePr>
          <p:cNvPr id="447" name="Google Shape;447;p46"/>
          <p:cNvGraphicFramePr/>
          <p:nvPr/>
        </p:nvGraphicFramePr>
        <p:xfrm>
          <a:off x="0" y="886418"/>
          <a:ext cx="3000000" cy="3000000"/>
        </p:xfrm>
        <a:graphic>
          <a:graphicData uri="http://schemas.openxmlformats.org/drawingml/2006/table">
            <a:tbl>
              <a:tblPr bandRow="1" firstRow="1">
                <a:noFill/>
                <a:tableStyleId>{D85521DA-38D1-4E0E-A0EB-9F1CB07B5EB5}</a:tableStyleId>
              </a:tblPr>
              <a:tblGrid>
                <a:gridCol w="4343400"/>
                <a:gridCol w="4724400"/>
              </a:tblGrid>
              <a:tr h="3636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MIỄN TRÁCH</a:t>
                      </a:r>
                      <a:r>
                        <a:rPr b="1" lang="en-US" sz="1800">
                          <a:latin typeface="Times New Roman"/>
                          <a:ea typeface="Times New Roman"/>
                          <a:cs typeface="Times New Roman"/>
                          <a:sym typeface="Times New Roman"/>
                        </a:rPr>
                        <a:t> NHIỆM </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MIỄN HÌNH</a:t>
                      </a:r>
                      <a:r>
                        <a:rPr b="1" lang="en-US" sz="1800">
                          <a:latin typeface="Times New Roman"/>
                          <a:ea typeface="Times New Roman"/>
                          <a:cs typeface="Times New Roman"/>
                          <a:sym typeface="Times New Roman"/>
                        </a:rPr>
                        <a:t> PHẠT</a:t>
                      </a:r>
                      <a:endParaRPr b="1" sz="1800">
                        <a:latin typeface="Times New Roman"/>
                        <a:ea typeface="Times New Roman"/>
                        <a:cs typeface="Times New Roman"/>
                        <a:sym typeface="Times New Roman"/>
                      </a:endParaRPr>
                    </a:p>
                  </a:txBody>
                  <a:tcPr marT="45725" marB="45725" marR="91450" marL="91450"/>
                </a:tc>
              </a:tr>
              <a:tr h="1452425">
                <a:tc>
                  <a:txBody>
                    <a:bodyPr/>
                    <a:lstStyle/>
                    <a:p>
                      <a:pPr indent="0" lvl="0" marL="0" marR="0" rtl="0" algn="just">
                        <a:spcBef>
                          <a:spcPts val="0"/>
                        </a:spcBef>
                        <a:spcAft>
                          <a:spcPts val="0"/>
                        </a:spcAft>
                        <a:buNone/>
                      </a:pPr>
                      <a:r>
                        <a:rPr b="1" lang="en-US" sz="1800">
                          <a:latin typeface="Times New Roman"/>
                          <a:ea typeface="Times New Roman"/>
                          <a:cs typeface="Times New Roman"/>
                          <a:sym typeface="Times New Roman"/>
                        </a:rPr>
                        <a:t>Chế</a:t>
                      </a:r>
                      <a:r>
                        <a:rPr b="1" lang="en-US" sz="1800">
                          <a:latin typeface="Times New Roman"/>
                          <a:ea typeface="Times New Roman"/>
                          <a:cs typeface="Times New Roman"/>
                          <a:sym typeface="Times New Roman"/>
                        </a:rPr>
                        <a:t> định nhân đạo, xóa bỏ hậu quả pháp lý của việc thực hiện hành vi nguy hiểm cho xã hội khi có căn cứ do PLHS quy định. Không phải chịu hậu quả bất lợi của việc phạm tội </a:t>
                      </a:r>
                      <a:endParaRPr/>
                    </a:p>
                  </a:txBody>
                  <a:tcPr marT="45725" marB="45725" marR="91450" marL="91450"/>
                </a:tc>
                <a:tc>
                  <a:txBody>
                    <a:bodyPr/>
                    <a:lstStyle/>
                    <a:p>
                      <a:pPr indent="0" lvl="0" marL="0" marR="0" rtl="0" algn="just">
                        <a:spcBef>
                          <a:spcPts val="0"/>
                        </a:spcBef>
                        <a:spcAft>
                          <a:spcPts val="0"/>
                        </a:spcAft>
                        <a:buNone/>
                      </a:pPr>
                      <a:r>
                        <a:rPr b="1" lang="en-US" sz="1800">
                          <a:latin typeface="Times New Roman"/>
                          <a:ea typeface="Times New Roman"/>
                          <a:cs typeface="Times New Roman"/>
                          <a:sym typeface="Times New Roman"/>
                        </a:rPr>
                        <a:t>Chế định</a:t>
                      </a:r>
                      <a:r>
                        <a:rPr b="1" lang="en-US" sz="1800">
                          <a:latin typeface="Times New Roman"/>
                          <a:ea typeface="Times New Roman"/>
                          <a:cs typeface="Times New Roman"/>
                          <a:sym typeface="Times New Roman"/>
                        </a:rPr>
                        <a:t> nhân đạo, h</a:t>
                      </a:r>
                      <a:r>
                        <a:rPr b="1" lang="en-US" sz="1800">
                          <a:latin typeface="Times New Roman"/>
                          <a:ea typeface="Times New Roman"/>
                          <a:cs typeface="Times New Roman"/>
                          <a:sym typeface="Times New Roman"/>
                        </a:rPr>
                        <a:t>ủy</a:t>
                      </a:r>
                      <a:r>
                        <a:rPr b="1" lang="en-US" sz="1800">
                          <a:latin typeface="Times New Roman"/>
                          <a:ea typeface="Times New Roman"/>
                          <a:cs typeface="Times New Roman"/>
                          <a:sym typeface="Times New Roman"/>
                        </a:rPr>
                        <a:t> bỏ biện pháp cưỡng chế nghiêm khắc nhất của nhà nước cho người bị kết án. Toàn án không quyết định hình phạt trong bản án có hiệu lực pháp luật</a:t>
                      </a:r>
                      <a:endParaRPr b="1" sz="1800">
                        <a:latin typeface="Times New Roman"/>
                        <a:ea typeface="Times New Roman"/>
                        <a:cs typeface="Times New Roman"/>
                        <a:sym typeface="Times New Roman"/>
                      </a:endParaRPr>
                    </a:p>
                  </a:txBody>
                  <a:tcPr marT="45725" marB="45725" marR="91450" marL="91450"/>
                </a:tc>
              </a:tr>
              <a:tr h="1068350">
                <a:tc>
                  <a:txBody>
                    <a:bodyPr/>
                    <a:lstStyle/>
                    <a:p>
                      <a:pPr indent="0" lvl="0" marL="0" marR="0" rtl="0" algn="just">
                        <a:spcBef>
                          <a:spcPts val="0"/>
                        </a:spcBef>
                        <a:spcAft>
                          <a:spcPts val="0"/>
                        </a:spcAft>
                        <a:buNone/>
                      </a:pPr>
                      <a:r>
                        <a:rPr b="1" lang="en-US" sz="1800">
                          <a:latin typeface="Times New Roman"/>
                          <a:ea typeface="Times New Roman"/>
                          <a:cs typeface="Times New Roman"/>
                          <a:sym typeface="Times New Roman"/>
                        </a:rPr>
                        <a:t>Có thể phải chịu một hoặc nhiều biện pháp tác động về mặt pháp lý của các ngành luật khác: luật dân sự, luật hành chính, luật lao động</a:t>
                      </a:r>
                      <a:endParaRPr/>
                    </a:p>
                  </a:txBody>
                  <a:tcPr marT="45725" marB="45725" marR="91450" marL="91450"/>
                </a:tc>
                <a:tc>
                  <a:txBody>
                    <a:bodyPr/>
                    <a:lstStyle/>
                    <a:p>
                      <a:pPr indent="0" lvl="0" marL="0" marR="0" rtl="0" algn="just">
                        <a:spcBef>
                          <a:spcPts val="0"/>
                        </a:spcBef>
                        <a:spcAft>
                          <a:spcPts val="0"/>
                        </a:spcAft>
                        <a:buNone/>
                      </a:pPr>
                      <a:r>
                        <a:rPr b="1" lang="en-US" sz="1800">
                          <a:latin typeface="Times New Roman"/>
                          <a:ea typeface="Times New Roman"/>
                          <a:cs typeface="Times New Roman"/>
                          <a:sym typeface="Times New Roman"/>
                        </a:rPr>
                        <a:t>Có</a:t>
                      </a:r>
                      <a:r>
                        <a:rPr b="1" lang="en-US" sz="1800">
                          <a:latin typeface="Times New Roman"/>
                          <a:ea typeface="Times New Roman"/>
                          <a:cs typeface="Times New Roman"/>
                          <a:sym typeface="Times New Roman"/>
                        </a:rPr>
                        <a:t> thể bị áp dụng các biện pháp tư pháp chung quy định trong BLHS</a:t>
                      </a:r>
                      <a:endParaRPr b="1" sz="1800">
                        <a:latin typeface="Times New Roman"/>
                        <a:ea typeface="Times New Roman"/>
                        <a:cs typeface="Times New Roman"/>
                        <a:sym typeface="Times New Roman"/>
                      </a:endParaRPr>
                    </a:p>
                  </a:txBody>
                  <a:tcPr marT="45725" marB="45725" marR="91450" marL="91450"/>
                </a:tc>
              </a:tr>
              <a:tr h="90775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6 trườn</a:t>
                      </a:r>
                      <a:r>
                        <a:rPr b="1" lang="en-US" sz="1800">
                          <a:latin typeface="Times New Roman"/>
                          <a:ea typeface="Times New Roman"/>
                          <a:cs typeface="Times New Roman"/>
                          <a:sym typeface="Times New Roman"/>
                        </a:rPr>
                        <a:t>g hợp được miễn TNHS</a:t>
                      </a:r>
                      <a:endParaRPr/>
                    </a:p>
                    <a:p>
                      <a:pPr indent="0" lvl="0" marL="0" marR="0" rtl="0" algn="l">
                        <a:spcBef>
                          <a:spcPts val="0"/>
                        </a:spcBef>
                        <a:spcAft>
                          <a:spcPts val="0"/>
                        </a:spcAft>
                        <a:buNone/>
                      </a:pPr>
                      <a:r>
                        <a:rPr b="1" lang="en-US" sz="1800">
                          <a:latin typeface="Times New Roman"/>
                          <a:ea typeface="Times New Roman"/>
                          <a:cs typeface="Times New Roman"/>
                          <a:sym typeface="Times New Roman"/>
                        </a:rPr>
                        <a:t>Đương nhương được miễn trách nhiệm hình sự</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2 trường</a:t>
                      </a:r>
                      <a:r>
                        <a:rPr b="1" lang="en-US" sz="1800">
                          <a:latin typeface="Times New Roman"/>
                          <a:ea typeface="Times New Roman"/>
                          <a:cs typeface="Times New Roman"/>
                          <a:sym typeface="Times New Roman"/>
                        </a:rPr>
                        <a:t> hợp được miễn hình phạt</a:t>
                      </a:r>
                      <a:endParaRPr/>
                    </a:p>
                    <a:p>
                      <a:pPr indent="0" lvl="0" marL="0" marR="0" rtl="0" algn="l">
                        <a:spcBef>
                          <a:spcPts val="0"/>
                        </a:spcBef>
                        <a:spcAft>
                          <a:spcPts val="0"/>
                        </a:spcAft>
                        <a:buNone/>
                      </a:pPr>
                      <a:r>
                        <a:rPr b="1" lang="en-US" sz="1800">
                          <a:latin typeface="Times New Roman"/>
                          <a:ea typeface="Times New Roman"/>
                          <a:cs typeface="Times New Roman"/>
                          <a:sym typeface="Times New Roman"/>
                        </a:rPr>
                        <a:t>Chưa đến mức được miễn trách nhiệm hình sự</a:t>
                      </a:r>
                      <a:endParaRPr b="1" sz="1800">
                        <a:latin typeface="Times New Roman"/>
                        <a:ea typeface="Times New Roman"/>
                        <a:cs typeface="Times New Roman"/>
                        <a:sym typeface="Times New Roman"/>
                      </a:endParaRPr>
                    </a:p>
                  </a:txBody>
                  <a:tcPr marT="45725" marB="45725" marR="91450" marL="91450"/>
                </a:tc>
              </a:tr>
              <a:tr h="11801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Có</a:t>
                      </a:r>
                      <a:r>
                        <a:rPr b="1" lang="en-US" sz="1800">
                          <a:latin typeface="Times New Roman"/>
                          <a:ea typeface="Times New Roman"/>
                          <a:cs typeface="Times New Roman"/>
                          <a:sym typeface="Times New Roman"/>
                        </a:rPr>
                        <a:t> thể do các cơ quan tư pháp hình sự có thẩm quyền (cơ quan điều tra, Viện kiểm sát, Tòa án) áp dụng tùy vào từng giai đoạn tố tụng hình sự</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Do Tòa</a:t>
                      </a:r>
                      <a:r>
                        <a:rPr b="1" lang="en-US" sz="1800">
                          <a:latin typeface="Times New Roman"/>
                          <a:ea typeface="Times New Roman"/>
                          <a:cs typeface="Times New Roman"/>
                          <a:sym typeface="Times New Roman"/>
                        </a:rPr>
                        <a:t> án quyết định áp dụng trong giai đoạn xét xử</a:t>
                      </a:r>
                      <a:endParaRPr b="1" sz="1800">
                        <a:latin typeface="Times New Roman"/>
                        <a:ea typeface="Times New Roman"/>
                        <a:cs typeface="Times New Roman"/>
                        <a:sym typeface="Times New Roman"/>
                      </a:endParaRPr>
                    </a:p>
                  </a:txBody>
                  <a:tcPr marT="45725" marB="45725" marR="91450" marL="91450"/>
                </a:tc>
              </a:tr>
              <a:tr h="895125">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Không</a:t>
                      </a:r>
                      <a:r>
                        <a:rPr b="1" lang="en-US" sz="1800">
                          <a:latin typeface="Times New Roman"/>
                          <a:ea typeface="Times New Roman"/>
                          <a:cs typeface="Times New Roman"/>
                          <a:sym typeface="Times New Roman"/>
                        </a:rPr>
                        <a:t> bị coi là có án tích.</a:t>
                      </a:r>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Không</a:t>
                      </a:r>
                      <a:r>
                        <a:rPr b="1" lang="en-US" sz="1800">
                          <a:latin typeface="Times New Roman"/>
                          <a:ea typeface="Times New Roman"/>
                          <a:cs typeface="Times New Roman"/>
                          <a:sym typeface="Times New Roman"/>
                        </a:rPr>
                        <a:t> bị coi là có án tích.</a:t>
                      </a:r>
                      <a:endParaRPr/>
                    </a:p>
                  </a:txBody>
                  <a:tcPr marT="45725" marB="45725" marR="91450" marL="91450"/>
                </a:tc>
              </a:tr>
            </a:tbl>
          </a:graphicData>
        </a:graphic>
      </p:graphicFrame>
      <p:sp>
        <p:nvSpPr>
          <p:cNvPr id="448" name="Google Shape;448;p46"/>
          <p:cNvSpPr txBox="1"/>
          <p:nvPr/>
        </p:nvSpPr>
        <p:spPr>
          <a:xfrm>
            <a:off x="304800" y="304800"/>
            <a:ext cx="86106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Times New Roman"/>
                <a:ea typeface="Times New Roman"/>
                <a:cs typeface="Times New Roman"/>
                <a:sym typeface="Times New Roman"/>
              </a:rPr>
              <a:t>PHÂN BIỆT MIỄN TNHS VÀ MIỄN HÌNH PHẠT</a:t>
            </a:r>
            <a:endParaRPr b="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ECFE7"/>
            </a:gs>
            <a:gs pos="50000">
              <a:srgbClr val="BBDEEE"/>
            </a:gs>
            <a:gs pos="100000">
              <a:srgbClr val="DDEEF6"/>
            </a:gs>
          </a:gsLst>
          <a:lin ang="5400000" scaled="0"/>
        </a:gradFill>
      </p:bgPr>
    </p:bg>
    <p:spTree>
      <p:nvGrpSpPr>
        <p:cNvPr id="452" name="Shape 452"/>
        <p:cNvGrpSpPr/>
        <p:nvPr/>
      </p:nvGrpSpPr>
      <p:grpSpPr>
        <a:xfrm>
          <a:off x="0" y="0"/>
          <a:ext cx="0" cy="0"/>
          <a:chOff x="0" y="0"/>
          <a:chExt cx="0" cy="0"/>
        </a:xfrm>
      </p:grpSpPr>
      <p:graphicFrame>
        <p:nvGraphicFramePr>
          <p:cNvPr id="453" name="Google Shape;453;p47"/>
          <p:cNvGraphicFramePr/>
          <p:nvPr/>
        </p:nvGraphicFramePr>
        <p:xfrm>
          <a:off x="0" y="886418"/>
          <a:ext cx="3000000" cy="3000000"/>
        </p:xfrm>
        <a:graphic>
          <a:graphicData uri="http://schemas.openxmlformats.org/drawingml/2006/table">
            <a:tbl>
              <a:tblPr bandRow="1" firstRow="1">
                <a:noFill/>
                <a:tableStyleId>{D85521DA-38D1-4E0E-A0EB-9F1CB07B5EB5}</a:tableStyleId>
              </a:tblPr>
              <a:tblGrid>
                <a:gridCol w="4343400"/>
                <a:gridCol w="4724400"/>
              </a:tblGrid>
              <a:tr h="3636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MIỄN</a:t>
                      </a:r>
                      <a:r>
                        <a:rPr b="1" lang="en-US" sz="1800">
                          <a:latin typeface="Times New Roman"/>
                          <a:ea typeface="Times New Roman"/>
                          <a:cs typeface="Times New Roman"/>
                          <a:sym typeface="Times New Roman"/>
                        </a:rPr>
                        <a:t> HÌNH PHẠT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MIỄN CHẤP</a:t>
                      </a:r>
                      <a:r>
                        <a:rPr b="1" lang="en-US" sz="1800">
                          <a:latin typeface="Times New Roman"/>
                          <a:ea typeface="Times New Roman"/>
                          <a:cs typeface="Times New Roman"/>
                          <a:sym typeface="Times New Roman"/>
                        </a:rPr>
                        <a:t> HÀNH</a:t>
                      </a:r>
                      <a:r>
                        <a:rPr b="1" lang="en-US" sz="1800">
                          <a:latin typeface="Times New Roman"/>
                          <a:ea typeface="Times New Roman"/>
                          <a:cs typeface="Times New Roman"/>
                          <a:sym typeface="Times New Roman"/>
                        </a:rPr>
                        <a:t> HÌNH</a:t>
                      </a:r>
                      <a:r>
                        <a:rPr b="1" lang="en-US" sz="1800">
                          <a:latin typeface="Times New Roman"/>
                          <a:ea typeface="Times New Roman"/>
                          <a:cs typeface="Times New Roman"/>
                          <a:sym typeface="Times New Roman"/>
                        </a:rPr>
                        <a:t> PHẠT</a:t>
                      </a:r>
                      <a:endParaRPr b="1" sz="1800">
                        <a:latin typeface="Times New Roman"/>
                        <a:ea typeface="Times New Roman"/>
                        <a:cs typeface="Times New Roman"/>
                        <a:sym typeface="Times New Roman"/>
                      </a:endParaRPr>
                    </a:p>
                  </a:txBody>
                  <a:tcPr marT="45725" marB="45725" marR="91450" marL="91450"/>
                </a:tc>
              </a:tr>
              <a:tr h="1452425">
                <a:tc>
                  <a:txBody>
                    <a:bodyPr/>
                    <a:lstStyle/>
                    <a:p>
                      <a:pPr indent="0" lvl="0" marL="0" marR="0" rtl="0" algn="just">
                        <a:spcBef>
                          <a:spcPts val="0"/>
                        </a:spcBef>
                        <a:spcAft>
                          <a:spcPts val="0"/>
                        </a:spcAft>
                        <a:buNone/>
                      </a:pPr>
                      <a:r>
                        <a:rPr b="1" lang="en-US" sz="1800">
                          <a:latin typeface="Times New Roman"/>
                          <a:ea typeface="Times New Roman"/>
                          <a:cs typeface="Times New Roman"/>
                          <a:sym typeface="Times New Roman"/>
                        </a:rPr>
                        <a:t>Chế định</a:t>
                      </a:r>
                      <a:r>
                        <a:rPr b="1" lang="en-US" sz="1800">
                          <a:latin typeface="Times New Roman"/>
                          <a:ea typeface="Times New Roman"/>
                          <a:cs typeface="Times New Roman"/>
                          <a:sym typeface="Times New Roman"/>
                        </a:rPr>
                        <a:t> nhân đạo, h</a:t>
                      </a:r>
                      <a:r>
                        <a:rPr b="1" lang="en-US" sz="1800">
                          <a:latin typeface="Times New Roman"/>
                          <a:ea typeface="Times New Roman"/>
                          <a:cs typeface="Times New Roman"/>
                          <a:sym typeface="Times New Roman"/>
                        </a:rPr>
                        <a:t>ủy</a:t>
                      </a:r>
                      <a:r>
                        <a:rPr b="1" lang="en-US" sz="1800">
                          <a:latin typeface="Times New Roman"/>
                          <a:ea typeface="Times New Roman"/>
                          <a:cs typeface="Times New Roman"/>
                          <a:sym typeface="Times New Roman"/>
                        </a:rPr>
                        <a:t> bỏ biện pháp cưỡng chế nghiêm khắc nhất của nhà nước cho người bị kết án. Toàn án không quyết định hình phạt trong bản án có hiệu lực pháp luật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Người</a:t>
                      </a:r>
                      <a:r>
                        <a:rPr b="1" lang="en-US" sz="1800">
                          <a:latin typeface="Times New Roman"/>
                          <a:ea typeface="Times New Roman"/>
                          <a:cs typeface="Times New Roman"/>
                          <a:sym typeface="Times New Roman"/>
                        </a:rPr>
                        <a:t> bị kết án không buộc phải chấp hành toàn bộ hoặc phần còn lại (chưa chấp hành) của mức hình phạt đã tuyên.</a:t>
                      </a:r>
                      <a:endParaRPr b="1" sz="1800">
                        <a:latin typeface="Times New Roman"/>
                        <a:ea typeface="Times New Roman"/>
                        <a:cs typeface="Times New Roman"/>
                        <a:sym typeface="Times New Roman"/>
                      </a:endParaRPr>
                    </a:p>
                  </a:txBody>
                  <a:tcPr marT="45725" marB="45725" marR="91450" marL="91450"/>
                </a:tc>
              </a:tr>
              <a:tr h="1068350">
                <a:tc>
                  <a:txBody>
                    <a:bodyPr/>
                    <a:lstStyle/>
                    <a:p>
                      <a:pPr indent="0" lvl="0" marL="0" marR="0" rtl="0" algn="just">
                        <a:spcBef>
                          <a:spcPts val="0"/>
                        </a:spcBef>
                        <a:spcAft>
                          <a:spcPts val="0"/>
                        </a:spcAft>
                        <a:buNone/>
                      </a:pPr>
                      <a:r>
                        <a:rPr b="1" lang="en-US" sz="1800">
                          <a:latin typeface="Times New Roman"/>
                          <a:ea typeface="Times New Roman"/>
                          <a:cs typeface="Times New Roman"/>
                          <a:sym typeface="Times New Roman"/>
                        </a:rPr>
                        <a:t>Có</a:t>
                      </a:r>
                      <a:r>
                        <a:rPr b="1" lang="en-US" sz="1800">
                          <a:latin typeface="Times New Roman"/>
                          <a:ea typeface="Times New Roman"/>
                          <a:cs typeface="Times New Roman"/>
                          <a:sym typeface="Times New Roman"/>
                        </a:rPr>
                        <a:t> thể bị áp dụng các biện pháp tư pháp chung quy định trong BLHS</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Vẫn</a:t>
                      </a:r>
                      <a:r>
                        <a:rPr b="1" lang="en-US" sz="1800">
                          <a:latin typeface="Times New Roman"/>
                          <a:ea typeface="Times New Roman"/>
                          <a:cs typeface="Times New Roman"/>
                          <a:sym typeface="Times New Roman"/>
                        </a:rPr>
                        <a:t> phải thực hiện nghĩa vụ dân sự do Tòa án tuyên trong bản án</a:t>
                      </a:r>
                      <a:endParaRPr b="1" sz="1800">
                        <a:latin typeface="Times New Roman"/>
                        <a:ea typeface="Times New Roman"/>
                        <a:cs typeface="Times New Roman"/>
                        <a:sym typeface="Times New Roman"/>
                      </a:endParaRPr>
                    </a:p>
                  </a:txBody>
                  <a:tcPr marT="45725" marB="45725" marR="91450" marL="91450"/>
                </a:tc>
              </a:tr>
              <a:tr h="90775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2 trường</a:t>
                      </a:r>
                      <a:r>
                        <a:rPr b="1" lang="en-US" sz="1800">
                          <a:latin typeface="Times New Roman"/>
                          <a:ea typeface="Times New Roman"/>
                          <a:cs typeface="Times New Roman"/>
                          <a:sym typeface="Times New Roman"/>
                        </a:rPr>
                        <a:t> hợp được miễn hình phạt</a:t>
                      </a:r>
                      <a:endParaRPr/>
                    </a:p>
                    <a:p>
                      <a:pPr indent="0" lvl="0" marL="0" marR="0" rtl="0" algn="l">
                        <a:spcBef>
                          <a:spcPts val="0"/>
                        </a:spcBef>
                        <a:spcAft>
                          <a:spcPts val="0"/>
                        </a:spcAft>
                        <a:buNone/>
                      </a:pPr>
                      <a:r>
                        <a:rPr b="1" lang="en-US" sz="1800">
                          <a:latin typeface="Times New Roman"/>
                          <a:ea typeface="Times New Roman"/>
                          <a:cs typeface="Times New Roman"/>
                          <a:sym typeface="Times New Roman"/>
                        </a:rPr>
                        <a:t>Chưa đến mức được miễn trách nhiệm hình sự</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Các</a:t>
                      </a:r>
                      <a:r>
                        <a:rPr b="1" lang="en-US" sz="1800">
                          <a:latin typeface="Times New Roman"/>
                          <a:ea typeface="Times New Roman"/>
                          <a:cs typeface="Times New Roman"/>
                          <a:sym typeface="Times New Roman"/>
                        </a:rPr>
                        <a:t> trường hợp được miễn chấp hành hình phạt quy định tại Điều 62, BLHS 2015</a:t>
                      </a:r>
                      <a:endParaRPr b="1" sz="1800">
                        <a:latin typeface="Times New Roman"/>
                        <a:ea typeface="Times New Roman"/>
                        <a:cs typeface="Times New Roman"/>
                        <a:sym typeface="Times New Roman"/>
                      </a:endParaRPr>
                    </a:p>
                  </a:txBody>
                  <a:tcPr marT="45725" marB="45725" marR="91450" marL="91450"/>
                </a:tc>
              </a:tr>
              <a:tr h="11801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Do Tòa</a:t>
                      </a:r>
                      <a:r>
                        <a:rPr b="1" lang="en-US" sz="1800">
                          <a:latin typeface="Times New Roman"/>
                          <a:ea typeface="Times New Roman"/>
                          <a:cs typeface="Times New Roman"/>
                          <a:sym typeface="Times New Roman"/>
                        </a:rPr>
                        <a:t> án quyết định áp dụng trong giai đoạn xét xử</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Do tòa</a:t>
                      </a:r>
                      <a:r>
                        <a:rPr b="1" lang="en-US" sz="1800">
                          <a:latin typeface="Times New Roman"/>
                          <a:ea typeface="Times New Roman"/>
                          <a:cs typeface="Times New Roman"/>
                          <a:sym typeface="Times New Roman"/>
                        </a:rPr>
                        <a:t> án quyết định trong giai đoạn thi hành án</a:t>
                      </a:r>
                      <a:endParaRPr b="1" sz="1800">
                        <a:latin typeface="Times New Roman"/>
                        <a:ea typeface="Times New Roman"/>
                        <a:cs typeface="Times New Roman"/>
                        <a:sym typeface="Times New Roman"/>
                      </a:endParaRPr>
                    </a:p>
                  </a:txBody>
                  <a:tcPr marT="45725" marB="45725" marR="91450" marL="91450"/>
                </a:tc>
              </a:tr>
              <a:tr h="89512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Không</a:t>
                      </a:r>
                      <a:r>
                        <a:rPr b="1" lang="en-US" sz="1800">
                          <a:latin typeface="Times New Roman"/>
                          <a:ea typeface="Times New Roman"/>
                          <a:cs typeface="Times New Roman"/>
                          <a:sym typeface="Times New Roman"/>
                        </a:rPr>
                        <a:t> bị coi là có án tích.</a:t>
                      </a:r>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Vẫn</a:t>
                      </a:r>
                      <a:r>
                        <a:rPr b="1" lang="en-US" sz="1800">
                          <a:latin typeface="Times New Roman"/>
                          <a:ea typeface="Times New Roman"/>
                          <a:cs typeface="Times New Roman"/>
                          <a:sym typeface="Times New Roman"/>
                        </a:rPr>
                        <a:t> có án tích trong lý lịch tư pháp</a:t>
                      </a:r>
                      <a:endParaRPr b="1" sz="1800">
                        <a:latin typeface="Times New Roman"/>
                        <a:ea typeface="Times New Roman"/>
                        <a:cs typeface="Times New Roman"/>
                        <a:sym typeface="Times New Roman"/>
                      </a:endParaRPr>
                    </a:p>
                  </a:txBody>
                  <a:tcPr marT="45725" marB="45725" marR="91450" marL="91450"/>
                </a:tc>
              </a:tr>
            </a:tbl>
          </a:graphicData>
        </a:graphic>
      </p:graphicFrame>
      <p:sp>
        <p:nvSpPr>
          <p:cNvPr id="454" name="Google Shape;454;p47"/>
          <p:cNvSpPr txBox="1"/>
          <p:nvPr/>
        </p:nvSpPr>
        <p:spPr>
          <a:xfrm>
            <a:off x="228600" y="152400"/>
            <a:ext cx="86106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PHÂN BIỆT MIỄN HP VÀ MIỄN CHẤP HÀNH HP</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8"/>
          <p:cNvSpPr txBox="1"/>
          <p:nvPr>
            <p:ph idx="1" type="body"/>
          </p:nvPr>
        </p:nvSpPr>
        <p:spPr>
          <a:xfrm>
            <a:off x="381000" y="1066800"/>
            <a:ext cx="8382000" cy="5791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768"/>
              <a:buNone/>
            </a:pPr>
            <a:r>
              <a:rPr b="1" lang="en-US" sz="2600">
                <a:solidFill>
                  <a:srgbClr val="FF0000"/>
                </a:solidFill>
                <a:latin typeface="Times New Roman"/>
                <a:ea typeface="Times New Roman"/>
                <a:cs typeface="Times New Roman"/>
                <a:sym typeface="Times New Roman"/>
              </a:rPr>
              <a:t>16. Án treo (Điều 65, BLHS 2015)</a:t>
            </a:r>
            <a:endParaRPr/>
          </a:p>
          <a:p>
            <a:pPr indent="-514350" lvl="0" marL="514350" rtl="0" algn="just">
              <a:spcBef>
                <a:spcPts val="400"/>
              </a:spcBef>
              <a:spcAft>
                <a:spcPts val="0"/>
              </a:spcAft>
              <a:buClr>
                <a:srgbClr val="FF0000"/>
              </a:buClr>
              <a:buSzPts val="2800"/>
              <a:buFont typeface="Noto Sans Symbols"/>
              <a:buChar char="⮚"/>
            </a:pPr>
            <a:r>
              <a:rPr b="1" lang="en-US" sz="2800">
                <a:latin typeface="Times New Roman"/>
                <a:ea typeface="Times New Roman"/>
                <a:cs typeface="Times New Roman"/>
                <a:sym typeface="Times New Roman"/>
              </a:rPr>
              <a:t>Án treo: </a:t>
            </a:r>
            <a:r>
              <a:rPr lang="en-US" sz="2800">
                <a:latin typeface="Times New Roman"/>
                <a:ea typeface="Times New Roman"/>
                <a:cs typeface="Times New Roman"/>
                <a:sym typeface="Times New Roman"/>
              </a:rPr>
              <a:t>là biện pháp miễn chấp hành hình phạt tù có điều kiện được tòa án áp dụng</a:t>
            </a:r>
            <a:endParaRPr/>
          </a:p>
          <a:p>
            <a:pPr indent="-514350" lvl="0" marL="514350" rtl="0" algn="just">
              <a:spcBef>
                <a:spcPts val="400"/>
              </a:spcBef>
              <a:spcAft>
                <a:spcPts val="0"/>
              </a:spcAft>
              <a:buClr>
                <a:srgbClr val="FF0000"/>
              </a:buClr>
              <a:buSzPts val="2800"/>
              <a:buFont typeface="Noto Sans Symbols"/>
              <a:buChar char="⮚"/>
            </a:pPr>
            <a:r>
              <a:rPr b="1" lang="en-US" sz="2800">
                <a:latin typeface="Times New Roman"/>
                <a:ea typeface="Times New Roman"/>
                <a:cs typeface="Times New Roman"/>
                <a:sym typeface="Times New Roman"/>
              </a:rPr>
              <a:t>Điều kiện: </a:t>
            </a:r>
            <a:r>
              <a:rPr lang="en-US" sz="2800">
                <a:latin typeface="Times New Roman"/>
                <a:ea typeface="Times New Roman"/>
                <a:cs typeface="Times New Roman"/>
                <a:sym typeface="Times New Roman"/>
              </a:rPr>
              <a:t>Khi xử phạt tù không quá 03 năm, căn cứ vào nhân thân của người phạm tội và các tình tiết giảm nhẹ, nếu xét thấy không cần phải bắt chấp hành hình phạt tù, thì Tòa án cho hưởng án treo và ấn định thời gian thử thách từ 01 năm đến 05 năm và thực hiện các nghĩa vụ trong thời gian thử thách theo quy định của Luật thi hành án hình sự</a:t>
            </a:r>
            <a:endParaRPr b="1" sz="2800">
              <a:solidFill>
                <a:srgbClr val="FF0000"/>
              </a:solidFill>
              <a:latin typeface="Times New Roman"/>
              <a:ea typeface="Times New Roman"/>
              <a:cs typeface="Times New Roman"/>
              <a:sym typeface="Times New Roman"/>
            </a:endParaRPr>
          </a:p>
          <a:p>
            <a:pPr indent="-571500" lvl="0" marL="571500" rtl="0" algn="just">
              <a:spcBef>
                <a:spcPts val="400"/>
              </a:spcBef>
              <a:spcAft>
                <a:spcPts val="0"/>
              </a:spcAft>
              <a:buSzPts val="1360"/>
              <a:buNone/>
            </a:pPr>
            <a:r>
              <a:t/>
            </a:r>
            <a:endParaRPr b="1" sz="2000">
              <a:latin typeface="Times New Roman"/>
              <a:ea typeface="Times New Roman"/>
              <a:cs typeface="Times New Roman"/>
              <a:sym typeface="Times New Roman"/>
            </a:endParaRPr>
          </a:p>
        </p:txBody>
      </p:sp>
      <p:sp>
        <p:nvSpPr>
          <p:cNvPr id="460" name="Google Shape;460;p48"/>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70000">
              <a:srgbClr val="C4D6EB"/>
            </a:gs>
            <a:gs pos="100000">
              <a:srgbClr val="FFEBFA"/>
            </a:gs>
          </a:gsLst>
          <a:lin ang="5400000" scaled="0"/>
        </a:gradFill>
      </p:bgPr>
    </p:bg>
    <p:spTree>
      <p:nvGrpSpPr>
        <p:cNvPr id="464" name="Shape 464"/>
        <p:cNvGrpSpPr/>
        <p:nvPr/>
      </p:nvGrpSpPr>
      <p:grpSpPr>
        <a:xfrm>
          <a:off x="0" y="0"/>
          <a:ext cx="0" cy="0"/>
          <a:chOff x="0" y="0"/>
          <a:chExt cx="0" cy="0"/>
        </a:xfrm>
      </p:grpSpPr>
      <p:sp>
        <p:nvSpPr>
          <p:cNvPr id="465" name="Google Shape;465;p49"/>
          <p:cNvSpPr txBox="1"/>
          <p:nvPr/>
        </p:nvSpPr>
        <p:spPr>
          <a:xfrm>
            <a:off x="533400" y="224135"/>
            <a:ext cx="80772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C0C0C"/>
                </a:solidFill>
                <a:latin typeface="Times New Roman"/>
                <a:ea typeface="Times New Roman"/>
                <a:cs typeface="Times New Roman"/>
                <a:sym typeface="Times New Roman"/>
              </a:rPr>
              <a:t>PHÂN BIỆT ÁN TREO VÀ CẢI TẠO KHÔNG GIAM GIỮ</a:t>
            </a:r>
            <a:endParaRPr b="1" sz="2400">
              <a:solidFill>
                <a:srgbClr val="0C0C0C"/>
              </a:solidFill>
              <a:latin typeface="Times New Roman"/>
              <a:ea typeface="Times New Roman"/>
              <a:cs typeface="Times New Roman"/>
              <a:sym typeface="Times New Roman"/>
            </a:endParaRPr>
          </a:p>
        </p:txBody>
      </p:sp>
      <p:graphicFrame>
        <p:nvGraphicFramePr>
          <p:cNvPr id="466" name="Google Shape;466;p49"/>
          <p:cNvGraphicFramePr/>
          <p:nvPr/>
        </p:nvGraphicFramePr>
        <p:xfrm>
          <a:off x="76200" y="942514"/>
          <a:ext cx="3000000" cy="3000000"/>
        </p:xfrm>
        <a:graphic>
          <a:graphicData uri="http://schemas.openxmlformats.org/drawingml/2006/table">
            <a:tbl>
              <a:tblPr bandRow="1" firstRow="1">
                <a:noFill/>
                <a:tableStyleId>{D85521DA-38D1-4E0E-A0EB-9F1CB07B5EB5}</a:tableStyleId>
              </a:tblPr>
              <a:tblGrid>
                <a:gridCol w="3505200"/>
                <a:gridCol w="5486400"/>
              </a:tblGrid>
              <a:tr h="381000">
                <a:tc>
                  <a:txBody>
                    <a:bodyPr/>
                    <a:lstStyle/>
                    <a:p>
                      <a:pPr indent="0" lvl="0" marL="0" marR="0" rtl="0" algn="ctr">
                        <a:spcBef>
                          <a:spcPts val="0"/>
                        </a:spcBef>
                        <a:spcAft>
                          <a:spcPts val="0"/>
                        </a:spcAft>
                        <a:buNone/>
                      </a:pPr>
                      <a:r>
                        <a:rPr lang="en-US" sz="2300">
                          <a:latin typeface="Times New Roman"/>
                          <a:ea typeface="Times New Roman"/>
                          <a:cs typeface="Times New Roman"/>
                          <a:sym typeface="Times New Roman"/>
                        </a:rPr>
                        <a:t>ÁN</a:t>
                      </a:r>
                      <a:r>
                        <a:rPr lang="en-US" sz="2300">
                          <a:latin typeface="Times New Roman"/>
                          <a:ea typeface="Times New Roman"/>
                          <a:cs typeface="Times New Roman"/>
                          <a:sym typeface="Times New Roman"/>
                        </a:rPr>
                        <a:t> TREO</a:t>
                      </a:r>
                      <a:endParaRPr sz="23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300">
                          <a:latin typeface="Times New Roman"/>
                          <a:ea typeface="Times New Roman"/>
                          <a:cs typeface="Times New Roman"/>
                          <a:sym typeface="Times New Roman"/>
                        </a:rPr>
                        <a:t>CẢI</a:t>
                      </a:r>
                      <a:r>
                        <a:rPr lang="en-US" sz="2300">
                          <a:latin typeface="Times New Roman"/>
                          <a:ea typeface="Times New Roman"/>
                          <a:cs typeface="Times New Roman"/>
                          <a:sym typeface="Times New Roman"/>
                        </a:rPr>
                        <a:t> TẠO KHÔNG GIAM GIỮ</a:t>
                      </a:r>
                      <a:endParaRPr sz="2300">
                        <a:latin typeface="Times New Roman"/>
                        <a:ea typeface="Times New Roman"/>
                        <a:cs typeface="Times New Roman"/>
                        <a:sym typeface="Times New Roman"/>
                      </a:endParaRPr>
                    </a:p>
                  </a:txBody>
                  <a:tcPr marT="45725" marB="45725" marR="91450" marL="91450"/>
                </a:tc>
              </a:tr>
              <a:tr h="1269250">
                <a:tc>
                  <a:txBody>
                    <a:bodyPr/>
                    <a:lstStyle/>
                    <a:p>
                      <a:pPr indent="0" lvl="0" marL="0" marR="0" rtl="0" algn="just">
                        <a:spcBef>
                          <a:spcPts val="0"/>
                        </a:spcBef>
                        <a:spcAft>
                          <a:spcPts val="0"/>
                        </a:spcAft>
                        <a:buNone/>
                      </a:pPr>
                      <a:r>
                        <a:rPr lang="en-US" sz="2400">
                          <a:latin typeface="Times New Roman"/>
                          <a:ea typeface="Times New Roman"/>
                          <a:cs typeface="Times New Roman"/>
                          <a:sym typeface="Times New Roman"/>
                        </a:rPr>
                        <a:t>Là biện pháp miễn chấp hành hình phạt tù có điều kiện </a:t>
                      </a:r>
                      <a:endParaRPr sz="23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2300">
                          <a:latin typeface="Times New Roman"/>
                          <a:ea typeface="Times New Roman"/>
                          <a:cs typeface="Times New Roman"/>
                          <a:sym typeface="Times New Roman"/>
                        </a:rPr>
                        <a:t>Là</a:t>
                      </a:r>
                      <a:r>
                        <a:rPr lang="en-US" sz="2300">
                          <a:latin typeface="Times New Roman"/>
                          <a:ea typeface="Times New Roman"/>
                          <a:cs typeface="Times New Roman"/>
                          <a:sym typeface="Times New Roman"/>
                        </a:rPr>
                        <a:t> một trong các hình phạt chính của BLHS</a:t>
                      </a:r>
                      <a:endParaRPr sz="2300">
                        <a:latin typeface="Times New Roman"/>
                        <a:ea typeface="Times New Roman"/>
                        <a:cs typeface="Times New Roman"/>
                        <a:sym typeface="Times New Roman"/>
                      </a:endParaRPr>
                    </a:p>
                  </a:txBody>
                  <a:tcPr marT="45725" marB="45725" marR="91450" marL="91450"/>
                </a:tc>
              </a:tr>
              <a:tr h="4051875">
                <a:tc>
                  <a:txBody>
                    <a:bodyPr/>
                    <a:lstStyle/>
                    <a:p>
                      <a:pPr indent="0" lvl="0" marL="0" marR="0" rtl="0" algn="just">
                        <a:spcBef>
                          <a:spcPts val="0"/>
                        </a:spcBef>
                        <a:spcAft>
                          <a:spcPts val="0"/>
                        </a:spcAft>
                        <a:buNone/>
                      </a:pPr>
                      <a:r>
                        <a:rPr lang="en-US" sz="2000">
                          <a:latin typeface="Times New Roman"/>
                          <a:ea typeface="Times New Roman"/>
                          <a:cs typeface="Times New Roman"/>
                          <a:sym typeface="Times New Roman"/>
                        </a:rPr>
                        <a:t>Khi xử phạt tù không quá 03 năm, căn cứ vào nhân thân của người phạm tội và các tình tiết giảm nhẹ, nếu xét thấy không cần phải bắt chấp hành hình phạt tù, thì Tòa án cho hưởng án treo và ấn định thời gian thử thách từ 01 năm đến 05 năm và thực hiện các nghĩa vụ trong thời gian thử thách theo quy định của Luật thi hành án hình sự</a:t>
                      </a:r>
                      <a:endParaRPr sz="2000">
                        <a:latin typeface="Times New Roman"/>
                        <a:ea typeface="Times New Roman"/>
                        <a:cs typeface="Times New Roman"/>
                        <a:sym typeface="Times New Roman"/>
                      </a:endParaRPr>
                    </a:p>
                  </a:txBody>
                  <a:tcPr marT="45725" marB="45725" marR="91450" marL="91450"/>
                </a:tc>
                <a:tc>
                  <a:txBody>
                    <a:bodyPr/>
                    <a:lstStyle/>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Hình phạt cải tạo không giam giữ được áp dụng đối với người từ đủ 16 đến dưới 18 tuổi phạm tội ít nghiêm trọng, phạm tội nghiêm trọng hoặc phạm tội rất nghiêm trọng do vô ý hoặc người từ đủ 14 tuổi đến dưới 16 tuổi phạm tội rất nghiêm trọng do cố ý.</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Khi áp dụng hình phạt cải tạo không giam giữ đối với người dưới 18 tuổi phạm tội, thì không khấu trừ thu nhập của người đó.</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Thời hạn cải tạo không giam giữ đối với người dưới 18 tuổi phạm tội không quá một phần hai thời hạn mà điều luật quy định.</a:t>
                      </a:r>
                      <a:endParaRPr/>
                    </a:p>
                    <a:p>
                      <a:pPr indent="0" lvl="0" marL="0" marR="0" rtl="0" algn="ctr">
                        <a:spcBef>
                          <a:spcPts val="0"/>
                        </a:spcBef>
                        <a:spcAft>
                          <a:spcPts val="0"/>
                        </a:spcAft>
                        <a:buNone/>
                      </a:pPr>
                      <a:r>
                        <a:t/>
                      </a:r>
                      <a:endParaRPr sz="23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0"/>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17. Tha tù trước thời hạn có điều kiện</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72" name="Google Shape;472;p50"/>
          <p:cNvSpPr/>
          <p:nvPr/>
        </p:nvSpPr>
        <p:spPr>
          <a:xfrm>
            <a:off x="304800" y="1676400"/>
            <a:ext cx="1805759" cy="993168"/>
          </a:xfrm>
          <a:prstGeom prst="roundRect">
            <a:avLst>
              <a:gd fmla="val 16667" name="adj"/>
            </a:avLst>
          </a:prstGeom>
          <a:solidFill>
            <a:schemeClr val="accent2"/>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Đối tượng</a:t>
            </a:r>
            <a:endParaRPr sz="1800">
              <a:solidFill>
                <a:schemeClr val="lt1"/>
              </a:solidFill>
              <a:latin typeface="Times New Roman"/>
              <a:ea typeface="Times New Roman"/>
              <a:cs typeface="Times New Roman"/>
              <a:sym typeface="Times New Roman"/>
            </a:endParaRPr>
          </a:p>
        </p:txBody>
      </p:sp>
      <p:sp>
        <p:nvSpPr>
          <p:cNvPr id="473" name="Google Shape;473;p50"/>
          <p:cNvSpPr/>
          <p:nvPr/>
        </p:nvSpPr>
        <p:spPr>
          <a:xfrm rot="5400000">
            <a:off x="2516854" y="1270105"/>
            <a:ext cx="993168" cy="1805759"/>
          </a:xfrm>
          <a:prstGeom prst="round2SameRect">
            <a:avLst>
              <a:gd fmla="val 16667" name="adj1"/>
              <a:gd fmla="val 0" name="adj2"/>
            </a:avLst>
          </a:prstGeom>
          <a:solidFill>
            <a:srgbClr val="F1CBCB">
              <a:alpha val="89803"/>
            </a:srgbClr>
          </a:solidFill>
          <a:ln cap="flat" cmpd="thickThin" w="55000">
            <a:solidFill>
              <a:srgbClr val="F1CB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0"/>
          <p:cNvSpPr txBox="1"/>
          <p:nvPr/>
        </p:nvSpPr>
        <p:spPr>
          <a:xfrm>
            <a:off x="2110554" y="1724878"/>
            <a:ext cx="1757277" cy="896203"/>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Người đang chấp hành án phạt tù</a:t>
            </a:r>
            <a:endParaRPr b="0" i="0" sz="1800" u="none" cap="none" strike="noStrike">
              <a:solidFill>
                <a:schemeClr val="dk1"/>
              </a:solidFill>
              <a:latin typeface="Times New Roman"/>
              <a:ea typeface="Times New Roman"/>
              <a:cs typeface="Times New Roman"/>
              <a:sym typeface="Times New Roman"/>
            </a:endParaRPr>
          </a:p>
        </p:txBody>
      </p:sp>
      <p:sp>
        <p:nvSpPr>
          <p:cNvPr id="475" name="Google Shape;475;p50"/>
          <p:cNvSpPr/>
          <p:nvPr/>
        </p:nvSpPr>
        <p:spPr>
          <a:xfrm>
            <a:off x="304800" y="2818543"/>
            <a:ext cx="1805759" cy="993168"/>
          </a:xfrm>
          <a:prstGeom prst="roundRect">
            <a:avLst>
              <a:gd fmla="val 16667" name="adj"/>
            </a:avLst>
          </a:prstGeom>
          <a:solidFill>
            <a:schemeClr val="accent3"/>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Điều kiện</a:t>
            </a:r>
            <a:endParaRPr sz="1800">
              <a:solidFill>
                <a:schemeClr val="lt1"/>
              </a:solidFill>
              <a:latin typeface="Times New Roman"/>
              <a:ea typeface="Times New Roman"/>
              <a:cs typeface="Times New Roman"/>
              <a:sym typeface="Times New Roman"/>
            </a:endParaRPr>
          </a:p>
        </p:txBody>
      </p:sp>
      <p:sp>
        <p:nvSpPr>
          <p:cNvPr id="476" name="Google Shape;476;p50"/>
          <p:cNvSpPr/>
          <p:nvPr/>
        </p:nvSpPr>
        <p:spPr>
          <a:xfrm rot="5400000">
            <a:off x="2516854" y="2412248"/>
            <a:ext cx="993168" cy="1805759"/>
          </a:xfrm>
          <a:prstGeom prst="round2SameRect">
            <a:avLst>
              <a:gd fmla="val 16667" name="adj1"/>
              <a:gd fmla="val 0" name="adj2"/>
            </a:avLst>
          </a:prstGeom>
          <a:solidFill>
            <a:srgbClr val="F7D2CB">
              <a:alpha val="89803"/>
            </a:srgbClr>
          </a:solidFill>
          <a:ln cap="flat" cmpd="thickThin" w="55000">
            <a:solidFill>
              <a:srgbClr val="F7D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0"/>
          <p:cNvSpPr txBox="1"/>
          <p:nvPr/>
        </p:nvSpPr>
        <p:spPr>
          <a:xfrm>
            <a:off x="2110554" y="2867003"/>
            <a:ext cx="1757277" cy="896203"/>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Khoản 1, Điều 66, BLHS 2015</a:t>
            </a:r>
            <a:endParaRPr b="0" i="0" sz="1800" u="none" cap="none" strike="noStrike">
              <a:solidFill>
                <a:schemeClr val="dk1"/>
              </a:solidFill>
              <a:latin typeface="Times New Roman"/>
              <a:ea typeface="Times New Roman"/>
              <a:cs typeface="Times New Roman"/>
              <a:sym typeface="Times New Roman"/>
            </a:endParaRPr>
          </a:p>
        </p:txBody>
      </p:sp>
      <p:sp>
        <p:nvSpPr>
          <p:cNvPr id="478" name="Google Shape;478;p50"/>
          <p:cNvSpPr/>
          <p:nvPr/>
        </p:nvSpPr>
        <p:spPr>
          <a:xfrm>
            <a:off x="304800" y="3960686"/>
            <a:ext cx="1805759" cy="993168"/>
          </a:xfrm>
          <a:prstGeom prst="roundRect">
            <a:avLst>
              <a:gd fmla="val 16667" name="adj"/>
            </a:avLst>
          </a:prstGeom>
          <a:solidFill>
            <a:schemeClr val="accent2"/>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Thẩm quyền</a:t>
            </a:r>
            <a:endParaRPr sz="1800">
              <a:solidFill>
                <a:schemeClr val="lt1"/>
              </a:solidFill>
              <a:latin typeface="Times New Roman"/>
              <a:ea typeface="Times New Roman"/>
              <a:cs typeface="Times New Roman"/>
              <a:sym typeface="Times New Roman"/>
            </a:endParaRPr>
          </a:p>
        </p:txBody>
      </p:sp>
      <p:sp>
        <p:nvSpPr>
          <p:cNvPr id="479" name="Google Shape;479;p50"/>
          <p:cNvSpPr/>
          <p:nvPr/>
        </p:nvSpPr>
        <p:spPr>
          <a:xfrm rot="5400000">
            <a:off x="2516854" y="3554391"/>
            <a:ext cx="993168" cy="1805759"/>
          </a:xfrm>
          <a:prstGeom prst="round2SameRect">
            <a:avLst>
              <a:gd fmla="val 16667" name="adj1"/>
              <a:gd fmla="val 0" name="adj2"/>
            </a:avLst>
          </a:prstGeom>
          <a:solidFill>
            <a:srgbClr val="F1CBCB">
              <a:alpha val="89803"/>
            </a:srgbClr>
          </a:solidFill>
          <a:ln cap="flat" cmpd="thickThin" w="55000">
            <a:solidFill>
              <a:srgbClr val="F1CB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0"/>
          <p:cNvSpPr txBox="1"/>
          <p:nvPr/>
        </p:nvSpPr>
        <p:spPr>
          <a:xfrm>
            <a:off x="2110554" y="4009153"/>
            <a:ext cx="1757277" cy="896203"/>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Tòa án</a:t>
            </a:r>
            <a:endParaRPr b="0" i="0" sz="1800" u="none" cap="none" strike="noStrike">
              <a:solidFill>
                <a:schemeClr val="dk1"/>
              </a:solidFill>
              <a:latin typeface="Times New Roman"/>
              <a:ea typeface="Times New Roman"/>
              <a:cs typeface="Times New Roman"/>
              <a:sym typeface="Times New Roman"/>
            </a:endParaRPr>
          </a:p>
        </p:txBody>
      </p:sp>
      <p:sp>
        <p:nvSpPr>
          <p:cNvPr id="481" name="Google Shape;481;p50"/>
          <p:cNvSpPr/>
          <p:nvPr/>
        </p:nvSpPr>
        <p:spPr>
          <a:xfrm>
            <a:off x="304800" y="5102829"/>
            <a:ext cx="1805759" cy="993168"/>
          </a:xfrm>
          <a:prstGeom prst="roundRect">
            <a:avLst>
              <a:gd fmla="val 16667" name="adj"/>
            </a:avLst>
          </a:prstGeom>
          <a:solidFill>
            <a:schemeClr val="accent3"/>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Loại trừ</a:t>
            </a:r>
            <a:endParaRPr sz="1800">
              <a:solidFill>
                <a:schemeClr val="lt1"/>
              </a:solidFill>
              <a:latin typeface="Times New Roman"/>
              <a:ea typeface="Times New Roman"/>
              <a:cs typeface="Times New Roman"/>
              <a:sym typeface="Times New Roman"/>
            </a:endParaRPr>
          </a:p>
        </p:txBody>
      </p:sp>
      <p:sp>
        <p:nvSpPr>
          <p:cNvPr id="482" name="Google Shape;482;p50"/>
          <p:cNvSpPr/>
          <p:nvPr/>
        </p:nvSpPr>
        <p:spPr>
          <a:xfrm rot="5400000">
            <a:off x="2516854" y="4696534"/>
            <a:ext cx="993168" cy="1805759"/>
          </a:xfrm>
          <a:prstGeom prst="round2SameRect">
            <a:avLst>
              <a:gd fmla="val 16667" name="adj1"/>
              <a:gd fmla="val 0" name="adj2"/>
            </a:avLst>
          </a:prstGeom>
          <a:solidFill>
            <a:srgbClr val="F7D2CB">
              <a:alpha val="89803"/>
            </a:srgbClr>
          </a:solidFill>
          <a:ln cap="flat" cmpd="thickThin" w="55000">
            <a:solidFill>
              <a:srgbClr val="F7D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0"/>
          <p:cNvSpPr txBox="1"/>
          <p:nvPr/>
        </p:nvSpPr>
        <p:spPr>
          <a:xfrm>
            <a:off x="2110554" y="5151303"/>
            <a:ext cx="1757277" cy="896203"/>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Khoản 2, Điều 66, BLHS 2015</a:t>
            </a:r>
            <a:endParaRPr b="0" i="0" sz="1800" u="none" cap="none" strike="noStrike">
              <a:solidFill>
                <a:schemeClr val="dk1"/>
              </a:solidFill>
              <a:latin typeface="Times New Roman"/>
              <a:ea typeface="Times New Roman"/>
              <a:cs typeface="Times New Roman"/>
              <a:sym typeface="Times New Roman"/>
            </a:endParaRPr>
          </a:p>
        </p:txBody>
      </p:sp>
      <p:sp>
        <p:nvSpPr>
          <p:cNvPr id="484" name="Google Shape;484;p50"/>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1"/>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18. Xóa Án tích</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90" name="Google Shape;490;p51"/>
          <p:cNvSpPr txBox="1"/>
          <p:nvPr/>
        </p:nvSpPr>
        <p:spPr>
          <a:xfrm>
            <a:off x="381000" y="1600200"/>
            <a:ext cx="8382000" cy="4524315"/>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Án tích: </a:t>
            </a:r>
            <a:r>
              <a:rPr lang="en-US" sz="2400">
                <a:solidFill>
                  <a:schemeClr val="dk1"/>
                </a:solidFill>
                <a:latin typeface="Times New Roman"/>
                <a:ea typeface="Times New Roman"/>
                <a:cs typeface="Times New Roman"/>
                <a:sym typeface="Times New Roman"/>
              </a:rPr>
              <a:t>là việc người đã bị kết án (hình sự) và thi hành hình phạt mà chưa được xóa án</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Xóa án tích: </a:t>
            </a:r>
            <a:r>
              <a:rPr lang="en-US" sz="2400">
                <a:solidFill>
                  <a:schemeClr val="dk1"/>
                </a:solidFill>
                <a:latin typeface="Times New Roman"/>
                <a:ea typeface="Times New Roman"/>
                <a:cs typeface="Times New Roman"/>
                <a:sym typeface="Times New Roman"/>
              </a:rPr>
              <a:t>Sau khi thi hành xong hình phạt một thời gian nhất định thì người bị kết án được mặc nhiên xóa án tích hoặc được tòa án cấp chứng chận xóa án tich</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Tiền án: </a:t>
            </a:r>
            <a:r>
              <a:rPr lang="en-US" sz="2400">
                <a:solidFill>
                  <a:schemeClr val="dk1"/>
                </a:solidFill>
                <a:latin typeface="Times New Roman"/>
                <a:ea typeface="Times New Roman"/>
                <a:cs typeface="Times New Roman"/>
                <a:sym typeface="Times New Roman"/>
              </a:rPr>
              <a:t>khi chưa được xóa án tích thì người từng bị kết án (hình sự) được xem là có tiền án</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Tiền sự: </a:t>
            </a:r>
            <a:r>
              <a:rPr lang="en-US" sz="2400">
                <a:solidFill>
                  <a:schemeClr val="dk1"/>
                </a:solidFill>
                <a:latin typeface="Times New Roman"/>
                <a:ea typeface="Times New Roman"/>
                <a:cs typeface="Times New Roman"/>
                <a:sym typeface="Times New Roman"/>
              </a:rPr>
              <a:t>là người đã bị kỷ luật hành chính hoặc xử phạt vi phạm hành chính về hành vi vi phạm pháp luật có dấu hiệu tội phạm nhưng chưa đến mức xử lý hình sự (ví dụ: hành vi quấy rối trật tự công cộng), mà chưa được xóa kỷ luật, xử phạt hành chính (thời hạn xóa: 01 năm kể từ ngày ra quyết định xử lý)</a:t>
            </a:r>
            <a:endParaRPr sz="2400">
              <a:solidFill>
                <a:schemeClr val="dk1"/>
              </a:solidFill>
              <a:latin typeface="Times New Roman"/>
              <a:ea typeface="Times New Roman"/>
              <a:cs typeface="Times New Roman"/>
              <a:sym typeface="Times New Roman"/>
            </a:endParaRPr>
          </a:p>
        </p:txBody>
      </p:sp>
      <p:sp>
        <p:nvSpPr>
          <p:cNvPr id="491" name="Google Shape;491;p51"/>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soluoclichsuphapluathinhsuVN.jpg" id="125" name="Google Shape;125;p16"/>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2"/>
          <p:cNvSpPr txBox="1"/>
          <p:nvPr>
            <p:ph idx="1" type="body"/>
          </p:nvPr>
        </p:nvSpPr>
        <p:spPr>
          <a:xfrm>
            <a:off x="381000" y="1066800"/>
            <a:ext cx="8382000" cy="45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18. Xóa Án tích</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97" name="Google Shape;497;p52"/>
          <p:cNvSpPr/>
          <p:nvPr/>
        </p:nvSpPr>
        <p:spPr>
          <a:xfrm>
            <a:off x="685800" y="1752600"/>
            <a:ext cx="1660469" cy="913258"/>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Ý nghĩa</a:t>
            </a:r>
            <a:endParaRPr sz="2400">
              <a:solidFill>
                <a:schemeClr val="lt1"/>
              </a:solidFill>
              <a:latin typeface="Times New Roman"/>
              <a:ea typeface="Times New Roman"/>
              <a:cs typeface="Times New Roman"/>
              <a:sym typeface="Times New Roman"/>
            </a:endParaRPr>
          </a:p>
        </p:txBody>
      </p:sp>
      <p:sp>
        <p:nvSpPr>
          <p:cNvPr id="498" name="Google Shape;498;p52"/>
          <p:cNvSpPr/>
          <p:nvPr/>
        </p:nvSpPr>
        <p:spPr>
          <a:xfrm rot="5400000">
            <a:off x="2719874" y="1378995"/>
            <a:ext cx="913258" cy="1660469"/>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
          <p:cNvSpPr txBox="1"/>
          <p:nvPr/>
        </p:nvSpPr>
        <p:spPr>
          <a:xfrm>
            <a:off x="2346245" y="1797162"/>
            <a:ext cx="1615887" cy="824095"/>
          </a:xfrm>
          <a:prstGeom prst="rect">
            <a:avLst/>
          </a:prstGeom>
          <a:noFill/>
          <a:ln>
            <a:noFill/>
          </a:ln>
        </p:spPr>
        <p:txBody>
          <a:bodyPr anchorCtr="0"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Người được xóa án tích coi như chưa bị kết án</a:t>
            </a:r>
            <a:endParaRPr b="0" i="0" sz="2400" u="none" cap="none" strike="noStrike">
              <a:solidFill>
                <a:schemeClr val="dk1"/>
              </a:solidFill>
              <a:latin typeface="Times New Roman"/>
              <a:ea typeface="Times New Roman"/>
              <a:cs typeface="Times New Roman"/>
              <a:sym typeface="Times New Roman"/>
            </a:endParaRPr>
          </a:p>
        </p:txBody>
      </p:sp>
      <p:sp>
        <p:nvSpPr>
          <p:cNvPr id="500" name="Google Shape;500;p52"/>
          <p:cNvSpPr/>
          <p:nvPr/>
        </p:nvSpPr>
        <p:spPr>
          <a:xfrm>
            <a:off x="685800" y="2802846"/>
            <a:ext cx="1660469" cy="913258"/>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Đương nhiên xóa án tích</a:t>
            </a:r>
            <a:endParaRPr sz="2400">
              <a:solidFill>
                <a:schemeClr val="lt1"/>
              </a:solidFill>
              <a:latin typeface="Times New Roman"/>
              <a:ea typeface="Times New Roman"/>
              <a:cs typeface="Times New Roman"/>
              <a:sym typeface="Times New Roman"/>
            </a:endParaRPr>
          </a:p>
        </p:txBody>
      </p:sp>
      <p:sp>
        <p:nvSpPr>
          <p:cNvPr id="501" name="Google Shape;501;p52"/>
          <p:cNvSpPr/>
          <p:nvPr/>
        </p:nvSpPr>
        <p:spPr>
          <a:xfrm rot="5400000">
            <a:off x="2719874" y="2429241"/>
            <a:ext cx="913258" cy="1660469"/>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2"/>
          <p:cNvSpPr txBox="1"/>
          <p:nvPr/>
        </p:nvSpPr>
        <p:spPr>
          <a:xfrm>
            <a:off x="2346245" y="2847412"/>
            <a:ext cx="1615887" cy="824095"/>
          </a:xfrm>
          <a:prstGeom prst="rect">
            <a:avLst/>
          </a:prstGeom>
          <a:noFill/>
          <a:ln>
            <a:noFill/>
          </a:ln>
        </p:spPr>
        <p:txBody>
          <a:bodyPr anchorCtr="0"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Điều 70, BLHS 2015</a:t>
            </a:r>
            <a:endParaRPr b="0" i="0" sz="2400" u="none" cap="none" strike="noStrike">
              <a:solidFill>
                <a:schemeClr val="dk1"/>
              </a:solidFill>
              <a:latin typeface="Times New Roman"/>
              <a:ea typeface="Times New Roman"/>
              <a:cs typeface="Times New Roman"/>
              <a:sym typeface="Times New Roman"/>
            </a:endParaRPr>
          </a:p>
        </p:txBody>
      </p:sp>
      <p:sp>
        <p:nvSpPr>
          <p:cNvPr id="503" name="Google Shape;503;p52"/>
          <p:cNvSpPr/>
          <p:nvPr/>
        </p:nvSpPr>
        <p:spPr>
          <a:xfrm>
            <a:off x="685800" y="3853092"/>
            <a:ext cx="1660469" cy="913258"/>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Xóa án tích theo QĐ của Tòa án</a:t>
            </a:r>
            <a:endParaRPr sz="2400">
              <a:solidFill>
                <a:schemeClr val="lt1"/>
              </a:solidFill>
              <a:latin typeface="Times New Roman"/>
              <a:ea typeface="Times New Roman"/>
              <a:cs typeface="Times New Roman"/>
              <a:sym typeface="Times New Roman"/>
            </a:endParaRPr>
          </a:p>
        </p:txBody>
      </p:sp>
      <p:sp>
        <p:nvSpPr>
          <p:cNvPr id="504" name="Google Shape;504;p52"/>
          <p:cNvSpPr/>
          <p:nvPr/>
        </p:nvSpPr>
        <p:spPr>
          <a:xfrm rot="5400000">
            <a:off x="2719874" y="3479487"/>
            <a:ext cx="913258" cy="1660469"/>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2"/>
          <p:cNvSpPr txBox="1"/>
          <p:nvPr/>
        </p:nvSpPr>
        <p:spPr>
          <a:xfrm>
            <a:off x="2346245" y="3897662"/>
            <a:ext cx="1615887" cy="824095"/>
          </a:xfrm>
          <a:prstGeom prst="rect">
            <a:avLst/>
          </a:prstGeom>
          <a:noFill/>
          <a:ln>
            <a:noFill/>
          </a:ln>
        </p:spPr>
        <p:txBody>
          <a:bodyPr anchorCtr="0"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Điều 71, BLHS 2015</a:t>
            </a:r>
            <a:endParaRPr b="0" i="0" sz="2400" u="none" cap="none" strike="noStrike">
              <a:solidFill>
                <a:schemeClr val="dk1"/>
              </a:solidFill>
              <a:latin typeface="Times New Roman"/>
              <a:ea typeface="Times New Roman"/>
              <a:cs typeface="Times New Roman"/>
              <a:sym typeface="Times New Roman"/>
            </a:endParaRPr>
          </a:p>
        </p:txBody>
      </p:sp>
      <p:sp>
        <p:nvSpPr>
          <p:cNvPr id="506" name="Google Shape;506;p52"/>
          <p:cNvSpPr/>
          <p:nvPr/>
        </p:nvSpPr>
        <p:spPr>
          <a:xfrm>
            <a:off x="685800" y="4903338"/>
            <a:ext cx="1660469" cy="913258"/>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Xóa án tích trong trường hợp đặc biệt</a:t>
            </a:r>
            <a:endParaRPr sz="2400">
              <a:solidFill>
                <a:schemeClr val="lt1"/>
              </a:solidFill>
              <a:latin typeface="Times New Roman"/>
              <a:ea typeface="Times New Roman"/>
              <a:cs typeface="Times New Roman"/>
              <a:sym typeface="Times New Roman"/>
            </a:endParaRPr>
          </a:p>
        </p:txBody>
      </p:sp>
      <p:sp>
        <p:nvSpPr>
          <p:cNvPr id="507" name="Google Shape;507;p52"/>
          <p:cNvSpPr/>
          <p:nvPr/>
        </p:nvSpPr>
        <p:spPr>
          <a:xfrm rot="5400000">
            <a:off x="2719874" y="4529733"/>
            <a:ext cx="913258" cy="1660469"/>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2"/>
          <p:cNvSpPr txBox="1"/>
          <p:nvPr/>
        </p:nvSpPr>
        <p:spPr>
          <a:xfrm>
            <a:off x="2346245" y="4947912"/>
            <a:ext cx="1615887" cy="824095"/>
          </a:xfrm>
          <a:prstGeom prst="rect">
            <a:avLst/>
          </a:prstGeom>
          <a:noFill/>
          <a:ln>
            <a:noFill/>
          </a:ln>
        </p:spPr>
        <p:txBody>
          <a:bodyPr anchorCtr="0"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Điều 72, BLHS 2015</a:t>
            </a:r>
            <a:endParaRPr b="0" i="0" sz="2400" u="none" cap="none" strike="noStrike">
              <a:solidFill>
                <a:schemeClr val="dk1"/>
              </a:solidFill>
              <a:latin typeface="Times New Roman"/>
              <a:ea typeface="Times New Roman"/>
              <a:cs typeface="Times New Roman"/>
              <a:sym typeface="Times New Roman"/>
            </a:endParaRPr>
          </a:p>
        </p:txBody>
      </p:sp>
      <p:sp>
        <p:nvSpPr>
          <p:cNvPr id="509" name="Google Shape;509;p52"/>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3"/>
          <p:cNvSpPr txBox="1"/>
          <p:nvPr>
            <p:ph idx="1" type="body"/>
          </p:nvPr>
        </p:nvSpPr>
        <p:spPr>
          <a:xfrm>
            <a:off x="381000" y="1066800"/>
            <a:ext cx="8382000" cy="5791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768"/>
              <a:buNone/>
            </a:pPr>
            <a:r>
              <a:rPr b="1" lang="en-US" sz="2600">
                <a:solidFill>
                  <a:srgbClr val="FF0000"/>
                </a:solidFill>
                <a:latin typeface="Times New Roman"/>
                <a:ea typeface="Times New Roman"/>
                <a:cs typeface="Times New Roman"/>
                <a:sym typeface="Times New Roman"/>
              </a:rPr>
              <a:t>19. Những quy định đối với PNTM phạm tội</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Điều kiện chịu TNHS của PNTM </a:t>
            </a:r>
            <a:r>
              <a:rPr i="1" lang="en-US" sz="2000">
                <a:latin typeface="Times New Roman"/>
                <a:ea typeface="Times New Roman"/>
                <a:cs typeface="Times New Roman"/>
                <a:sym typeface="Times New Roman"/>
              </a:rPr>
              <a:t>(Điều 75,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Phạm vi chịu TNHS của PNTM </a:t>
            </a:r>
            <a:r>
              <a:rPr i="1" lang="en-US" sz="2000">
                <a:latin typeface="Times New Roman"/>
                <a:ea typeface="Times New Roman"/>
                <a:cs typeface="Times New Roman"/>
                <a:sym typeface="Times New Roman"/>
              </a:rPr>
              <a:t>(Điều 76,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Hình phạt đối với PNTM phạm tội </a:t>
            </a:r>
            <a:r>
              <a:rPr i="1" lang="en-US" sz="2000">
                <a:latin typeface="Times New Roman"/>
                <a:ea typeface="Times New Roman"/>
                <a:cs typeface="Times New Roman"/>
                <a:sym typeface="Times New Roman"/>
              </a:rPr>
              <a:t>(Điều 77, 78, 79, 80, 81,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Các biện pháp tư pháp đối với PNTM phạm tội </a:t>
            </a:r>
            <a:r>
              <a:rPr i="1" lang="en-US" sz="2000">
                <a:latin typeface="Times New Roman"/>
                <a:ea typeface="Times New Roman"/>
                <a:cs typeface="Times New Roman"/>
                <a:sym typeface="Times New Roman"/>
              </a:rPr>
              <a:t>(Điều 82,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Căn cứ QĐ hình phạt đối với PNTM phạm tội </a:t>
            </a:r>
            <a:r>
              <a:rPr i="1" lang="en-US" sz="2000">
                <a:latin typeface="Times New Roman"/>
                <a:ea typeface="Times New Roman"/>
                <a:cs typeface="Times New Roman"/>
                <a:sym typeface="Times New Roman"/>
              </a:rPr>
              <a:t>(Điều 83,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Các tình tiết giảm nhẹ TNHS áp dụng với PNTM </a:t>
            </a:r>
            <a:r>
              <a:rPr i="1" lang="en-US" sz="2000">
                <a:latin typeface="Times New Roman"/>
                <a:ea typeface="Times New Roman"/>
                <a:cs typeface="Times New Roman"/>
                <a:sym typeface="Times New Roman"/>
              </a:rPr>
              <a:t>(Điều 84,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Các tình tiết tăng nặng TNHS áp dụng với PNTM </a:t>
            </a:r>
            <a:r>
              <a:rPr i="1" lang="en-US" sz="2000">
                <a:latin typeface="Times New Roman"/>
                <a:ea typeface="Times New Roman"/>
                <a:cs typeface="Times New Roman"/>
                <a:sym typeface="Times New Roman"/>
              </a:rPr>
              <a:t>(Điều 85,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QĐ hình phạt trong trường hợp PNTM phạm nhiều tội (</a:t>
            </a:r>
            <a:r>
              <a:rPr i="1" lang="en-US" sz="2000">
                <a:latin typeface="Times New Roman"/>
                <a:ea typeface="Times New Roman"/>
                <a:cs typeface="Times New Roman"/>
                <a:sym typeface="Times New Roman"/>
              </a:rPr>
              <a:t>Điều 86,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Tổng hợp hình phạt của nhiều bản án </a:t>
            </a:r>
            <a:r>
              <a:rPr i="1" lang="en-US" sz="2000">
                <a:latin typeface="Times New Roman"/>
                <a:ea typeface="Times New Roman"/>
                <a:cs typeface="Times New Roman"/>
                <a:sym typeface="Times New Roman"/>
              </a:rPr>
              <a:t>(Điều 87,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Miễn hình phạt </a:t>
            </a:r>
            <a:r>
              <a:rPr i="1" lang="en-US" sz="2000">
                <a:latin typeface="Times New Roman"/>
                <a:ea typeface="Times New Roman"/>
                <a:cs typeface="Times New Roman"/>
                <a:sym typeface="Times New Roman"/>
              </a:rPr>
              <a:t>(Điều 88, BLHS 2015)</a:t>
            </a:r>
            <a:endParaRPr/>
          </a:p>
          <a:p>
            <a:pPr indent="-127000" lvl="0" marL="0" rtl="0" algn="just">
              <a:spcBef>
                <a:spcPts val="400"/>
              </a:spcBef>
              <a:spcAft>
                <a:spcPts val="0"/>
              </a:spcAft>
              <a:buClr>
                <a:srgbClr val="FF0000"/>
              </a:buClr>
              <a:buSzPts val="2000"/>
              <a:buFont typeface="Noto Sans Symbols"/>
              <a:buChar char="⮚"/>
            </a:pPr>
            <a:r>
              <a:rPr b="1" lang="en-US" sz="2000">
                <a:latin typeface="Times New Roman"/>
                <a:ea typeface="Times New Roman"/>
                <a:cs typeface="Times New Roman"/>
                <a:sym typeface="Times New Roman"/>
              </a:rPr>
              <a:t>Xóa án tích </a:t>
            </a:r>
            <a:r>
              <a:rPr i="1" lang="en-US" sz="2000">
                <a:latin typeface="Times New Roman"/>
                <a:ea typeface="Times New Roman"/>
                <a:cs typeface="Times New Roman"/>
                <a:sym typeface="Times New Roman"/>
              </a:rPr>
              <a:t>(Điều 89, BLHS 2015)</a:t>
            </a:r>
            <a:endParaRPr/>
          </a:p>
          <a:p>
            <a:pPr indent="0" lvl="0" marL="0" rtl="0" algn="just">
              <a:spcBef>
                <a:spcPts val="400"/>
              </a:spcBef>
              <a:spcAft>
                <a:spcPts val="0"/>
              </a:spcAft>
              <a:buSzPts val="1360"/>
              <a:buNone/>
            </a:pPr>
            <a:r>
              <a:t/>
            </a:r>
            <a:endParaRPr b="1" sz="2000">
              <a:solidFill>
                <a:srgbClr val="FF0000"/>
              </a:solidFill>
              <a:latin typeface="Times New Roman"/>
              <a:ea typeface="Times New Roman"/>
              <a:cs typeface="Times New Roman"/>
              <a:sym typeface="Times New Roman"/>
            </a:endParaRPr>
          </a:p>
          <a:p>
            <a:pPr indent="-571500" lvl="0" marL="571500" rtl="0" algn="just">
              <a:spcBef>
                <a:spcPts val="400"/>
              </a:spcBef>
              <a:spcAft>
                <a:spcPts val="0"/>
              </a:spcAft>
              <a:buSzPts val="1360"/>
              <a:buNone/>
            </a:pPr>
            <a:r>
              <a:t/>
            </a:r>
            <a:endParaRPr b="1" sz="2000">
              <a:latin typeface="Times New Roman"/>
              <a:ea typeface="Times New Roman"/>
              <a:cs typeface="Times New Roman"/>
              <a:sym typeface="Times New Roman"/>
            </a:endParaRPr>
          </a:p>
        </p:txBody>
      </p:sp>
      <p:sp>
        <p:nvSpPr>
          <p:cNvPr id="515" name="Google Shape;515;p53"/>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4"/>
          <p:cNvSpPr txBox="1"/>
          <p:nvPr>
            <p:ph idx="1" type="body"/>
          </p:nvPr>
        </p:nvSpPr>
        <p:spPr>
          <a:xfrm>
            <a:off x="381000" y="1066800"/>
            <a:ext cx="8382000" cy="5791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768"/>
              <a:buNone/>
            </a:pPr>
            <a:r>
              <a:rPr b="1" lang="en-US" sz="2600">
                <a:solidFill>
                  <a:srgbClr val="FF0000"/>
                </a:solidFill>
                <a:latin typeface="Times New Roman"/>
                <a:ea typeface="Times New Roman"/>
                <a:cs typeface="Times New Roman"/>
                <a:sym typeface="Times New Roman"/>
              </a:rPr>
              <a:t>20. Những quy định đối với người dưới 18 tuổi phạm tội</a:t>
            </a:r>
            <a:endParaRPr/>
          </a:p>
          <a:p>
            <a:pPr indent="-152400" lvl="0" marL="0" rtl="0" algn="just">
              <a:spcBef>
                <a:spcPts val="400"/>
              </a:spcBef>
              <a:spcAft>
                <a:spcPts val="0"/>
              </a:spcAft>
              <a:buClr>
                <a:srgbClr val="FF0000"/>
              </a:buClr>
              <a:buSzPts val="2400"/>
              <a:buFont typeface="Noto Sans Symbols"/>
              <a:buChar char="⮚"/>
            </a:pPr>
            <a:r>
              <a:rPr b="1" lang="en-US" sz="2400">
                <a:latin typeface="Times New Roman"/>
                <a:ea typeface="Times New Roman"/>
                <a:cs typeface="Times New Roman"/>
                <a:sym typeface="Times New Roman"/>
              </a:rPr>
              <a:t> Nguyên tắc xử lý đối với người dưới 18 tuổi phạm tội </a:t>
            </a:r>
            <a:r>
              <a:rPr i="1" lang="en-US" sz="2400">
                <a:latin typeface="Times New Roman"/>
                <a:ea typeface="Times New Roman"/>
                <a:cs typeface="Times New Roman"/>
                <a:sym typeface="Times New Roman"/>
              </a:rPr>
              <a:t>(Điều 91, BLHS 2015)</a:t>
            </a:r>
            <a:endParaRPr/>
          </a:p>
          <a:p>
            <a:pPr indent="-152400" lvl="0" marL="0" rtl="0" algn="just">
              <a:spcBef>
                <a:spcPts val="400"/>
              </a:spcBef>
              <a:spcAft>
                <a:spcPts val="0"/>
              </a:spcAft>
              <a:buClr>
                <a:srgbClr val="FF0000"/>
              </a:buClr>
              <a:buSzPts val="2400"/>
              <a:buFont typeface="Noto Sans Symbols"/>
              <a:buChar char="⮚"/>
            </a:pPr>
            <a:r>
              <a:rPr b="1" lang="en-US" sz="2400">
                <a:latin typeface="Times New Roman"/>
                <a:ea typeface="Times New Roman"/>
                <a:cs typeface="Times New Roman"/>
                <a:sym typeface="Times New Roman"/>
              </a:rPr>
              <a:t>Các biện pháp giám sát, giáo dục áp dụng trong trường hợp được miễn trách nhiệm hình sự </a:t>
            </a:r>
            <a:r>
              <a:rPr i="1" lang="en-US" sz="2400">
                <a:latin typeface="Times New Roman"/>
                <a:ea typeface="Times New Roman"/>
                <a:cs typeface="Times New Roman"/>
                <a:sym typeface="Times New Roman"/>
              </a:rPr>
              <a:t>(Từ Điều 92 đến Điều 95, BLHS 2015)</a:t>
            </a:r>
            <a:endParaRPr/>
          </a:p>
          <a:p>
            <a:pPr indent="-152400" lvl="0" marL="0" rtl="0" algn="just">
              <a:spcBef>
                <a:spcPts val="400"/>
              </a:spcBef>
              <a:spcAft>
                <a:spcPts val="0"/>
              </a:spcAft>
              <a:buClr>
                <a:srgbClr val="FF0000"/>
              </a:buClr>
              <a:buSzPts val="2400"/>
              <a:buFont typeface="Noto Sans Symbols"/>
              <a:buChar char="⮚"/>
            </a:pPr>
            <a:r>
              <a:rPr b="1" lang="en-US" sz="2400">
                <a:latin typeface="Times New Roman"/>
                <a:ea typeface="Times New Roman"/>
                <a:cs typeface="Times New Roman"/>
                <a:sym typeface="Times New Roman"/>
              </a:rPr>
              <a:t>Biện pháp tư pháp giáo dục tại trường giáo dưỡng </a:t>
            </a:r>
            <a:r>
              <a:rPr i="1" lang="en-US" sz="2400">
                <a:latin typeface="Times New Roman"/>
                <a:ea typeface="Times New Roman"/>
                <a:cs typeface="Times New Roman"/>
                <a:sym typeface="Times New Roman"/>
              </a:rPr>
              <a:t>(Điều 96, 97, BLHS 2015)</a:t>
            </a:r>
            <a:endParaRPr/>
          </a:p>
          <a:p>
            <a:pPr indent="-152400" lvl="0" marL="0" rtl="0" algn="just">
              <a:spcBef>
                <a:spcPts val="400"/>
              </a:spcBef>
              <a:spcAft>
                <a:spcPts val="0"/>
              </a:spcAft>
              <a:buClr>
                <a:srgbClr val="FF0000"/>
              </a:buClr>
              <a:buSzPts val="2400"/>
              <a:buFont typeface="Noto Sans Symbols"/>
              <a:buChar char="⮚"/>
            </a:pPr>
            <a:r>
              <a:rPr b="1" lang="en-US" sz="2400">
                <a:latin typeface="Times New Roman"/>
                <a:ea typeface="Times New Roman"/>
                <a:cs typeface="Times New Roman"/>
                <a:sym typeface="Times New Roman"/>
              </a:rPr>
              <a:t>Hình phạt </a:t>
            </a:r>
            <a:r>
              <a:rPr i="1" lang="en-US" sz="2400">
                <a:latin typeface="Times New Roman"/>
                <a:ea typeface="Times New Roman"/>
                <a:cs typeface="Times New Roman"/>
                <a:sym typeface="Times New Roman"/>
              </a:rPr>
              <a:t>(Từ Điều 98 đến Điều 101. BLHS 2015)</a:t>
            </a:r>
            <a:endParaRPr/>
          </a:p>
          <a:p>
            <a:pPr indent="-152400" lvl="0" marL="0" rtl="0" algn="just">
              <a:spcBef>
                <a:spcPts val="400"/>
              </a:spcBef>
              <a:spcAft>
                <a:spcPts val="0"/>
              </a:spcAft>
              <a:buClr>
                <a:srgbClr val="FF0000"/>
              </a:buClr>
              <a:buSzPts val="2400"/>
              <a:buFont typeface="Noto Sans Symbols"/>
              <a:buChar char="⮚"/>
            </a:pPr>
            <a:r>
              <a:rPr b="1" lang="en-US" sz="2400">
                <a:latin typeface="Times New Roman"/>
                <a:ea typeface="Times New Roman"/>
                <a:cs typeface="Times New Roman"/>
                <a:sym typeface="Times New Roman"/>
              </a:rPr>
              <a:t>Quyết định hình phạt, tổng hợp hình phạt, miễn giảm hình phạt, xóa án tích </a:t>
            </a:r>
            <a:r>
              <a:rPr i="1" lang="en-US" sz="2400">
                <a:latin typeface="Times New Roman"/>
                <a:ea typeface="Times New Roman"/>
                <a:cs typeface="Times New Roman"/>
                <a:sym typeface="Times New Roman"/>
              </a:rPr>
              <a:t>(Từ Điều 102 đến Điều 107, BLHS 2015)</a:t>
            </a:r>
            <a:endParaRPr/>
          </a:p>
          <a:p>
            <a:pPr indent="-571500" lvl="0" marL="571500" rtl="0" algn="just">
              <a:spcBef>
                <a:spcPts val="400"/>
              </a:spcBef>
              <a:spcAft>
                <a:spcPts val="0"/>
              </a:spcAft>
              <a:buSzPts val="1360"/>
              <a:buNone/>
            </a:pPr>
            <a:r>
              <a:t/>
            </a:r>
            <a:endParaRPr b="1" sz="2000">
              <a:latin typeface="Times New Roman"/>
              <a:ea typeface="Times New Roman"/>
              <a:cs typeface="Times New Roman"/>
              <a:sym typeface="Times New Roman"/>
            </a:endParaRPr>
          </a:p>
        </p:txBody>
      </p:sp>
      <p:sp>
        <p:nvSpPr>
          <p:cNvPr id="521" name="Google Shape;521;p54"/>
          <p:cNvSpPr txBox="1"/>
          <p:nvPr/>
        </p:nvSpPr>
        <p:spPr>
          <a:xfrm>
            <a:off x="304800" y="304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70000">
              <a:srgbClr val="C4D6EB"/>
            </a:gs>
            <a:gs pos="100000">
              <a:srgbClr val="FFEBFA"/>
            </a:gs>
          </a:gsLst>
          <a:lin ang="5400000" scaled="0"/>
        </a:gradFill>
      </p:bgPr>
    </p:bg>
    <p:spTree>
      <p:nvGrpSpPr>
        <p:cNvPr id="525" name="Shape 525"/>
        <p:cNvGrpSpPr/>
        <p:nvPr/>
      </p:nvGrpSpPr>
      <p:grpSpPr>
        <a:xfrm>
          <a:off x="0" y="0"/>
          <a:ext cx="0" cy="0"/>
          <a:chOff x="0" y="0"/>
          <a:chExt cx="0" cy="0"/>
        </a:xfrm>
      </p:grpSpPr>
      <p:sp>
        <p:nvSpPr>
          <p:cNvPr id="526" name="Google Shape;526;p55"/>
          <p:cNvSpPr txBox="1"/>
          <p:nvPr/>
        </p:nvSpPr>
        <p:spPr>
          <a:xfrm>
            <a:off x="381000" y="76200"/>
            <a:ext cx="7924800" cy="830997"/>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IV. Bộ luật hình sự - Phần các tội phạm</a:t>
            </a:r>
            <a:endParaRPr/>
          </a:p>
        </p:txBody>
      </p:sp>
      <p:sp>
        <p:nvSpPr>
          <p:cNvPr id="527" name="Google Shape;527;p55"/>
          <p:cNvSpPr/>
          <p:nvPr/>
        </p:nvSpPr>
        <p:spPr>
          <a:xfrm>
            <a:off x="152400" y="914400"/>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XIII</a:t>
            </a:r>
            <a:endParaRPr b="1" sz="1800">
              <a:solidFill>
                <a:schemeClr val="lt1"/>
              </a:solidFill>
              <a:latin typeface="Times New Roman"/>
              <a:ea typeface="Times New Roman"/>
              <a:cs typeface="Times New Roman"/>
              <a:sym typeface="Times New Roman"/>
            </a:endParaRPr>
          </a:p>
        </p:txBody>
      </p:sp>
      <p:sp>
        <p:nvSpPr>
          <p:cNvPr id="528" name="Google Shape;528;p55"/>
          <p:cNvSpPr/>
          <p:nvPr/>
        </p:nvSpPr>
        <p:spPr>
          <a:xfrm rot="5400000">
            <a:off x="952458" y="898499"/>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5"/>
          <p:cNvSpPr txBox="1"/>
          <p:nvPr/>
        </p:nvSpPr>
        <p:spPr>
          <a:xfrm>
            <a:off x="936549" y="951103"/>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an ninh QG</a:t>
            </a:r>
            <a:endParaRPr b="1" i="0" sz="1800" u="none" cap="none" strike="noStrike">
              <a:solidFill>
                <a:schemeClr val="dk1"/>
              </a:solidFill>
              <a:latin typeface="Times New Roman"/>
              <a:ea typeface="Times New Roman"/>
              <a:cs typeface="Times New Roman"/>
              <a:sym typeface="Times New Roman"/>
            </a:endParaRPr>
          </a:p>
        </p:txBody>
      </p:sp>
      <p:sp>
        <p:nvSpPr>
          <p:cNvPr id="530" name="Google Shape;530;p55"/>
          <p:cNvSpPr/>
          <p:nvPr/>
        </p:nvSpPr>
        <p:spPr>
          <a:xfrm>
            <a:off x="152400" y="1779607"/>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XIV</a:t>
            </a:r>
            <a:endParaRPr b="1" sz="1800">
              <a:solidFill>
                <a:schemeClr val="lt1"/>
              </a:solidFill>
              <a:latin typeface="Times New Roman"/>
              <a:ea typeface="Times New Roman"/>
              <a:cs typeface="Times New Roman"/>
              <a:sym typeface="Times New Roman"/>
            </a:endParaRPr>
          </a:p>
        </p:txBody>
      </p:sp>
      <p:sp>
        <p:nvSpPr>
          <p:cNvPr id="531" name="Google Shape;531;p55"/>
          <p:cNvSpPr/>
          <p:nvPr/>
        </p:nvSpPr>
        <p:spPr>
          <a:xfrm rot="5400000">
            <a:off x="952458" y="1763706"/>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5"/>
          <p:cNvSpPr txBox="1"/>
          <p:nvPr/>
        </p:nvSpPr>
        <p:spPr>
          <a:xfrm>
            <a:off x="936549" y="1816328"/>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TM, SK, NP, DD của con người</a:t>
            </a:r>
            <a:endParaRPr b="1" i="0" sz="1800" u="none" cap="none" strike="noStrike">
              <a:solidFill>
                <a:schemeClr val="dk1"/>
              </a:solidFill>
              <a:latin typeface="Times New Roman"/>
              <a:ea typeface="Times New Roman"/>
              <a:cs typeface="Times New Roman"/>
              <a:sym typeface="Times New Roman"/>
            </a:endParaRPr>
          </a:p>
        </p:txBody>
      </p:sp>
      <p:sp>
        <p:nvSpPr>
          <p:cNvPr id="533" name="Google Shape;533;p55"/>
          <p:cNvSpPr/>
          <p:nvPr/>
        </p:nvSpPr>
        <p:spPr>
          <a:xfrm>
            <a:off x="152400" y="2644814"/>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XV</a:t>
            </a:r>
            <a:endParaRPr b="1" sz="1800">
              <a:solidFill>
                <a:schemeClr val="lt1"/>
              </a:solidFill>
              <a:latin typeface="Times New Roman"/>
              <a:ea typeface="Times New Roman"/>
              <a:cs typeface="Times New Roman"/>
              <a:sym typeface="Times New Roman"/>
            </a:endParaRPr>
          </a:p>
        </p:txBody>
      </p:sp>
      <p:sp>
        <p:nvSpPr>
          <p:cNvPr id="534" name="Google Shape;534;p55"/>
          <p:cNvSpPr/>
          <p:nvPr/>
        </p:nvSpPr>
        <p:spPr>
          <a:xfrm rot="5400000">
            <a:off x="952458" y="2628913"/>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5"/>
          <p:cNvSpPr txBox="1"/>
          <p:nvPr/>
        </p:nvSpPr>
        <p:spPr>
          <a:xfrm>
            <a:off x="936549" y="2681528"/>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quyền tự do của con người, quyền tự do dân chủ của công dân</a:t>
            </a:r>
            <a:endParaRPr b="1" i="0" sz="1800" u="none" cap="none" strike="noStrike">
              <a:solidFill>
                <a:schemeClr val="dk1"/>
              </a:solidFill>
              <a:latin typeface="Times New Roman"/>
              <a:ea typeface="Times New Roman"/>
              <a:cs typeface="Times New Roman"/>
              <a:sym typeface="Times New Roman"/>
            </a:endParaRPr>
          </a:p>
        </p:txBody>
      </p:sp>
      <p:sp>
        <p:nvSpPr>
          <p:cNvPr id="536" name="Google Shape;536;p55"/>
          <p:cNvSpPr/>
          <p:nvPr/>
        </p:nvSpPr>
        <p:spPr>
          <a:xfrm>
            <a:off x="152400" y="3510021"/>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XVI</a:t>
            </a:r>
            <a:endParaRPr b="1" sz="1800">
              <a:solidFill>
                <a:schemeClr val="lt1"/>
              </a:solidFill>
              <a:latin typeface="Times New Roman"/>
              <a:ea typeface="Times New Roman"/>
              <a:cs typeface="Times New Roman"/>
              <a:sym typeface="Times New Roman"/>
            </a:endParaRPr>
          </a:p>
        </p:txBody>
      </p:sp>
      <p:sp>
        <p:nvSpPr>
          <p:cNvPr id="537" name="Google Shape;537;p55"/>
          <p:cNvSpPr/>
          <p:nvPr/>
        </p:nvSpPr>
        <p:spPr>
          <a:xfrm rot="5400000">
            <a:off x="952458" y="3494120"/>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5"/>
          <p:cNvSpPr txBox="1"/>
          <p:nvPr/>
        </p:nvSpPr>
        <p:spPr>
          <a:xfrm>
            <a:off x="936549" y="3546729"/>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sở hữu</a:t>
            </a:r>
            <a:endParaRPr b="1" i="0" sz="1800" u="none" cap="none" strike="noStrike">
              <a:solidFill>
                <a:schemeClr val="dk1"/>
              </a:solidFill>
              <a:latin typeface="Times New Roman"/>
              <a:ea typeface="Times New Roman"/>
              <a:cs typeface="Times New Roman"/>
              <a:sym typeface="Times New Roman"/>
            </a:endParaRPr>
          </a:p>
        </p:txBody>
      </p:sp>
      <p:sp>
        <p:nvSpPr>
          <p:cNvPr id="539" name="Google Shape;539;p55"/>
          <p:cNvSpPr/>
          <p:nvPr/>
        </p:nvSpPr>
        <p:spPr>
          <a:xfrm>
            <a:off x="152400" y="4375228"/>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XVII</a:t>
            </a:r>
            <a:endParaRPr b="1" sz="1800">
              <a:solidFill>
                <a:schemeClr val="lt1"/>
              </a:solidFill>
              <a:latin typeface="Times New Roman"/>
              <a:ea typeface="Times New Roman"/>
              <a:cs typeface="Times New Roman"/>
              <a:sym typeface="Times New Roman"/>
            </a:endParaRPr>
          </a:p>
        </p:txBody>
      </p:sp>
      <p:sp>
        <p:nvSpPr>
          <p:cNvPr id="540" name="Google Shape;540;p55"/>
          <p:cNvSpPr/>
          <p:nvPr/>
        </p:nvSpPr>
        <p:spPr>
          <a:xfrm rot="5400000">
            <a:off x="952458" y="4359327"/>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5"/>
          <p:cNvSpPr txBox="1"/>
          <p:nvPr/>
        </p:nvSpPr>
        <p:spPr>
          <a:xfrm>
            <a:off x="936549" y="4411954"/>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chế độ hôn nhân gia đình</a:t>
            </a:r>
            <a:endParaRPr b="1" i="0" sz="1800" u="none" cap="none" strike="noStrike">
              <a:solidFill>
                <a:schemeClr val="dk1"/>
              </a:solidFill>
              <a:latin typeface="Times New Roman"/>
              <a:ea typeface="Times New Roman"/>
              <a:cs typeface="Times New Roman"/>
              <a:sym typeface="Times New Roman"/>
            </a:endParaRPr>
          </a:p>
        </p:txBody>
      </p:sp>
      <p:sp>
        <p:nvSpPr>
          <p:cNvPr id="542" name="Google Shape;542;p55"/>
          <p:cNvSpPr/>
          <p:nvPr/>
        </p:nvSpPr>
        <p:spPr>
          <a:xfrm>
            <a:off x="152400" y="5240435"/>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XVIII</a:t>
            </a:r>
            <a:endParaRPr b="1" sz="1800">
              <a:solidFill>
                <a:schemeClr val="lt1"/>
              </a:solidFill>
              <a:latin typeface="Times New Roman"/>
              <a:ea typeface="Times New Roman"/>
              <a:cs typeface="Times New Roman"/>
              <a:sym typeface="Times New Roman"/>
            </a:endParaRPr>
          </a:p>
        </p:txBody>
      </p:sp>
      <p:sp>
        <p:nvSpPr>
          <p:cNvPr id="543" name="Google Shape;543;p55"/>
          <p:cNvSpPr/>
          <p:nvPr/>
        </p:nvSpPr>
        <p:spPr>
          <a:xfrm rot="5400000">
            <a:off x="952458" y="5224534"/>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5"/>
          <p:cNvSpPr txBox="1"/>
          <p:nvPr/>
        </p:nvSpPr>
        <p:spPr>
          <a:xfrm>
            <a:off x="936549" y="5277154"/>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trật tự quản lý kinh tế</a:t>
            </a:r>
            <a:endParaRPr b="1" i="0" sz="1800" u="none" cap="none" strike="noStrike">
              <a:solidFill>
                <a:schemeClr val="dk1"/>
              </a:solidFill>
              <a:latin typeface="Times New Roman"/>
              <a:ea typeface="Times New Roman"/>
              <a:cs typeface="Times New Roman"/>
              <a:sym typeface="Times New Roman"/>
            </a:endParaRPr>
          </a:p>
        </p:txBody>
      </p:sp>
      <p:sp>
        <p:nvSpPr>
          <p:cNvPr id="545" name="Google Shape;545;p55"/>
          <p:cNvSpPr/>
          <p:nvPr/>
        </p:nvSpPr>
        <p:spPr>
          <a:xfrm>
            <a:off x="152400" y="6105642"/>
            <a:ext cx="766361"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XIX</a:t>
            </a:r>
            <a:endParaRPr b="1" sz="1800">
              <a:solidFill>
                <a:schemeClr val="lt1"/>
              </a:solidFill>
              <a:latin typeface="Times New Roman"/>
              <a:ea typeface="Times New Roman"/>
              <a:cs typeface="Times New Roman"/>
              <a:sym typeface="Times New Roman"/>
            </a:endParaRPr>
          </a:p>
        </p:txBody>
      </p:sp>
      <p:sp>
        <p:nvSpPr>
          <p:cNvPr id="546" name="Google Shape;546;p55"/>
          <p:cNvSpPr/>
          <p:nvPr/>
        </p:nvSpPr>
        <p:spPr>
          <a:xfrm rot="5400000">
            <a:off x="925764" y="6098639"/>
            <a:ext cx="752354" cy="766361"/>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5"/>
          <p:cNvSpPr txBox="1"/>
          <p:nvPr/>
        </p:nvSpPr>
        <p:spPr>
          <a:xfrm>
            <a:off x="918746" y="6142355"/>
            <a:ext cx="729634"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phạm về môi trường</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70000">
              <a:srgbClr val="C4D6EB"/>
            </a:gs>
            <a:gs pos="100000">
              <a:srgbClr val="FFEBFA"/>
            </a:gs>
          </a:gsLst>
          <a:lin ang="5400000" scaled="0"/>
        </a:gradFill>
      </p:bgPr>
    </p:bg>
    <p:spTree>
      <p:nvGrpSpPr>
        <p:cNvPr id="551" name="Shape 551"/>
        <p:cNvGrpSpPr/>
        <p:nvPr/>
      </p:nvGrpSpPr>
      <p:grpSpPr>
        <a:xfrm>
          <a:off x="0" y="0"/>
          <a:ext cx="0" cy="0"/>
          <a:chOff x="0" y="0"/>
          <a:chExt cx="0" cy="0"/>
        </a:xfrm>
      </p:grpSpPr>
      <p:sp>
        <p:nvSpPr>
          <p:cNvPr id="552" name="Google Shape;552;p56"/>
          <p:cNvSpPr txBox="1"/>
          <p:nvPr/>
        </p:nvSpPr>
        <p:spPr>
          <a:xfrm>
            <a:off x="304800" y="83403"/>
            <a:ext cx="7924800" cy="830997"/>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IV. Bộ luật hình sự - Phần các tội phạm</a:t>
            </a:r>
            <a:endParaRPr/>
          </a:p>
        </p:txBody>
      </p:sp>
      <p:sp>
        <p:nvSpPr>
          <p:cNvPr id="553" name="Google Shape;553;p56"/>
          <p:cNvSpPr/>
          <p:nvPr/>
        </p:nvSpPr>
        <p:spPr>
          <a:xfrm>
            <a:off x="152400" y="914400"/>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XX </a:t>
            </a:r>
            <a:endParaRPr b="1" sz="1800">
              <a:solidFill>
                <a:schemeClr val="lt1"/>
              </a:solidFill>
              <a:latin typeface="Times New Roman"/>
              <a:ea typeface="Times New Roman"/>
              <a:cs typeface="Times New Roman"/>
              <a:sym typeface="Times New Roman"/>
            </a:endParaRPr>
          </a:p>
        </p:txBody>
      </p:sp>
      <p:sp>
        <p:nvSpPr>
          <p:cNvPr id="554" name="Google Shape;554;p56"/>
          <p:cNvSpPr/>
          <p:nvPr/>
        </p:nvSpPr>
        <p:spPr>
          <a:xfrm rot="5400000">
            <a:off x="952458" y="898499"/>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6"/>
          <p:cNvSpPr txBox="1"/>
          <p:nvPr/>
        </p:nvSpPr>
        <p:spPr>
          <a:xfrm>
            <a:off x="936549" y="951103"/>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phạm về ma túy</a:t>
            </a:r>
            <a:endParaRPr b="1" i="0" sz="1800" u="none" cap="none" strike="noStrike">
              <a:solidFill>
                <a:schemeClr val="dk1"/>
              </a:solidFill>
              <a:latin typeface="Times New Roman"/>
              <a:ea typeface="Times New Roman"/>
              <a:cs typeface="Times New Roman"/>
              <a:sym typeface="Times New Roman"/>
            </a:endParaRPr>
          </a:p>
        </p:txBody>
      </p:sp>
      <p:sp>
        <p:nvSpPr>
          <p:cNvPr id="556" name="Google Shape;556;p56"/>
          <p:cNvSpPr/>
          <p:nvPr/>
        </p:nvSpPr>
        <p:spPr>
          <a:xfrm>
            <a:off x="152400" y="1779607"/>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XXI</a:t>
            </a:r>
            <a:endParaRPr b="1" sz="1800">
              <a:solidFill>
                <a:schemeClr val="lt1"/>
              </a:solidFill>
              <a:latin typeface="Times New Roman"/>
              <a:ea typeface="Times New Roman"/>
              <a:cs typeface="Times New Roman"/>
              <a:sym typeface="Times New Roman"/>
            </a:endParaRPr>
          </a:p>
        </p:txBody>
      </p:sp>
      <p:sp>
        <p:nvSpPr>
          <p:cNvPr id="557" name="Google Shape;557;p56"/>
          <p:cNvSpPr/>
          <p:nvPr/>
        </p:nvSpPr>
        <p:spPr>
          <a:xfrm rot="5400000">
            <a:off x="952458" y="1763706"/>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6"/>
          <p:cNvSpPr txBox="1"/>
          <p:nvPr/>
        </p:nvSpPr>
        <p:spPr>
          <a:xfrm>
            <a:off x="936549" y="1816328"/>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an toàn công cộng, trật tự công cộng</a:t>
            </a:r>
            <a:endParaRPr b="1" i="0" sz="1800" u="none" cap="none" strike="noStrike">
              <a:solidFill>
                <a:schemeClr val="dk1"/>
              </a:solidFill>
              <a:latin typeface="Times New Roman"/>
              <a:ea typeface="Times New Roman"/>
              <a:cs typeface="Times New Roman"/>
              <a:sym typeface="Times New Roman"/>
            </a:endParaRPr>
          </a:p>
        </p:txBody>
      </p:sp>
      <p:sp>
        <p:nvSpPr>
          <p:cNvPr id="559" name="Google Shape;559;p56"/>
          <p:cNvSpPr/>
          <p:nvPr/>
        </p:nvSpPr>
        <p:spPr>
          <a:xfrm>
            <a:off x="152400" y="2644814"/>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XXII</a:t>
            </a:r>
            <a:endParaRPr b="1" sz="1800">
              <a:solidFill>
                <a:schemeClr val="lt1"/>
              </a:solidFill>
              <a:latin typeface="Times New Roman"/>
              <a:ea typeface="Times New Roman"/>
              <a:cs typeface="Times New Roman"/>
              <a:sym typeface="Times New Roman"/>
            </a:endParaRPr>
          </a:p>
        </p:txBody>
      </p:sp>
      <p:sp>
        <p:nvSpPr>
          <p:cNvPr id="560" name="Google Shape;560;p56"/>
          <p:cNvSpPr/>
          <p:nvPr/>
        </p:nvSpPr>
        <p:spPr>
          <a:xfrm rot="5400000">
            <a:off x="952458" y="2628913"/>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6"/>
          <p:cNvSpPr txBox="1"/>
          <p:nvPr/>
        </p:nvSpPr>
        <p:spPr>
          <a:xfrm>
            <a:off x="936549" y="2681528"/>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trật tự quản lý hành chính</a:t>
            </a:r>
            <a:endParaRPr b="1" i="0" sz="1800" u="none" cap="none" strike="noStrike">
              <a:solidFill>
                <a:schemeClr val="dk1"/>
              </a:solidFill>
              <a:latin typeface="Times New Roman"/>
              <a:ea typeface="Times New Roman"/>
              <a:cs typeface="Times New Roman"/>
              <a:sym typeface="Times New Roman"/>
            </a:endParaRPr>
          </a:p>
        </p:txBody>
      </p:sp>
      <p:sp>
        <p:nvSpPr>
          <p:cNvPr id="562" name="Google Shape;562;p56"/>
          <p:cNvSpPr/>
          <p:nvPr/>
        </p:nvSpPr>
        <p:spPr>
          <a:xfrm>
            <a:off x="152400" y="3510021"/>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XXIII</a:t>
            </a:r>
            <a:endParaRPr b="1" sz="1800">
              <a:solidFill>
                <a:schemeClr val="lt1"/>
              </a:solidFill>
              <a:latin typeface="Times New Roman"/>
              <a:ea typeface="Times New Roman"/>
              <a:cs typeface="Times New Roman"/>
              <a:sym typeface="Times New Roman"/>
            </a:endParaRPr>
          </a:p>
        </p:txBody>
      </p:sp>
      <p:sp>
        <p:nvSpPr>
          <p:cNvPr id="563" name="Google Shape;563;p56"/>
          <p:cNvSpPr/>
          <p:nvPr/>
        </p:nvSpPr>
        <p:spPr>
          <a:xfrm rot="5400000">
            <a:off x="952458" y="3494120"/>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6"/>
          <p:cNvSpPr txBox="1"/>
          <p:nvPr/>
        </p:nvSpPr>
        <p:spPr>
          <a:xfrm>
            <a:off x="936549" y="3546729"/>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phạm về chức vụ</a:t>
            </a:r>
            <a:endParaRPr b="1" i="0" sz="1800" u="none" cap="none" strike="noStrike">
              <a:solidFill>
                <a:schemeClr val="dk1"/>
              </a:solidFill>
              <a:latin typeface="Times New Roman"/>
              <a:ea typeface="Times New Roman"/>
              <a:cs typeface="Times New Roman"/>
              <a:sym typeface="Times New Roman"/>
            </a:endParaRPr>
          </a:p>
        </p:txBody>
      </p:sp>
      <p:sp>
        <p:nvSpPr>
          <p:cNvPr id="565" name="Google Shape;565;p56"/>
          <p:cNvSpPr/>
          <p:nvPr/>
        </p:nvSpPr>
        <p:spPr>
          <a:xfrm>
            <a:off x="152400" y="4375228"/>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XXIV</a:t>
            </a:r>
            <a:endParaRPr b="1" sz="1800">
              <a:solidFill>
                <a:schemeClr val="lt1"/>
              </a:solidFill>
              <a:latin typeface="Times New Roman"/>
              <a:ea typeface="Times New Roman"/>
              <a:cs typeface="Times New Roman"/>
              <a:sym typeface="Times New Roman"/>
            </a:endParaRPr>
          </a:p>
        </p:txBody>
      </p:sp>
      <p:sp>
        <p:nvSpPr>
          <p:cNvPr id="566" name="Google Shape;566;p56"/>
          <p:cNvSpPr/>
          <p:nvPr/>
        </p:nvSpPr>
        <p:spPr>
          <a:xfrm rot="5400000">
            <a:off x="952458" y="4359327"/>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6"/>
          <p:cNvSpPr txBox="1"/>
          <p:nvPr/>
        </p:nvSpPr>
        <p:spPr>
          <a:xfrm>
            <a:off x="936549" y="4411954"/>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hoạt động tư pháp</a:t>
            </a:r>
            <a:endParaRPr b="1" i="0" sz="1800" u="none" cap="none" strike="noStrike">
              <a:solidFill>
                <a:schemeClr val="dk1"/>
              </a:solidFill>
              <a:latin typeface="Times New Roman"/>
              <a:ea typeface="Times New Roman"/>
              <a:cs typeface="Times New Roman"/>
              <a:sym typeface="Times New Roman"/>
            </a:endParaRPr>
          </a:p>
        </p:txBody>
      </p:sp>
      <p:sp>
        <p:nvSpPr>
          <p:cNvPr id="568" name="Google Shape;568;p56"/>
          <p:cNvSpPr/>
          <p:nvPr/>
        </p:nvSpPr>
        <p:spPr>
          <a:xfrm>
            <a:off x="152400" y="5240435"/>
            <a:ext cx="784157"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XV</a:t>
            </a:r>
            <a:endParaRPr b="1" sz="1800">
              <a:solidFill>
                <a:schemeClr val="lt1"/>
              </a:solidFill>
              <a:latin typeface="Times New Roman"/>
              <a:ea typeface="Times New Roman"/>
              <a:cs typeface="Times New Roman"/>
              <a:sym typeface="Times New Roman"/>
            </a:endParaRPr>
          </a:p>
        </p:txBody>
      </p:sp>
      <p:sp>
        <p:nvSpPr>
          <p:cNvPr id="569" name="Google Shape;569;p56"/>
          <p:cNvSpPr/>
          <p:nvPr/>
        </p:nvSpPr>
        <p:spPr>
          <a:xfrm rot="5400000">
            <a:off x="952458" y="5224534"/>
            <a:ext cx="752354" cy="784157"/>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6"/>
          <p:cNvSpPr txBox="1"/>
          <p:nvPr/>
        </p:nvSpPr>
        <p:spPr>
          <a:xfrm>
            <a:off x="936549" y="5277154"/>
            <a:ext cx="747430"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xâm phạm NV, TN của quân nhân và trách nhiệm của người phối thuộc với quan đội trong chiến đấu, phụ vụ chiến đấu</a:t>
            </a:r>
            <a:endParaRPr b="1" i="0" sz="1800" u="none" cap="none" strike="noStrike">
              <a:solidFill>
                <a:schemeClr val="dk1"/>
              </a:solidFill>
              <a:latin typeface="Times New Roman"/>
              <a:ea typeface="Times New Roman"/>
              <a:cs typeface="Times New Roman"/>
              <a:sym typeface="Times New Roman"/>
            </a:endParaRPr>
          </a:p>
        </p:txBody>
      </p:sp>
      <p:sp>
        <p:nvSpPr>
          <p:cNvPr id="571" name="Google Shape;571;p56"/>
          <p:cNvSpPr/>
          <p:nvPr/>
        </p:nvSpPr>
        <p:spPr>
          <a:xfrm>
            <a:off x="152400" y="6105642"/>
            <a:ext cx="766361" cy="75235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CHƯƠNG XXVI</a:t>
            </a:r>
            <a:endParaRPr b="1" sz="1800">
              <a:solidFill>
                <a:schemeClr val="lt1"/>
              </a:solidFill>
              <a:latin typeface="Times New Roman"/>
              <a:ea typeface="Times New Roman"/>
              <a:cs typeface="Times New Roman"/>
              <a:sym typeface="Times New Roman"/>
            </a:endParaRPr>
          </a:p>
        </p:txBody>
      </p:sp>
      <p:sp>
        <p:nvSpPr>
          <p:cNvPr id="572" name="Google Shape;572;p56"/>
          <p:cNvSpPr/>
          <p:nvPr/>
        </p:nvSpPr>
        <p:spPr>
          <a:xfrm rot="5400000">
            <a:off x="925764" y="6098639"/>
            <a:ext cx="752354" cy="766361"/>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6"/>
          <p:cNvSpPr txBox="1"/>
          <p:nvPr/>
        </p:nvSpPr>
        <p:spPr>
          <a:xfrm>
            <a:off x="918746" y="6142355"/>
            <a:ext cx="729634" cy="678900"/>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Các tội phá hoại hòa bình, chống loài người và tội phạm chiến tranh</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7"/>
          <p:cNvSpPr txBox="1"/>
          <p:nvPr/>
        </p:nvSpPr>
        <p:spPr>
          <a:xfrm>
            <a:off x="304800" y="381001"/>
            <a:ext cx="79248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IV. Bộ luật hình sự - Phần các tội phạm</a:t>
            </a:r>
            <a:endParaRPr/>
          </a:p>
          <a:p>
            <a:pPr indent="0" lvl="0" marL="457200" marR="0" rtl="0" algn="just">
              <a:spcBef>
                <a:spcPts val="0"/>
              </a:spcBef>
              <a:spcAft>
                <a:spcPts val="0"/>
              </a:spcAft>
              <a:buClr>
                <a:schemeClr val="dk1"/>
              </a:buClr>
              <a:buSzPts val="2400"/>
              <a:buFont typeface="Lucida Sans"/>
              <a:buNone/>
            </a:pPr>
            <a:r>
              <a:t/>
            </a:r>
            <a:endParaRPr b="1" i="1" sz="2400">
              <a:solidFill>
                <a:schemeClr val="dk1"/>
              </a:solidFill>
              <a:latin typeface="Times New Roman"/>
              <a:ea typeface="Times New Roman"/>
              <a:cs typeface="Times New Roman"/>
              <a:sym typeface="Times New Roman"/>
            </a:endParaRPr>
          </a:p>
        </p:txBody>
      </p:sp>
      <p:sp>
        <p:nvSpPr>
          <p:cNvPr id="579" name="Google Shape;579;p57"/>
          <p:cNvSpPr/>
          <p:nvPr/>
        </p:nvSpPr>
        <p:spPr>
          <a:xfrm>
            <a:off x="304800" y="1295400"/>
            <a:ext cx="8458200" cy="533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Chương XIII. Các tội xâm phạm ANQG</a:t>
            </a:r>
            <a:endParaRPr b="1"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0" sz="2400" u="none" cap="none" strike="noStrike">
              <a:solidFill>
                <a:srgbClr val="0C0C0C"/>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Chương XIV. Các tội xâm phạm tính mạng, sức khỏe, nhân phẩm, danh dự của con người</a:t>
            </a:r>
            <a:endParaRPr b="1"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0" sz="2400" u="none" cap="none" strike="noStrike">
              <a:solidFill>
                <a:srgbClr val="0C0C0C"/>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Chương XV. Các tội xâm phạm quyền tự do của con người, quyền tự do, dân chủ của công dân</a:t>
            </a:r>
            <a:endParaRPr b="1"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0" sz="2400" u="none" cap="none" strike="noStrike">
              <a:solidFill>
                <a:srgbClr val="0C0C0C"/>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Chương XVI. Các tội xâm phạm sở hữu</a:t>
            </a:r>
            <a:endParaRPr b="1"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0" sz="2400" u="none" cap="none" strike="noStrike">
              <a:solidFill>
                <a:srgbClr val="0C0C0C"/>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Chương XVII. Các tội xâm phạm chế độ HNGĐ</a:t>
            </a:r>
            <a:endParaRPr b="1"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0" sz="2400" u="none" cap="none" strike="noStrike">
              <a:solidFill>
                <a:srgbClr val="0C0C0C"/>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Chương XX. Các tội phạm về ma túy</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583" name="Shape 583"/>
        <p:cNvGrpSpPr/>
        <p:nvPr/>
      </p:nvGrpSpPr>
      <p:grpSpPr>
        <a:xfrm>
          <a:off x="0" y="0"/>
          <a:ext cx="0" cy="0"/>
          <a:chOff x="0" y="0"/>
          <a:chExt cx="0" cy="0"/>
        </a:xfrm>
      </p:grpSpPr>
      <p:pic>
        <p:nvPicPr>
          <p:cNvPr descr="các tội xâm phạm ANQG.jpg" id="584" name="Google Shape;584;p58"/>
          <p:cNvPicPr preferRelativeResize="0"/>
          <p:nvPr/>
        </p:nvPicPr>
        <p:blipFill rotWithShape="1">
          <a:blip r:embed="rId4">
            <a:alphaModFix/>
          </a:blip>
          <a:srcRect b="0" l="0" r="0" t="0"/>
          <a:stretch/>
        </p:blipFill>
        <p:spPr>
          <a:xfrm>
            <a:off x="38100" y="0"/>
            <a:ext cx="9067800" cy="68579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descr="cac toi xam pham tinh mang suc khoe danh du.jpg" id="589" name="Google Shape;589;p59"/>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descr="Cac toi tu do con nguoi - cong dan.jpg" id="594" name="Google Shape;594;p60"/>
          <p:cNvPicPr preferRelativeResize="0"/>
          <p:nvPr/>
        </p:nvPicPr>
        <p:blipFill rotWithShape="1">
          <a:blip r:embed="rId3">
            <a:alphaModFix/>
          </a:blip>
          <a:srcRect b="0" l="0" r="0" t="0"/>
          <a:stretch/>
        </p:blipFill>
        <p:spPr>
          <a:xfrm>
            <a:off x="0" y="0"/>
            <a:ext cx="9143999" cy="6858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descr="Toi xam pham so huu.jpg" id="599" name="Google Shape;599;p61"/>
          <p:cNvPicPr preferRelativeResize="0"/>
          <p:nvPr/>
        </p:nvPicPr>
        <p:blipFill rotWithShape="1">
          <a:blip r:embed="rId3">
            <a:alphaModFix/>
          </a:blip>
          <a:srcRect b="0" l="0" r="0" t="0"/>
          <a:stretch/>
        </p:blipFill>
        <p:spPr>
          <a:xfrm>
            <a:off x="381000" y="381000"/>
            <a:ext cx="8458200" cy="6095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idx="1" type="body"/>
          </p:nvPr>
        </p:nvSpPr>
        <p:spPr>
          <a:xfrm>
            <a:off x="381000" y="1600200"/>
            <a:ext cx="8305800" cy="4495800"/>
          </a:xfrm>
          <a:prstGeom prst="rect">
            <a:avLst/>
          </a:prstGeom>
          <a:noFill/>
          <a:ln>
            <a:noFill/>
          </a:ln>
        </p:spPr>
        <p:txBody>
          <a:bodyPr anchorCtr="0" anchor="t" bIns="45700" lIns="91425" spcFirstLastPara="1" rIns="91425" wrap="square" tIns="45700">
            <a:noAutofit/>
          </a:bodyPr>
          <a:lstStyle/>
          <a:p>
            <a:pPr indent="-406400" lvl="0" marL="406400" rtl="0" algn="just">
              <a:lnSpc>
                <a:spcPct val="90000"/>
              </a:lnSpc>
              <a:spcBef>
                <a:spcPts val="0"/>
              </a:spcBef>
              <a:spcAft>
                <a:spcPts val="0"/>
              </a:spcAft>
              <a:buClr>
                <a:schemeClr val="dk1"/>
              </a:buClr>
              <a:buSzPts val="2800"/>
              <a:buFont typeface="Lucida Sans"/>
              <a:buAutoNum type="arabicPeriod"/>
            </a:pPr>
            <a:r>
              <a:rPr lang="en-US" sz="2800">
                <a:latin typeface="Times New Roman"/>
                <a:ea typeface="Times New Roman"/>
                <a:cs typeface="Times New Roman"/>
                <a:sym typeface="Times New Roman"/>
              </a:rPr>
              <a:t>Tổng số </a:t>
            </a:r>
            <a:r>
              <a:rPr lang="en-US" sz="2800">
                <a:solidFill>
                  <a:srgbClr val="FF0000"/>
                </a:solidFill>
                <a:latin typeface="Times New Roman"/>
                <a:ea typeface="Times New Roman"/>
                <a:cs typeface="Times New Roman"/>
                <a:sym typeface="Times New Roman"/>
              </a:rPr>
              <a:t>426 điều </a:t>
            </a:r>
            <a:r>
              <a:rPr lang="en-US" sz="2800">
                <a:latin typeface="Times New Roman"/>
                <a:ea typeface="Times New Roman"/>
                <a:cs typeface="Times New Roman"/>
                <a:sym typeface="Times New Roman"/>
              </a:rPr>
              <a:t>của Bộ luật thì có </a:t>
            </a:r>
            <a:r>
              <a:rPr lang="en-US" sz="2800">
                <a:solidFill>
                  <a:srgbClr val="FF0000"/>
                </a:solidFill>
                <a:latin typeface="Times New Roman"/>
                <a:ea typeface="Times New Roman"/>
                <a:cs typeface="Times New Roman"/>
                <a:sym typeface="Times New Roman"/>
              </a:rPr>
              <a:t>72 điều mới</a:t>
            </a:r>
            <a:r>
              <a:rPr lang="en-US" sz="2800">
                <a:latin typeface="Times New Roman"/>
                <a:ea typeface="Times New Roman"/>
                <a:cs typeface="Times New Roman"/>
                <a:sym typeface="Times New Roman"/>
              </a:rPr>
              <a:t>, </a:t>
            </a:r>
            <a:r>
              <a:rPr lang="en-US" sz="2800">
                <a:solidFill>
                  <a:srgbClr val="FF0000"/>
                </a:solidFill>
                <a:latin typeface="Times New Roman"/>
                <a:ea typeface="Times New Roman"/>
                <a:cs typeface="Times New Roman"/>
                <a:sym typeface="Times New Roman"/>
              </a:rPr>
              <a:t>362 điều được sửa đổi</a:t>
            </a:r>
            <a:r>
              <a:rPr lang="en-US" sz="2800">
                <a:latin typeface="Times New Roman"/>
                <a:ea typeface="Times New Roman"/>
                <a:cs typeface="Times New Roman"/>
                <a:sym typeface="Times New Roman"/>
              </a:rPr>
              <a:t>, </a:t>
            </a:r>
            <a:r>
              <a:rPr lang="en-US" sz="2800">
                <a:solidFill>
                  <a:srgbClr val="FF0000"/>
                </a:solidFill>
                <a:latin typeface="Times New Roman"/>
                <a:ea typeface="Times New Roman"/>
                <a:cs typeface="Times New Roman"/>
                <a:sym typeface="Times New Roman"/>
              </a:rPr>
              <a:t>17 điều giữ nguyên</a:t>
            </a:r>
            <a:r>
              <a:rPr lang="en-US" sz="2800">
                <a:latin typeface="Times New Roman"/>
                <a:ea typeface="Times New Roman"/>
                <a:cs typeface="Times New Roman"/>
                <a:sym typeface="Times New Roman"/>
              </a:rPr>
              <a:t>, 07 điều bãi bỏ. Những điểm mới cơ bản cần chú ý trong Phần chung của bộ luật.</a:t>
            </a:r>
            <a:endParaRPr/>
          </a:p>
          <a:p>
            <a:pPr indent="-406400" lvl="0" marL="406400" rtl="0" algn="just">
              <a:lnSpc>
                <a:spcPct val="90000"/>
              </a:lnSpc>
              <a:spcBef>
                <a:spcPts val="400"/>
              </a:spcBef>
              <a:spcAft>
                <a:spcPts val="0"/>
              </a:spcAft>
              <a:buClr>
                <a:schemeClr val="dk1"/>
              </a:buClr>
              <a:buSzPts val="2800"/>
              <a:buFont typeface="Lucida Sans"/>
              <a:buAutoNum type="arabicPeriod"/>
            </a:pPr>
            <a:r>
              <a:rPr lang="en-US" sz="2800">
                <a:latin typeface="Times New Roman"/>
                <a:ea typeface="Times New Roman"/>
                <a:cs typeface="Times New Roman"/>
                <a:sym typeface="Times New Roman"/>
              </a:rPr>
              <a:t>Bổ sung quy định về </a:t>
            </a:r>
            <a:r>
              <a:rPr lang="en-US" sz="2800">
                <a:solidFill>
                  <a:srgbClr val="FF0000"/>
                </a:solidFill>
                <a:latin typeface="Times New Roman"/>
                <a:ea typeface="Times New Roman"/>
                <a:cs typeface="Times New Roman"/>
                <a:sym typeface="Times New Roman"/>
              </a:rPr>
              <a:t>trách nhiệm hình sự của pháp nhân thương mại.</a:t>
            </a:r>
            <a:endParaRPr/>
          </a:p>
          <a:p>
            <a:pPr indent="-406400" lvl="0" marL="406400" rtl="0" algn="just">
              <a:lnSpc>
                <a:spcPct val="90000"/>
              </a:lnSpc>
              <a:spcBef>
                <a:spcPts val="400"/>
              </a:spcBef>
              <a:spcAft>
                <a:spcPts val="0"/>
              </a:spcAft>
              <a:buClr>
                <a:srgbClr val="FF0000"/>
              </a:buClr>
              <a:buSzPts val="2800"/>
              <a:buFont typeface="Lucida Sans"/>
              <a:buAutoNum type="arabicPeriod"/>
            </a:pPr>
            <a:r>
              <a:rPr lang="en-US" sz="2800">
                <a:solidFill>
                  <a:srgbClr val="FF0000"/>
                </a:solidFill>
                <a:latin typeface="Times New Roman"/>
                <a:ea typeface="Times New Roman"/>
                <a:cs typeface="Times New Roman"/>
                <a:sym typeface="Times New Roman"/>
              </a:rPr>
              <a:t>Giảm hình phạt tử hình</a:t>
            </a:r>
            <a:r>
              <a:rPr lang="en-US" sz="2800">
                <a:latin typeface="Times New Roman"/>
                <a:ea typeface="Times New Roman"/>
                <a:cs typeface="Times New Roman"/>
                <a:sym typeface="Times New Roman"/>
              </a:rPr>
              <a:t>: giảm số lượng điều không áp dụng hình phạt tử hình; bổ sung đối tượng không áp dụng hình phạt tử hình là người từ 75 tuổi trở lên khi phạm tội/xét xử; mở rộng 02 trường hợp không thi hành án tử hình</a:t>
            </a:r>
            <a:endParaRPr/>
          </a:p>
          <a:p>
            <a:pPr indent="0" lvl="0" marL="0" rtl="0" algn="just">
              <a:lnSpc>
                <a:spcPct val="90000"/>
              </a:lnSpc>
              <a:spcBef>
                <a:spcPts val="400"/>
              </a:spcBef>
              <a:spcAft>
                <a:spcPts val="0"/>
              </a:spcAft>
              <a:buSzPts val="1904"/>
              <a:buFont typeface="Lucida Sans"/>
              <a:buNone/>
            </a:pPr>
            <a:r>
              <a:t/>
            </a:r>
            <a:endParaRPr b="1" sz="2800">
              <a:latin typeface="Times New Roman"/>
              <a:ea typeface="Times New Roman"/>
              <a:cs typeface="Times New Roman"/>
              <a:sym typeface="Times New Roman"/>
            </a:endParaRPr>
          </a:p>
        </p:txBody>
      </p:sp>
      <p:sp>
        <p:nvSpPr>
          <p:cNvPr id="131" name="Google Shape;131;p17"/>
          <p:cNvSpPr txBox="1"/>
          <p:nvPr/>
        </p:nvSpPr>
        <p:spPr>
          <a:xfrm>
            <a:off x="609600" y="685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 Những điểm mới của BLHS 2015</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graphicFrame>
        <p:nvGraphicFramePr>
          <p:cNvPr id="604" name="Google Shape;604;p62"/>
          <p:cNvGraphicFramePr/>
          <p:nvPr/>
        </p:nvGraphicFramePr>
        <p:xfrm>
          <a:off x="0" y="0"/>
          <a:ext cx="3000000" cy="3000000"/>
        </p:xfrm>
        <a:graphic>
          <a:graphicData uri="http://schemas.openxmlformats.org/drawingml/2006/table">
            <a:tbl>
              <a:tblPr bandRow="1" firstRow="1">
                <a:noFill/>
                <a:tableStyleId>{D85521DA-38D1-4E0E-A0EB-9F1CB07B5EB5}</a:tableStyleId>
              </a:tblPr>
              <a:tblGrid>
                <a:gridCol w="2305200"/>
                <a:gridCol w="6838800"/>
              </a:tblGrid>
              <a:tr h="9877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Tội</a:t>
                      </a:r>
                      <a:r>
                        <a:rPr b="1" lang="en-US" sz="1800">
                          <a:latin typeface="Times New Roman"/>
                          <a:ea typeface="Times New Roman"/>
                          <a:cs typeface="Times New Roman"/>
                          <a:sym typeface="Times New Roman"/>
                        </a:rPr>
                        <a:t> phạm xâm phạm  sở hữu</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Phân</a:t>
                      </a:r>
                      <a:r>
                        <a:rPr b="1" lang="en-US" sz="1800">
                          <a:latin typeface="Times New Roman"/>
                          <a:ea typeface="Times New Roman"/>
                          <a:cs typeface="Times New Roman"/>
                          <a:sym typeface="Times New Roman"/>
                        </a:rPr>
                        <a:t> biệt</a:t>
                      </a:r>
                      <a:endParaRPr b="1" sz="1800">
                        <a:latin typeface="Times New Roman"/>
                        <a:ea typeface="Times New Roman"/>
                        <a:cs typeface="Times New Roman"/>
                        <a:sym typeface="Times New Roman"/>
                      </a:endParaRPr>
                    </a:p>
                  </a:txBody>
                  <a:tcPr marT="45725" marB="45725" marR="91450" marL="91450"/>
                </a:tc>
              </a:tr>
              <a:tr h="178905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Cướp</a:t>
                      </a:r>
                      <a:r>
                        <a:rPr b="1" lang="en-US" sz="1800">
                          <a:latin typeface="Times New Roman"/>
                          <a:ea typeface="Times New Roman"/>
                          <a:cs typeface="Times New Roman"/>
                          <a:sym typeface="Times New Roman"/>
                        </a:rPr>
                        <a:t> tài sản</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Dùng</a:t>
                      </a:r>
                      <a:r>
                        <a:rPr b="1" lang="en-US" sz="1800">
                          <a:latin typeface="Times New Roman"/>
                          <a:ea typeface="Times New Roman"/>
                          <a:cs typeface="Times New Roman"/>
                          <a:sym typeface="Times New Roman"/>
                        </a:rPr>
                        <a:t> vũ lực (sức mạnh vật chất để tác động vào người khác), đe dọa dùng vũ lực ngay tức khắc (dùng lời nói, cử chỉ đe dọa sẽ dùng vũ lực tức thời) hoặc hành vi khác (dùng gây mê, gây tê, thuốc độc, thuốc ngủ)</a:t>
                      </a:r>
                      <a:endParaRPr/>
                    </a:p>
                    <a:p>
                      <a:pPr indent="0" lvl="0" marL="0" marR="0" rtl="0" algn="l">
                        <a:spcBef>
                          <a:spcPts val="0"/>
                        </a:spcBef>
                        <a:spcAft>
                          <a:spcPts val="0"/>
                        </a:spcAft>
                        <a:buNone/>
                      </a:pPr>
                      <a:r>
                        <a:rPr b="1" lang="en-US" sz="1800">
                          <a:latin typeface="Times New Roman"/>
                          <a:ea typeface="Times New Roman"/>
                          <a:cs typeface="Times New Roman"/>
                          <a:sym typeface="Times New Roman"/>
                        </a:rPr>
                        <a:t>Người bị tấn công không thể chống cự lại được</a:t>
                      </a:r>
                      <a:endParaRPr b="1" sz="1800">
                        <a:latin typeface="Times New Roman"/>
                        <a:ea typeface="Times New Roman"/>
                        <a:cs typeface="Times New Roman"/>
                        <a:sym typeface="Times New Roman"/>
                      </a:endParaRPr>
                    </a:p>
                  </a:txBody>
                  <a:tcPr marT="45725" marB="45725" marR="91450" marL="91450"/>
                </a:tc>
              </a:tr>
              <a:tr h="111815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Cưỡng</a:t>
                      </a:r>
                      <a:r>
                        <a:rPr b="1" lang="en-US" sz="1800">
                          <a:latin typeface="Times New Roman"/>
                          <a:ea typeface="Times New Roman"/>
                          <a:cs typeface="Times New Roman"/>
                          <a:sym typeface="Times New Roman"/>
                        </a:rPr>
                        <a:t> đoạt tài sản</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Đe</a:t>
                      </a:r>
                      <a:r>
                        <a:rPr b="1" lang="en-US" sz="1800">
                          <a:latin typeface="Times New Roman"/>
                          <a:ea typeface="Times New Roman"/>
                          <a:cs typeface="Times New Roman"/>
                          <a:sym typeface="Times New Roman"/>
                        </a:rPr>
                        <a:t> dọa sẽ dùng vũ lực (sẽ dùng vũ lực nhưng ko tức khắc) hoặc thủ đoạn khác uy hiếp tinh thần (đe dọa hủy hoại tài sản, đe dọa tố giác hành vi phạm pháp, đe dọa công bố thông tin đời tư..)</a:t>
                      </a:r>
                      <a:endParaRPr b="1" sz="1800">
                        <a:latin typeface="Times New Roman"/>
                        <a:ea typeface="Times New Roman"/>
                        <a:cs typeface="Times New Roman"/>
                        <a:sym typeface="Times New Roman"/>
                      </a:endParaRPr>
                    </a:p>
                  </a:txBody>
                  <a:tcPr marT="45725" marB="45725" marR="91450" marL="91450"/>
                </a:tc>
              </a:tr>
              <a:tr h="9877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Cướp</a:t>
                      </a:r>
                      <a:r>
                        <a:rPr b="1" lang="en-US" sz="1800">
                          <a:latin typeface="Times New Roman"/>
                          <a:ea typeface="Times New Roman"/>
                          <a:cs typeface="Times New Roman"/>
                          <a:sym typeface="Times New Roman"/>
                        </a:rPr>
                        <a:t> giật tài sản</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Lợi dụng</a:t>
                      </a:r>
                      <a:r>
                        <a:rPr b="1" lang="en-US" sz="1800">
                          <a:latin typeface="Times New Roman"/>
                          <a:ea typeface="Times New Roman"/>
                          <a:cs typeface="Times New Roman"/>
                          <a:sym typeface="Times New Roman"/>
                        </a:rPr>
                        <a:t> sơ hở của người quản lý tài sản</a:t>
                      </a:r>
                      <a:endParaRPr/>
                    </a:p>
                    <a:p>
                      <a:pPr indent="0" lvl="0" marL="0" marR="0" rtl="0" algn="l">
                        <a:spcBef>
                          <a:spcPts val="0"/>
                        </a:spcBef>
                        <a:spcAft>
                          <a:spcPts val="0"/>
                        </a:spcAft>
                        <a:buNone/>
                      </a:pPr>
                      <a:r>
                        <a:rPr b="1" lang="en-US" sz="1800">
                          <a:latin typeface="Times New Roman"/>
                          <a:ea typeface="Times New Roman"/>
                          <a:cs typeface="Times New Roman"/>
                          <a:sym typeface="Times New Roman"/>
                        </a:rPr>
                        <a:t>Công khai,  nhanh chóng, không che dấu trước người quản lý tài sản</a:t>
                      </a:r>
                      <a:endParaRPr b="1" sz="1800">
                        <a:latin typeface="Times New Roman"/>
                        <a:ea typeface="Times New Roman"/>
                        <a:cs typeface="Times New Roman"/>
                        <a:sym typeface="Times New Roman"/>
                      </a:endParaRPr>
                    </a:p>
                  </a:txBody>
                  <a:tcPr marT="45725" marB="45725" marR="91450" marL="91450"/>
                </a:tc>
              </a:tr>
              <a:tr h="9877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Trộm</a:t>
                      </a:r>
                      <a:r>
                        <a:rPr b="1" lang="en-US" sz="1800">
                          <a:latin typeface="Times New Roman"/>
                          <a:ea typeface="Times New Roman"/>
                          <a:cs typeface="Times New Roman"/>
                          <a:sym typeface="Times New Roman"/>
                        </a:rPr>
                        <a:t> cắp tài sản</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Che</a:t>
                      </a:r>
                      <a:r>
                        <a:rPr b="1" lang="en-US" sz="1800">
                          <a:latin typeface="Times New Roman"/>
                          <a:ea typeface="Times New Roman"/>
                          <a:cs typeface="Times New Roman"/>
                          <a:sym typeface="Times New Roman"/>
                        </a:rPr>
                        <a:t> dấu trước người quản lý tài sản</a:t>
                      </a:r>
                      <a:endParaRPr/>
                    </a:p>
                    <a:p>
                      <a:pPr indent="0" lvl="0" marL="0" marR="0" rtl="0" algn="l">
                        <a:spcBef>
                          <a:spcPts val="0"/>
                        </a:spcBef>
                        <a:spcAft>
                          <a:spcPts val="0"/>
                        </a:spcAft>
                        <a:buNone/>
                      </a:pPr>
                      <a:r>
                        <a:rPr b="1" lang="en-US" sz="1800">
                          <a:latin typeface="Times New Roman"/>
                          <a:ea typeface="Times New Roman"/>
                          <a:cs typeface="Times New Roman"/>
                          <a:sym typeface="Times New Roman"/>
                        </a:rPr>
                        <a:t>Lén lút, bí mật</a:t>
                      </a:r>
                      <a:endParaRPr b="1" sz="1800">
                        <a:latin typeface="Times New Roman"/>
                        <a:ea typeface="Times New Roman"/>
                        <a:cs typeface="Times New Roman"/>
                        <a:sym typeface="Times New Roman"/>
                      </a:endParaRPr>
                    </a:p>
                  </a:txBody>
                  <a:tcPr marT="45725" marB="45725" marR="91450" marL="91450"/>
                </a:tc>
              </a:tr>
              <a:tr h="9877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Công</a:t>
                      </a:r>
                      <a:r>
                        <a:rPr b="1" lang="en-US" sz="1800">
                          <a:latin typeface="Times New Roman"/>
                          <a:ea typeface="Times New Roman"/>
                          <a:cs typeface="Times New Roman"/>
                          <a:sym typeface="Times New Roman"/>
                        </a:rPr>
                        <a:t> nhiên chiếm đoạt tài sản</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Người</a:t>
                      </a:r>
                      <a:r>
                        <a:rPr b="1" lang="en-US" sz="1800">
                          <a:latin typeface="Times New Roman"/>
                          <a:ea typeface="Times New Roman"/>
                          <a:cs typeface="Times New Roman"/>
                          <a:sym typeface="Times New Roman"/>
                        </a:rPr>
                        <a:t> quản lý tài sản không có điều kiện ngăn cản hành vi vì điều kiện khách quan, hành vi chiếm đoạt diễn ra công khai</a:t>
                      </a:r>
                      <a:endParaRPr b="1"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descr="Cac toi xam pham che do HNGD.jpg" id="609" name="Google Shape;609;p63"/>
          <p:cNvPicPr preferRelativeResize="0"/>
          <p:nvPr/>
        </p:nvPicPr>
        <p:blipFill rotWithShape="1">
          <a:blip r:embed="rId3">
            <a:alphaModFix/>
          </a:blip>
          <a:srcRect b="0" l="0" r="0" t="0"/>
          <a:stretch/>
        </p:blipFill>
        <p:spPr>
          <a:xfrm>
            <a:off x="381001" y="381000"/>
            <a:ext cx="8382000" cy="5715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descr="cac toi pham ve ma tuy.jpg" id="614" name="Google Shape;614;p64"/>
          <p:cNvPicPr preferRelativeResize="0"/>
          <p:nvPr/>
        </p:nvPicPr>
        <p:blipFill rotWithShape="1">
          <a:blip r:embed="rId3">
            <a:alphaModFix/>
          </a:blip>
          <a:srcRect b="0" l="0" r="0" t="0"/>
          <a:stretch/>
        </p:blipFill>
        <p:spPr>
          <a:xfrm>
            <a:off x="381000" y="381000"/>
            <a:ext cx="8534399" cy="6019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5"/>
          <p:cNvSpPr/>
          <p:nvPr/>
        </p:nvSpPr>
        <p:spPr>
          <a:xfrm>
            <a:off x="304800" y="1905000"/>
            <a:ext cx="3424086" cy="5136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Khác thể của tội phạm</a:t>
            </a:r>
            <a:endParaRPr b="1" sz="1800">
              <a:solidFill>
                <a:schemeClr val="lt1"/>
              </a:solidFill>
              <a:latin typeface="Times New Roman"/>
              <a:ea typeface="Times New Roman"/>
              <a:cs typeface="Times New Roman"/>
              <a:sym typeface="Times New Roman"/>
            </a:endParaRPr>
          </a:p>
        </p:txBody>
      </p:sp>
      <p:sp>
        <p:nvSpPr>
          <p:cNvPr id="620" name="Google Shape;620;p65"/>
          <p:cNvSpPr/>
          <p:nvPr/>
        </p:nvSpPr>
        <p:spPr>
          <a:xfrm>
            <a:off x="2859957" y="2495654"/>
            <a:ext cx="3424086" cy="5136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Là quan hệ xã hội được PLSH bảo vệ</a:t>
            </a:r>
            <a:endParaRPr b="1" i="0" sz="1600" u="none" cap="none" strike="noStrike">
              <a:solidFill>
                <a:schemeClr val="dk1"/>
              </a:solidFill>
              <a:latin typeface="Times New Roman"/>
              <a:ea typeface="Times New Roman"/>
              <a:cs typeface="Times New Roman"/>
              <a:sym typeface="Times New Roman"/>
            </a:endParaRPr>
          </a:p>
        </p:txBody>
      </p:sp>
      <p:sp>
        <p:nvSpPr>
          <p:cNvPr id="621" name="Google Shape;621;p65"/>
          <p:cNvSpPr/>
          <p:nvPr/>
        </p:nvSpPr>
        <p:spPr>
          <a:xfrm>
            <a:off x="304800" y="3086308"/>
            <a:ext cx="3424086" cy="5136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Chủ thể của tội phạm</a:t>
            </a:r>
            <a:endParaRPr b="1" sz="1800">
              <a:solidFill>
                <a:schemeClr val="lt1"/>
              </a:solidFill>
              <a:latin typeface="Times New Roman"/>
              <a:ea typeface="Times New Roman"/>
              <a:cs typeface="Times New Roman"/>
              <a:sym typeface="Times New Roman"/>
            </a:endParaRPr>
          </a:p>
        </p:txBody>
      </p:sp>
      <p:sp>
        <p:nvSpPr>
          <p:cNvPr id="622" name="Google Shape;622;p65"/>
          <p:cNvSpPr/>
          <p:nvPr/>
        </p:nvSpPr>
        <p:spPr>
          <a:xfrm>
            <a:off x="2859957" y="3676962"/>
            <a:ext cx="3424086" cy="5136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Là cá nhân/pháp nhân thương mại có đủ năng lực trách nhiệm hình sự</a:t>
            </a:r>
            <a:endParaRPr b="1" i="0" sz="1600" u="none" cap="none" strike="noStrike">
              <a:solidFill>
                <a:schemeClr val="dk1"/>
              </a:solidFill>
              <a:latin typeface="Times New Roman"/>
              <a:ea typeface="Times New Roman"/>
              <a:cs typeface="Times New Roman"/>
              <a:sym typeface="Times New Roman"/>
            </a:endParaRPr>
          </a:p>
        </p:txBody>
      </p:sp>
      <p:sp>
        <p:nvSpPr>
          <p:cNvPr id="623" name="Google Shape;623;p65"/>
          <p:cNvSpPr/>
          <p:nvPr/>
        </p:nvSpPr>
        <p:spPr>
          <a:xfrm>
            <a:off x="304800" y="4267616"/>
            <a:ext cx="3424086" cy="5136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Yếu tố khách quan của tội phạm</a:t>
            </a:r>
            <a:endParaRPr b="1" sz="1800">
              <a:solidFill>
                <a:schemeClr val="lt1"/>
              </a:solidFill>
              <a:latin typeface="Times New Roman"/>
              <a:ea typeface="Times New Roman"/>
              <a:cs typeface="Times New Roman"/>
              <a:sym typeface="Times New Roman"/>
            </a:endParaRPr>
          </a:p>
        </p:txBody>
      </p:sp>
      <p:sp>
        <p:nvSpPr>
          <p:cNvPr id="624" name="Google Shape;624;p65"/>
          <p:cNvSpPr/>
          <p:nvPr/>
        </p:nvSpPr>
        <p:spPr>
          <a:xfrm>
            <a:off x="2859957" y="4858270"/>
            <a:ext cx="3424086" cy="5136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Biểu hiện bên ngoài: hành vi, hậu quả, mối quan hệ nhân quả giữa hành vi và hậu quả: thời gian, địa điểm, công cụ, phương tiện phạm tội</a:t>
            </a:r>
            <a:endParaRPr b="1" i="0" sz="1600" u="none" cap="none" strike="noStrike">
              <a:solidFill>
                <a:schemeClr val="dk1"/>
              </a:solidFill>
              <a:latin typeface="Times New Roman"/>
              <a:ea typeface="Times New Roman"/>
              <a:cs typeface="Times New Roman"/>
              <a:sym typeface="Times New Roman"/>
            </a:endParaRPr>
          </a:p>
        </p:txBody>
      </p:sp>
      <p:sp>
        <p:nvSpPr>
          <p:cNvPr id="625" name="Google Shape;625;p65"/>
          <p:cNvSpPr/>
          <p:nvPr/>
        </p:nvSpPr>
        <p:spPr>
          <a:xfrm>
            <a:off x="304800" y="5448924"/>
            <a:ext cx="3424086" cy="5136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Yếu tố chủ quan của tội phạm</a:t>
            </a:r>
            <a:endParaRPr b="1" sz="1800">
              <a:solidFill>
                <a:schemeClr val="lt1"/>
              </a:solidFill>
              <a:latin typeface="Times New Roman"/>
              <a:ea typeface="Times New Roman"/>
              <a:cs typeface="Times New Roman"/>
              <a:sym typeface="Times New Roman"/>
            </a:endParaRPr>
          </a:p>
        </p:txBody>
      </p:sp>
      <p:sp>
        <p:nvSpPr>
          <p:cNvPr id="626" name="Google Shape;626;p65"/>
          <p:cNvSpPr/>
          <p:nvPr/>
        </p:nvSpPr>
        <p:spPr>
          <a:xfrm>
            <a:off x="2859957" y="6039578"/>
            <a:ext cx="3424086" cy="5136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Thái độ tâm lý của người phạm tội: lỗi, động cơ, mục đích của tội phạm</a:t>
            </a:r>
            <a:endParaRPr b="1" i="0" sz="1600" u="none" cap="none" strike="noStrike">
              <a:solidFill>
                <a:schemeClr val="dk1"/>
              </a:solidFill>
              <a:latin typeface="Times New Roman"/>
              <a:ea typeface="Times New Roman"/>
              <a:cs typeface="Times New Roman"/>
              <a:sym typeface="Times New Roman"/>
            </a:endParaRPr>
          </a:p>
        </p:txBody>
      </p:sp>
      <p:sp>
        <p:nvSpPr>
          <p:cNvPr id="627" name="Google Shape;627;p65"/>
          <p:cNvSpPr txBox="1"/>
          <p:nvPr/>
        </p:nvSpPr>
        <p:spPr>
          <a:xfrm>
            <a:off x="685800" y="533400"/>
            <a:ext cx="77724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Times New Roman"/>
                <a:ea typeface="Times New Roman"/>
                <a:cs typeface="Times New Roman"/>
                <a:sym typeface="Times New Roman"/>
              </a:rPr>
              <a:t>CẤU THÀNH TỘI PHẠM</a:t>
            </a:r>
            <a:endParaRPr b="1" sz="2800">
              <a:solidFill>
                <a:srgbClr val="FF0000"/>
              </a:solidFill>
              <a:latin typeface="Times New Roman"/>
              <a:ea typeface="Times New Roman"/>
              <a:cs typeface="Times New Roman"/>
              <a:sym typeface="Times New Roman"/>
            </a:endParaRPr>
          </a:p>
        </p:txBody>
      </p:sp>
      <p:sp>
        <p:nvSpPr>
          <p:cNvPr id="628" name="Google Shape;628;p65"/>
          <p:cNvSpPr txBox="1"/>
          <p:nvPr/>
        </p:nvSpPr>
        <p:spPr>
          <a:xfrm>
            <a:off x="457200" y="1066800"/>
            <a:ext cx="81534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CTTP: là tổng thể các dấu hiệu pháp lý đặc trưng của tội phạm cụ thể được quy định trong BLHS.</a:t>
            </a:r>
            <a:endParaRPr b="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6"/>
          <p:cNvSpPr txBox="1"/>
          <p:nvPr/>
        </p:nvSpPr>
        <p:spPr>
          <a:xfrm>
            <a:off x="685800" y="533400"/>
            <a:ext cx="77724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Times New Roman"/>
                <a:ea typeface="Times New Roman"/>
                <a:cs typeface="Times New Roman"/>
                <a:sym typeface="Times New Roman"/>
              </a:rPr>
              <a:t>CẤU THÀNH TỘI PHẠM</a:t>
            </a:r>
            <a:endParaRPr b="1" sz="2800">
              <a:solidFill>
                <a:srgbClr val="FF0000"/>
              </a:solidFill>
              <a:latin typeface="Times New Roman"/>
              <a:ea typeface="Times New Roman"/>
              <a:cs typeface="Times New Roman"/>
              <a:sym typeface="Times New Roman"/>
            </a:endParaRPr>
          </a:p>
        </p:txBody>
      </p:sp>
      <p:graphicFrame>
        <p:nvGraphicFramePr>
          <p:cNvPr id="634" name="Google Shape;634;p66"/>
          <p:cNvGraphicFramePr/>
          <p:nvPr/>
        </p:nvGraphicFramePr>
        <p:xfrm>
          <a:off x="381000" y="1397000"/>
          <a:ext cx="3000000" cy="3000000"/>
        </p:xfrm>
        <a:graphic>
          <a:graphicData uri="http://schemas.openxmlformats.org/drawingml/2006/table">
            <a:tbl>
              <a:tblPr bandRow="1" firstRow="1">
                <a:noFill/>
                <a:tableStyleId>{D85521DA-38D1-4E0E-A0EB-9F1CB07B5EB5}</a:tableStyleId>
              </a:tblPr>
              <a:tblGrid>
                <a:gridCol w="4152900"/>
                <a:gridCol w="4152900"/>
              </a:tblGrid>
              <a:tr h="7455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CẤU</a:t>
                      </a:r>
                      <a:r>
                        <a:rPr lang="en-US" sz="1800">
                          <a:latin typeface="Times New Roman"/>
                          <a:ea typeface="Times New Roman"/>
                          <a:cs typeface="Times New Roman"/>
                          <a:sym typeface="Times New Roman"/>
                        </a:rPr>
                        <a:t> THÀNH TỘI PHẠM VẬT CHẤT</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CẤU</a:t>
                      </a:r>
                      <a:r>
                        <a:rPr lang="en-US" sz="1800">
                          <a:latin typeface="Times New Roman"/>
                          <a:ea typeface="Times New Roman"/>
                          <a:cs typeface="Times New Roman"/>
                          <a:sym typeface="Times New Roman"/>
                        </a:rPr>
                        <a:t> THÀNH TỘI PHẠM HÌNH THỨC</a:t>
                      </a:r>
                      <a:endParaRPr sz="1800">
                        <a:latin typeface="Times New Roman"/>
                        <a:ea typeface="Times New Roman"/>
                        <a:cs typeface="Times New Roman"/>
                        <a:sym typeface="Times New Roman"/>
                      </a:endParaRPr>
                    </a:p>
                  </a:txBody>
                  <a:tcPr marT="45725" marB="45725" marR="91450" marL="91450"/>
                </a:tc>
              </a:tr>
              <a:tr h="192982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Mặt</a:t>
                      </a:r>
                      <a:r>
                        <a:rPr b="1" lang="en-US" sz="1800">
                          <a:latin typeface="Times New Roman"/>
                          <a:ea typeface="Times New Roman"/>
                          <a:cs typeface="Times New Roman"/>
                          <a:sym typeface="Times New Roman"/>
                        </a:rPr>
                        <a:t> khách quan của tội phạm bao gồm:</a:t>
                      </a:r>
                      <a:endParaRPr/>
                    </a:p>
                    <a:p>
                      <a:pPr indent="-114300" lvl="0" marL="0" marR="0" rtl="0" algn="l">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Hành vi nguy hiểm</a:t>
                      </a:r>
                      <a:endParaRPr/>
                    </a:p>
                    <a:p>
                      <a:pPr indent="-114300" lvl="0" marL="0" marR="0" rtl="0" algn="l">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Hậu quả do hành vi nguy hiểm gây ra</a:t>
                      </a:r>
                      <a:endParaRPr/>
                    </a:p>
                    <a:p>
                      <a:pPr indent="-114300" lvl="0" marL="0" marR="0" rtl="0" algn="l">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Mối quan hệ nhân quả giữa hành vi nguy hiểm và hậu quả xảy ra</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Mặt khách</a:t>
                      </a:r>
                      <a:r>
                        <a:rPr b="1" lang="en-US" sz="1800">
                          <a:latin typeface="Times New Roman"/>
                          <a:ea typeface="Times New Roman"/>
                          <a:cs typeface="Times New Roman"/>
                          <a:sym typeface="Times New Roman"/>
                        </a:rPr>
                        <a:t> quan của tội phạm bao gồm:</a:t>
                      </a:r>
                      <a:endParaRPr/>
                    </a:p>
                    <a:p>
                      <a:pPr indent="0" lvl="0" marL="0" marR="0" rtl="0" algn="l">
                        <a:spcBef>
                          <a:spcPts val="0"/>
                        </a:spcBef>
                        <a:spcAft>
                          <a:spcPts val="0"/>
                        </a:spcAft>
                        <a:buNone/>
                      </a:pPr>
                      <a:r>
                        <a:rPr b="1" lang="en-US" sz="1800">
                          <a:latin typeface="Times New Roman"/>
                          <a:ea typeface="Times New Roman"/>
                          <a:cs typeface="Times New Roman"/>
                          <a:sym typeface="Times New Roman"/>
                        </a:rPr>
                        <a:t>-Hành vi nguy hiểm cho xã hội</a:t>
                      </a:r>
                      <a:endParaRPr b="1" sz="1800">
                        <a:latin typeface="Times New Roman"/>
                        <a:ea typeface="Times New Roman"/>
                        <a:cs typeface="Times New Roman"/>
                        <a:sym typeface="Times New Roman"/>
                      </a:endParaRPr>
                    </a:p>
                  </a:txBody>
                  <a:tcPr marT="45725" marB="45725" marR="91450" marL="91450"/>
                </a:tc>
              </a:tr>
              <a:tr h="2023625">
                <a:tc>
                  <a:txBody>
                    <a:bodyPr/>
                    <a:lstStyle/>
                    <a:p>
                      <a:pPr indent="0" lvl="0" marL="0" marR="0" rtl="0" algn="l">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Ví</a:t>
                      </a:r>
                      <a:r>
                        <a:rPr b="1" lang="en-US" sz="1800">
                          <a:latin typeface="Times New Roman"/>
                          <a:ea typeface="Times New Roman"/>
                          <a:cs typeface="Times New Roman"/>
                          <a:sym typeface="Times New Roman"/>
                        </a:rPr>
                        <a:t> dụ:</a:t>
                      </a:r>
                      <a:endParaRPr/>
                    </a:p>
                    <a:p>
                      <a:pPr indent="0" lvl="0" marL="0" marR="0" rtl="0" algn="l">
                        <a:lnSpc>
                          <a:spcPct val="100000"/>
                        </a:lnSpc>
                        <a:spcBef>
                          <a:spcPts val="0"/>
                        </a:spcBef>
                        <a:spcAft>
                          <a:spcPts val="0"/>
                        </a:spcAft>
                        <a:buClr>
                          <a:schemeClr val="dk1"/>
                        </a:buClr>
                        <a:buSzPts val="1800"/>
                        <a:buFont typeface="Times New Roman"/>
                        <a:buNone/>
                      </a:pPr>
                      <a:r>
                        <a:rPr b="1" i="0" lang="en-US" sz="1800">
                          <a:latin typeface="Times New Roman"/>
                          <a:ea typeface="Times New Roman"/>
                          <a:cs typeface="Times New Roman"/>
                          <a:sym typeface="Times New Roman"/>
                        </a:rPr>
                        <a:t>Tội hiếp dâm </a:t>
                      </a:r>
                      <a:r>
                        <a:rPr b="0" i="1" lang="en-US" sz="1800">
                          <a:latin typeface="Times New Roman"/>
                          <a:ea typeface="Times New Roman"/>
                          <a:cs typeface="Times New Roman"/>
                          <a:sym typeface="Times New Roman"/>
                        </a:rPr>
                        <a:t>(hậu quả: giao cấu trái với ý muốn)</a:t>
                      </a:r>
                      <a:endParaRPr b="0" i="1"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Tội trộm cắp tài sản </a:t>
                      </a:r>
                      <a:r>
                        <a:rPr b="0" i="1" lang="en-US" sz="1800">
                          <a:latin typeface="Times New Roman"/>
                          <a:ea typeface="Times New Roman"/>
                          <a:cs typeface="Times New Roman"/>
                          <a:sym typeface="Times New Roman"/>
                        </a:rPr>
                        <a:t>(hậu quả: giá trị tài sản trộm cắp)</a:t>
                      </a:r>
                      <a:endParaRPr b="0" i="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Ví</a:t>
                      </a:r>
                      <a:r>
                        <a:rPr b="1" lang="en-US" sz="1800">
                          <a:latin typeface="Times New Roman"/>
                          <a:ea typeface="Times New Roman"/>
                          <a:cs typeface="Times New Roman"/>
                          <a:sym typeface="Times New Roman"/>
                        </a:rPr>
                        <a:t> dụ:</a:t>
                      </a:r>
                      <a:endParaRPr/>
                    </a:p>
                    <a:p>
                      <a:pPr indent="0" lvl="0" marL="0" marR="0" rtl="0" algn="l">
                        <a:spcBef>
                          <a:spcPts val="0"/>
                        </a:spcBef>
                        <a:spcAft>
                          <a:spcPts val="0"/>
                        </a:spcAft>
                        <a:buNone/>
                      </a:pPr>
                      <a:r>
                        <a:rPr b="1" lang="en-US" sz="1800">
                          <a:latin typeface="Times New Roman"/>
                          <a:ea typeface="Times New Roman"/>
                          <a:cs typeface="Times New Roman"/>
                          <a:sym typeface="Times New Roman"/>
                        </a:rPr>
                        <a:t>Tội hoạt động nhằm lật đổ chính quyền nhân dân </a:t>
                      </a:r>
                      <a:r>
                        <a:rPr b="0" i="1" lang="en-US" sz="1800">
                          <a:latin typeface="Times New Roman"/>
                          <a:ea typeface="Times New Roman"/>
                          <a:cs typeface="Times New Roman"/>
                          <a:sym typeface="Times New Roman"/>
                        </a:rPr>
                        <a:t>(hoạt động thành lập/gia nhập tổ chức)</a:t>
                      </a:r>
                      <a:endParaRPr/>
                    </a:p>
                    <a:p>
                      <a:pPr indent="0" lvl="0" marL="0" marR="0" rtl="0" algn="l">
                        <a:spcBef>
                          <a:spcPts val="0"/>
                        </a:spcBef>
                        <a:spcAft>
                          <a:spcPts val="0"/>
                        </a:spcAft>
                        <a:buNone/>
                      </a:pPr>
                      <a:r>
                        <a:rPr b="1" lang="en-US" sz="1800">
                          <a:latin typeface="Times New Roman"/>
                          <a:ea typeface="Times New Roman"/>
                          <a:cs typeface="Times New Roman"/>
                          <a:sym typeface="Times New Roman"/>
                        </a:rPr>
                        <a:t>Tội giết người </a:t>
                      </a:r>
                      <a:r>
                        <a:rPr b="0" i="1" lang="en-US" sz="1800">
                          <a:latin typeface="Times New Roman"/>
                          <a:ea typeface="Times New Roman"/>
                          <a:cs typeface="Times New Roman"/>
                          <a:sym typeface="Times New Roman"/>
                        </a:rPr>
                        <a:t>(hành vi gây nguy hiểm cho tính mạng con người)</a:t>
                      </a:r>
                      <a:endParaRPr/>
                    </a:p>
                  </a:txBody>
                  <a:tcPr marT="45725" marB="45725" marR="91450" marL="9145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ECFE7"/>
            </a:gs>
            <a:gs pos="50000">
              <a:srgbClr val="BBDEEE"/>
            </a:gs>
            <a:gs pos="100000">
              <a:srgbClr val="DDEEF6"/>
            </a:gs>
          </a:gsLst>
          <a:lin ang="5400000" scaled="0"/>
        </a:gradFill>
      </p:bgPr>
    </p:bg>
    <p:spTree>
      <p:nvGrpSpPr>
        <p:cNvPr id="638" name="Shape 638"/>
        <p:cNvGrpSpPr/>
        <p:nvPr/>
      </p:nvGrpSpPr>
      <p:grpSpPr>
        <a:xfrm>
          <a:off x="0" y="0"/>
          <a:ext cx="0" cy="0"/>
          <a:chOff x="0" y="0"/>
          <a:chExt cx="0" cy="0"/>
        </a:xfrm>
      </p:grpSpPr>
      <p:graphicFrame>
        <p:nvGraphicFramePr>
          <p:cNvPr id="639" name="Google Shape;639;p67"/>
          <p:cNvGraphicFramePr/>
          <p:nvPr/>
        </p:nvGraphicFramePr>
        <p:xfrm>
          <a:off x="0" y="0"/>
          <a:ext cx="3000000" cy="3000000"/>
        </p:xfrm>
        <a:graphic>
          <a:graphicData uri="http://schemas.openxmlformats.org/drawingml/2006/table">
            <a:tbl>
              <a:tblPr bandRow="1" firstRow="1">
                <a:noFill/>
                <a:tableStyleId>{D85521DA-38D1-4E0E-A0EB-9F1CB07B5EB5}</a:tableStyleId>
              </a:tblPr>
              <a:tblGrid>
                <a:gridCol w="2612575"/>
                <a:gridCol w="6531425"/>
              </a:tblGrid>
              <a:tr h="494700">
                <a:tc gridSpan="2">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Điều</a:t>
                      </a:r>
                      <a:r>
                        <a:rPr lang="en-US" sz="1800">
                          <a:latin typeface="Times New Roman"/>
                          <a:ea typeface="Times New Roman"/>
                          <a:cs typeface="Times New Roman"/>
                          <a:sym typeface="Times New Roman"/>
                        </a:rPr>
                        <a:t> 123. Tội giết người</a:t>
                      </a:r>
                      <a:endParaRPr sz="1800">
                        <a:latin typeface="Times New Roman"/>
                        <a:ea typeface="Times New Roman"/>
                        <a:cs typeface="Times New Roman"/>
                        <a:sym typeface="Times New Roman"/>
                      </a:endParaRPr>
                    </a:p>
                  </a:txBody>
                  <a:tcPr marT="45725" marB="45725" marR="91450" marL="91450"/>
                </a:tc>
                <a:tc hMerge="1"/>
              </a:tr>
              <a:tr h="85385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Định</a:t>
                      </a:r>
                      <a:r>
                        <a:rPr b="1" lang="en-US" sz="1800">
                          <a:latin typeface="Times New Roman"/>
                          <a:ea typeface="Times New Roman"/>
                          <a:cs typeface="Times New Roman"/>
                          <a:sym typeface="Times New Roman"/>
                        </a:rPr>
                        <a:t> nghĩa</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Giết</a:t>
                      </a:r>
                      <a:r>
                        <a:rPr lang="en-US" sz="1800">
                          <a:latin typeface="Times New Roman"/>
                          <a:ea typeface="Times New Roman"/>
                          <a:cs typeface="Times New Roman"/>
                          <a:sym typeface="Times New Roman"/>
                        </a:rPr>
                        <a:t> người là hành vi cố ý tước đoạt trái pháp luật tính mạng của người khác</a:t>
                      </a:r>
                      <a:endParaRPr sz="1800">
                        <a:latin typeface="Times New Roman"/>
                        <a:ea typeface="Times New Roman"/>
                        <a:cs typeface="Times New Roman"/>
                        <a:sym typeface="Times New Roman"/>
                      </a:endParaRPr>
                    </a:p>
                  </a:txBody>
                  <a:tcPr marT="45725" marB="45725" marR="91450" marL="91450"/>
                </a:tc>
              </a:tr>
              <a:tr h="4947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Dấu</a:t>
                      </a:r>
                      <a:r>
                        <a:rPr b="1" lang="en-US" sz="1800">
                          <a:latin typeface="Times New Roman"/>
                          <a:ea typeface="Times New Roman"/>
                          <a:cs typeface="Times New Roman"/>
                          <a:sym typeface="Times New Roman"/>
                        </a:rPr>
                        <a:t> hiệu pháp lý</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r h="494700">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Khách</a:t>
                      </a:r>
                      <a:r>
                        <a:rPr i="1" lang="en-US" sz="1800">
                          <a:latin typeface="Times New Roman"/>
                          <a:ea typeface="Times New Roman"/>
                          <a:cs typeface="Times New Roman"/>
                          <a:sym typeface="Times New Roman"/>
                        </a:rPr>
                        <a:t> thể của TP</a:t>
                      </a:r>
                      <a:endParaRPr i="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Tính</a:t>
                      </a:r>
                      <a:r>
                        <a:rPr lang="en-US" sz="1800">
                          <a:latin typeface="Times New Roman"/>
                          <a:ea typeface="Times New Roman"/>
                          <a:cs typeface="Times New Roman"/>
                          <a:sym typeface="Times New Roman"/>
                        </a:rPr>
                        <a:t> mạng của con người đang sống</a:t>
                      </a:r>
                      <a:endParaRPr sz="1800">
                        <a:latin typeface="Times New Roman"/>
                        <a:ea typeface="Times New Roman"/>
                        <a:cs typeface="Times New Roman"/>
                        <a:sym typeface="Times New Roman"/>
                      </a:endParaRPr>
                    </a:p>
                  </a:txBody>
                  <a:tcPr marT="45725" marB="45725" marR="91450" marL="91450"/>
                </a:tc>
              </a:tr>
              <a:tr h="1219800">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Mặt khách</a:t>
                      </a:r>
                      <a:r>
                        <a:rPr i="1" lang="en-US" sz="1800">
                          <a:latin typeface="Times New Roman"/>
                          <a:ea typeface="Times New Roman"/>
                          <a:cs typeface="Times New Roman"/>
                          <a:sym typeface="Times New Roman"/>
                        </a:rPr>
                        <a:t> quan của TP</a:t>
                      </a:r>
                      <a:endParaRPr/>
                    </a:p>
                    <a:p>
                      <a:pPr indent="0" lvl="0" marL="0" marR="0" rtl="0" algn="l">
                        <a:spcBef>
                          <a:spcPts val="0"/>
                        </a:spcBef>
                        <a:spcAft>
                          <a:spcPts val="0"/>
                        </a:spcAft>
                        <a:buNone/>
                      </a:pPr>
                      <a:r>
                        <a:rPr i="1" lang="en-US" sz="1800">
                          <a:latin typeface="Times New Roman"/>
                          <a:ea typeface="Times New Roman"/>
                          <a:cs typeface="Times New Roman"/>
                          <a:sym typeface="Times New Roman"/>
                        </a:rPr>
                        <a:t>(Cấu thành tội phạm vật chất)</a:t>
                      </a:r>
                      <a:endParaRPr i="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Hành</a:t>
                      </a:r>
                      <a:r>
                        <a:rPr lang="en-US" sz="1800">
                          <a:latin typeface="Times New Roman"/>
                          <a:ea typeface="Times New Roman"/>
                          <a:cs typeface="Times New Roman"/>
                          <a:sym typeface="Times New Roman"/>
                        </a:rPr>
                        <a:t> vi giết người (đâm, chém, bóp cổ, dìm chết….)</a:t>
                      </a:r>
                      <a:endParaRPr/>
                    </a:p>
                    <a:p>
                      <a:pPr indent="0" lvl="0" marL="0" marR="0" rtl="0" algn="l">
                        <a:spcBef>
                          <a:spcPts val="0"/>
                        </a:spcBef>
                        <a:spcAft>
                          <a:spcPts val="0"/>
                        </a:spcAft>
                        <a:buNone/>
                      </a:pPr>
                      <a:r>
                        <a:rPr lang="en-US" sz="1800">
                          <a:latin typeface="Times New Roman"/>
                          <a:ea typeface="Times New Roman"/>
                          <a:cs typeface="Times New Roman"/>
                          <a:sym typeface="Times New Roman"/>
                        </a:rPr>
                        <a:t>Hậu quả: tử vong (đã hoàn thành/giết người chưa đạt)</a:t>
                      </a:r>
                      <a:endParaRPr/>
                    </a:p>
                    <a:p>
                      <a:pPr indent="0" lvl="0" marL="0" marR="0" rtl="0" algn="l">
                        <a:spcBef>
                          <a:spcPts val="0"/>
                        </a:spcBef>
                        <a:spcAft>
                          <a:spcPts val="0"/>
                        </a:spcAft>
                        <a:buNone/>
                      </a:pPr>
                      <a:r>
                        <a:rPr lang="en-US" sz="1800">
                          <a:latin typeface="Times New Roman"/>
                          <a:ea typeface="Times New Roman"/>
                          <a:cs typeface="Times New Roman"/>
                          <a:sym typeface="Times New Roman"/>
                        </a:rPr>
                        <a:t>Mối quan hệ nhân quả giữa hành vi và hậu quả</a:t>
                      </a:r>
                      <a:endParaRPr sz="1800">
                        <a:latin typeface="Times New Roman"/>
                        <a:ea typeface="Times New Roman"/>
                        <a:cs typeface="Times New Roman"/>
                        <a:sym typeface="Times New Roman"/>
                      </a:endParaRPr>
                    </a:p>
                  </a:txBody>
                  <a:tcPr marT="45725" marB="45725" marR="91450" marL="91450"/>
                </a:tc>
              </a:tr>
              <a:tr h="1951675">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Mặt chủ</a:t>
                      </a:r>
                      <a:r>
                        <a:rPr i="1" lang="en-US" sz="1800">
                          <a:latin typeface="Times New Roman"/>
                          <a:ea typeface="Times New Roman"/>
                          <a:cs typeface="Times New Roman"/>
                          <a:sym typeface="Times New Roman"/>
                        </a:rPr>
                        <a:t> quan của TP</a:t>
                      </a:r>
                      <a:endParaRPr i="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Lỗi</a:t>
                      </a:r>
                      <a:r>
                        <a:rPr lang="en-US" sz="1800">
                          <a:latin typeface="Times New Roman"/>
                          <a:ea typeface="Times New Roman"/>
                          <a:cs typeface="Times New Roman"/>
                          <a:sym typeface="Times New Roman"/>
                        </a:rPr>
                        <a:t> cố ý trực tiếp: nhận thức rõ hành vi, thấy trước hậu quả, mong muốn hậu quả xảy ra</a:t>
                      </a:r>
                      <a:endParaRPr/>
                    </a:p>
                    <a:p>
                      <a:pPr indent="0" lvl="0" marL="0" marR="0" rtl="0" algn="l">
                        <a:spcBef>
                          <a:spcPts val="0"/>
                        </a:spcBef>
                        <a:spcAft>
                          <a:spcPts val="0"/>
                        </a:spcAft>
                        <a:buNone/>
                      </a:pPr>
                      <a:r>
                        <a:rPr lang="en-US" sz="1800">
                          <a:latin typeface="Times New Roman"/>
                          <a:ea typeface="Times New Roman"/>
                          <a:cs typeface="Times New Roman"/>
                          <a:sym typeface="Times New Roman"/>
                        </a:rPr>
                        <a:t>Lỗi cố ý gián tiếp: nhận thức rõ hành vi, thấy trước hậu quả, không mong muốn hậu quả xảy ra</a:t>
                      </a:r>
                      <a:endParaRPr/>
                    </a:p>
                    <a:p>
                      <a:pPr indent="0" lvl="0" marL="0" marR="0" rtl="0" algn="l">
                        <a:spcBef>
                          <a:spcPts val="0"/>
                        </a:spcBef>
                        <a:spcAft>
                          <a:spcPts val="0"/>
                        </a:spcAft>
                        <a:buNone/>
                      </a:pPr>
                      <a:r>
                        <a:rPr lang="en-US" sz="1800">
                          <a:latin typeface="Times New Roman"/>
                          <a:ea typeface="Times New Roman"/>
                          <a:cs typeface="Times New Roman"/>
                          <a:sym typeface="Times New Roman"/>
                        </a:rPr>
                        <a:t>Động cơ: không phải là dấu hiệu bắt buộc</a:t>
                      </a:r>
                      <a:endParaRPr sz="1800">
                        <a:latin typeface="Times New Roman"/>
                        <a:ea typeface="Times New Roman"/>
                        <a:cs typeface="Times New Roman"/>
                        <a:sym typeface="Times New Roman"/>
                      </a:endParaRPr>
                    </a:p>
                  </a:txBody>
                  <a:tcPr marT="45725" marB="45725" marR="91450" marL="91450"/>
                </a:tc>
              </a:tr>
              <a:tr h="853850">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Chủ</a:t>
                      </a:r>
                      <a:r>
                        <a:rPr i="1" lang="en-US" sz="1800">
                          <a:latin typeface="Times New Roman"/>
                          <a:ea typeface="Times New Roman"/>
                          <a:cs typeface="Times New Roman"/>
                          <a:sym typeface="Times New Roman"/>
                        </a:rPr>
                        <a:t> thể của tội giết người</a:t>
                      </a:r>
                      <a:endParaRPr i="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Có</a:t>
                      </a:r>
                      <a:r>
                        <a:rPr lang="en-US" sz="1800">
                          <a:latin typeface="Times New Roman"/>
                          <a:ea typeface="Times New Roman"/>
                          <a:cs typeface="Times New Roman"/>
                          <a:sym typeface="Times New Roman"/>
                        </a:rPr>
                        <a:t> năng lực trách nhiệm hình sự, đủ tuổi chịu trách nhiệm hình sự</a:t>
                      </a:r>
                      <a:endParaRPr sz="1800">
                        <a:latin typeface="Times New Roman"/>
                        <a:ea typeface="Times New Roman"/>
                        <a:cs typeface="Times New Roman"/>
                        <a:sym typeface="Times New Roman"/>
                      </a:endParaRPr>
                    </a:p>
                  </a:txBody>
                  <a:tcPr marT="45725" marB="45725" marR="91450" marL="91450"/>
                </a:tc>
              </a:tr>
              <a:tr h="4947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Hình</a:t>
                      </a:r>
                      <a:r>
                        <a:rPr b="1" lang="en-US" sz="1800">
                          <a:latin typeface="Times New Roman"/>
                          <a:ea typeface="Times New Roman"/>
                          <a:cs typeface="Times New Roman"/>
                          <a:sym typeface="Times New Roman"/>
                        </a:rPr>
                        <a:t> phạt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 khung hình</a:t>
                      </a:r>
                      <a:r>
                        <a:rPr lang="en-US" sz="1800">
                          <a:latin typeface="Times New Roman"/>
                          <a:ea typeface="Times New Roman"/>
                          <a:cs typeface="Times New Roman"/>
                          <a:sym typeface="Times New Roman"/>
                        </a:rPr>
                        <a:t> phạt</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488C4"/>
            </a:gs>
            <a:gs pos="52999">
              <a:srgbClr val="D4DEFF"/>
            </a:gs>
            <a:gs pos="83000">
              <a:srgbClr val="D4DEFF"/>
            </a:gs>
            <a:gs pos="100000">
              <a:srgbClr val="96AB94"/>
            </a:gs>
          </a:gsLst>
          <a:lin ang="5400000" scaled="0"/>
        </a:gradFill>
      </p:bgPr>
    </p:bg>
    <p:spTree>
      <p:nvGrpSpPr>
        <p:cNvPr id="643" name="Shape 643"/>
        <p:cNvGrpSpPr/>
        <p:nvPr/>
      </p:nvGrpSpPr>
      <p:grpSpPr>
        <a:xfrm>
          <a:off x="0" y="0"/>
          <a:ext cx="0" cy="0"/>
          <a:chOff x="0" y="0"/>
          <a:chExt cx="0" cy="0"/>
        </a:xfrm>
      </p:grpSpPr>
      <p:graphicFrame>
        <p:nvGraphicFramePr>
          <p:cNvPr id="644" name="Google Shape;644;p68"/>
          <p:cNvGraphicFramePr/>
          <p:nvPr/>
        </p:nvGraphicFramePr>
        <p:xfrm>
          <a:off x="0" y="152399"/>
          <a:ext cx="3000000" cy="3000000"/>
        </p:xfrm>
        <a:graphic>
          <a:graphicData uri="http://schemas.openxmlformats.org/drawingml/2006/table">
            <a:tbl>
              <a:tblPr bandRow="1" firstRow="1">
                <a:noFill/>
                <a:tableStyleId>{D85521DA-38D1-4E0E-A0EB-9F1CB07B5EB5}</a:tableStyleId>
              </a:tblPr>
              <a:tblGrid>
                <a:gridCol w="2612575"/>
                <a:gridCol w="6531425"/>
              </a:tblGrid>
              <a:tr h="481875">
                <a:tc gridSpan="2">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Điều</a:t>
                      </a:r>
                      <a:r>
                        <a:rPr lang="en-US" sz="1800">
                          <a:latin typeface="Times New Roman"/>
                          <a:ea typeface="Times New Roman"/>
                          <a:cs typeface="Times New Roman"/>
                          <a:sym typeface="Times New Roman"/>
                        </a:rPr>
                        <a:t> 134. Tội cố ý gây thương tích  hoặc gây tổn hại cho sức khỏe của người khác</a:t>
                      </a:r>
                      <a:endParaRPr sz="1800">
                        <a:latin typeface="Times New Roman"/>
                        <a:ea typeface="Times New Roman"/>
                        <a:cs typeface="Times New Roman"/>
                        <a:sym typeface="Times New Roman"/>
                      </a:endParaRPr>
                    </a:p>
                  </a:txBody>
                  <a:tcPr marT="45725" marB="45725" marR="91450" marL="91450"/>
                </a:tc>
                <a:tc hMerge="1"/>
              </a:tr>
              <a:tr h="104105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Định</a:t>
                      </a:r>
                      <a:r>
                        <a:rPr b="1" lang="en-US" sz="1800">
                          <a:latin typeface="Times New Roman"/>
                          <a:ea typeface="Times New Roman"/>
                          <a:cs typeface="Times New Roman"/>
                          <a:sym typeface="Times New Roman"/>
                        </a:rPr>
                        <a:t> nghĩa</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Hành</a:t>
                      </a:r>
                      <a:r>
                        <a:rPr lang="en-US" sz="1800">
                          <a:latin typeface="Times New Roman"/>
                          <a:ea typeface="Times New Roman"/>
                          <a:cs typeface="Times New Roman"/>
                          <a:sym typeface="Times New Roman"/>
                        </a:rPr>
                        <a:t> vi tác động trái pháp luật đến thân thể của người khác gây thiệt hại về sức khỏe cho người khác dưới dạng thương tích hoặc tổn hại về sức khỏe</a:t>
                      </a:r>
                      <a:endParaRPr sz="1800">
                        <a:latin typeface="Times New Roman"/>
                        <a:ea typeface="Times New Roman"/>
                        <a:cs typeface="Times New Roman"/>
                        <a:sym typeface="Times New Roman"/>
                      </a:endParaRPr>
                    </a:p>
                  </a:txBody>
                  <a:tcPr marT="45725" marB="45725" marR="91450" marL="91450"/>
                </a:tc>
              </a:tr>
              <a:tr h="48187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Dấu</a:t>
                      </a:r>
                      <a:r>
                        <a:rPr b="1" lang="en-US" sz="1800">
                          <a:latin typeface="Times New Roman"/>
                          <a:ea typeface="Times New Roman"/>
                          <a:cs typeface="Times New Roman"/>
                          <a:sym typeface="Times New Roman"/>
                        </a:rPr>
                        <a:t> hiệu pháp lý</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r h="481875">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Khách</a:t>
                      </a:r>
                      <a:r>
                        <a:rPr i="1" lang="en-US" sz="1800">
                          <a:latin typeface="Times New Roman"/>
                          <a:ea typeface="Times New Roman"/>
                          <a:cs typeface="Times New Roman"/>
                          <a:sym typeface="Times New Roman"/>
                        </a:rPr>
                        <a:t> thể của TP</a:t>
                      </a:r>
                      <a:endParaRPr i="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Sức</a:t>
                      </a:r>
                      <a:r>
                        <a:rPr lang="en-US" sz="1800">
                          <a:latin typeface="Times New Roman"/>
                          <a:ea typeface="Times New Roman"/>
                          <a:cs typeface="Times New Roman"/>
                          <a:sym typeface="Times New Roman"/>
                        </a:rPr>
                        <a:t> khỏe của con người</a:t>
                      </a:r>
                      <a:endParaRPr sz="1800">
                        <a:latin typeface="Times New Roman"/>
                        <a:ea typeface="Times New Roman"/>
                        <a:cs typeface="Times New Roman"/>
                        <a:sym typeface="Times New Roman"/>
                      </a:endParaRPr>
                    </a:p>
                  </a:txBody>
                  <a:tcPr marT="45725" marB="45725" marR="91450" marL="91450"/>
                </a:tc>
              </a:tr>
              <a:tr h="1188175">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Mặt khách</a:t>
                      </a:r>
                      <a:r>
                        <a:rPr i="1" lang="en-US" sz="1800">
                          <a:latin typeface="Times New Roman"/>
                          <a:ea typeface="Times New Roman"/>
                          <a:cs typeface="Times New Roman"/>
                          <a:sym typeface="Times New Roman"/>
                        </a:rPr>
                        <a:t> quan của TP</a:t>
                      </a:r>
                      <a:endParaRPr/>
                    </a:p>
                    <a:p>
                      <a:pPr indent="0" lvl="0" marL="0" marR="0" rtl="0" algn="l">
                        <a:spcBef>
                          <a:spcPts val="0"/>
                        </a:spcBef>
                        <a:spcAft>
                          <a:spcPts val="0"/>
                        </a:spcAft>
                        <a:buNone/>
                      </a:pPr>
                      <a:r>
                        <a:rPr i="1" lang="en-US" sz="1800">
                          <a:latin typeface="Times New Roman"/>
                          <a:ea typeface="Times New Roman"/>
                          <a:cs typeface="Times New Roman"/>
                          <a:sym typeface="Times New Roman"/>
                        </a:rPr>
                        <a:t>(Cấu thành tội phạm vật chất)</a:t>
                      </a:r>
                      <a:endParaRPr i="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Hành</a:t>
                      </a:r>
                      <a:r>
                        <a:rPr lang="en-US" sz="1800">
                          <a:latin typeface="Times New Roman"/>
                          <a:ea typeface="Times New Roman"/>
                          <a:cs typeface="Times New Roman"/>
                          <a:sym typeface="Times New Roman"/>
                        </a:rPr>
                        <a:t> vi tác động trái pháp luật lên cơ thể người khác</a:t>
                      </a:r>
                      <a:endParaRPr/>
                    </a:p>
                    <a:p>
                      <a:pPr indent="0" lvl="0" marL="0" marR="0" rtl="0" algn="l">
                        <a:spcBef>
                          <a:spcPts val="0"/>
                        </a:spcBef>
                        <a:spcAft>
                          <a:spcPts val="0"/>
                        </a:spcAft>
                        <a:buNone/>
                      </a:pPr>
                      <a:r>
                        <a:rPr lang="en-US" sz="1800">
                          <a:latin typeface="Times New Roman"/>
                          <a:ea typeface="Times New Roman"/>
                          <a:cs typeface="Times New Roman"/>
                          <a:sym typeface="Times New Roman"/>
                        </a:rPr>
                        <a:t>Hậu quả: thương tích, tổn hại sức khỏe (tỷ lệ thương tật)</a:t>
                      </a:r>
                      <a:endParaRPr/>
                    </a:p>
                    <a:p>
                      <a:pPr indent="0" lvl="0" marL="0" marR="0" rtl="0" algn="l">
                        <a:spcBef>
                          <a:spcPts val="0"/>
                        </a:spcBef>
                        <a:spcAft>
                          <a:spcPts val="0"/>
                        </a:spcAft>
                        <a:buNone/>
                      </a:pPr>
                      <a:r>
                        <a:rPr lang="en-US" sz="1800">
                          <a:latin typeface="Times New Roman"/>
                          <a:ea typeface="Times New Roman"/>
                          <a:cs typeface="Times New Roman"/>
                          <a:sym typeface="Times New Roman"/>
                        </a:rPr>
                        <a:t>Mối quan hệ nhân quả giữa hành vi và hậu quả</a:t>
                      </a:r>
                      <a:endParaRPr sz="1800">
                        <a:latin typeface="Times New Roman"/>
                        <a:ea typeface="Times New Roman"/>
                        <a:cs typeface="Times New Roman"/>
                        <a:sym typeface="Times New Roman"/>
                      </a:endParaRPr>
                    </a:p>
                  </a:txBody>
                  <a:tcPr marT="45725" marB="45725" marR="91450" marL="91450"/>
                </a:tc>
              </a:tr>
              <a:tr h="1901075">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Mặt chủ</a:t>
                      </a:r>
                      <a:r>
                        <a:rPr i="1" lang="en-US" sz="1800">
                          <a:latin typeface="Times New Roman"/>
                          <a:ea typeface="Times New Roman"/>
                          <a:cs typeface="Times New Roman"/>
                          <a:sym typeface="Times New Roman"/>
                        </a:rPr>
                        <a:t> quan của TP</a:t>
                      </a:r>
                      <a:endParaRPr i="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Lỗi</a:t>
                      </a:r>
                      <a:r>
                        <a:rPr lang="en-US" sz="1800">
                          <a:latin typeface="Times New Roman"/>
                          <a:ea typeface="Times New Roman"/>
                          <a:cs typeface="Times New Roman"/>
                          <a:sym typeface="Times New Roman"/>
                        </a:rPr>
                        <a:t> cố ý trực tiếp: nhận thức rõ hành vi, thấy trước hậu quả, mong muốn hậu quả xảy ra</a:t>
                      </a:r>
                      <a:endParaRPr/>
                    </a:p>
                    <a:p>
                      <a:pPr indent="0" lvl="0" marL="0" marR="0" rtl="0" algn="l">
                        <a:spcBef>
                          <a:spcPts val="0"/>
                        </a:spcBef>
                        <a:spcAft>
                          <a:spcPts val="0"/>
                        </a:spcAft>
                        <a:buNone/>
                      </a:pPr>
                      <a:r>
                        <a:rPr lang="en-US" sz="1800">
                          <a:latin typeface="Times New Roman"/>
                          <a:ea typeface="Times New Roman"/>
                          <a:cs typeface="Times New Roman"/>
                          <a:sym typeface="Times New Roman"/>
                        </a:rPr>
                        <a:t>Lỗi cố ý gián tiếp: nhận thức rõ hành vi, thấy trước hậu quả, không mong muốn hậu quả xảy ra</a:t>
                      </a:r>
                      <a:endParaRPr/>
                    </a:p>
                  </a:txBody>
                  <a:tcPr marT="45725" marB="45725" marR="91450" marL="91450"/>
                </a:tc>
              </a:tr>
              <a:tr h="831725">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Chủ</a:t>
                      </a:r>
                      <a:r>
                        <a:rPr i="1" lang="en-US" sz="1800">
                          <a:latin typeface="Times New Roman"/>
                          <a:ea typeface="Times New Roman"/>
                          <a:cs typeface="Times New Roman"/>
                          <a:sym typeface="Times New Roman"/>
                        </a:rPr>
                        <a:t> thể của tội giết người</a:t>
                      </a:r>
                      <a:endParaRPr i="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Có</a:t>
                      </a:r>
                      <a:r>
                        <a:rPr lang="en-US" sz="1800">
                          <a:latin typeface="Times New Roman"/>
                          <a:ea typeface="Times New Roman"/>
                          <a:cs typeface="Times New Roman"/>
                          <a:sym typeface="Times New Roman"/>
                        </a:rPr>
                        <a:t> năng lực trách nhiệm hình sự, đủ tuổi chịu trách nhiệm hình sự</a:t>
                      </a:r>
                      <a:endParaRPr sz="1800">
                        <a:latin typeface="Times New Roman"/>
                        <a:ea typeface="Times New Roman"/>
                        <a:cs typeface="Times New Roman"/>
                        <a:sym typeface="Times New Roman"/>
                      </a:endParaRPr>
                    </a:p>
                  </a:txBody>
                  <a:tcPr marT="45725" marB="45725" marR="91450" marL="91450"/>
                </a:tc>
              </a:tr>
              <a:tr h="48187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Hình</a:t>
                      </a:r>
                      <a:r>
                        <a:rPr b="1" lang="en-US" sz="1800">
                          <a:latin typeface="Times New Roman"/>
                          <a:ea typeface="Times New Roman"/>
                          <a:cs typeface="Times New Roman"/>
                          <a:sym typeface="Times New Roman"/>
                        </a:rPr>
                        <a:t> phạt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4khung hình</a:t>
                      </a:r>
                      <a:r>
                        <a:rPr lang="en-US" sz="1800">
                          <a:latin typeface="Times New Roman"/>
                          <a:ea typeface="Times New Roman"/>
                          <a:cs typeface="Times New Roman"/>
                          <a:sym typeface="Times New Roman"/>
                        </a:rPr>
                        <a:t> phạt</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idx="1" type="body"/>
          </p:nvPr>
        </p:nvSpPr>
        <p:spPr>
          <a:xfrm>
            <a:off x="381000" y="1600200"/>
            <a:ext cx="8305800" cy="4495800"/>
          </a:xfrm>
          <a:prstGeom prst="rect">
            <a:avLst/>
          </a:prstGeom>
          <a:noFill/>
          <a:ln>
            <a:noFill/>
          </a:ln>
        </p:spPr>
        <p:txBody>
          <a:bodyPr anchorCtr="0" anchor="t" bIns="45700" lIns="91425" spcFirstLastPara="1" rIns="91425" wrap="square" tIns="45700">
            <a:noAutofit/>
          </a:bodyPr>
          <a:lstStyle/>
          <a:p>
            <a:pPr indent="-292100" lvl="0" marL="292100" rtl="0" algn="just">
              <a:spcBef>
                <a:spcPts val="0"/>
              </a:spcBef>
              <a:spcAft>
                <a:spcPts val="0"/>
              </a:spcAft>
              <a:buClr>
                <a:schemeClr val="dk1"/>
              </a:buClr>
              <a:buSzPts val="2800"/>
              <a:buFont typeface="Lucida Sans"/>
              <a:buAutoNum type="arabicPeriod" startAt="4"/>
            </a:pPr>
            <a:r>
              <a:rPr lang="en-US" sz="2800">
                <a:latin typeface="Times New Roman"/>
                <a:ea typeface="Times New Roman"/>
                <a:cs typeface="Times New Roman"/>
                <a:sym typeface="Times New Roman"/>
              </a:rPr>
              <a:t>Chính sách xử lý đối với người chưa thành niên phạm tội theo hướng </a:t>
            </a:r>
            <a:r>
              <a:rPr lang="en-US" sz="2800">
                <a:solidFill>
                  <a:srgbClr val="FF0000"/>
                </a:solidFill>
                <a:latin typeface="Times New Roman"/>
                <a:ea typeface="Times New Roman"/>
                <a:cs typeface="Times New Roman"/>
                <a:sym typeface="Times New Roman"/>
              </a:rPr>
              <a:t>đảm bảo lợi ích tốt nhất cho người chưa thành niên</a:t>
            </a:r>
            <a:r>
              <a:rPr lang="en-US" sz="2800">
                <a:latin typeface="Times New Roman"/>
                <a:ea typeface="Times New Roman"/>
                <a:cs typeface="Times New Roman"/>
                <a:sym typeface="Times New Roman"/>
              </a:rPr>
              <a:t>;</a:t>
            </a:r>
            <a:endParaRPr/>
          </a:p>
          <a:p>
            <a:pPr indent="-292100" lvl="0" marL="292100" rtl="0" algn="just">
              <a:spcBef>
                <a:spcPts val="400"/>
              </a:spcBef>
              <a:spcAft>
                <a:spcPts val="0"/>
              </a:spcAft>
              <a:buClr>
                <a:srgbClr val="FF0000"/>
              </a:buClr>
              <a:buSzPts val="2800"/>
              <a:buFont typeface="Lucida Sans"/>
              <a:buAutoNum type="arabicPeriod" startAt="4"/>
            </a:pPr>
            <a:r>
              <a:rPr lang="en-US" sz="2800">
                <a:solidFill>
                  <a:srgbClr val="FF0000"/>
                </a:solidFill>
                <a:latin typeface="Times New Roman"/>
                <a:ea typeface="Times New Roman"/>
                <a:cs typeface="Times New Roman"/>
                <a:sym typeface="Times New Roman"/>
              </a:rPr>
              <a:t>Bổ sung 3 trường hợp loại trừ trách nhiệm hình sự</a:t>
            </a:r>
            <a:r>
              <a:rPr lang="en-US" sz="2800">
                <a:latin typeface="Times New Roman"/>
                <a:ea typeface="Times New Roman"/>
                <a:cs typeface="Times New Roman"/>
                <a:sym typeface="Times New Roman"/>
              </a:rPr>
              <a:t>;</a:t>
            </a:r>
            <a:endParaRPr/>
          </a:p>
          <a:p>
            <a:pPr indent="-292100" lvl="0" marL="292100" rtl="0" algn="just">
              <a:spcBef>
                <a:spcPts val="400"/>
              </a:spcBef>
              <a:spcAft>
                <a:spcPts val="0"/>
              </a:spcAft>
              <a:buClr>
                <a:schemeClr val="dk1"/>
              </a:buClr>
              <a:buSzPts val="2800"/>
              <a:buFont typeface="Lucida Sans"/>
              <a:buAutoNum type="arabicPeriod" startAt="4"/>
            </a:pPr>
            <a:r>
              <a:rPr lang="en-US" sz="2800">
                <a:latin typeface="Times New Roman"/>
                <a:ea typeface="Times New Roman"/>
                <a:cs typeface="Times New Roman"/>
                <a:sym typeface="Times New Roman"/>
              </a:rPr>
              <a:t>Bổ sung quy định </a:t>
            </a:r>
            <a:r>
              <a:rPr lang="en-US" sz="2800">
                <a:solidFill>
                  <a:srgbClr val="FF0000"/>
                </a:solidFill>
                <a:latin typeface="Times New Roman"/>
                <a:ea typeface="Times New Roman"/>
                <a:cs typeface="Times New Roman"/>
                <a:sym typeface="Times New Roman"/>
              </a:rPr>
              <a:t>tha tù trước thời hạn có điều kiện;</a:t>
            </a:r>
            <a:endParaRPr/>
          </a:p>
          <a:p>
            <a:pPr indent="-292100" lvl="0" marL="292100" rtl="0" algn="just">
              <a:spcBef>
                <a:spcPts val="400"/>
              </a:spcBef>
              <a:spcAft>
                <a:spcPts val="0"/>
              </a:spcAft>
              <a:buClr>
                <a:srgbClr val="FF0000"/>
              </a:buClr>
              <a:buSzPts val="2800"/>
              <a:buFont typeface="Lucida Sans"/>
              <a:buAutoNum type="arabicPeriod" startAt="4"/>
            </a:pPr>
            <a:r>
              <a:rPr lang="en-US" sz="2800">
                <a:solidFill>
                  <a:srgbClr val="FF0000"/>
                </a:solidFill>
                <a:latin typeface="Times New Roman"/>
                <a:ea typeface="Times New Roman"/>
                <a:cs typeface="Times New Roman"/>
                <a:sym typeface="Times New Roman"/>
              </a:rPr>
              <a:t>Bổ sung </a:t>
            </a:r>
            <a:r>
              <a:rPr lang="en-US" sz="2800">
                <a:latin typeface="Times New Roman"/>
                <a:ea typeface="Times New Roman"/>
                <a:cs typeface="Times New Roman"/>
                <a:sym typeface="Times New Roman"/>
              </a:rPr>
              <a:t>34 tội danh mới; 10 tội danh được thay hình phạt tù bằng hình phạt tiền; 7 tội danh bỏ hình phạt tử hình</a:t>
            </a:r>
            <a:endParaRPr sz="2800">
              <a:latin typeface="Times New Roman"/>
              <a:ea typeface="Times New Roman"/>
              <a:cs typeface="Times New Roman"/>
              <a:sym typeface="Times New Roman"/>
            </a:endParaRPr>
          </a:p>
        </p:txBody>
      </p:sp>
      <p:sp>
        <p:nvSpPr>
          <p:cNvPr id="137" name="Google Shape;137;p18"/>
          <p:cNvSpPr txBox="1"/>
          <p:nvPr/>
        </p:nvSpPr>
        <p:spPr>
          <a:xfrm>
            <a:off x="533400" y="685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 Những điểm mới của BLHS 2015</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BLHS-phanchung.jpg" id="142" name="Google Shape;142;p19"/>
          <p:cNvPicPr preferRelativeResize="0"/>
          <p:nvPr/>
        </p:nvPicPr>
        <p:blipFill rotWithShape="1">
          <a:blip r:embed="rId3">
            <a:alphaModFix/>
          </a:blip>
          <a:srcRect b="0" l="0" r="0" t="0"/>
          <a:stretch/>
        </p:blipFill>
        <p:spPr>
          <a:xfrm>
            <a:off x="0" y="0"/>
            <a:ext cx="4343400" cy="6858000"/>
          </a:xfrm>
          <a:prstGeom prst="rect">
            <a:avLst/>
          </a:prstGeom>
          <a:noFill/>
          <a:ln>
            <a:noFill/>
          </a:ln>
        </p:spPr>
      </p:pic>
      <p:pic>
        <p:nvPicPr>
          <p:cNvPr descr="BLHS-phancactoipham.jpg" id="143" name="Google Shape;143;p19"/>
          <p:cNvPicPr preferRelativeResize="0"/>
          <p:nvPr/>
        </p:nvPicPr>
        <p:blipFill rotWithShape="1">
          <a:blip r:embed="rId4">
            <a:alphaModFix/>
          </a:blip>
          <a:srcRect b="0" l="0" r="0" t="0"/>
          <a:stretch/>
        </p:blipFill>
        <p:spPr>
          <a:xfrm>
            <a:off x="4343400" y="0"/>
            <a:ext cx="48006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idx="1" type="body"/>
          </p:nvPr>
        </p:nvSpPr>
        <p:spPr>
          <a:xfrm>
            <a:off x="381000" y="1600200"/>
            <a:ext cx="8305800" cy="4495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510"/>
              <a:buNone/>
            </a:pPr>
            <a:r>
              <a:rPr b="1" lang="en-US" sz="2220">
                <a:solidFill>
                  <a:srgbClr val="FF0000"/>
                </a:solidFill>
                <a:latin typeface="Times New Roman"/>
                <a:ea typeface="Times New Roman"/>
                <a:cs typeface="Times New Roman"/>
                <a:sym typeface="Times New Roman"/>
              </a:rPr>
              <a:t>1.Tội phạm (</a:t>
            </a:r>
            <a:r>
              <a:rPr b="1" i="1" lang="en-US" sz="2220">
                <a:solidFill>
                  <a:srgbClr val="FF0000"/>
                </a:solidFill>
                <a:latin typeface="Times New Roman"/>
                <a:ea typeface="Times New Roman"/>
                <a:cs typeface="Times New Roman"/>
                <a:sym typeface="Times New Roman"/>
              </a:rPr>
              <a:t>Điều 8, BLHS 2015</a:t>
            </a:r>
            <a:r>
              <a:rPr b="1" lang="en-US" sz="2220">
                <a:solidFill>
                  <a:srgbClr val="FF0000"/>
                </a:solidFill>
                <a:latin typeface="Times New Roman"/>
                <a:ea typeface="Times New Roman"/>
                <a:cs typeface="Times New Roman"/>
                <a:sym typeface="Times New Roman"/>
              </a:rPr>
              <a:t>):</a:t>
            </a:r>
            <a:endParaRPr/>
          </a:p>
          <a:p>
            <a:pPr indent="0" lvl="0" marL="0" rtl="0" algn="just">
              <a:spcBef>
                <a:spcPts val="400"/>
              </a:spcBef>
              <a:spcAft>
                <a:spcPts val="0"/>
              </a:spcAft>
              <a:buSzPts val="1761"/>
              <a:buNone/>
            </a:pPr>
            <a:r>
              <a:rPr i="1" lang="en-US" sz="2590">
                <a:latin typeface="Times New Roman"/>
                <a:ea typeface="Times New Roman"/>
                <a:cs typeface="Times New Roman"/>
                <a:sym typeface="Times New Roman"/>
              </a:rPr>
              <a:t>“Tội phạm là hành vi nguy hiểm cho xã hội được quy định trong Bộ luật hình sự, do người có năng lực trách nhiệm hình sự </a:t>
            </a:r>
            <a:r>
              <a:rPr b="1" i="1" lang="en-US" sz="2590">
                <a:solidFill>
                  <a:srgbClr val="FF0000"/>
                </a:solidFill>
                <a:latin typeface="Times New Roman"/>
                <a:ea typeface="Times New Roman"/>
                <a:cs typeface="Times New Roman"/>
                <a:sym typeface="Times New Roman"/>
              </a:rPr>
              <a:t>hoặc pháp nhân thương mại </a:t>
            </a:r>
            <a:r>
              <a:rPr i="1" lang="en-US" sz="2590">
                <a:latin typeface="Times New Roman"/>
                <a:ea typeface="Times New Roman"/>
                <a:cs typeface="Times New Roman"/>
                <a:sym typeface="Times New Roman"/>
              </a:rPr>
              <a:t>thực hiện một cách cố ý hoặc vô ý, xâm phạm độc lập, chủ quyền, thống nhất, toàn vẹn lãnh thổ Tổ quốc, xâm phạm chế độ chính trị, chế độ kinh tế, nền văn hóa, quốc phòng, an ninh, trật tự, an toàn xã hội, quyền, lợi ích hợp pháp của tổ chức, </a:t>
            </a:r>
            <a:r>
              <a:rPr b="1" i="1" lang="en-US" sz="2590">
                <a:solidFill>
                  <a:srgbClr val="FF0000"/>
                </a:solidFill>
                <a:latin typeface="Times New Roman"/>
                <a:ea typeface="Times New Roman"/>
                <a:cs typeface="Times New Roman"/>
                <a:sym typeface="Times New Roman"/>
              </a:rPr>
              <a:t>xâm phạm quyền con người</a:t>
            </a:r>
            <a:r>
              <a:rPr i="1" lang="en-US" sz="2590">
                <a:latin typeface="Times New Roman"/>
                <a:ea typeface="Times New Roman"/>
                <a:cs typeface="Times New Roman"/>
                <a:sym typeface="Times New Roman"/>
              </a:rPr>
              <a:t>, quyền, lợi ích hợp pháp của công dân, xâm phạm những lĩnh vực khác của trật tự pháp luật xã hội chủ nghĩa mà theo quy định của Bộ luật này phải xử lý hình sự”</a:t>
            </a:r>
            <a:endParaRPr b="1" i="1" sz="2590">
              <a:latin typeface="Times New Roman"/>
              <a:ea typeface="Times New Roman"/>
              <a:cs typeface="Times New Roman"/>
              <a:sym typeface="Times New Roman"/>
            </a:endParaRPr>
          </a:p>
          <a:p>
            <a:pPr indent="-571500" lvl="0" marL="571500" rtl="0" algn="just">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149" name="Google Shape;149;p20"/>
          <p:cNvSpPr txBox="1"/>
          <p:nvPr/>
        </p:nvSpPr>
        <p:spPr>
          <a:xfrm>
            <a:off x="609600" y="6858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1" type="body"/>
          </p:nvPr>
        </p:nvSpPr>
        <p:spPr>
          <a:xfrm>
            <a:off x="381000" y="1219200"/>
            <a:ext cx="8305800" cy="4495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32"/>
              <a:buNone/>
            </a:pPr>
            <a:r>
              <a:rPr b="1" lang="en-US" sz="2400">
                <a:solidFill>
                  <a:srgbClr val="FF0000"/>
                </a:solidFill>
                <a:latin typeface="Times New Roman"/>
                <a:ea typeface="Times New Roman"/>
                <a:cs typeface="Times New Roman"/>
                <a:sym typeface="Times New Roman"/>
              </a:rPr>
              <a:t>1.Tội phạm (Crime):</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55" name="Google Shape;155;p21"/>
          <p:cNvSpPr/>
          <p:nvPr/>
        </p:nvSpPr>
        <p:spPr>
          <a:xfrm>
            <a:off x="914400" y="1727200"/>
            <a:ext cx="4013826" cy="60207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dk1"/>
                </a:solidFill>
                <a:latin typeface="Times New Roman"/>
                <a:ea typeface="Times New Roman"/>
                <a:cs typeface="Times New Roman"/>
                <a:sym typeface="Times New Roman"/>
              </a:rPr>
              <a:t>Hành vi nguy hiểm cho xã hội</a:t>
            </a:r>
            <a:endParaRPr b="1" sz="2000">
              <a:solidFill>
                <a:schemeClr val="dk1"/>
              </a:solidFill>
              <a:latin typeface="Times New Roman"/>
              <a:ea typeface="Times New Roman"/>
              <a:cs typeface="Times New Roman"/>
              <a:sym typeface="Times New Roman"/>
            </a:endParaRPr>
          </a:p>
        </p:txBody>
      </p:sp>
      <p:sp>
        <p:nvSpPr>
          <p:cNvPr id="156" name="Google Shape;156;p21"/>
          <p:cNvSpPr/>
          <p:nvPr/>
        </p:nvSpPr>
        <p:spPr>
          <a:xfrm>
            <a:off x="2488887" y="2419585"/>
            <a:ext cx="4013826" cy="602074"/>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act dangerous to the society </a:t>
            </a:r>
            <a:endParaRPr b="0" i="0" sz="1800" u="none" cap="none" strike="noStrike">
              <a:solidFill>
                <a:schemeClr val="dk1"/>
              </a:solidFill>
              <a:latin typeface="Times New Roman"/>
              <a:ea typeface="Times New Roman"/>
              <a:cs typeface="Times New Roman"/>
              <a:sym typeface="Times New Roman"/>
            </a:endParaRPr>
          </a:p>
        </p:txBody>
      </p:sp>
      <p:sp>
        <p:nvSpPr>
          <p:cNvPr id="157" name="Google Shape;157;p21"/>
          <p:cNvSpPr/>
          <p:nvPr/>
        </p:nvSpPr>
        <p:spPr>
          <a:xfrm>
            <a:off x="914400" y="3111970"/>
            <a:ext cx="4013826" cy="60207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dk1"/>
                </a:solidFill>
                <a:latin typeface="Times New Roman"/>
                <a:ea typeface="Times New Roman"/>
                <a:cs typeface="Times New Roman"/>
                <a:sym typeface="Times New Roman"/>
              </a:rPr>
              <a:t>Tội phạm được quy định trong BLHS</a:t>
            </a:r>
            <a:endParaRPr b="1" sz="2000">
              <a:solidFill>
                <a:schemeClr val="dk1"/>
              </a:solidFill>
              <a:latin typeface="Times New Roman"/>
              <a:ea typeface="Times New Roman"/>
              <a:cs typeface="Times New Roman"/>
              <a:sym typeface="Times New Roman"/>
            </a:endParaRPr>
          </a:p>
        </p:txBody>
      </p:sp>
      <p:sp>
        <p:nvSpPr>
          <p:cNvPr id="158" name="Google Shape;158;p21"/>
          <p:cNvSpPr/>
          <p:nvPr/>
        </p:nvSpPr>
        <p:spPr>
          <a:xfrm>
            <a:off x="2488887" y="3804355"/>
            <a:ext cx="4013826" cy="602074"/>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prescribed in the Penal Code</a:t>
            </a:r>
            <a:endParaRPr b="0" i="0" sz="1800" u="none" cap="none" strike="noStrike">
              <a:solidFill>
                <a:schemeClr val="dk1"/>
              </a:solidFill>
              <a:latin typeface="Times New Roman"/>
              <a:ea typeface="Times New Roman"/>
              <a:cs typeface="Times New Roman"/>
              <a:sym typeface="Times New Roman"/>
            </a:endParaRPr>
          </a:p>
        </p:txBody>
      </p:sp>
      <p:sp>
        <p:nvSpPr>
          <p:cNvPr id="159" name="Google Shape;159;p21"/>
          <p:cNvSpPr/>
          <p:nvPr/>
        </p:nvSpPr>
        <p:spPr>
          <a:xfrm>
            <a:off x="914400" y="4496740"/>
            <a:ext cx="4196816" cy="60207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dk1"/>
                </a:solidFill>
                <a:latin typeface="Times New Roman"/>
                <a:ea typeface="Times New Roman"/>
                <a:cs typeface="Times New Roman"/>
                <a:sym typeface="Times New Roman"/>
              </a:rPr>
              <a:t>Người phạm tội phải có NLTNHS, pháp nhân thương mại thực hiện có lỗi cố ý/vô ý</a:t>
            </a:r>
            <a:endParaRPr b="1" sz="2000">
              <a:solidFill>
                <a:schemeClr val="dk1"/>
              </a:solidFill>
              <a:latin typeface="Times New Roman"/>
              <a:ea typeface="Times New Roman"/>
              <a:cs typeface="Times New Roman"/>
              <a:sym typeface="Times New Roman"/>
            </a:endParaRPr>
          </a:p>
        </p:txBody>
      </p:sp>
      <p:sp>
        <p:nvSpPr>
          <p:cNvPr id="160" name="Google Shape;160;p21"/>
          <p:cNvSpPr/>
          <p:nvPr/>
        </p:nvSpPr>
        <p:spPr>
          <a:xfrm>
            <a:off x="2397392" y="5189125"/>
            <a:ext cx="4196816" cy="602074"/>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penal liability capacity, intentionally or unintentionally </a:t>
            </a:r>
            <a:endParaRPr b="0" i="0" sz="1800" u="none" cap="none" strike="noStrike">
              <a:solidFill>
                <a:schemeClr val="dk1"/>
              </a:solidFill>
              <a:latin typeface="Times New Roman"/>
              <a:ea typeface="Times New Roman"/>
              <a:cs typeface="Times New Roman"/>
              <a:sym typeface="Times New Roman"/>
            </a:endParaRPr>
          </a:p>
        </p:txBody>
      </p:sp>
      <p:pic>
        <p:nvPicPr>
          <p:cNvPr descr="1.jpg" id="161" name="Google Shape;161;p21"/>
          <p:cNvPicPr preferRelativeResize="0"/>
          <p:nvPr/>
        </p:nvPicPr>
        <p:blipFill rotWithShape="1">
          <a:blip r:embed="rId3">
            <a:alphaModFix/>
          </a:blip>
          <a:srcRect b="0" l="0" r="0" t="0"/>
          <a:stretch/>
        </p:blipFill>
        <p:spPr>
          <a:xfrm>
            <a:off x="7086600" y="1104900"/>
            <a:ext cx="1600200" cy="1333500"/>
          </a:xfrm>
          <a:prstGeom prst="rect">
            <a:avLst/>
          </a:prstGeom>
          <a:noFill/>
          <a:ln>
            <a:noFill/>
          </a:ln>
        </p:spPr>
      </p:pic>
      <p:pic>
        <p:nvPicPr>
          <p:cNvPr descr="2.jpg" id="162" name="Google Shape;162;p21"/>
          <p:cNvPicPr preferRelativeResize="0"/>
          <p:nvPr/>
        </p:nvPicPr>
        <p:blipFill rotWithShape="1">
          <a:blip r:embed="rId4">
            <a:alphaModFix/>
          </a:blip>
          <a:srcRect b="0" l="0" r="0" t="0"/>
          <a:stretch/>
        </p:blipFill>
        <p:spPr>
          <a:xfrm>
            <a:off x="7086600" y="2514600"/>
            <a:ext cx="1607832" cy="1772807"/>
          </a:xfrm>
          <a:prstGeom prst="rect">
            <a:avLst/>
          </a:prstGeom>
          <a:noFill/>
          <a:ln>
            <a:noFill/>
          </a:ln>
        </p:spPr>
      </p:pic>
      <p:pic>
        <p:nvPicPr>
          <p:cNvPr descr="3.jpg" id="163" name="Google Shape;163;p21"/>
          <p:cNvPicPr preferRelativeResize="0"/>
          <p:nvPr/>
        </p:nvPicPr>
        <p:blipFill rotWithShape="1">
          <a:blip r:embed="rId5">
            <a:alphaModFix/>
          </a:blip>
          <a:srcRect b="0" l="0" r="0" t="0"/>
          <a:stretch/>
        </p:blipFill>
        <p:spPr>
          <a:xfrm>
            <a:off x="7086600" y="4267200"/>
            <a:ext cx="1685925" cy="1685925"/>
          </a:xfrm>
          <a:prstGeom prst="rect">
            <a:avLst/>
          </a:prstGeom>
          <a:noFill/>
          <a:ln>
            <a:noFill/>
          </a:ln>
        </p:spPr>
      </p:pic>
      <p:sp>
        <p:nvSpPr>
          <p:cNvPr id="164" name="Google Shape;164;p21"/>
          <p:cNvSpPr txBox="1"/>
          <p:nvPr/>
        </p:nvSpPr>
        <p:spPr>
          <a:xfrm>
            <a:off x="381000" y="457200"/>
            <a:ext cx="6553200" cy="120032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A.Luật hình sự</a:t>
            </a:r>
            <a:endParaRPr/>
          </a:p>
          <a:p>
            <a:pPr indent="0" lvl="0" marL="457200" marR="0" rtl="0" algn="just">
              <a:spcBef>
                <a:spcPts val="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III. Bộ luật hình sự - Phần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