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01B240-E6A4-4197-B66A-0711FFE505FB}">
  <a:tblStyle styleId="{EA01B240-E6A4-4197-B66A-0711FFE505FB}"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134. Tội cố ý gây thương tích hoặc gây tổn hại cho sức khỏe của người khác</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cố ý gây thương tích hoặc gây tổn hại cho sức khỏe của người khác mà tỷ lệ tổn thương cơ thể từ 11% đến 30% hoặc dưới 11% nhưng thuộc một trong các trường hợp sau đây, thì bị phạt cải tạo không giam giữ đến 03 năm hoặc phạt tù từ 06 tháng đến 03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135. Tội cố ý gây thương tích hoặc gây tổn hại cho sức khỏe của người khác trong trạng thái tinh thần bị kích động mạnh</a:t>
            </a:r>
            <a:endParaRPr sz="839">
              <a:solidFill>
                <a:schemeClr val="dk1"/>
              </a:solidFill>
              <a:latin typeface="Calibri"/>
              <a:ea typeface="Calibri"/>
              <a:cs typeface="Calibri"/>
              <a:sym typeface="Calibri"/>
            </a:endParaRPr>
          </a:p>
          <a:p>
            <a:pPr indent="-228600" lvl="0" marL="228600" rtl="0" algn="l">
              <a:lnSpc>
                <a:spcPct val="80000"/>
              </a:lnSpc>
              <a:spcBef>
                <a:spcPts val="0"/>
              </a:spcBef>
              <a:spcAft>
                <a:spcPts val="0"/>
              </a:spcAft>
              <a:buClr>
                <a:schemeClr val="dk1"/>
              </a:buClr>
              <a:buSzPts val="839"/>
              <a:buFont typeface="Calibri"/>
              <a:buAutoNum type="arabicPeriod"/>
            </a:pPr>
            <a:r>
              <a:rPr lang="en-US" sz="839">
                <a:solidFill>
                  <a:schemeClr val="dk1"/>
                </a:solidFill>
                <a:latin typeface="Calibri"/>
                <a:ea typeface="Calibri"/>
                <a:cs typeface="Calibri"/>
                <a:sym typeface="Calibri"/>
              </a:rPr>
              <a:t>Người nào cố ý gây thương tích hoặc gây tổn hại cho sức khỏe của người khác mà tỷ lệ tổn thương cơ thể từ 31% đến 60% trong trạng thái tinh thần bị kích động mạnh do hành vi trái pháp luật nghiêm trọng của nạn nhân đối với người đó hoặc đối với người thân thích của người đó, thì bị phạt tiền từ 10.000.000 đồng đến 50.000.000 đồng hoặc phạt cải tạo không giam giữ đến 03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136. Tội cố ý gây thương tích hoặc gây tổn hại cho sức khỏe của người khác do vượt quá giới hạn phòng vệ chính đáng hoặc do vượt quá mức cần thiết khi bắt giữ người phạm tội</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cố ý gây thương tích hoặc gây tổn hại cho sức khỏe của người khác mà tỷ lệ tổn thương cơ thể từ 31% đến 60% do vượt quá giới hạn phòng vệ chính đáng hoặc do vượt quá mức cần thiết khi bắt giữ người phạm tội, thì bị phạt tiền từ 5.000.000 đồng đến 20.000.000 đồng hoặc phạt cải tạo không giam giữ đến 03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138. Tội vô ý gây thương tích hoặc gây tổn hại cho sức khỏe của người khác</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vô ý gây thương tích hoặc gây tổn hại cho sức khỏe của người khác mà tỷ lệ tổn thương cơ thể từ 31% đến 60%, thì bị phạt cảnh cáo, phạt tiền từ 5.000.000 đồng đến 20.000.000 đồng hoặc phạt cải tạo không giam giữ đến 03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139. Tội vô ý gây thương tích hoặc gây tổn hại cho sức khỏe của người khác do vi phạm quy tắc nghề nghiệp hoặc quy tắc hành chính</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vô ý gây thương tích hoặc gây tổn hại cho sức khỏe của người khác do vi phạm quy tắc nghề nghiệp hoặc quy tắc hành chính mà tỷ lệ tổn thương cơ thể từ 31% đến 60%, thì bị phạt tiền từ 20.000.000 đồng đến 100.000.000 đồng, phạt cải tạo không giam giữ đến 03 năm hoặc phạt tù từ 03 tháng đến 01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141. Tội hiếp dâm</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dùng vũ lực, đe dọa dùng vũ lực hoặc lợi dụng tình trạng không thể tự vệ được của nạn nhân hoặc bằng thủ đoạn khác giao cấu hoặc thực hiện hành vi quan hệ tình dục khác trái với ý muốn của nạn nhân, thì bị phạt tù từ 02 năm đến 07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143. Tội cưỡng dâm</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dùng mọi thủ đoạn khiến người lệ thuộc mình hoặc người đang ở trong tình trạng quẫn bách phải miễn cưỡng giao cấu hoặc miễn cưỡng thực hiện hành vi quan hệ tình dục khác, thì bị phạt tù từ 01 năm đến 05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155. Tội làm nhục người khác</a:t>
            </a:r>
            <a:endParaRPr sz="839">
              <a:solidFill>
                <a:schemeClr val="dk1"/>
              </a:solidFill>
              <a:latin typeface="Calibri"/>
              <a:ea typeface="Calibri"/>
              <a:cs typeface="Calibri"/>
              <a:sym typeface="Calibri"/>
            </a:endParaRPr>
          </a:p>
          <a:p>
            <a:pPr indent="-228600" lvl="0" marL="228600" rtl="0" algn="l">
              <a:lnSpc>
                <a:spcPct val="80000"/>
              </a:lnSpc>
              <a:spcBef>
                <a:spcPts val="0"/>
              </a:spcBef>
              <a:spcAft>
                <a:spcPts val="0"/>
              </a:spcAft>
              <a:buClr>
                <a:schemeClr val="dk1"/>
              </a:buClr>
              <a:buSzPts val="839"/>
              <a:buFont typeface="Calibri"/>
              <a:buAutoNum type="arabicPeriod"/>
            </a:pPr>
            <a:r>
              <a:rPr lang="en-US" sz="839">
                <a:solidFill>
                  <a:schemeClr val="dk1"/>
                </a:solidFill>
                <a:latin typeface="Calibri"/>
                <a:ea typeface="Calibri"/>
                <a:cs typeface="Calibri"/>
                <a:sym typeface="Calibri"/>
              </a:rPr>
              <a:t>Người nào xúc phạm nghiêm trọng nhân phẩm, danh dự của người khác, thì bị phạt cảnh cáo, phạt tiền từ 10.000.000 đồng đến 30.000.000 đồng hoặc phạt cải tạo không giam giữ đến 03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156. Tội vu khống</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thực hiện một trong các hành vi sau đây, thì bị phạt tiền từ 10.000.000 đồng đến 50.000.000 đồng, phạt cải tạo không giam giữ đến 02 năm hoặc phạt tù từ 03 tháng đến 01 năm: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226. Tội xâm phạm quyền sở hữu công nghiệp</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Người nào cố ý xâm phạm quyền sở hữu công nghiệp đối với nhãn hiệu hoặc chỉ dẫn địa lý đang được bảo hộ tại Việt Nam, thu lợi bất chính từ 100.000.000 đồng đến dưới 300.000.000 đồng hoặc gây thiệt hại cho chủ sở hữu nhãn hiệu hoặc chỉ dẫn địa lý từ 200.000.000 đồng đến dưới 500.000.000 đồng hoặc hàng hóa vi phạm trị giá từ 200.000.000 đồng đến dưới 500.000.000 đồng, thì bị phạt tiền từ 50.000.000 đồng đến 500.000.000 đồng hoặc phạt cải tạo không giam giữ đến 03 năm.</a:t>
            </a:r>
            <a:endParaRPr/>
          </a:p>
          <a:p>
            <a:pPr indent="-228600" lvl="0" marL="228600" rtl="0" algn="l">
              <a:lnSpc>
                <a:spcPct val="80000"/>
              </a:lnSpc>
              <a:spcBef>
                <a:spcPts val="0"/>
              </a:spcBef>
              <a:spcAft>
                <a:spcPts val="0"/>
              </a:spcAft>
              <a:buClr>
                <a:schemeClr val="dk1"/>
              </a:buClr>
              <a:buSzPts val="840"/>
              <a:buFont typeface="Calibri"/>
              <a:buNone/>
            </a:pPr>
            <a:r>
              <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839"/>
          </a:p>
        </p:txBody>
      </p:sp>
      <p:sp>
        <p:nvSpPr>
          <p:cNvPr id="314" name="Google Shape;314;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9.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4.jpg"/><Relationship Id="rId6"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838200" y="1673225"/>
            <a:ext cx="81534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838200" y="2971800"/>
            <a:ext cx="82296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pic>
        <p:nvPicPr>
          <p:cNvPr descr="1.png" id="166" name="Google Shape;166;p22"/>
          <p:cNvPicPr preferRelativeResize="0"/>
          <p:nvPr/>
        </p:nvPicPr>
        <p:blipFill rotWithShape="1">
          <a:blip r:embed="rId3">
            <a:alphaModFix/>
          </a:blip>
          <a:srcRect b="0" l="0" r="0" t="0"/>
          <a:stretch/>
        </p:blipFill>
        <p:spPr>
          <a:xfrm>
            <a:off x="6038850" y="4381500"/>
            <a:ext cx="2524125" cy="2019300"/>
          </a:xfrm>
          <a:prstGeom prst="rect">
            <a:avLst/>
          </a:prstGeom>
          <a:noFill/>
          <a:ln>
            <a:noFill/>
          </a:ln>
        </p:spPr>
      </p:pic>
      <p:sp>
        <p:nvSpPr>
          <p:cNvPr id="167" name="Google Shape;167;p22"/>
          <p:cNvSpPr txBox="1"/>
          <p:nvPr>
            <p:ph idx="1" type="body"/>
          </p:nvPr>
        </p:nvSpPr>
        <p:spPr>
          <a:xfrm>
            <a:off x="762000" y="1371600"/>
            <a:ext cx="7696200" cy="6096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SzPts val="1904"/>
              <a:buNone/>
            </a:pPr>
            <a:r>
              <a:rPr b="1" lang="en-US" sz="2800">
                <a:latin typeface="Times New Roman"/>
                <a:ea typeface="Times New Roman"/>
                <a:cs typeface="Times New Roman"/>
                <a:sym typeface="Times New Roman"/>
              </a:rPr>
              <a:t>3. Các giai đoạn tố tụng</a:t>
            </a:r>
            <a:endParaRPr/>
          </a:p>
        </p:txBody>
      </p:sp>
      <p:sp>
        <p:nvSpPr>
          <p:cNvPr id="168" name="Google Shape;168;p22"/>
          <p:cNvSpPr/>
          <p:nvPr/>
        </p:nvSpPr>
        <p:spPr>
          <a:xfrm>
            <a:off x="838200" y="2376297"/>
            <a:ext cx="1630680" cy="733806"/>
          </a:xfrm>
          <a:prstGeom prst="chevron">
            <a:avLst>
              <a:gd fmla="val 50000"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chemeClr val="lt1"/>
                </a:solidFill>
                <a:latin typeface="Times New Roman"/>
                <a:ea typeface="Times New Roman"/>
                <a:cs typeface="Times New Roman"/>
                <a:sym typeface="Times New Roman"/>
              </a:rPr>
              <a:t>Khởi tố</a:t>
            </a:r>
            <a:endParaRPr b="1" sz="2400">
              <a:solidFill>
                <a:schemeClr val="lt1"/>
              </a:solidFill>
              <a:latin typeface="Times New Roman"/>
              <a:ea typeface="Times New Roman"/>
              <a:cs typeface="Times New Roman"/>
              <a:sym typeface="Times New Roman"/>
            </a:endParaRPr>
          </a:p>
        </p:txBody>
      </p:sp>
      <p:sp>
        <p:nvSpPr>
          <p:cNvPr id="169" name="Google Shape;169;p22"/>
          <p:cNvSpPr/>
          <p:nvPr/>
        </p:nvSpPr>
        <p:spPr>
          <a:xfrm>
            <a:off x="2468880" y="2376297"/>
            <a:ext cx="1630680" cy="733806"/>
          </a:xfrm>
          <a:prstGeom prst="chevron">
            <a:avLst>
              <a:gd fmla="val 50000"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chemeClr val="lt1"/>
                </a:solidFill>
                <a:latin typeface="Times New Roman"/>
                <a:ea typeface="Times New Roman"/>
                <a:cs typeface="Times New Roman"/>
                <a:sym typeface="Times New Roman"/>
              </a:rPr>
              <a:t>Điều tra</a:t>
            </a:r>
            <a:endParaRPr b="1" sz="2400">
              <a:solidFill>
                <a:schemeClr val="lt1"/>
              </a:solidFill>
              <a:latin typeface="Times New Roman"/>
              <a:ea typeface="Times New Roman"/>
              <a:cs typeface="Times New Roman"/>
              <a:sym typeface="Times New Roman"/>
            </a:endParaRPr>
          </a:p>
        </p:txBody>
      </p:sp>
      <p:sp>
        <p:nvSpPr>
          <p:cNvPr id="170" name="Google Shape;170;p22"/>
          <p:cNvSpPr/>
          <p:nvPr/>
        </p:nvSpPr>
        <p:spPr>
          <a:xfrm>
            <a:off x="4099560" y="2376297"/>
            <a:ext cx="1630680" cy="733806"/>
          </a:xfrm>
          <a:prstGeom prst="chevron">
            <a:avLst>
              <a:gd fmla="val 50000"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chemeClr val="lt1"/>
                </a:solidFill>
                <a:latin typeface="Times New Roman"/>
                <a:ea typeface="Times New Roman"/>
                <a:cs typeface="Times New Roman"/>
                <a:sym typeface="Times New Roman"/>
              </a:rPr>
              <a:t>Truy tố</a:t>
            </a:r>
            <a:endParaRPr b="1" sz="2400">
              <a:solidFill>
                <a:schemeClr val="lt1"/>
              </a:solidFill>
              <a:latin typeface="Times New Roman"/>
              <a:ea typeface="Times New Roman"/>
              <a:cs typeface="Times New Roman"/>
              <a:sym typeface="Times New Roman"/>
            </a:endParaRPr>
          </a:p>
        </p:txBody>
      </p:sp>
      <p:sp>
        <p:nvSpPr>
          <p:cNvPr id="171" name="Google Shape;171;p22"/>
          <p:cNvSpPr/>
          <p:nvPr/>
        </p:nvSpPr>
        <p:spPr>
          <a:xfrm>
            <a:off x="5730240" y="2376297"/>
            <a:ext cx="1630680" cy="733806"/>
          </a:xfrm>
          <a:prstGeom prst="chevron">
            <a:avLst>
              <a:gd fmla="val 50000"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chemeClr val="lt1"/>
                </a:solidFill>
                <a:latin typeface="Times New Roman"/>
                <a:ea typeface="Times New Roman"/>
                <a:cs typeface="Times New Roman"/>
                <a:sym typeface="Times New Roman"/>
              </a:rPr>
              <a:t>Xét xử</a:t>
            </a:r>
            <a:endParaRPr b="1" sz="2400">
              <a:solidFill>
                <a:schemeClr val="lt1"/>
              </a:solidFill>
              <a:latin typeface="Times New Roman"/>
              <a:ea typeface="Times New Roman"/>
              <a:cs typeface="Times New Roman"/>
              <a:sym typeface="Times New Roman"/>
            </a:endParaRPr>
          </a:p>
        </p:txBody>
      </p:sp>
      <p:sp>
        <p:nvSpPr>
          <p:cNvPr id="172" name="Google Shape;172;p22"/>
          <p:cNvSpPr/>
          <p:nvPr/>
        </p:nvSpPr>
        <p:spPr>
          <a:xfrm>
            <a:off x="7360920" y="2376297"/>
            <a:ext cx="1630680" cy="733806"/>
          </a:xfrm>
          <a:prstGeom prst="chevron">
            <a:avLst>
              <a:gd fmla="val 50000"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chemeClr val="lt1"/>
                </a:solidFill>
                <a:latin typeface="Times New Roman"/>
                <a:ea typeface="Times New Roman"/>
                <a:cs typeface="Times New Roman"/>
                <a:sym typeface="Times New Roman"/>
              </a:rPr>
              <a:t>THA</a:t>
            </a:r>
            <a:endParaRPr b="1" sz="2400">
              <a:solidFill>
                <a:schemeClr val="lt1"/>
              </a:solidFill>
              <a:latin typeface="Times New Roman"/>
              <a:ea typeface="Times New Roman"/>
              <a:cs typeface="Times New Roman"/>
              <a:sym typeface="Times New Roman"/>
            </a:endParaRPr>
          </a:p>
        </p:txBody>
      </p:sp>
      <p:sp>
        <p:nvSpPr>
          <p:cNvPr id="173" name="Google Shape;173;p22"/>
          <p:cNvSpPr/>
          <p:nvPr/>
        </p:nvSpPr>
        <p:spPr>
          <a:xfrm>
            <a:off x="6009884" y="2057400"/>
            <a:ext cx="858031" cy="34950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Sơ thẩm</a:t>
            </a:r>
            <a:endParaRPr sz="1800">
              <a:solidFill>
                <a:schemeClr val="lt1"/>
              </a:solidFill>
              <a:latin typeface="Times New Roman"/>
              <a:ea typeface="Times New Roman"/>
              <a:cs typeface="Times New Roman"/>
              <a:sym typeface="Times New Roman"/>
            </a:endParaRPr>
          </a:p>
        </p:txBody>
      </p:sp>
      <p:sp>
        <p:nvSpPr>
          <p:cNvPr id="174" name="Google Shape;174;p22"/>
          <p:cNvSpPr/>
          <p:nvPr/>
        </p:nvSpPr>
        <p:spPr>
          <a:xfrm rot="5400000">
            <a:off x="6379756" y="2251181"/>
            <a:ext cx="118287" cy="1074393"/>
          </a:xfrm>
          <a:prstGeom prst="rightArrow">
            <a:avLst>
              <a:gd fmla="val 50000" name="adj1"/>
              <a:gd fmla="val 50000" name="adj2"/>
            </a:avLst>
          </a:prstGeom>
          <a:solidFill>
            <a:srgbClr val="ABC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6170295" y="2729228"/>
            <a:ext cx="537196" cy="88715"/>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6" name="Google Shape;176;p22"/>
          <p:cNvSpPr/>
          <p:nvPr/>
        </p:nvSpPr>
        <p:spPr>
          <a:xfrm>
            <a:off x="6009884" y="3169847"/>
            <a:ext cx="858031" cy="349508"/>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Phúc thẩm</a:t>
            </a:r>
            <a:endParaRPr sz="1800">
              <a:solidFill>
                <a:schemeClr val="lt1"/>
              </a:solidFill>
              <a:latin typeface="Times New Roman"/>
              <a:ea typeface="Times New Roman"/>
              <a:cs typeface="Times New Roman"/>
              <a:sym typeface="Times New Roman"/>
            </a:endParaRPr>
          </a:p>
        </p:txBody>
      </p:sp>
      <p:sp>
        <p:nvSpPr>
          <p:cNvPr id="177" name="Google Shape;177;p22"/>
          <p:cNvSpPr/>
          <p:nvPr/>
        </p:nvSpPr>
        <p:spPr>
          <a:xfrm>
            <a:off x="5791200" y="1676400"/>
            <a:ext cx="1143000" cy="4572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Đặc biệt</a:t>
            </a:r>
            <a:endParaRPr b="1" sz="1800">
              <a:solidFill>
                <a:schemeClr val="lt1"/>
              </a:solidFill>
              <a:latin typeface="Times New Roman"/>
              <a:ea typeface="Times New Roman"/>
              <a:cs typeface="Times New Roman"/>
              <a:sym typeface="Times New Roman"/>
            </a:endParaRPr>
          </a:p>
        </p:txBody>
      </p:sp>
      <p:sp>
        <p:nvSpPr>
          <p:cNvPr id="178" name="Google Shape;178;p22"/>
          <p:cNvSpPr txBox="1"/>
          <p:nvPr/>
        </p:nvSpPr>
        <p:spPr>
          <a:xfrm>
            <a:off x="914400" y="3429000"/>
            <a:ext cx="449580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FF0000"/>
                </a:solidFill>
                <a:latin typeface="Times New Roman"/>
                <a:ea typeface="Times New Roman"/>
                <a:cs typeface="Times New Roman"/>
                <a:sym typeface="Times New Roman"/>
              </a:rPr>
              <a:t>Người bị buộc tội được coi là không có tội cho đến khi được chứng minh theo trình tự luật định và có bản án kết tội của Tòa án đã có hiệu lực pháp luật. </a:t>
            </a:r>
            <a:endParaRPr/>
          </a:p>
          <a:p>
            <a:pPr indent="0" lvl="0" marL="0" marR="0" rtl="0" algn="just">
              <a:spcBef>
                <a:spcPts val="0"/>
              </a:spcBef>
              <a:spcAft>
                <a:spcPts val="0"/>
              </a:spcAft>
              <a:buNone/>
            </a:pPr>
            <a:r>
              <a:rPr b="1" i="1" lang="en-US" sz="2400">
                <a:solidFill>
                  <a:srgbClr val="FF0000"/>
                </a:solidFill>
                <a:latin typeface="Times New Roman"/>
                <a:ea typeface="Times New Roman"/>
                <a:cs typeface="Times New Roman"/>
                <a:sym typeface="Times New Roman"/>
              </a:rPr>
              <a:t>(Khoản 1, Điều 31, HP 2013)</a:t>
            </a:r>
            <a:endParaRPr b="1" i="1" sz="2400">
              <a:solidFill>
                <a:srgbClr val="FF0000"/>
              </a:solidFill>
              <a:latin typeface="Times New Roman"/>
              <a:ea typeface="Times New Roman"/>
              <a:cs typeface="Times New Roman"/>
              <a:sym typeface="Times New Roman"/>
            </a:endParaRPr>
          </a:p>
        </p:txBody>
      </p:sp>
      <p:sp>
        <p:nvSpPr>
          <p:cNvPr id="179" name="Google Shape;179;p22"/>
          <p:cNvSpPr txBox="1"/>
          <p:nvPr/>
        </p:nvSpPr>
        <p:spPr>
          <a:xfrm>
            <a:off x="6096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381000" y="1219200"/>
            <a:ext cx="6934200" cy="6858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618"/>
              <a:buNone/>
            </a:pPr>
            <a:r>
              <a:rPr b="1" lang="en-US" sz="2380">
                <a:latin typeface="Times New Roman"/>
                <a:ea typeface="Times New Roman"/>
                <a:cs typeface="Times New Roman"/>
                <a:sym typeface="Times New Roman"/>
              </a:rPr>
              <a:t>4. Cơ quan có thẩm quyền tiến hành tố tụng:</a:t>
            </a:r>
            <a:endParaRPr/>
          </a:p>
        </p:txBody>
      </p:sp>
      <p:sp>
        <p:nvSpPr>
          <p:cNvPr id="185" name="Google Shape;185;p23"/>
          <p:cNvSpPr/>
          <p:nvPr/>
        </p:nvSpPr>
        <p:spPr>
          <a:xfrm>
            <a:off x="762000" y="1752600"/>
            <a:ext cx="401382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Cơ quan Điều tra</a:t>
            </a:r>
            <a:endParaRPr sz="1800">
              <a:solidFill>
                <a:schemeClr val="lt1"/>
              </a:solidFill>
              <a:latin typeface="Times New Roman"/>
              <a:ea typeface="Times New Roman"/>
              <a:cs typeface="Times New Roman"/>
              <a:sym typeface="Times New Roman"/>
            </a:endParaRPr>
          </a:p>
        </p:txBody>
      </p:sp>
      <p:sp>
        <p:nvSpPr>
          <p:cNvPr id="186" name="Google Shape;186;p23"/>
          <p:cNvSpPr/>
          <p:nvPr/>
        </p:nvSpPr>
        <p:spPr>
          <a:xfrm>
            <a:off x="1803087" y="2444985"/>
            <a:ext cx="401382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
        <p:nvSpPr>
          <p:cNvPr id="187" name="Google Shape;187;p23"/>
          <p:cNvSpPr/>
          <p:nvPr/>
        </p:nvSpPr>
        <p:spPr>
          <a:xfrm>
            <a:off x="762000" y="3137370"/>
            <a:ext cx="401382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Viện kiểm sát ND</a:t>
            </a:r>
            <a:endParaRPr sz="1800">
              <a:solidFill>
                <a:schemeClr val="lt1"/>
              </a:solidFill>
              <a:latin typeface="Times New Roman"/>
              <a:ea typeface="Times New Roman"/>
              <a:cs typeface="Times New Roman"/>
              <a:sym typeface="Times New Roman"/>
            </a:endParaRPr>
          </a:p>
        </p:txBody>
      </p:sp>
      <p:sp>
        <p:nvSpPr>
          <p:cNvPr id="188" name="Google Shape;188;p23"/>
          <p:cNvSpPr/>
          <p:nvPr/>
        </p:nvSpPr>
        <p:spPr>
          <a:xfrm>
            <a:off x="1803087" y="3829755"/>
            <a:ext cx="401382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
        <p:nvSpPr>
          <p:cNvPr id="189" name="Google Shape;189;p23"/>
          <p:cNvSpPr/>
          <p:nvPr/>
        </p:nvSpPr>
        <p:spPr>
          <a:xfrm>
            <a:off x="762000" y="4522140"/>
            <a:ext cx="4013826" cy="602074"/>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Tòa án ND</a:t>
            </a:r>
            <a:endParaRPr sz="1800">
              <a:solidFill>
                <a:schemeClr val="lt1"/>
              </a:solidFill>
              <a:latin typeface="Times New Roman"/>
              <a:ea typeface="Times New Roman"/>
              <a:cs typeface="Times New Roman"/>
              <a:sym typeface="Times New Roman"/>
            </a:endParaRPr>
          </a:p>
        </p:txBody>
      </p:sp>
      <p:sp>
        <p:nvSpPr>
          <p:cNvPr id="190" name="Google Shape;190;p23"/>
          <p:cNvSpPr/>
          <p:nvPr/>
        </p:nvSpPr>
        <p:spPr>
          <a:xfrm>
            <a:off x="1803087" y="5214525"/>
            <a:ext cx="4013826" cy="602074"/>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descr="22.jpg" id="191" name="Google Shape;191;p23"/>
          <p:cNvPicPr preferRelativeResize="0"/>
          <p:nvPr/>
        </p:nvPicPr>
        <p:blipFill rotWithShape="1">
          <a:blip r:embed="rId3">
            <a:alphaModFix/>
          </a:blip>
          <a:srcRect b="0" l="0" r="0" t="0"/>
          <a:stretch/>
        </p:blipFill>
        <p:spPr>
          <a:xfrm>
            <a:off x="7097972" y="4495799"/>
            <a:ext cx="1512628" cy="1600201"/>
          </a:xfrm>
          <a:prstGeom prst="rect">
            <a:avLst/>
          </a:prstGeom>
          <a:noFill/>
          <a:ln>
            <a:noFill/>
          </a:ln>
        </p:spPr>
      </p:pic>
      <p:pic>
        <p:nvPicPr>
          <p:cNvPr descr="23.jpg" id="192" name="Google Shape;192;p23"/>
          <p:cNvPicPr preferRelativeResize="0"/>
          <p:nvPr/>
        </p:nvPicPr>
        <p:blipFill rotWithShape="1">
          <a:blip r:embed="rId4">
            <a:alphaModFix/>
          </a:blip>
          <a:srcRect b="0" l="0" r="0" t="0"/>
          <a:stretch/>
        </p:blipFill>
        <p:spPr>
          <a:xfrm>
            <a:off x="7000875" y="2962275"/>
            <a:ext cx="1609725" cy="1609725"/>
          </a:xfrm>
          <a:prstGeom prst="rect">
            <a:avLst/>
          </a:prstGeom>
          <a:noFill/>
          <a:ln>
            <a:noFill/>
          </a:ln>
        </p:spPr>
      </p:pic>
      <p:pic>
        <p:nvPicPr>
          <p:cNvPr descr="bocongan.jpg" id="193" name="Google Shape;193;p23"/>
          <p:cNvPicPr preferRelativeResize="0"/>
          <p:nvPr/>
        </p:nvPicPr>
        <p:blipFill rotWithShape="1">
          <a:blip r:embed="rId5">
            <a:alphaModFix/>
          </a:blip>
          <a:srcRect b="0" l="0" r="0" t="0"/>
          <a:stretch/>
        </p:blipFill>
        <p:spPr>
          <a:xfrm>
            <a:off x="7190232" y="1371600"/>
            <a:ext cx="1191768" cy="1619250"/>
          </a:xfrm>
          <a:prstGeom prst="rect">
            <a:avLst/>
          </a:prstGeom>
          <a:noFill/>
          <a:ln>
            <a:noFill/>
          </a:ln>
        </p:spPr>
      </p:pic>
      <p:sp>
        <p:nvSpPr>
          <p:cNvPr id="194" name="Google Shape;194;p23"/>
          <p:cNvSpPr txBox="1"/>
          <p:nvPr/>
        </p:nvSpPr>
        <p:spPr>
          <a:xfrm>
            <a:off x="609600" y="3810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381000" y="1219200"/>
            <a:ext cx="7620000" cy="68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5. Người có thẩm quyền tiến hành tố tụng:</a:t>
            </a:r>
            <a:endParaRPr/>
          </a:p>
        </p:txBody>
      </p:sp>
      <p:sp>
        <p:nvSpPr>
          <p:cNvPr id="200" name="Google Shape;200;p24"/>
          <p:cNvSpPr/>
          <p:nvPr/>
        </p:nvSpPr>
        <p:spPr>
          <a:xfrm>
            <a:off x="609600" y="1986517"/>
            <a:ext cx="4496893" cy="511499"/>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Cơ quan Điều tra</a:t>
            </a:r>
            <a:endParaRPr b="1" sz="2000">
              <a:solidFill>
                <a:schemeClr val="lt1"/>
              </a:solidFill>
              <a:latin typeface="Times New Roman"/>
              <a:ea typeface="Times New Roman"/>
              <a:cs typeface="Times New Roman"/>
              <a:sym typeface="Times New Roman"/>
            </a:endParaRPr>
          </a:p>
        </p:txBody>
      </p:sp>
      <p:sp>
        <p:nvSpPr>
          <p:cNvPr id="201" name="Google Shape;201;p24"/>
          <p:cNvSpPr/>
          <p:nvPr/>
        </p:nvSpPr>
        <p:spPr>
          <a:xfrm>
            <a:off x="1752053" y="2680714"/>
            <a:ext cx="4496893" cy="511499"/>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Thủ trưởng, Phó Thủ trưởng, Điều tra viên, Cán bộ điều tra</a:t>
            </a:r>
            <a:endParaRPr b="0" i="0" sz="1800" u="none" cap="none" strike="noStrike">
              <a:solidFill>
                <a:schemeClr val="dk1"/>
              </a:solidFill>
              <a:latin typeface="Times New Roman"/>
              <a:ea typeface="Times New Roman"/>
              <a:cs typeface="Times New Roman"/>
              <a:sym typeface="Times New Roman"/>
            </a:endParaRPr>
          </a:p>
        </p:txBody>
      </p:sp>
      <p:sp>
        <p:nvSpPr>
          <p:cNvPr id="202" name="Google Shape;202;p24"/>
          <p:cNvSpPr/>
          <p:nvPr/>
        </p:nvSpPr>
        <p:spPr>
          <a:xfrm>
            <a:off x="609600" y="3374910"/>
            <a:ext cx="4496893" cy="511499"/>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Viện kiểm sát ND</a:t>
            </a:r>
            <a:endParaRPr b="1" sz="2000">
              <a:solidFill>
                <a:schemeClr val="lt1"/>
              </a:solidFill>
              <a:latin typeface="Times New Roman"/>
              <a:ea typeface="Times New Roman"/>
              <a:cs typeface="Times New Roman"/>
              <a:sym typeface="Times New Roman"/>
            </a:endParaRPr>
          </a:p>
        </p:txBody>
      </p:sp>
      <p:sp>
        <p:nvSpPr>
          <p:cNvPr id="203" name="Google Shape;203;p24"/>
          <p:cNvSpPr/>
          <p:nvPr/>
        </p:nvSpPr>
        <p:spPr>
          <a:xfrm>
            <a:off x="1752053" y="4069107"/>
            <a:ext cx="4496893" cy="511499"/>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Viện trưởng, Phó Viện trưởng, Kiểm sát viên, Kiêm tra viên</a:t>
            </a:r>
            <a:endParaRPr b="0" i="0" sz="1800" u="none" cap="none" strike="noStrike">
              <a:solidFill>
                <a:schemeClr val="dk1"/>
              </a:solidFill>
              <a:latin typeface="Times New Roman"/>
              <a:ea typeface="Times New Roman"/>
              <a:cs typeface="Times New Roman"/>
              <a:sym typeface="Times New Roman"/>
            </a:endParaRPr>
          </a:p>
        </p:txBody>
      </p:sp>
      <p:sp>
        <p:nvSpPr>
          <p:cNvPr id="204" name="Google Shape;204;p24"/>
          <p:cNvSpPr/>
          <p:nvPr/>
        </p:nvSpPr>
        <p:spPr>
          <a:xfrm>
            <a:off x="609600" y="4763303"/>
            <a:ext cx="4496893" cy="511499"/>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Tòa án ND</a:t>
            </a:r>
            <a:endParaRPr b="1" sz="2000">
              <a:solidFill>
                <a:schemeClr val="lt1"/>
              </a:solidFill>
              <a:latin typeface="Times New Roman"/>
              <a:ea typeface="Times New Roman"/>
              <a:cs typeface="Times New Roman"/>
              <a:sym typeface="Times New Roman"/>
            </a:endParaRPr>
          </a:p>
        </p:txBody>
      </p:sp>
      <p:sp>
        <p:nvSpPr>
          <p:cNvPr id="205" name="Google Shape;205;p24"/>
          <p:cNvSpPr/>
          <p:nvPr/>
        </p:nvSpPr>
        <p:spPr>
          <a:xfrm>
            <a:off x="1752053" y="5457500"/>
            <a:ext cx="4496893" cy="511499"/>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Chánh án, Phó Chánh án, Thẩm phán, Hội thẩm, Thư kí toà, Thẩm tra viên</a:t>
            </a:r>
            <a:endParaRPr b="0" i="0" sz="1800" u="none" cap="none" strike="noStrike">
              <a:solidFill>
                <a:schemeClr val="dk1"/>
              </a:solidFill>
              <a:latin typeface="Times New Roman"/>
              <a:ea typeface="Times New Roman"/>
              <a:cs typeface="Times New Roman"/>
              <a:sym typeface="Times New Roman"/>
            </a:endParaRPr>
          </a:p>
        </p:txBody>
      </p:sp>
      <p:pic>
        <p:nvPicPr>
          <p:cNvPr descr="22.jpg" id="206" name="Google Shape;206;p24"/>
          <p:cNvPicPr preferRelativeResize="0"/>
          <p:nvPr/>
        </p:nvPicPr>
        <p:blipFill rotWithShape="1">
          <a:blip r:embed="rId3">
            <a:alphaModFix/>
          </a:blip>
          <a:srcRect b="0" l="0" r="0" t="0"/>
          <a:stretch/>
        </p:blipFill>
        <p:spPr>
          <a:xfrm>
            <a:off x="7402772" y="4571999"/>
            <a:ext cx="1512628" cy="1600201"/>
          </a:xfrm>
          <a:prstGeom prst="rect">
            <a:avLst/>
          </a:prstGeom>
          <a:noFill/>
          <a:ln>
            <a:noFill/>
          </a:ln>
        </p:spPr>
      </p:pic>
      <p:pic>
        <p:nvPicPr>
          <p:cNvPr descr="23.jpg" id="207" name="Google Shape;207;p24"/>
          <p:cNvPicPr preferRelativeResize="0"/>
          <p:nvPr/>
        </p:nvPicPr>
        <p:blipFill rotWithShape="1">
          <a:blip r:embed="rId4">
            <a:alphaModFix/>
          </a:blip>
          <a:srcRect b="0" l="0" r="0" t="0"/>
          <a:stretch/>
        </p:blipFill>
        <p:spPr>
          <a:xfrm>
            <a:off x="7315200" y="2895600"/>
            <a:ext cx="1609725" cy="1609725"/>
          </a:xfrm>
          <a:prstGeom prst="rect">
            <a:avLst/>
          </a:prstGeom>
          <a:noFill/>
          <a:ln>
            <a:noFill/>
          </a:ln>
        </p:spPr>
      </p:pic>
      <p:pic>
        <p:nvPicPr>
          <p:cNvPr descr="bocongan.jpg" id="208" name="Google Shape;208;p24"/>
          <p:cNvPicPr preferRelativeResize="0"/>
          <p:nvPr/>
        </p:nvPicPr>
        <p:blipFill rotWithShape="1">
          <a:blip r:embed="rId5">
            <a:alphaModFix/>
          </a:blip>
          <a:srcRect b="0" l="0" r="0" t="0"/>
          <a:stretch/>
        </p:blipFill>
        <p:spPr>
          <a:xfrm>
            <a:off x="7571232" y="1295400"/>
            <a:ext cx="1191768" cy="1619250"/>
          </a:xfrm>
          <a:prstGeom prst="rect">
            <a:avLst/>
          </a:prstGeom>
          <a:noFill/>
          <a:ln>
            <a:noFill/>
          </a:ln>
        </p:spPr>
      </p:pic>
      <p:sp>
        <p:nvSpPr>
          <p:cNvPr id="209" name="Google Shape;209;p24"/>
          <p:cNvSpPr txBox="1"/>
          <p:nvPr/>
        </p:nvSpPr>
        <p:spPr>
          <a:xfrm>
            <a:off x="609600" y="3810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381000" y="1371600"/>
            <a:ext cx="7848600" cy="68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6. Người tham gia tố tụng:</a:t>
            </a:r>
            <a:endParaRPr/>
          </a:p>
        </p:txBody>
      </p:sp>
      <p:sp>
        <p:nvSpPr>
          <p:cNvPr id="215" name="Google Shape;215;p25"/>
          <p:cNvSpPr txBox="1"/>
          <p:nvPr/>
        </p:nvSpPr>
        <p:spPr>
          <a:xfrm>
            <a:off x="6858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216" name="Google Shape;216;p25"/>
          <p:cNvSpPr txBox="1"/>
          <p:nvPr/>
        </p:nvSpPr>
        <p:spPr>
          <a:xfrm>
            <a:off x="914400" y="1905000"/>
            <a:ext cx="7848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THAM GIA TỐ TỤNG</a:t>
            </a:r>
            <a:endParaRPr b="1" sz="1800">
              <a:solidFill>
                <a:schemeClr val="dk1"/>
              </a:solidFill>
              <a:latin typeface="Times New Roman"/>
              <a:ea typeface="Times New Roman"/>
              <a:cs typeface="Times New Roman"/>
              <a:sym typeface="Times New Roman"/>
            </a:endParaRPr>
          </a:p>
        </p:txBody>
      </p:sp>
      <p:sp>
        <p:nvSpPr>
          <p:cNvPr id="217" name="Google Shape;217;p25"/>
          <p:cNvSpPr txBox="1"/>
          <p:nvPr/>
        </p:nvSpPr>
        <p:spPr>
          <a:xfrm>
            <a:off x="914400" y="2514600"/>
            <a:ext cx="914400" cy="2308324"/>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tố giác, báo tin về tội phạm, kiến nghị khởi tố</a:t>
            </a:r>
            <a:endParaRPr b="1" sz="1800">
              <a:solidFill>
                <a:schemeClr val="dk1"/>
              </a:solidFill>
              <a:latin typeface="Times New Roman"/>
              <a:ea typeface="Times New Roman"/>
              <a:cs typeface="Times New Roman"/>
              <a:sym typeface="Times New Roman"/>
            </a:endParaRPr>
          </a:p>
        </p:txBody>
      </p:sp>
      <p:sp>
        <p:nvSpPr>
          <p:cNvPr id="218" name="Google Shape;218;p25"/>
          <p:cNvSpPr txBox="1"/>
          <p:nvPr/>
        </p:nvSpPr>
        <p:spPr>
          <a:xfrm>
            <a:off x="1981200" y="2514600"/>
            <a:ext cx="2133600" cy="646331"/>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bị tố giác, bị kiến nghị khởi tố</a:t>
            </a:r>
            <a:endParaRPr b="1" sz="1800">
              <a:solidFill>
                <a:schemeClr val="dk1"/>
              </a:solidFill>
              <a:latin typeface="Times New Roman"/>
              <a:ea typeface="Times New Roman"/>
              <a:cs typeface="Times New Roman"/>
              <a:sym typeface="Times New Roman"/>
            </a:endParaRPr>
          </a:p>
        </p:txBody>
      </p:sp>
      <p:sp>
        <p:nvSpPr>
          <p:cNvPr id="219" name="Google Shape;219;p25"/>
          <p:cNvSpPr txBox="1"/>
          <p:nvPr/>
        </p:nvSpPr>
        <p:spPr>
          <a:xfrm>
            <a:off x="1981200" y="3276600"/>
            <a:ext cx="2133600" cy="923330"/>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bị giữ trong trường hợp khẩn cấp</a:t>
            </a:r>
            <a:endParaRPr b="1" sz="1800">
              <a:solidFill>
                <a:schemeClr val="dk1"/>
              </a:solidFill>
              <a:latin typeface="Times New Roman"/>
              <a:ea typeface="Times New Roman"/>
              <a:cs typeface="Times New Roman"/>
              <a:sym typeface="Times New Roman"/>
            </a:endParaRPr>
          </a:p>
        </p:txBody>
      </p:sp>
      <p:sp>
        <p:nvSpPr>
          <p:cNvPr id="220" name="Google Shape;220;p25"/>
          <p:cNvSpPr txBox="1"/>
          <p:nvPr/>
        </p:nvSpPr>
        <p:spPr>
          <a:xfrm>
            <a:off x="1981200" y="43434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bị bắt</a:t>
            </a:r>
            <a:endParaRPr b="1" sz="1800">
              <a:solidFill>
                <a:schemeClr val="dk1"/>
              </a:solidFill>
              <a:latin typeface="Times New Roman"/>
              <a:ea typeface="Times New Roman"/>
              <a:cs typeface="Times New Roman"/>
              <a:sym typeface="Times New Roman"/>
            </a:endParaRPr>
          </a:p>
        </p:txBody>
      </p:sp>
      <p:sp>
        <p:nvSpPr>
          <p:cNvPr id="221" name="Google Shape;221;p25"/>
          <p:cNvSpPr txBox="1"/>
          <p:nvPr/>
        </p:nvSpPr>
        <p:spPr>
          <a:xfrm>
            <a:off x="1981200" y="48768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bị tạm giữ</a:t>
            </a:r>
            <a:endParaRPr b="1" sz="1800">
              <a:solidFill>
                <a:schemeClr val="dk1"/>
              </a:solidFill>
              <a:latin typeface="Times New Roman"/>
              <a:ea typeface="Times New Roman"/>
              <a:cs typeface="Times New Roman"/>
              <a:sym typeface="Times New Roman"/>
            </a:endParaRPr>
          </a:p>
        </p:txBody>
      </p:sp>
      <p:sp>
        <p:nvSpPr>
          <p:cNvPr id="222" name="Google Shape;222;p25"/>
          <p:cNvSpPr txBox="1"/>
          <p:nvPr/>
        </p:nvSpPr>
        <p:spPr>
          <a:xfrm>
            <a:off x="1981200" y="54102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Bị can</a:t>
            </a:r>
            <a:endParaRPr b="1" sz="1800">
              <a:solidFill>
                <a:schemeClr val="dk1"/>
              </a:solidFill>
              <a:latin typeface="Times New Roman"/>
              <a:ea typeface="Times New Roman"/>
              <a:cs typeface="Times New Roman"/>
              <a:sym typeface="Times New Roman"/>
            </a:endParaRPr>
          </a:p>
        </p:txBody>
      </p:sp>
      <p:sp>
        <p:nvSpPr>
          <p:cNvPr id="223" name="Google Shape;223;p25"/>
          <p:cNvSpPr txBox="1"/>
          <p:nvPr/>
        </p:nvSpPr>
        <p:spPr>
          <a:xfrm>
            <a:off x="1981200" y="59436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Bị cáo</a:t>
            </a:r>
            <a:endParaRPr b="1" sz="1800">
              <a:solidFill>
                <a:schemeClr val="dk1"/>
              </a:solidFill>
              <a:latin typeface="Times New Roman"/>
              <a:ea typeface="Times New Roman"/>
              <a:cs typeface="Times New Roman"/>
              <a:sym typeface="Times New Roman"/>
            </a:endParaRPr>
          </a:p>
        </p:txBody>
      </p:sp>
      <p:sp>
        <p:nvSpPr>
          <p:cNvPr id="224" name="Google Shape;224;p25"/>
          <p:cNvSpPr txBox="1"/>
          <p:nvPr/>
        </p:nvSpPr>
        <p:spPr>
          <a:xfrm>
            <a:off x="4419600" y="25146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Bị hại</a:t>
            </a:r>
            <a:endParaRPr b="1" sz="1800">
              <a:solidFill>
                <a:schemeClr val="dk1"/>
              </a:solidFill>
              <a:latin typeface="Times New Roman"/>
              <a:ea typeface="Times New Roman"/>
              <a:cs typeface="Times New Roman"/>
              <a:sym typeface="Times New Roman"/>
            </a:endParaRPr>
          </a:p>
        </p:txBody>
      </p:sp>
      <p:sp>
        <p:nvSpPr>
          <p:cNvPr id="225" name="Google Shape;225;p25"/>
          <p:cNvSpPr txBox="1"/>
          <p:nvPr/>
        </p:nvSpPr>
        <p:spPr>
          <a:xfrm>
            <a:off x="4419600" y="3059668"/>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Nguyên đơn dân sự</a:t>
            </a:r>
            <a:endParaRPr b="1" sz="1800">
              <a:solidFill>
                <a:schemeClr val="dk1"/>
              </a:solidFill>
              <a:latin typeface="Times New Roman"/>
              <a:ea typeface="Times New Roman"/>
              <a:cs typeface="Times New Roman"/>
              <a:sym typeface="Times New Roman"/>
            </a:endParaRPr>
          </a:p>
        </p:txBody>
      </p:sp>
      <p:sp>
        <p:nvSpPr>
          <p:cNvPr id="226" name="Google Shape;226;p25"/>
          <p:cNvSpPr txBox="1"/>
          <p:nvPr/>
        </p:nvSpPr>
        <p:spPr>
          <a:xfrm>
            <a:off x="4419600" y="35052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Bị đơn dân sự</a:t>
            </a:r>
            <a:endParaRPr b="1" sz="1800">
              <a:solidFill>
                <a:schemeClr val="dk1"/>
              </a:solidFill>
              <a:latin typeface="Times New Roman"/>
              <a:ea typeface="Times New Roman"/>
              <a:cs typeface="Times New Roman"/>
              <a:sym typeface="Times New Roman"/>
            </a:endParaRPr>
          </a:p>
        </p:txBody>
      </p:sp>
      <p:sp>
        <p:nvSpPr>
          <p:cNvPr id="227" name="Google Shape;227;p25"/>
          <p:cNvSpPr txBox="1"/>
          <p:nvPr/>
        </p:nvSpPr>
        <p:spPr>
          <a:xfrm>
            <a:off x="4419600" y="4038600"/>
            <a:ext cx="2133600" cy="923330"/>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có quyền lợi, nghĩa vụ liên quan đến vụ án</a:t>
            </a:r>
            <a:endParaRPr b="1" sz="1800">
              <a:solidFill>
                <a:schemeClr val="dk1"/>
              </a:solidFill>
              <a:latin typeface="Times New Roman"/>
              <a:ea typeface="Times New Roman"/>
              <a:cs typeface="Times New Roman"/>
              <a:sym typeface="Times New Roman"/>
            </a:endParaRPr>
          </a:p>
        </p:txBody>
      </p:sp>
      <p:sp>
        <p:nvSpPr>
          <p:cNvPr id="228" name="Google Shape;228;p25"/>
          <p:cNvSpPr txBox="1"/>
          <p:nvPr/>
        </p:nvSpPr>
        <p:spPr>
          <a:xfrm>
            <a:off x="4419600" y="5075872"/>
            <a:ext cx="2133600" cy="1477328"/>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làm chứng, Người chứng kiến, Người giám định, Người phiên dịch, Người dịch thuật</a:t>
            </a:r>
            <a:endParaRPr b="1" sz="1800">
              <a:solidFill>
                <a:schemeClr val="dk1"/>
              </a:solidFill>
              <a:latin typeface="Times New Roman"/>
              <a:ea typeface="Times New Roman"/>
              <a:cs typeface="Times New Roman"/>
              <a:sym typeface="Times New Roman"/>
            </a:endParaRPr>
          </a:p>
        </p:txBody>
      </p:sp>
      <p:sp>
        <p:nvSpPr>
          <p:cNvPr id="229" name="Google Shape;229;p25"/>
          <p:cNvSpPr txBox="1"/>
          <p:nvPr/>
        </p:nvSpPr>
        <p:spPr>
          <a:xfrm>
            <a:off x="6781800" y="2514600"/>
            <a:ext cx="2133600" cy="369332"/>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Người bào chữa</a:t>
            </a:r>
            <a:endParaRPr b="1" sz="1800">
              <a:solidFill>
                <a:schemeClr val="dk1"/>
              </a:solidFill>
              <a:latin typeface="Times New Roman"/>
              <a:ea typeface="Times New Roman"/>
              <a:cs typeface="Times New Roman"/>
              <a:sym typeface="Times New Roman"/>
            </a:endParaRPr>
          </a:p>
        </p:txBody>
      </p:sp>
      <p:sp>
        <p:nvSpPr>
          <p:cNvPr id="230" name="Google Shape;230;p25"/>
          <p:cNvSpPr txBox="1"/>
          <p:nvPr/>
        </p:nvSpPr>
        <p:spPr>
          <a:xfrm>
            <a:off x="6781800" y="3124200"/>
            <a:ext cx="2133600" cy="1477328"/>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bảo vệ quyền và lợi ích hợp pháp của bị hại, đương sự, người bị tố giác, bị kiến nghị khởi tố</a:t>
            </a:r>
            <a:endParaRPr b="1" sz="1800">
              <a:solidFill>
                <a:schemeClr val="dk1"/>
              </a:solidFill>
              <a:latin typeface="Times New Roman"/>
              <a:ea typeface="Times New Roman"/>
              <a:cs typeface="Times New Roman"/>
              <a:sym typeface="Times New Roman"/>
            </a:endParaRPr>
          </a:p>
        </p:txBody>
      </p:sp>
      <p:sp>
        <p:nvSpPr>
          <p:cNvPr id="231" name="Google Shape;231;p25"/>
          <p:cNvSpPr txBox="1"/>
          <p:nvPr/>
        </p:nvSpPr>
        <p:spPr>
          <a:xfrm>
            <a:off x="6781800" y="4724400"/>
            <a:ext cx="2133600" cy="1477328"/>
          </a:xfrm>
          <a:prstGeom prst="rect">
            <a:avLst/>
          </a:prstGeom>
          <a:gradFill>
            <a:gsLst>
              <a:gs pos="0">
                <a:srgbClr val="8ECFE7"/>
              </a:gs>
              <a:gs pos="50000">
                <a:srgbClr val="BBDEEE"/>
              </a:gs>
              <a:gs pos="100000">
                <a:srgbClr val="DDEEF6"/>
              </a:gs>
            </a:gsLst>
            <a:lin ang="5400000" scaled="0"/>
          </a:gra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đại diện theo pháp luật của pháp nhân phạm tội,</a:t>
            </a:r>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Người đại diện khác</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914400" y="1447800"/>
            <a:ext cx="7848600" cy="46482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618"/>
              <a:buNone/>
            </a:pPr>
            <a:r>
              <a:rPr b="1" lang="en-US" sz="2380">
                <a:latin typeface="Times New Roman"/>
                <a:ea typeface="Times New Roman"/>
                <a:cs typeface="Times New Roman"/>
                <a:sym typeface="Times New Roman"/>
              </a:rPr>
              <a:t>6.1 Người bị tạm giữ</a:t>
            </a:r>
            <a:endParaRPr/>
          </a:p>
          <a:p>
            <a:pPr indent="457200" lvl="0" marL="0" rtl="0" algn="just">
              <a:lnSpc>
                <a:spcPct val="90000"/>
              </a:lnSpc>
              <a:spcBef>
                <a:spcPts val="400"/>
              </a:spcBef>
              <a:spcAft>
                <a:spcPts val="0"/>
              </a:spcAft>
              <a:buSzPts val="1618"/>
              <a:buNone/>
            </a:pPr>
            <a:r>
              <a:rPr i="1" lang="en-US" sz="2380">
                <a:latin typeface="Times New Roman"/>
                <a:ea typeface="Times New Roman"/>
                <a:cs typeface="Times New Roman"/>
                <a:sym typeface="Times New Roman"/>
              </a:rPr>
              <a:t>“Người bị tạm giữ là </a:t>
            </a:r>
            <a:r>
              <a:rPr i="1" lang="en-US" sz="2380">
                <a:solidFill>
                  <a:srgbClr val="FF0000"/>
                </a:solidFill>
                <a:latin typeface="Times New Roman"/>
                <a:ea typeface="Times New Roman"/>
                <a:cs typeface="Times New Roman"/>
                <a:sym typeface="Times New Roman"/>
              </a:rPr>
              <a:t>người bị giữ trong trường hợp khẩn cấp</a:t>
            </a:r>
            <a:r>
              <a:rPr i="1" lang="en-US" sz="2380">
                <a:latin typeface="Times New Roman"/>
                <a:ea typeface="Times New Roman"/>
                <a:cs typeface="Times New Roman"/>
                <a:sym typeface="Times New Roman"/>
              </a:rPr>
              <a:t>, </a:t>
            </a:r>
            <a:r>
              <a:rPr i="1" lang="en-US" sz="2380">
                <a:solidFill>
                  <a:srgbClr val="FF0000"/>
                </a:solidFill>
                <a:latin typeface="Times New Roman"/>
                <a:ea typeface="Times New Roman"/>
                <a:cs typeface="Times New Roman"/>
                <a:sym typeface="Times New Roman"/>
              </a:rPr>
              <a:t>bị bắt trong trường hợp phạm tội quả tang</a:t>
            </a:r>
            <a:r>
              <a:rPr i="1" lang="en-US" sz="2380">
                <a:latin typeface="Times New Roman"/>
                <a:ea typeface="Times New Roman"/>
                <a:cs typeface="Times New Roman"/>
                <a:sym typeface="Times New Roman"/>
              </a:rPr>
              <a:t>, </a:t>
            </a:r>
            <a:r>
              <a:rPr i="1" lang="en-US" sz="2380">
                <a:solidFill>
                  <a:srgbClr val="FF0000"/>
                </a:solidFill>
                <a:latin typeface="Times New Roman"/>
                <a:ea typeface="Times New Roman"/>
                <a:cs typeface="Times New Roman"/>
                <a:sym typeface="Times New Roman"/>
              </a:rPr>
              <a:t>bị bắt theo quyết định truy nã</a:t>
            </a:r>
            <a:r>
              <a:rPr i="1" lang="en-US" sz="2380">
                <a:latin typeface="Times New Roman"/>
                <a:ea typeface="Times New Roman"/>
                <a:cs typeface="Times New Roman"/>
                <a:sym typeface="Times New Roman"/>
              </a:rPr>
              <a:t> hoặc người phạm tội </a:t>
            </a:r>
            <a:r>
              <a:rPr i="1" lang="en-US" sz="2380">
                <a:solidFill>
                  <a:srgbClr val="FF0000"/>
                </a:solidFill>
                <a:latin typeface="Times New Roman"/>
                <a:ea typeface="Times New Roman"/>
                <a:cs typeface="Times New Roman"/>
                <a:sym typeface="Times New Roman"/>
              </a:rPr>
              <a:t>tự thú, đầu thú </a:t>
            </a:r>
            <a:r>
              <a:rPr i="1" lang="en-US" sz="2380">
                <a:latin typeface="Times New Roman"/>
                <a:ea typeface="Times New Roman"/>
                <a:cs typeface="Times New Roman"/>
                <a:sym typeface="Times New Roman"/>
              </a:rPr>
              <a:t>và đối với họ đã có quyết định tạm giữ.” </a:t>
            </a:r>
            <a:r>
              <a:rPr lang="en-US" sz="2380">
                <a:latin typeface="Times New Roman"/>
                <a:ea typeface="Times New Roman"/>
                <a:cs typeface="Times New Roman"/>
                <a:sym typeface="Times New Roman"/>
              </a:rPr>
              <a:t>(Khoản 1, Điều 59, BLTTHS)</a:t>
            </a:r>
            <a:endParaRPr/>
          </a:p>
          <a:p>
            <a:pPr indent="-457200" lvl="0" marL="457200" rtl="0" algn="just">
              <a:lnSpc>
                <a:spcPct val="90000"/>
              </a:lnSpc>
              <a:spcBef>
                <a:spcPts val="400"/>
              </a:spcBef>
              <a:spcAft>
                <a:spcPts val="0"/>
              </a:spcAft>
              <a:buSzPts val="1618"/>
              <a:buFont typeface="Times New Roman"/>
              <a:buChar char="-"/>
            </a:pPr>
            <a:r>
              <a:rPr b="1" lang="en-US" sz="2380">
                <a:solidFill>
                  <a:srgbClr val="FF0000"/>
                </a:solidFill>
                <a:latin typeface="Times New Roman"/>
                <a:ea typeface="Times New Roman"/>
                <a:cs typeface="Times New Roman"/>
                <a:sym typeface="Times New Roman"/>
              </a:rPr>
              <a:t>Bắt người trong trường hợp phạm tội quả tang: </a:t>
            </a:r>
            <a:r>
              <a:rPr lang="en-US" sz="2380">
                <a:latin typeface="Times New Roman"/>
                <a:ea typeface="Times New Roman"/>
                <a:cs typeface="Times New Roman"/>
                <a:sym typeface="Times New Roman"/>
              </a:rPr>
              <a:t>bị bắt khi đang thực hiện hành vi phạm tội hoặc sau khi thực hiện hành vi phạm tội nhưng chưa trốn thoát 🡪</a:t>
            </a:r>
            <a:r>
              <a:rPr lang="en-US" sz="2380">
                <a:solidFill>
                  <a:srgbClr val="FF0000"/>
                </a:solidFill>
                <a:latin typeface="Times New Roman"/>
                <a:ea typeface="Times New Roman"/>
                <a:cs typeface="Times New Roman"/>
                <a:sym typeface="Times New Roman"/>
              </a:rPr>
              <a:t> Tạm giữ hình sự</a:t>
            </a:r>
            <a:endParaRPr/>
          </a:p>
          <a:p>
            <a:pPr indent="-457200" lvl="0" marL="457200" rtl="0" algn="just">
              <a:lnSpc>
                <a:spcPct val="90000"/>
              </a:lnSpc>
              <a:spcBef>
                <a:spcPts val="400"/>
              </a:spcBef>
              <a:spcAft>
                <a:spcPts val="0"/>
              </a:spcAft>
              <a:buSzPts val="1618"/>
              <a:buFont typeface="Times New Roman"/>
              <a:buChar char="-"/>
            </a:pPr>
            <a:r>
              <a:rPr b="1" lang="en-US" sz="2380">
                <a:solidFill>
                  <a:srgbClr val="FF0000"/>
                </a:solidFill>
                <a:latin typeface="Times New Roman"/>
                <a:ea typeface="Times New Roman"/>
                <a:cs typeface="Times New Roman"/>
                <a:sym typeface="Times New Roman"/>
              </a:rPr>
              <a:t>Bắt người trong trường hợp bắt khẩn cấp: </a:t>
            </a:r>
            <a:r>
              <a:rPr lang="en-US" sz="2380">
                <a:latin typeface="Times New Roman"/>
                <a:ea typeface="Times New Roman"/>
                <a:cs typeface="Times New Roman"/>
                <a:sym typeface="Times New Roman"/>
              </a:rPr>
              <a:t>có thông tin, căn cứ về hành vi phạm tội hoặc có chứng cứ 🡪 ra quyết định bắt/ quyết định truy nã 🡪 </a:t>
            </a:r>
            <a:r>
              <a:rPr lang="en-US" sz="2380">
                <a:solidFill>
                  <a:srgbClr val="FF0000"/>
                </a:solidFill>
                <a:latin typeface="Times New Roman"/>
                <a:ea typeface="Times New Roman"/>
                <a:cs typeface="Times New Roman"/>
                <a:sym typeface="Times New Roman"/>
              </a:rPr>
              <a:t>Tạm giữ hình sự</a:t>
            </a:r>
            <a:endParaRPr/>
          </a:p>
          <a:p>
            <a:pPr indent="-457200" lvl="0" marL="457200" rtl="0" algn="just">
              <a:lnSpc>
                <a:spcPct val="90000"/>
              </a:lnSpc>
              <a:spcBef>
                <a:spcPts val="400"/>
              </a:spcBef>
              <a:spcAft>
                <a:spcPts val="0"/>
              </a:spcAft>
              <a:buSzPts val="1618"/>
              <a:buFont typeface="Times New Roman"/>
              <a:buChar char="-"/>
            </a:pPr>
            <a:r>
              <a:rPr b="1" lang="en-US" sz="2380">
                <a:solidFill>
                  <a:srgbClr val="FF0000"/>
                </a:solidFill>
                <a:latin typeface="Times New Roman"/>
                <a:ea typeface="Times New Roman"/>
                <a:cs typeface="Times New Roman"/>
                <a:sym typeface="Times New Roman"/>
              </a:rPr>
              <a:t>Những người chưa hoặc đã bị khởi tố về mặt hình sự</a:t>
            </a:r>
            <a:endParaRPr b="1" sz="2380">
              <a:solidFill>
                <a:srgbClr val="FF0000"/>
              </a:solidFill>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618"/>
              <a:buNone/>
            </a:pPr>
            <a:r>
              <a:t/>
            </a:r>
            <a:endParaRPr b="1" sz="2380">
              <a:latin typeface="Times New Roman"/>
              <a:ea typeface="Times New Roman"/>
              <a:cs typeface="Times New Roman"/>
              <a:sym typeface="Times New Roman"/>
            </a:endParaRPr>
          </a:p>
        </p:txBody>
      </p:sp>
      <p:sp>
        <p:nvSpPr>
          <p:cNvPr id="237" name="Google Shape;237;p26"/>
          <p:cNvSpPr txBox="1"/>
          <p:nvPr/>
        </p:nvSpPr>
        <p:spPr>
          <a:xfrm>
            <a:off x="685800" y="5334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graphicFrame>
        <p:nvGraphicFramePr>
          <p:cNvPr id="242" name="Google Shape;242;p27"/>
          <p:cNvGraphicFramePr/>
          <p:nvPr/>
        </p:nvGraphicFramePr>
        <p:xfrm>
          <a:off x="533400" y="1600200"/>
          <a:ext cx="3000000" cy="3000000"/>
        </p:xfrm>
        <a:graphic>
          <a:graphicData uri="http://schemas.openxmlformats.org/drawingml/2006/table">
            <a:tbl>
              <a:tblPr bandRow="1" firstRow="1">
                <a:noFill/>
                <a:tableStyleId>{EA01B240-E6A4-4197-B66A-0711FFE505FB}</a:tableStyleId>
              </a:tblPr>
              <a:tblGrid>
                <a:gridCol w="4038600"/>
                <a:gridCol w="4038600"/>
              </a:tblGrid>
              <a:tr h="770075">
                <a:tc>
                  <a:txBody>
                    <a:bodyPr/>
                    <a:lstStyle/>
                    <a:p>
                      <a:pPr indent="0" lvl="0" marL="0" marR="0" rtl="0" algn="ctr">
                        <a:spcBef>
                          <a:spcPts val="0"/>
                        </a:spcBef>
                        <a:spcAft>
                          <a:spcPts val="0"/>
                        </a:spcAft>
                        <a:buNone/>
                      </a:pPr>
                      <a:r>
                        <a:rPr b="1" lang="en-US" sz="2400" u="none" cap="none" strike="noStrike">
                          <a:latin typeface="Times New Roman"/>
                          <a:ea typeface="Times New Roman"/>
                          <a:cs typeface="Times New Roman"/>
                          <a:sym typeface="Times New Roman"/>
                        </a:rPr>
                        <a:t>Khởi tố vụ án hình sự</a:t>
                      </a:r>
                      <a:endParaRPr b="1"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Khởi tố Bị can</a:t>
                      </a:r>
                      <a:endParaRPr sz="2400" u="none" cap="none" strike="noStrike">
                        <a:latin typeface="Times New Roman"/>
                        <a:ea typeface="Times New Roman"/>
                        <a:cs typeface="Times New Roman"/>
                        <a:sym typeface="Times New Roman"/>
                      </a:endParaRPr>
                    </a:p>
                  </a:txBody>
                  <a:tcPr marT="45725" marB="45725" marR="91450" marL="91450"/>
                </a:tc>
              </a:tr>
              <a:tr h="3192325">
                <a:tc>
                  <a:txBody>
                    <a:bodyPr/>
                    <a:lstStyle/>
                    <a:p>
                      <a:pPr indent="-152400" lvl="0" marL="0" marR="0" rtl="0" algn="l">
                        <a:spcBef>
                          <a:spcPts val="0"/>
                        </a:spcBef>
                        <a:spcAft>
                          <a:spcPts val="0"/>
                        </a:spcAft>
                        <a:buClr>
                          <a:schemeClr val="dk1"/>
                        </a:buClr>
                        <a:buSzPts val="2400"/>
                        <a:buFont typeface="Noto Sans Symbols"/>
                        <a:buChar char="⮚"/>
                      </a:pPr>
                      <a:r>
                        <a:rPr lang="en-US" sz="2400" u="none" cap="none" strike="noStrike">
                          <a:latin typeface="Times New Roman"/>
                          <a:ea typeface="Times New Roman"/>
                          <a:cs typeface="Times New Roman"/>
                          <a:sym typeface="Times New Roman"/>
                        </a:rPr>
                        <a:t>Là một giai đoạn trong TTHS</a:t>
                      </a:r>
                      <a:endParaRPr/>
                    </a:p>
                    <a:p>
                      <a:pPr indent="-152400" lvl="0" marL="0" marR="0" rtl="0" algn="l">
                        <a:spcBef>
                          <a:spcPts val="0"/>
                        </a:spcBef>
                        <a:spcAft>
                          <a:spcPts val="0"/>
                        </a:spcAft>
                        <a:buClr>
                          <a:schemeClr val="dk1"/>
                        </a:buClr>
                        <a:buSzPts val="2400"/>
                        <a:buFont typeface="Noto Sans Symbols"/>
                        <a:buChar char="⮚"/>
                      </a:pPr>
                      <a:r>
                        <a:rPr lang="en-US" sz="2400" u="none" cap="none" strike="noStrike">
                          <a:latin typeface="Times New Roman"/>
                          <a:ea typeface="Times New Roman"/>
                          <a:cs typeface="Times New Roman"/>
                          <a:sym typeface="Times New Roman"/>
                        </a:rPr>
                        <a:t>Có 1 hoặc nhiều quyết định khởi tố bị can (số lượng người bị tình nghi phạm tội)</a:t>
                      </a:r>
                      <a:endParaRPr/>
                    </a:p>
                    <a:p>
                      <a:pPr indent="-152400" lvl="0" marL="0" marR="0" rtl="0" algn="l">
                        <a:spcBef>
                          <a:spcPts val="0"/>
                        </a:spcBef>
                        <a:spcAft>
                          <a:spcPts val="0"/>
                        </a:spcAft>
                        <a:buClr>
                          <a:schemeClr val="dk1"/>
                        </a:buClr>
                        <a:buSzPts val="2400"/>
                        <a:buFont typeface="Noto Sans Symbols"/>
                        <a:buChar char="⮚"/>
                      </a:pPr>
                      <a:r>
                        <a:rPr lang="en-US" sz="2400" u="none" cap="none" strike="noStrike">
                          <a:latin typeface="Times New Roman"/>
                          <a:ea typeface="Times New Roman"/>
                          <a:cs typeface="Times New Roman"/>
                          <a:sym typeface="Times New Roman"/>
                        </a:rPr>
                        <a:t>Là cơ sở pháp lý để khởi động một quá trình tố tụng hình sự</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152400" lvl="0" marL="0" marR="0" rtl="0" algn="l">
                        <a:spcBef>
                          <a:spcPts val="0"/>
                        </a:spcBef>
                        <a:spcAft>
                          <a:spcPts val="0"/>
                        </a:spcAft>
                        <a:buClr>
                          <a:schemeClr val="dk1"/>
                        </a:buClr>
                        <a:buSzPts val="2400"/>
                        <a:buFont typeface="Noto Sans Symbols"/>
                        <a:buChar char="⮚"/>
                      </a:pPr>
                      <a:r>
                        <a:rPr lang="en-US" sz="2400" u="none" cap="none" strike="noStrike">
                          <a:latin typeface="Times New Roman"/>
                          <a:ea typeface="Times New Roman"/>
                          <a:cs typeface="Times New Roman"/>
                          <a:sym typeface="Times New Roman"/>
                        </a:rPr>
                        <a:t>Một hành vi nằm trong giai đoạn điều tra.</a:t>
                      </a:r>
                      <a:endParaRPr/>
                    </a:p>
                    <a:p>
                      <a:pPr indent="-152400" lvl="0" marL="0" marR="0" rtl="0" algn="l">
                        <a:spcBef>
                          <a:spcPts val="0"/>
                        </a:spcBef>
                        <a:spcAft>
                          <a:spcPts val="0"/>
                        </a:spcAft>
                        <a:buClr>
                          <a:schemeClr val="dk1"/>
                        </a:buClr>
                        <a:buSzPts val="2400"/>
                        <a:buFont typeface="Noto Sans Symbols"/>
                        <a:buChar char="⮚"/>
                      </a:pPr>
                      <a:r>
                        <a:rPr lang="en-US" sz="2400" u="none" cap="none" strike="noStrike">
                          <a:latin typeface="Times New Roman"/>
                          <a:ea typeface="Times New Roman"/>
                          <a:cs typeface="Times New Roman"/>
                          <a:sym typeface="Times New Roman"/>
                        </a:rPr>
                        <a:t>Khẳng định tư cách tham gia của cá nhân – người bị buộc tội (giành cho 1 cá nhân cụ thể)</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43" name="Google Shape;243;p27"/>
          <p:cNvSpPr txBox="1"/>
          <p:nvPr/>
        </p:nvSpPr>
        <p:spPr>
          <a:xfrm>
            <a:off x="6858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28"/>
          <p:cNvSpPr txBox="1"/>
          <p:nvPr>
            <p:ph idx="1" type="body"/>
          </p:nvPr>
        </p:nvSpPr>
        <p:spPr>
          <a:xfrm>
            <a:off x="914400" y="1447800"/>
            <a:ext cx="7848600" cy="15240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6.2 Bị can</a:t>
            </a:r>
            <a:endParaRPr/>
          </a:p>
          <a:p>
            <a:pPr indent="457200" lvl="0" marL="0" rtl="0" algn="just">
              <a:spcBef>
                <a:spcPts val="400"/>
              </a:spcBef>
              <a:spcAft>
                <a:spcPts val="0"/>
              </a:spcAft>
              <a:buSzPts val="1904"/>
              <a:buNone/>
            </a:pPr>
            <a:r>
              <a:rPr i="1" lang="en-US" sz="2800">
                <a:latin typeface="Times New Roman"/>
                <a:ea typeface="Times New Roman"/>
                <a:cs typeface="Times New Roman"/>
                <a:sym typeface="Times New Roman"/>
              </a:rPr>
              <a:t>“Bị can là người hoặc pháp nhân bị khởi tố về hình sự.” </a:t>
            </a:r>
            <a:r>
              <a:rPr lang="en-US" sz="2800">
                <a:latin typeface="Times New Roman"/>
                <a:ea typeface="Times New Roman"/>
                <a:cs typeface="Times New Roman"/>
                <a:sym typeface="Times New Roman"/>
              </a:rPr>
              <a:t>(Khoản 1, Điều 60, BLTTHS)</a:t>
            </a:r>
            <a:endParaRPr/>
          </a:p>
          <a:p>
            <a:pPr indent="457200" lvl="0" marL="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aphicFrame>
        <p:nvGraphicFramePr>
          <p:cNvPr id="249" name="Google Shape;249;p28"/>
          <p:cNvGraphicFramePr/>
          <p:nvPr/>
        </p:nvGraphicFramePr>
        <p:xfrm>
          <a:off x="1066800" y="3124200"/>
          <a:ext cx="3000000" cy="3000000"/>
        </p:xfrm>
        <a:graphic>
          <a:graphicData uri="http://schemas.openxmlformats.org/drawingml/2006/table">
            <a:tbl>
              <a:tblPr bandRow="1" firstRow="1">
                <a:noFill/>
                <a:tableStyleId>{EA01B240-E6A4-4197-B66A-0711FFE505FB}</a:tableStyleId>
              </a:tblPr>
              <a:tblGrid>
                <a:gridCol w="3886200"/>
                <a:gridCol w="3886200"/>
              </a:tblGrid>
              <a:tr h="591075">
                <a:tc>
                  <a:txBody>
                    <a:bodyPr/>
                    <a:lstStyle/>
                    <a:p>
                      <a:pPr indent="0" lvl="0" marL="0" marR="0" rtl="0" algn="l">
                        <a:spcBef>
                          <a:spcPts val="0"/>
                        </a:spcBef>
                        <a:spcAft>
                          <a:spcPts val="0"/>
                        </a:spcAft>
                        <a:buNone/>
                      </a:pPr>
                      <a:r>
                        <a:rPr lang="en-US" sz="2400" u="none" cap="none" strike="noStrike">
                          <a:latin typeface="Times New Roman"/>
                          <a:ea typeface="Times New Roman"/>
                          <a:cs typeface="Times New Roman"/>
                          <a:sym typeface="Times New Roman"/>
                        </a:rPr>
                        <a:t>Người bị tạm giữ</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Bị</a:t>
                      </a:r>
                      <a:r>
                        <a:rPr lang="en-US" sz="2400">
                          <a:latin typeface="Times New Roman"/>
                          <a:ea typeface="Times New Roman"/>
                          <a:cs typeface="Times New Roman"/>
                          <a:sym typeface="Times New Roman"/>
                        </a:rPr>
                        <a:t> can</a:t>
                      </a:r>
                      <a:endParaRPr sz="2400">
                        <a:latin typeface="Times New Roman"/>
                        <a:ea typeface="Times New Roman"/>
                        <a:cs typeface="Times New Roman"/>
                        <a:sym typeface="Times New Roman"/>
                      </a:endParaRPr>
                    </a:p>
                  </a:txBody>
                  <a:tcPr marT="45725" marB="45725" marR="91450" marL="91450"/>
                </a:tc>
              </a:tr>
              <a:tr h="2533125">
                <a:tc>
                  <a:txBody>
                    <a:bodyPr/>
                    <a:lstStyle/>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Có</a:t>
                      </a:r>
                      <a:r>
                        <a:rPr lang="en-US" sz="2400">
                          <a:latin typeface="Times New Roman"/>
                          <a:ea typeface="Times New Roman"/>
                          <a:cs typeface="Times New Roman"/>
                          <a:sym typeface="Times New Roman"/>
                        </a:rPr>
                        <a:t> thể là người chưa bị khởi tố vụ án về mặt hình sự hoặc</a:t>
                      </a:r>
                      <a:endParaRPr/>
                    </a:p>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Đã là bị can vì đã có quyết định khởi tố vụ án hình sự nhưng đã trốn chạy sau đó bị bắt khẩn cấp.</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Đã</a:t>
                      </a:r>
                      <a:r>
                        <a:rPr lang="en-US" sz="2400">
                          <a:latin typeface="Times New Roman"/>
                          <a:ea typeface="Times New Roman"/>
                          <a:cs typeface="Times New Roman"/>
                          <a:sym typeface="Times New Roman"/>
                        </a:rPr>
                        <a:t> có quyết định khởi tố vụ án hình sự</a:t>
                      </a:r>
                      <a:endParaRPr sz="2400">
                        <a:latin typeface="Times New Roman"/>
                        <a:ea typeface="Times New Roman"/>
                        <a:cs typeface="Times New Roman"/>
                        <a:sym typeface="Times New Roman"/>
                      </a:endParaRPr>
                    </a:p>
                  </a:txBody>
                  <a:tcPr marT="45725" marB="45725" marR="91450" marL="91450"/>
                </a:tc>
              </a:tr>
            </a:tbl>
          </a:graphicData>
        </a:graphic>
      </p:graphicFrame>
      <p:sp>
        <p:nvSpPr>
          <p:cNvPr id="250" name="Google Shape;250;p28"/>
          <p:cNvSpPr txBox="1"/>
          <p:nvPr/>
        </p:nvSpPr>
        <p:spPr>
          <a:xfrm>
            <a:off x="6096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29"/>
          <p:cNvSpPr txBox="1"/>
          <p:nvPr>
            <p:ph idx="1" type="body"/>
          </p:nvPr>
        </p:nvSpPr>
        <p:spPr>
          <a:xfrm>
            <a:off x="838200" y="1600200"/>
            <a:ext cx="7924800" cy="15240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761"/>
              <a:buNone/>
            </a:pPr>
            <a:r>
              <a:rPr b="1" lang="en-US" sz="2590">
                <a:latin typeface="Times New Roman"/>
                <a:ea typeface="Times New Roman"/>
                <a:cs typeface="Times New Roman"/>
                <a:sym typeface="Times New Roman"/>
              </a:rPr>
              <a:t>6.3 Bị cáo</a:t>
            </a:r>
            <a:endParaRPr/>
          </a:p>
          <a:p>
            <a:pPr indent="457200" lvl="0" marL="0" rtl="0" algn="just">
              <a:spcBef>
                <a:spcPts val="400"/>
              </a:spcBef>
              <a:spcAft>
                <a:spcPts val="0"/>
              </a:spcAft>
              <a:buSzPts val="1761"/>
              <a:buNone/>
            </a:pPr>
            <a:r>
              <a:rPr i="1" lang="en-US" sz="2590">
                <a:latin typeface="Times New Roman"/>
                <a:ea typeface="Times New Roman"/>
                <a:cs typeface="Times New Roman"/>
                <a:sym typeface="Times New Roman"/>
              </a:rPr>
              <a:t>“Bị cáo là người hoặc pháp nhận đã bị Toà án quyết định đưa ra xét xử.” </a:t>
            </a:r>
            <a:r>
              <a:rPr lang="en-US" sz="2590">
                <a:latin typeface="Times New Roman"/>
                <a:ea typeface="Times New Roman"/>
                <a:cs typeface="Times New Roman"/>
                <a:sym typeface="Times New Roman"/>
              </a:rPr>
              <a:t>(Khoản 1, Điều 61, BLTTHS)</a:t>
            </a:r>
            <a:endParaRPr/>
          </a:p>
          <a:p>
            <a:pPr indent="457200" lvl="0" marL="0" rtl="0" algn="just">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256" name="Google Shape;256;p29"/>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30"/>
          <p:cNvSpPr txBox="1"/>
          <p:nvPr>
            <p:ph idx="1" type="body"/>
          </p:nvPr>
        </p:nvSpPr>
        <p:spPr>
          <a:xfrm>
            <a:off x="990600" y="1447800"/>
            <a:ext cx="7772400" cy="42672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6.4 Người bị hại</a:t>
            </a:r>
            <a:endParaRPr/>
          </a:p>
          <a:p>
            <a:pPr indent="457200" lvl="0" marL="0" rtl="0" algn="just">
              <a:spcBef>
                <a:spcPts val="400"/>
              </a:spcBef>
              <a:spcAft>
                <a:spcPts val="0"/>
              </a:spcAft>
              <a:buSzPts val="1904"/>
              <a:buNone/>
            </a:pPr>
            <a:r>
              <a:rPr i="1" lang="en-US" sz="2800">
                <a:latin typeface="Times New Roman"/>
                <a:ea typeface="Times New Roman"/>
                <a:cs typeface="Times New Roman"/>
                <a:sym typeface="Times New Roman"/>
              </a:rPr>
              <a:t>“Người bị hại là cá nhân trực tiếp bị thiệt hại về thể chất, tinh thần, tài sản hoặc là cơ quan, tổ chức bị thiệt hại về tài sản, uy tín do tội phạm gây ra hoặc đe dọa gây ra.” </a:t>
            </a:r>
            <a:r>
              <a:rPr lang="en-US" sz="2800">
                <a:latin typeface="Times New Roman"/>
                <a:ea typeface="Times New Roman"/>
                <a:cs typeface="Times New Roman"/>
                <a:sym typeface="Times New Roman"/>
              </a:rPr>
              <a:t>(Khoản 1, Điều 62, BLTTHS)</a:t>
            </a:r>
            <a:endParaRPr/>
          </a:p>
          <a:p>
            <a:pPr indent="457200" lvl="0" marL="0" rtl="0" algn="just">
              <a:spcBef>
                <a:spcPts val="400"/>
              </a:spcBef>
              <a:spcAft>
                <a:spcPts val="0"/>
              </a:spcAft>
              <a:buSzPts val="1904"/>
              <a:buNone/>
            </a:pPr>
            <a:r>
              <a:rPr b="1" lang="en-US" sz="2800">
                <a:latin typeface="Times New Roman"/>
                <a:ea typeface="Times New Roman"/>
                <a:cs typeface="Times New Roman"/>
                <a:sym typeface="Times New Roman"/>
              </a:rPr>
              <a:t>6.5 Nguyên đơn dân sự</a:t>
            </a:r>
            <a:endParaRPr/>
          </a:p>
          <a:p>
            <a:pPr indent="457200" lvl="0" marL="0" rtl="0" algn="just">
              <a:spcBef>
                <a:spcPts val="400"/>
              </a:spcBef>
              <a:spcAft>
                <a:spcPts val="0"/>
              </a:spcAft>
              <a:buSzPts val="1904"/>
              <a:buNone/>
            </a:pPr>
            <a:r>
              <a:rPr i="1" lang="en-US" sz="2800">
                <a:latin typeface="Times New Roman"/>
                <a:ea typeface="Times New Roman"/>
                <a:cs typeface="Times New Roman"/>
                <a:sym typeface="Times New Roman"/>
              </a:rPr>
              <a:t>“Nguyên đơn dân sự là cá nhân, cơ quan, tổ chức bị thiệt hại do tội phạm gây ra và có đơn yêu cầu bồi thường thiệt hại.” </a:t>
            </a:r>
            <a:r>
              <a:rPr lang="en-US" sz="2800">
                <a:latin typeface="Times New Roman"/>
                <a:ea typeface="Times New Roman"/>
                <a:cs typeface="Times New Roman"/>
                <a:sym typeface="Times New Roman"/>
              </a:rPr>
              <a:t>(Khoản 1, Điều 63, BLTTHS)</a:t>
            </a:r>
            <a:endParaRPr b="1"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62" name="Google Shape;262;p30"/>
          <p:cNvSpPr txBox="1"/>
          <p:nvPr/>
        </p:nvSpPr>
        <p:spPr>
          <a:xfrm>
            <a:off x="685800" y="479048"/>
            <a:ext cx="6553200" cy="892552"/>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graphicFrame>
        <p:nvGraphicFramePr>
          <p:cNvPr id="267" name="Google Shape;267;p31"/>
          <p:cNvGraphicFramePr/>
          <p:nvPr/>
        </p:nvGraphicFramePr>
        <p:xfrm>
          <a:off x="990600" y="1295400"/>
          <a:ext cx="3000000" cy="3000000"/>
        </p:xfrm>
        <a:graphic>
          <a:graphicData uri="http://schemas.openxmlformats.org/drawingml/2006/table">
            <a:tbl>
              <a:tblPr bandRow="1" firstRow="1">
                <a:noFill/>
                <a:tableStyleId>{EA01B240-E6A4-4197-B66A-0711FFE505FB}</a:tableStyleId>
              </a:tblPr>
              <a:tblGrid>
                <a:gridCol w="3962400"/>
                <a:gridCol w="3962400"/>
              </a:tblGrid>
              <a:tr h="782475">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Người</a:t>
                      </a:r>
                      <a:r>
                        <a:rPr lang="en-US" sz="2400">
                          <a:latin typeface="Times New Roman"/>
                          <a:ea typeface="Times New Roman"/>
                          <a:cs typeface="Times New Roman"/>
                          <a:sym typeface="Times New Roman"/>
                        </a:rPr>
                        <a:t> bị hại</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Nguyên</a:t>
                      </a:r>
                      <a:r>
                        <a:rPr lang="en-US" sz="2400">
                          <a:latin typeface="Times New Roman"/>
                          <a:ea typeface="Times New Roman"/>
                          <a:cs typeface="Times New Roman"/>
                          <a:sym typeface="Times New Roman"/>
                        </a:rPr>
                        <a:t> đơn dân sự</a:t>
                      </a:r>
                      <a:endParaRPr sz="2400">
                        <a:latin typeface="Times New Roman"/>
                        <a:ea typeface="Times New Roman"/>
                        <a:cs typeface="Times New Roman"/>
                        <a:sym typeface="Times New Roman"/>
                      </a:endParaRPr>
                    </a:p>
                  </a:txBody>
                  <a:tcPr marT="45725" marB="45725" marR="91450" marL="91450"/>
                </a:tc>
              </a:tr>
              <a:tr h="1383400">
                <a:tc>
                  <a:txBody>
                    <a:bodyPr/>
                    <a:lstStyle/>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Cá</a:t>
                      </a:r>
                      <a:r>
                        <a:rPr lang="en-US" sz="2400">
                          <a:latin typeface="Times New Roman"/>
                          <a:ea typeface="Times New Roman"/>
                          <a:cs typeface="Times New Roman"/>
                          <a:sym typeface="Times New Roman"/>
                        </a:rPr>
                        <a:t> nhân</a:t>
                      </a:r>
                      <a:endParaRPr/>
                    </a:p>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Thiệt hại về tài sản, tinh thần, thể chất do tội phạm gây ra</a:t>
                      </a:r>
                      <a:endParaRPr sz="2400">
                        <a:latin typeface="Times New Roman"/>
                        <a:ea typeface="Times New Roman"/>
                        <a:cs typeface="Times New Roman"/>
                        <a:sym typeface="Times New Roman"/>
                      </a:endParaRPr>
                    </a:p>
                  </a:txBody>
                  <a:tcPr marT="45725" marB="45725" marR="91450" marL="91450"/>
                </a:tc>
                <a:tc>
                  <a:txBody>
                    <a:bodyPr/>
                    <a:lstStyle/>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Cá</a:t>
                      </a:r>
                      <a:r>
                        <a:rPr lang="en-US" sz="2400">
                          <a:latin typeface="Times New Roman"/>
                          <a:ea typeface="Times New Roman"/>
                          <a:cs typeface="Times New Roman"/>
                          <a:sym typeface="Times New Roman"/>
                        </a:rPr>
                        <a:t> nhân, cơ quan, tổ chức</a:t>
                      </a:r>
                      <a:endParaRPr/>
                    </a:p>
                    <a:p>
                      <a:pPr indent="-152400" lvl="0" marL="0" marR="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Thiệt hại về tài sản do tội phạm gây ra</a:t>
                      </a:r>
                      <a:endParaRPr sz="2400">
                        <a:latin typeface="Times New Roman"/>
                        <a:ea typeface="Times New Roman"/>
                        <a:cs typeface="Times New Roman"/>
                        <a:sym typeface="Times New Roman"/>
                      </a:endParaRPr>
                    </a:p>
                  </a:txBody>
                  <a:tcPr marT="45725" marB="45725" marR="91450" marL="91450"/>
                </a:tc>
              </a:tr>
            </a:tbl>
          </a:graphicData>
        </a:graphic>
      </p:graphicFrame>
      <p:sp>
        <p:nvSpPr>
          <p:cNvPr id="268" name="Google Shape;268;p31"/>
          <p:cNvSpPr/>
          <p:nvPr/>
        </p:nvSpPr>
        <p:spPr>
          <a:xfrm>
            <a:off x="1752600" y="4267200"/>
            <a:ext cx="1066800" cy="914400"/>
          </a:xfrm>
          <a:prstGeom prst="ellipse">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Lucida Sans"/>
                <a:ea typeface="Lucida Sans"/>
                <a:cs typeface="Lucida Sans"/>
                <a:sym typeface="Lucida Sans"/>
              </a:rPr>
              <a:t>A</a:t>
            </a:r>
            <a:endParaRPr b="1" sz="1800">
              <a:solidFill>
                <a:schemeClr val="lt1"/>
              </a:solidFill>
              <a:latin typeface="Lucida Sans"/>
              <a:ea typeface="Lucida Sans"/>
              <a:cs typeface="Lucida Sans"/>
              <a:sym typeface="Lucida Sans"/>
            </a:endParaRPr>
          </a:p>
        </p:txBody>
      </p:sp>
      <p:sp>
        <p:nvSpPr>
          <p:cNvPr id="269" name="Google Shape;269;p31"/>
          <p:cNvSpPr/>
          <p:nvPr/>
        </p:nvSpPr>
        <p:spPr>
          <a:xfrm>
            <a:off x="4495800" y="3657600"/>
            <a:ext cx="1066800" cy="914400"/>
          </a:xfrm>
          <a:prstGeom prst="ellipse">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Lucida Sans"/>
                <a:ea typeface="Lucida Sans"/>
                <a:cs typeface="Lucida Sans"/>
                <a:sym typeface="Lucida Sans"/>
              </a:rPr>
              <a:t>B</a:t>
            </a:r>
            <a:endParaRPr b="1" sz="1800">
              <a:solidFill>
                <a:schemeClr val="lt1"/>
              </a:solidFill>
              <a:latin typeface="Lucida Sans"/>
              <a:ea typeface="Lucida Sans"/>
              <a:cs typeface="Lucida Sans"/>
              <a:sym typeface="Lucida Sans"/>
            </a:endParaRPr>
          </a:p>
        </p:txBody>
      </p:sp>
      <p:sp>
        <p:nvSpPr>
          <p:cNvPr id="270" name="Google Shape;270;p31"/>
          <p:cNvSpPr/>
          <p:nvPr/>
        </p:nvSpPr>
        <p:spPr>
          <a:xfrm>
            <a:off x="4495800" y="5105400"/>
            <a:ext cx="1066800" cy="914400"/>
          </a:xfrm>
          <a:prstGeom prst="ellipse">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Lucida Sans"/>
                <a:ea typeface="Lucida Sans"/>
                <a:cs typeface="Lucida Sans"/>
                <a:sym typeface="Lucida Sans"/>
              </a:rPr>
              <a:t>c</a:t>
            </a:r>
            <a:endParaRPr b="1" sz="1800">
              <a:solidFill>
                <a:schemeClr val="lt1"/>
              </a:solidFill>
              <a:latin typeface="Lucida Sans"/>
              <a:ea typeface="Lucida Sans"/>
              <a:cs typeface="Lucida Sans"/>
              <a:sym typeface="Lucida Sans"/>
            </a:endParaRPr>
          </a:p>
        </p:txBody>
      </p:sp>
      <p:sp>
        <p:nvSpPr>
          <p:cNvPr id="271" name="Google Shape;271;p31"/>
          <p:cNvSpPr/>
          <p:nvPr/>
        </p:nvSpPr>
        <p:spPr>
          <a:xfrm rot="-774445">
            <a:off x="2965801" y="3985579"/>
            <a:ext cx="1541523" cy="533400"/>
          </a:xfrm>
          <a:prstGeom prst="right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ĐÁNH</a:t>
            </a:r>
            <a:endParaRPr sz="1800">
              <a:solidFill>
                <a:schemeClr val="lt1"/>
              </a:solidFill>
              <a:latin typeface="Lucida Sans"/>
              <a:ea typeface="Lucida Sans"/>
              <a:cs typeface="Lucida Sans"/>
              <a:sym typeface="Lucida Sans"/>
            </a:endParaRPr>
          </a:p>
        </p:txBody>
      </p:sp>
      <p:sp>
        <p:nvSpPr>
          <p:cNvPr id="272" name="Google Shape;272;p31"/>
          <p:cNvSpPr/>
          <p:nvPr/>
        </p:nvSpPr>
        <p:spPr>
          <a:xfrm rot="964066">
            <a:off x="3010905" y="4987344"/>
            <a:ext cx="1424712" cy="533400"/>
          </a:xfrm>
          <a:prstGeom prst="right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HỎNG TÀI SẢN</a:t>
            </a:r>
            <a:endParaRPr b="1" sz="1200">
              <a:solidFill>
                <a:schemeClr val="lt1"/>
              </a:solidFill>
              <a:latin typeface="Times New Roman"/>
              <a:ea typeface="Times New Roman"/>
              <a:cs typeface="Times New Roman"/>
              <a:sym typeface="Times New Roman"/>
            </a:endParaRPr>
          </a:p>
        </p:txBody>
      </p:sp>
      <p:sp>
        <p:nvSpPr>
          <p:cNvPr id="273" name="Google Shape;273;p31"/>
          <p:cNvSpPr txBox="1"/>
          <p:nvPr/>
        </p:nvSpPr>
        <p:spPr>
          <a:xfrm>
            <a:off x="609600" y="3810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381000" y="1752600"/>
            <a:ext cx="86106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836"/>
              <a:buNone/>
            </a:pPr>
            <a:r>
              <a:rPr b="1" lang="en-US">
                <a:latin typeface="Times New Roman"/>
                <a:ea typeface="Times New Roman"/>
                <a:cs typeface="Times New Roman"/>
                <a:sym typeface="Times New Roman"/>
              </a:rPr>
              <a:t>Bài 6. Giới thiệu ngành luật hình sự, tố tụng hình sự</a:t>
            </a:r>
            <a:endParaRPr/>
          </a:p>
          <a:p>
            <a:pPr indent="0" lvl="0" marL="457200" rtl="0" algn="just">
              <a:spcBef>
                <a:spcPts val="400"/>
              </a:spcBef>
              <a:spcAft>
                <a:spcPts val="0"/>
              </a:spcAft>
              <a:buSzPts val="1904"/>
              <a:buNone/>
            </a:pPr>
            <a:r>
              <a:rPr b="1" lang="en-US" sz="2800">
                <a:latin typeface="Times New Roman"/>
                <a:ea typeface="Times New Roman"/>
                <a:cs typeface="Times New Roman"/>
                <a:sym typeface="Times New Roman"/>
              </a:rPr>
              <a:t>A.Luật hình sự</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 Sơ lược lịch sử pháp luật hình sự Việt Nam</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 Những điểm mới của BLHS 2015</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III. Bộ luật hình sự - Phần Chung</a:t>
            </a:r>
            <a:endParaRPr/>
          </a:p>
          <a:p>
            <a:pPr indent="457200" lvl="0" marL="457200" rtl="0" algn="l">
              <a:spcBef>
                <a:spcPts val="400"/>
              </a:spcBef>
              <a:spcAft>
                <a:spcPts val="0"/>
              </a:spcAft>
              <a:buClr>
                <a:schemeClr val="dk1"/>
              </a:buClr>
              <a:buSzPts val="2800"/>
              <a:buNone/>
            </a:pPr>
            <a:r>
              <a:rPr lang="en-US" sz="2800">
                <a:latin typeface="Times New Roman"/>
                <a:ea typeface="Times New Roman"/>
                <a:cs typeface="Times New Roman"/>
                <a:sym typeface="Times New Roman"/>
              </a:rPr>
              <a:t>IV. Bộ luật hình sự - Phần Các tội phạm</a:t>
            </a:r>
            <a:endParaRPr/>
          </a:p>
          <a:p>
            <a:pPr indent="0" lvl="0" marL="457200" rtl="0" algn="l">
              <a:spcBef>
                <a:spcPts val="400"/>
              </a:spcBef>
              <a:spcAft>
                <a:spcPts val="0"/>
              </a:spcAft>
              <a:buClr>
                <a:schemeClr val="dk1"/>
              </a:buClr>
              <a:buSzPts val="2800"/>
              <a:buNone/>
            </a:pPr>
            <a:r>
              <a:rPr b="1" lang="en-US" sz="2800">
                <a:latin typeface="Times New Roman"/>
                <a:ea typeface="Times New Roman"/>
                <a:cs typeface="Times New Roman"/>
                <a:sym typeface="Times New Roman"/>
              </a:rPr>
              <a:t>B.Luật tố tụng hình sự</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I.Khái quát chung</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II. Thủ tục tố tụng hình sự</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762000" y="914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2"/>
          <p:cNvSpPr txBox="1"/>
          <p:nvPr>
            <p:ph idx="1" type="body"/>
          </p:nvPr>
        </p:nvSpPr>
        <p:spPr>
          <a:xfrm>
            <a:off x="762000" y="1295400"/>
            <a:ext cx="8001000" cy="5105400"/>
          </a:xfrm>
          <a:prstGeom prst="rect">
            <a:avLst/>
          </a:prstGeom>
          <a:noFill/>
          <a:ln>
            <a:noFill/>
          </a:ln>
        </p:spPr>
        <p:txBody>
          <a:bodyPr anchorCtr="0" anchor="t" bIns="45700" lIns="91425" spcFirstLastPara="1" rIns="91425" wrap="square" tIns="45700">
            <a:noAutofit/>
          </a:bodyPr>
          <a:lstStyle/>
          <a:p>
            <a:pPr indent="457200" lvl="0" marL="0" rtl="0" algn="just">
              <a:lnSpc>
                <a:spcPct val="80000"/>
              </a:lnSpc>
              <a:spcBef>
                <a:spcPts val="0"/>
              </a:spcBef>
              <a:spcAft>
                <a:spcPts val="0"/>
              </a:spcAft>
              <a:buSzPts val="1761"/>
              <a:buNone/>
            </a:pPr>
            <a:r>
              <a:rPr b="1" lang="en-US" sz="2590">
                <a:latin typeface="Times New Roman"/>
                <a:ea typeface="Times New Roman"/>
                <a:cs typeface="Times New Roman"/>
                <a:sym typeface="Times New Roman"/>
              </a:rPr>
              <a:t>6.6 Bị đơn dân sự</a:t>
            </a:r>
            <a:endParaRPr/>
          </a:p>
          <a:p>
            <a:pPr indent="457200" lvl="0" marL="0" rtl="0" algn="just">
              <a:lnSpc>
                <a:spcPct val="80000"/>
              </a:lnSpc>
              <a:spcBef>
                <a:spcPts val="400"/>
              </a:spcBef>
              <a:spcAft>
                <a:spcPts val="0"/>
              </a:spcAft>
              <a:buSzPts val="1761"/>
              <a:buNone/>
            </a:pPr>
            <a:r>
              <a:rPr i="1" lang="en-US" sz="2590">
                <a:latin typeface="Times New Roman"/>
                <a:ea typeface="Times New Roman"/>
                <a:cs typeface="Times New Roman"/>
                <a:sym typeface="Times New Roman"/>
              </a:rPr>
              <a:t>“Bị đơn dân sự là cá nhân, cơ quan, tổ chức mà pháp luật quy định phải chịu trách nhiệm bồi thường thiệt hại.” </a:t>
            </a:r>
            <a:r>
              <a:rPr lang="en-US" sz="2590">
                <a:latin typeface="Times New Roman"/>
                <a:ea typeface="Times New Roman"/>
                <a:cs typeface="Times New Roman"/>
                <a:sym typeface="Times New Roman"/>
              </a:rPr>
              <a:t>(Khoản 1, Điều 64, BLTTHS)</a:t>
            </a:r>
            <a:endParaRPr/>
          </a:p>
          <a:p>
            <a:pPr indent="457200" lvl="0" marL="0" rtl="0" algn="just">
              <a:lnSpc>
                <a:spcPct val="80000"/>
              </a:lnSpc>
              <a:spcBef>
                <a:spcPts val="400"/>
              </a:spcBef>
              <a:spcAft>
                <a:spcPts val="0"/>
              </a:spcAft>
              <a:buSzPts val="1761"/>
              <a:buNone/>
            </a:pPr>
            <a:r>
              <a:rPr b="1" lang="en-US" sz="2590">
                <a:latin typeface="Times New Roman"/>
                <a:ea typeface="Times New Roman"/>
                <a:cs typeface="Times New Roman"/>
                <a:sym typeface="Times New Roman"/>
              </a:rPr>
              <a:t>6.7 Người có quyền lợi, nghĩa vụ liên quan </a:t>
            </a:r>
            <a:r>
              <a:rPr lang="en-US" sz="2590">
                <a:latin typeface="Times New Roman"/>
                <a:ea typeface="Times New Roman"/>
                <a:cs typeface="Times New Roman"/>
                <a:sym typeface="Times New Roman"/>
              </a:rPr>
              <a:t>(Điều 54, BLTTHS)</a:t>
            </a:r>
            <a:endParaRPr/>
          </a:p>
          <a:p>
            <a:pPr indent="457200" lvl="0" marL="0" rtl="0" algn="just">
              <a:lnSpc>
                <a:spcPct val="80000"/>
              </a:lnSpc>
              <a:spcBef>
                <a:spcPts val="400"/>
              </a:spcBef>
              <a:spcAft>
                <a:spcPts val="0"/>
              </a:spcAft>
              <a:buSzPts val="1761"/>
              <a:buNone/>
            </a:pPr>
            <a:r>
              <a:rPr b="1" lang="en-US" sz="2590">
                <a:latin typeface="Times New Roman"/>
                <a:ea typeface="Times New Roman"/>
                <a:cs typeface="Times New Roman"/>
                <a:sym typeface="Times New Roman"/>
              </a:rPr>
              <a:t>6.8. Người làm chứng </a:t>
            </a:r>
            <a:endParaRPr/>
          </a:p>
          <a:p>
            <a:pPr indent="457200" lvl="0" marL="0" rtl="0" algn="just">
              <a:lnSpc>
                <a:spcPct val="80000"/>
              </a:lnSpc>
              <a:spcBef>
                <a:spcPts val="400"/>
              </a:spcBef>
              <a:spcAft>
                <a:spcPts val="0"/>
              </a:spcAft>
              <a:buSzPts val="1761"/>
              <a:buNone/>
            </a:pPr>
            <a:r>
              <a:rPr i="1" lang="en-US" sz="2590">
                <a:latin typeface="Times New Roman"/>
                <a:ea typeface="Times New Roman"/>
                <a:cs typeface="Times New Roman"/>
                <a:sym typeface="Times New Roman"/>
              </a:rPr>
              <a:t>“là người biết được những tình tiết liên quan đến nguồn tin về tội phạm, về vụ án và được cơ quan có thẩm quyền tiến hành tố tụng triệu tập đến làm chứng.” </a:t>
            </a:r>
            <a:br>
              <a:rPr i="1" lang="en-US" sz="2590">
                <a:latin typeface="Times New Roman"/>
                <a:ea typeface="Times New Roman"/>
                <a:cs typeface="Times New Roman"/>
                <a:sym typeface="Times New Roman"/>
              </a:rPr>
            </a:br>
            <a:r>
              <a:rPr lang="en-US" sz="2590">
                <a:latin typeface="Times New Roman"/>
                <a:ea typeface="Times New Roman"/>
                <a:cs typeface="Times New Roman"/>
                <a:sym typeface="Times New Roman"/>
              </a:rPr>
              <a:t>(Khoản 1, Điều 66, BLTTHS)</a:t>
            </a:r>
            <a:endParaRPr/>
          </a:p>
          <a:p>
            <a:pPr indent="457200" lvl="0" marL="0" rtl="0" algn="just">
              <a:lnSpc>
                <a:spcPct val="80000"/>
              </a:lnSpc>
              <a:spcBef>
                <a:spcPts val="400"/>
              </a:spcBef>
              <a:spcAft>
                <a:spcPts val="0"/>
              </a:spcAft>
              <a:buSzPts val="1761"/>
              <a:buNone/>
            </a:pPr>
            <a:r>
              <a:rPr b="1" lang="en-US" sz="2590">
                <a:latin typeface="Times New Roman"/>
                <a:ea typeface="Times New Roman"/>
                <a:cs typeface="Times New Roman"/>
                <a:sym typeface="Times New Roman"/>
              </a:rPr>
              <a:t>6.8a. Người chứng kiến: </a:t>
            </a:r>
            <a:r>
              <a:rPr lang="en-US" sz="2590">
                <a:latin typeface="Times New Roman"/>
                <a:ea typeface="Times New Roman"/>
                <a:cs typeface="Times New Roman"/>
                <a:sym typeface="Times New Roman"/>
              </a:rPr>
              <a:t>“</a:t>
            </a:r>
            <a:r>
              <a:rPr i="1" lang="en-US" sz="2590">
                <a:latin typeface="Times New Roman"/>
                <a:ea typeface="Times New Roman"/>
                <a:cs typeface="Times New Roman"/>
                <a:sym typeface="Times New Roman"/>
              </a:rPr>
              <a:t>là người được cơ quan có thẩm quyền tiến hành tố tụng yêu cầu chứng kiến việc tiến hành hoạt động tố tụng.” </a:t>
            </a:r>
            <a:r>
              <a:rPr lang="en-US" sz="2590">
                <a:latin typeface="Times New Roman"/>
                <a:ea typeface="Times New Roman"/>
                <a:cs typeface="Times New Roman"/>
                <a:sym typeface="Times New Roman"/>
              </a:rPr>
              <a:t>(Khoản 1, Điều 67, BLTTHS)</a:t>
            </a:r>
            <a:endParaRPr/>
          </a:p>
          <a:p>
            <a:pPr indent="457200" lvl="0" marL="0" rtl="0" algn="just">
              <a:lnSpc>
                <a:spcPct val="80000"/>
              </a:lnSpc>
              <a:spcBef>
                <a:spcPts val="400"/>
              </a:spcBef>
              <a:spcAft>
                <a:spcPts val="0"/>
              </a:spcAft>
              <a:buSzPts val="1761"/>
              <a:buNone/>
            </a:pPr>
            <a:r>
              <a:t/>
            </a:r>
            <a:endParaRPr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b="1"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b="1"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sz="259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279" name="Google Shape;279;p32"/>
          <p:cNvSpPr txBox="1"/>
          <p:nvPr/>
        </p:nvSpPr>
        <p:spPr>
          <a:xfrm>
            <a:off x="6096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3" name="Shape 283"/>
        <p:cNvGrpSpPr/>
        <p:nvPr/>
      </p:nvGrpSpPr>
      <p:grpSpPr>
        <a:xfrm>
          <a:off x="0" y="0"/>
          <a:ext cx="0" cy="0"/>
          <a:chOff x="0" y="0"/>
          <a:chExt cx="0" cy="0"/>
        </a:xfrm>
      </p:grpSpPr>
      <p:sp>
        <p:nvSpPr>
          <p:cNvPr id="284" name="Google Shape;284;p33"/>
          <p:cNvSpPr txBox="1"/>
          <p:nvPr>
            <p:ph idx="1" type="body"/>
          </p:nvPr>
        </p:nvSpPr>
        <p:spPr>
          <a:xfrm>
            <a:off x="838200" y="1600200"/>
            <a:ext cx="7924800" cy="12954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904"/>
              <a:buNone/>
            </a:pPr>
            <a:r>
              <a:rPr b="1" lang="en-US" sz="2800">
                <a:latin typeface="Times New Roman"/>
                <a:ea typeface="Times New Roman"/>
                <a:cs typeface="Times New Roman"/>
                <a:sym typeface="Times New Roman"/>
              </a:rPr>
              <a:t>6.9 Người bào chữa</a:t>
            </a:r>
            <a:r>
              <a:rPr lang="en-US" sz="28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(Điều 56, BLTTHS)</a:t>
            </a:r>
            <a:endParaRPr/>
          </a:p>
          <a:p>
            <a:pPr indent="457200" lvl="0" marL="0" rtl="0" algn="just">
              <a:lnSpc>
                <a:spcPct val="90000"/>
              </a:lnSpc>
              <a:spcBef>
                <a:spcPts val="400"/>
              </a:spcBef>
              <a:spcAft>
                <a:spcPts val="0"/>
              </a:spcAft>
              <a:buSzPts val="1904"/>
              <a:buNone/>
            </a:pPr>
            <a:r>
              <a:rPr b="1" lang="en-US" sz="2800">
                <a:latin typeface="Times New Roman"/>
                <a:ea typeface="Times New Roman"/>
                <a:cs typeface="Times New Roman"/>
                <a:sym typeface="Times New Roman"/>
              </a:rPr>
              <a:t>6.10 Người bảo vệ quyền lợi của đương sự </a:t>
            </a:r>
            <a:r>
              <a:rPr lang="en-US" sz="2000">
                <a:latin typeface="Times New Roman"/>
                <a:ea typeface="Times New Roman"/>
                <a:cs typeface="Times New Roman"/>
                <a:sym typeface="Times New Roman"/>
              </a:rPr>
              <a:t>(Điều 59, BLTTHS)</a:t>
            </a:r>
            <a:endParaRPr/>
          </a:p>
          <a:p>
            <a:pPr indent="45720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904"/>
              <a:buNone/>
            </a:pPr>
            <a:r>
              <a:t/>
            </a:r>
            <a:endParaRPr b="1" sz="2800">
              <a:latin typeface="Times New Roman"/>
              <a:ea typeface="Times New Roman"/>
              <a:cs typeface="Times New Roman"/>
              <a:sym typeface="Times New Roman"/>
            </a:endParaRPr>
          </a:p>
        </p:txBody>
      </p:sp>
      <p:graphicFrame>
        <p:nvGraphicFramePr>
          <p:cNvPr id="285" name="Google Shape;285;p33"/>
          <p:cNvGraphicFramePr/>
          <p:nvPr/>
        </p:nvGraphicFramePr>
        <p:xfrm>
          <a:off x="990600" y="2895600"/>
          <a:ext cx="3000000" cy="3000000"/>
        </p:xfrm>
        <a:graphic>
          <a:graphicData uri="http://schemas.openxmlformats.org/drawingml/2006/table">
            <a:tbl>
              <a:tblPr bandRow="1" firstRow="1">
                <a:noFill/>
                <a:tableStyleId>{EA01B240-E6A4-4197-B66A-0711FFE505FB}</a:tableStyleId>
              </a:tblPr>
              <a:tblGrid>
                <a:gridCol w="3810000"/>
                <a:gridCol w="3810000"/>
              </a:tblGrid>
              <a:tr h="6167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Người</a:t>
                      </a:r>
                      <a:r>
                        <a:rPr b="1" lang="en-US" sz="1800">
                          <a:latin typeface="Times New Roman"/>
                          <a:ea typeface="Times New Roman"/>
                          <a:cs typeface="Times New Roman"/>
                          <a:sym typeface="Times New Roman"/>
                        </a:rPr>
                        <a:t> bào chữa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Người</a:t>
                      </a:r>
                      <a:r>
                        <a:rPr b="1" lang="en-US" sz="1800">
                          <a:latin typeface="Times New Roman"/>
                          <a:ea typeface="Times New Roman"/>
                          <a:cs typeface="Times New Roman"/>
                          <a:sym typeface="Times New Roman"/>
                        </a:rPr>
                        <a:t> bảo vệ quyền lợi của đương sự</a:t>
                      </a:r>
                      <a:endParaRPr b="1" sz="1800">
                        <a:latin typeface="Times New Roman"/>
                        <a:ea typeface="Times New Roman"/>
                        <a:cs typeface="Times New Roman"/>
                        <a:sym typeface="Times New Roman"/>
                      </a:endParaRPr>
                    </a:p>
                  </a:txBody>
                  <a:tcPr marT="45725" marB="45725" marR="91450" marL="91450"/>
                </a:tc>
              </a:tr>
              <a:tr h="18216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Đối</a:t>
                      </a:r>
                      <a:r>
                        <a:rPr b="1" lang="en-US" sz="1800">
                          <a:latin typeface="Times New Roman"/>
                          <a:ea typeface="Times New Roman"/>
                          <a:cs typeface="Times New Roman"/>
                          <a:sym typeface="Times New Roman"/>
                        </a:rPr>
                        <a:t> tượng bảo vệ:</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Người bị tạm giữ</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Bị can</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Bị cáo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Đối</a:t>
                      </a:r>
                      <a:r>
                        <a:rPr b="1" lang="en-US" sz="1800">
                          <a:latin typeface="Times New Roman"/>
                          <a:ea typeface="Times New Roman"/>
                          <a:cs typeface="Times New Roman"/>
                          <a:sym typeface="Times New Roman"/>
                        </a:rPr>
                        <a:t> tượng bảo vệ:</a:t>
                      </a:r>
                      <a:endParaRPr b="1" sz="1800">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Người</a:t>
                      </a:r>
                      <a:r>
                        <a:rPr lang="en-US" sz="1800">
                          <a:latin typeface="Times New Roman"/>
                          <a:ea typeface="Times New Roman"/>
                          <a:cs typeface="Times New Roman"/>
                          <a:sym typeface="Times New Roman"/>
                        </a:rPr>
                        <a:t> bị hại</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Nguyên đơn dân sự</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Bị đơn dân sự</a:t>
                      </a:r>
                      <a:endParaRPr/>
                    </a:p>
                    <a:p>
                      <a:pPr indent="-342900" lvl="0" marL="342900" marR="0" rtl="0" algn="l">
                        <a:spcBef>
                          <a:spcPts val="0"/>
                        </a:spcBef>
                        <a:spcAft>
                          <a:spcPts val="0"/>
                        </a:spcAft>
                        <a:buClr>
                          <a:schemeClr val="dk1"/>
                        </a:buClr>
                        <a:buSzPts val="1800"/>
                        <a:buFont typeface="Lucida Sans"/>
                        <a:buAutoNum type="arabicPeriod"/>
                      </a:pPr>
                      <a:r>
                        <a:rPr lang="en-US" sz="1800">
                          <a:latin typeface="Times New Roman"/>
                          <a:ea typeface="Times New Roman"/>
                          <a:cs typeface="Times New Roman"/>
                          <a:sym typeface="Times New Roman"/>
                        </a:rPr>
                        <a:t>Người có quyền, nghĩa vụ liên quan</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286" name="Google Shape;286;p33"/>
          <p:cNvSpPr txBox="1"/>
          <p:nvPr/>
        </p:nvSpPr>
        <p:spPr>
          <a:xfrm>
            <a:off x="609600" y="5334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34"/>
          <p:cNvSpPr txBox="1"/>
          <p:nvPr>
            <p:ph idx="1" type="body"/>
          </p:nvPr>
        </p:nvSpPr>
        <p:spPr>
          <a:xfrm>
            <a:off x="838200" y="1600200"/>
            <a:ext cx="7924800" cy="42672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904"/>
              <a:buNone/>
            </a:pPr>
            <a:r>
              <a:rPr b="1" lang="en-US" sz="2800">
                <a:latin typeface="Times New Roman"/>
                <a:ea typeface="Times New Roman"/>
                <a:cs typeface="Times New Roman"/>
                <a:sym typeface="Times New Roman"/>
              </a:rPr>
              <a:t>6.11 Người giám định</a:t>
            </a:r>
            <a:endParaRPr/>
          </a:p>
          <a:p>
            <a:pPr indent="457200" lvl="0" marL="0" rtl="0" algn="just">
              <a:lnSpc>
                <a:spcPct val="90000"/>
              </a:lnSpc>
              <a:spcBef>
                <a:spcPts val="400"/>
              </a:spcBef>
              <a:spcAft>
                <a:spcPts val="0"/>
              </a:spcAft>
              <a:buSzPts val="1904"/>
              <a:buNone/>
            </a:pPr>
            <a:r>
              <a:rPr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là người có kiến thức chuyên môn về lĩnh vực cần giám định, được cơ quan có thẩm quyền tiến hành tố tụng trưng cầu, người tham gia tố tụng yêu cầu giám định</a:t>
            </a:r>
            <a:r>
              <a:rPr lang="en-US" sz="2800">
                <a:latin typeface="Times New Roman"/>
                <a:ea typeface="Times New Roman"/>
                <a:cs typeface="Times New Roman"/>
                <a:sym typeface="Times New Roman"/>
              </a:rPr>
              <a:t>.” (Khoản 1, Điều 68, BLTTHS)</a:t>
            </a:r>
            <a:endParaRPr/>
          </a:p>
          <a:p>
            <a:pPr indent="457200" lvl="0" marL="0" rtl="0" algn="just">
              <a:lnSpc>
                <a:spcPct val="90000"/>
              </a:lnSpc>
              <a:spcBef>
                <a:spcPts val="400"/>
              </a:spcBef>
              <a:spcAft>
                <a:spcPts val="0"/>
              </a:spcAft>
              <a:buSzPts val="1904"/>
              <a:buNone/>
            </a:pPr>
            <a:r>
              <a:rPr b="1" lang="en-US" sz="2800">
                <a:latin typeface="Times New Roman"/>
                <a:ea typeface="Times New Roman"/>
                <a:cs typeface="Times New Roman"/>
                <a:sym typeface="Times New Roman"/>
              </a:rPr>
              <a:t>6.12 Người định giá tài sản</a:t>
            </a:r>
            <a:endParaRPr/>
          </a:p>
          <a:p>
            <a:pPr indent="457200" lvl="0" marL="0" rtl="0" algn="just">
              <a:lnSpc>
                <a:spcPct val="90000"/>
              </a:lnSpc>
              <a:spcBef>
                <a:spcPts val="400"/>
              </a:spcBef>
              <a:spcAft>
                <a:spcPts val="0"/>
              </a:spcAft>
              <a:buSzPts val="1904"/>
              <a:buNone/>
            </a:pPr>
            <a:r>
              <a:rPr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là người có kiến thức chuyên môn về lĩnh vực giá, được cơ quan có thẩm quyền tiến hành tố tụng trưng cầu, người tham gia tố tụng yêu cầu giám định</a:t>
            </a:r>
            <a:r>
              <a:rPr lang="en-US" sz="2800">
                <a:latin typeface="Times New Roman"/>
                <a:ea typeface="Times New Roman"/>
                <a:cs typeface="Times New Roman"/>
                <a:sym typeface="Times New Roman"/>
              </a:rPr>
              <a:t>.” (Khoản 1, Điều 69, BLTTHS)</a:t>
            </a:r>
            <a:endParaRPr/>
          </a:p>
          <a:p>
            <a:pPr indent="45720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lnSpc>
                <a:spcPct val="90000"/>
              </a:lnSpc>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92" name="Google Shape;292;p34"/>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idx="1" type="body"/>
          </p:nvPr>
        </p:nvSpPr>
        <p:spPr>
          <a:xfrm>
            <a:off x="838200" y="1600200"/>
            <a:ext cx="7924800" cy="46482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6.13 Người phiên dịch, người dịch thuật</a:t>
            </a:r>
            <a:endParaRPr/>
          </a:p>
          <a:p>
            <a:pPr indent="457200" lvl="0" marL="0" rtl="0" algn="just">
              <a:spcBef>
                <a:spcPts val="400"/>
              </a:spcBef>
              <a:spcAft>
                <a:spcPts val="0"/>
              </a:spcAft>
              <a:buSzPts val="1904"/>
              <a:buNone/>
            </a:pPr>
            <a:r>
              <a:rPr i="1" lang="en-US" sz="2800">
                <a:latin typeface="Times New Roman"/>
                <a:ea typeface="Times New Roman"/>
                <a:cs typeface="Times New Roman"/>
                <a:sym typeface="Times New Roman"/>
              </a:rPr>
              <a:t>“Người phiên dịch, người dịch thuật là người có khẳ năng phiên dịch, dịch thuật và được cơ quan có thẩm quyền tiến hành tố tụng yêu cầu trong trường hợp có người tham gia tố tụng không sử dụng được tiếng Việt hoặc có tài liệu tố tụng không thể hiện bằng tiếng Việt.” </a:t>
            </a:r>
            <a:r>
              <a:rPr lang="en-US" sz="2800">
                <a:latin typeface="Times New Roman"/>
                <a:ea typeface="Times New Roman"/>
                <a:cs typeface="Times New Roman"/>
                <a:sym typeface="Times New Roman"/>
              </a:rPr>
              <a:t>(Khoản 1, Điều 61, BLTTHS)</a:t>
            </a:r>
            <a:endParaRPr b="1"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98" name="Google Shape;298;p35"/>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36"/>
          <p:cNvSpPr txBox="1"/>
          <p:nvPr>
            <p:ph idx="1" type="body"/>
          </p:nvPr>
        </p:nvSpPr>
        <p:spPr>
          <a:xfrm>
            <a:off x="914400" y="1600200"/>
            <a:ext cx="7848600" cy="42672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Bài tập: </a:t>
            </a:r>
            <a:r>
              <a:rPr lang="en-US" sz="2800">
                <a:latin typeface="Times New Roman"/>
                <a:ea typeface="Times New Roman"/>
                <a:cs typeface="Times New Roman"/>
                <a:sym typeface="Times New Roman"/>
              </a:rPr>
              <a:t>Xác định tư cách người tham gia tố tụng đối với các cá nhân trong ví dụ sau: </a:t>
            </a:r>
            <a:endParaRPr/>
          </a:p>
          <a:p>
            <a:pPr indent="457200" lvl="0" marL="0" rtl="0" algn="just">
              <a:spcBef>
                <a:spcPts val="400"/>
              </a:spcBef>
              <a:spcAft>
                <a:spcPts val="0"/>
              </a:spcAft>
              <a:buSzPts val="1904"/>
              <a:buNone/>
            </a:pPr>
            <a:r>
              <a:rPr b="1" lang="en-US" sz="2800">
                <a:latin typeface="Times New Roman"/>
                <a:ea typeface="Times New Roman"/>
                <a:cs typeface="Times New Roman"/>
                <a:sym typeface="Times New Roman"/>
              </a:rPr>
              <a:t>1. A</a:t>
            </a:r>
            <a:r>
              <a:rPr lang="en-US" sz="2800">
                <a:latin typeface="Times New Roman"/>
                <a:ea typeface="Times New Roman"/>
                <a:cs typeface="Times New Roman"/>
                <a:sym typeface="Times New Roman"/>
              </a:rPr>
              <a:t> dùng xe máy cướp giật túi xách của chị </a:t>
            </a:r>
            <a:r>
              <a:rPr b="1" lang="en-US" sz="2800">
                <a:latin typeface="Times New Roman"/>
                <a:ea typeface="Times New Roman"/>
                <a:cs typeface="Times New Roman"/>
                <a:sym typeface="Times New Roman"/>
              </a:rPr>
              <a:t>H </a:t>
            </a:r>
            <a:r>
              <a:rPr lang="en-US" sz="2800">
                <a:latin typeface="Times New Roman"/>
                <a:ea typeface="Times New Roman"/>
                <a:cs typeface="Times New Roman"/>
                <a:sym typeface="Times New Roman"/>
              </a:rPr>
              <a:t>rồi bỏ chạy, trên đường bỏ chạy </a:t>
            </a:r>
            <a:r>
              <a:rPr b="1" lang="en-US" sz="2800">
                <a:latin typeface="Times New Roman"/>
                <a:ea typeface="Times New Roman"/>
                <a:cs typeface="Times New Roman"/>
                <a:sym typeface="Times New Roman"/>
              </a:rPr>
              <a:t>A</a:t>
            </a:r>
            <a:r>
              <a:rPr lang="en-US" sz="2800">
                <a:latin typeface="Times New Roman"/>
                <a:ea typeface="Times New Roman"/>
                <a:cs typeface="Times New Roman"/>
                <a:sym typeface="Times New Roman"/>
              </a:rPr>
              <a:t> đã đâm xe vào tủ kính đựng hàng mỹ phẩm của bà </a:t>
            </a:r>
            <a:r>
              <a:rPr b="1" lang="en-US" sz="2800">
                <a:latin typeface="Times New Roman"/>
                <a:ea typeface="Times New Roman"/>
                <a:cs typeface="Times New Roman"/>
                <a:sym typeface="Times New Roman"/>
              </a:rPr>
              <a:t>M </a:t>
            </a:r>
            <a:r>
              <a:rPr lang="en-US" sz="2800">
                <a:latin typeface="Times New Roman"/>
                <a:ea typeface="Times New Roman"/>
                <a:cs typeface="Times New Roman"/>
                <a:sym typeface="Times New Roman"/>
              </a:rPr>
              <a:t>trong cửa hàng gây thiệt hại 900.000 đồng.</a:t>
            </a:r>
            <a:r>
              <a:rPr lang="en-US" sz="2800"/>
              <a:t> </a:t>
            </a:r>
            <a:endParaRPr sz="2800"/>
          </a:p>
          <a:p>
            <a:pPr indent="457200" lvl="0" marL="0" rtl="0" algn="just">
              <a:spcBef>
                <a:spcPts val="400"/>
              </a:spcBef>
              <a:spcAft>
                <a:spcPts val="0"/>
              </a:spcAft>
              <a:buSzPts val="1904"/>
              <a:buNone/>
            </a:pPr>
            <a:r>
              <a:rPr b="1" lang="en-US" sz="2800">
                <a:latin typeface="Times New Roman"/>
                <a:ea typeface="Times New Roman"/>
                <a:cs typeface="Times New Roman"/>
                <a:sym typeface="Times New Roman"/>
              </a:rPr>
              <a:t>2. A </a:t>
            </a:r>
            <a:r>
              <a:rPr lang="en-US" sz="2800">
                <a:latin typeface="Times New Roman"/>
                <a:ea typeface="Times New Roman"/>
                <a:cs typeface="Times New Roman"/>
                <a:sym typeface="Times New Roman"/>
              </a:rPr>
              <a:t>trộm cắp tài sản của</a:t>
            </a:r>
            <a:r>
              <a:rPr b="1" lang="en-US" sz="2800">
                <a:latin typeface="Times New Roman"/>
                <a:ea typeface="Times New Roman"/>
                <a:cs typeface="Times New Roman"/>
                <a:sym typeface="Times New Roman"/>
              </a:rPr>
              <a:t> B </a:t>
            </a:r>
            <a:r>
              <a:rPr lang="en-US" sz="2800">
                <a:latin typeface="Times New Roman"/>
                <a:ea typeface="Times New Roman"/>
                <a:cs typeface="Times New Roman"/>
                <a:sym typeface="Times New Roman"/>
              </a:rPr>
              <a:t>có giá trị 200.000 đồng và lừa đảo chiếm đoạt tài sản của </a:t>
            </a:r>
            <a:r>
              <a:rPr b="1" lang="en-US" sz="2800">
                <a:latin typeface="Times New Roman"/>
                <a:ea typeface="Times New Roman"/>
                <a:cs typeface="Times New Roman"/>
                <a:sym typeface="Times New Roman"/>
              </a:rPr>
              <a:t>C</a:t>
            </a:r>
            <a:r>
              <a:rPr lang="en-US" sz="2800">
                <a:latin typeface="Times New Roman"/>
                <a:ea typeface="Times New Roman"/>
                <a:cs typeface="Times New Roman"/>
                <a:sym typeface="Times New Roman"/>
              </a:rPr>
              <a:t> có giá trị 2.000.000 đồng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457200" lvl="0" marL="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04" name="Google Shape;304;p36"/>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37"/>
          <p:cNvSpPr txBox="1"/>
          <p:nvPr>
            <p:ph idx="1" type="body"/>
          </p:nvPr>
        </p:nvSpPr>
        <p:spPr>
          <a:xfrm>
            <a:off x="838200" y="1600200"/>
            <a:ext cx="7848600" cy="44958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Khởi tố vụ án hình sự</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Điều tra vụ án hình sự</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Truy tố vụ án hình sự</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Xét xử sơ thẩm, phúc thẩm vụ án hình sự</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Thi hành Bản án và Quyết định của tòa án</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Giám đốc thẩm và tái thẩm</a:t>
            </a:r>
            <a:endParaRPr/>
          </a:p>
          <a:p>
            <a:pPr indent="-457200" lvl="0" marL="4572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Thủ tục tố tụng đặc biệt</a:t>
            </a:r>
            <a:endParaRPr b="1" sz="2800">
              <a:latin typeface="Times New Roman"/>
              <a:ea typeface="Times New Roman"/>
              <a:cs typeface="Times New Roman"/>
              <a:sym typeface="Times New Roman"/>
            </a:endParaRPr>
          </a:p>
        </p:txBody>
      </p:sp>
      <p:sp>
        <p:nvSpPr>
          <p:cNvPr id="310" name="Google Shape;310;p37"/>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IV. Thủ tục tố tụng hình sự</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 type="body"/>
          </p:nvPr>
        </p:nvSpPr>
        <p:spPr>
          <a:xfrm>
            <a:off x="838200" y="1600200"/>
            <a:ext cx="78486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a:t>
            </a:r>
            <a:r>
              <a:rPr b="1" lang="en-US" sz="2800">
                <a:solidFill>
                  <a:srgbClr val="FF0000"/>
                </a:solidFill>
                <a:latin typeface="Times New Roman"/>
                <a:ea typeface="Times New Roman"/>
                <a:cs typeface="Times New Roman"/>
                <a:sym typeface="Times New Roman"/>
              </a:rPr>
              <a:t>Khởi tố vụ án hình sự theo yêu cầu của bị hại:</a:t>
            </a:r>
            <a:endParaRPr/>
          </a:p>
          <a:p>
            <a:pPr indent="457200" lvl="0" marL="0" rtl="0" algn="just">
              <a:spcBef>
                <a:spcPts val="400"/>
              </a:spcBef>
              <a:spcAft>
                <a:spcPts val="0"/>
              </a:spcAft>
              <a:buClr>
                <a:schemeClr val="dk1"/>
              </a:buClr>
              <a:buSzPts val="2800"/>
              <a:buNone/>
            </a:pPr>
            <a:r>
              <a:rPr i="1" lang="en-US" sz="2800">
                <a:latin typeface="Times New Roman"/>
                <a:ea typeface="Times New Roman"/>
                <a:cs typeface="Times New Roman"/>
                <a:sym typeface="Times New Roman"/>
              </a:rPr>
              <a:t>“Chỉ được khởi tố vụ án hình sự về tội phạm quy định tại khoản 1 các điều 134, 135, 136, 138, 139, 141, 143, 155, 156 và 226 của Bộ luật hình sự khi có yêu cầu của bị hại hoặc người đại diện của bị hại là người dưới 18 tuổi, người có nhược điểm về tâm thần hoặc thể chất hoặc đã chết.” (Điều 155, BLTTHS)</a:t>
            </a:r>
            <a:endParaRPr/>
          </a:p>
          <a:p>
            <a:pPr indent="457200" lvl="0" marL="0" rtl="0" algn="just">
              <a:spcBef>
                <a:spcPts val="400"/>
              </a:spcBef>
              <a:spcAft>
                <a:spcPts val="0"/>
              </a:spcAft>
              <a:buClr>
                <a:schemeClr val="dk1"/>
              </a:buClr>
              <a:buSzPts val="2800"/>
              <a:buNone/>
            </a:pPr>
            <a:r>
              <a:t/>
            </a:r>
            <a:endParaRPr b="1" sz="2800">
              <a:latin typeface="Times New Roman"/>
              <a:ea typeface="Times New Roman"/>
              <a:cs typeface="Times New Roman"/>
              <a:sym typeface="Times New Roman"/>
            </a:endParaRPr>
          </a:p>
        </p:txBody>
      </p:sp>
      <p:sp>
        <p:nvSpPr>
          <p:cNvPr id="317" name="Google Shape;317;p38"/>
          <p:cNvSpPr txBox="1"/>
          <p:nvPr/>
        </p:nvSpPr>
        <p:spPr>
          <a:xfrm>
            <a:off x="609600" y="685800"/>
            <a:ext cx="6553200" cy="892552"/>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IV. Thủ tục tố tụng hình sự</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nvSpPr>
        <p:spPr>
          <a:xfrm>
            <a:off x="990600" y="457200"/>
            <a:ext cx="7772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MỘT SỐ VỤ ÁN HÌNH SỰ OAN SAI NỔI BẬT THỜI GIAN QUA</a:t>
            </a:r>
            <a:endParaRPr b="1" sz="2800">
              <a:solidFill>
                <a:srgbClr val="FF0000"/>
              </a:solidFill>
              <a:latin typeface="Times New Roman"/>
              <a:ea typeface="Times New Roman"/>
              <a:cs typeface="Times New Roman"/>
              <a:sym typeface="Times New Roman"/>
            </a:endParaRPr>
          </a:p>
        </p:txBody>
      </p:sp>
      <p:pic>
        <p:nvPicPr>
          <p:cNvPr descr="anh.jpg" id="323" name="Google Shape;323;p39"/>
          <p:cNvPicPr preferRelativeResize="0"/>
          <p:nvPr/>
        </p:nvPicPr>
        <p:blipFill rotWithShape="1">
          <a:blip r:embed="rId3">
            <a:alphaModFix/>
          </a:blip>
          <a:srcRect b="0" l="0" r="0" t="0"/>
          <a:stretch/>
        </p:blipFill>
        <p:spPr>
          <a:xfrm flipH="1">
            <a:off x="1219200" y="1371600"/>
            <a:ext cx="3429001" cy="1871662"/>
          </a:xfrm>
          <a:prstGeom prst="rect">
            <a:avLst/>
          </a:prstGeom>
          <a:noFill/>
          <a:ln>
            <a:noFill/>
          </a:ln>
        </p:spPr>
      </p:pic>
      <p:pic>
        <p:nvPicPr>
          <p:cNvPr descr="Bui_Minh_Hai.jpg" id="324" name="Google Shape;324;p39"/>
          <p:cNvPicPr preferRelativeResize="0"/>
          <p:nvPr/>
        </p:nvPicPr>
        <p:blipFill rotWithShape="1">
          <a:blip r:embed="rId4">
            <a:alphaModFix/>
          </a:blip>
          <a:srcRect b="0" l="0" r="0" t="0"/>
          <a:stretch/>
        </p:blipFill>
        <p:spPr>
          <a:xfrm>
            <a:off x="1219200" y="3886200"/>
            <a:ext cx="3352800" cy="2057400"/>
          </a:xfrm>
          <a:prstGeom prst="rect">
            <a:avLst/>
          </a:prstGeom>
          <a:noFill/>
          <a:ln>
            <a:noFill/>
          </a:ln>
        </p:spPr>
      </p:pic>
      <p:pic>
        <p:nvPicPr>
          <p:cNvPr descr="Tran_Van_Chien.jpg" id="325" name="Google Shape;325;p39"/>
          <p:cNvPicPr preferRelativeResize="0"/>
          <p:nvPr/>
        </p:nvPicPr>
        <p:blipFill rotWithShape="1">
          <a:blip r:embed="rId5">
            <a:alphaModFix/>
          </a:blip>
          <a:srcRect b="0" l="0" r="0" t="0"/>
          <a:stretch/>
        </p:blipFill>
        <p:spPr>
          <a:xfrm>
            <a:off x="5410200" y="1371600"/>
            <a:ext cx="3276600" cy="1905000"/>
          </a:xfrm>
          <a:prstGeom prst="rect">
            <a:avLst/>
          </a:prstGeom>
          <a:noFill/>
          <a:ln>
            <a:noFill/>
          </a:ln>
        </p:spPr>
      </p:pic>
      <p:pic>
        <p:nvPicPr>
          <p:cNvPr descr="VIET1088_1.JPG" id="326" name="Google Shape;326;p39"/>
          <p:cNvPicPr preferRelativeResize="0"/>
          <p:nvPr/>
        </p:nvPicPr>
        <p:blipFill rotWithShape="1">
          <a:blip r:embed="rId6">
            <a:alphaModFix/>
          </a:blip>
          <a:srcRect b="0" l="0" r="0" t="0"/>
          <a:stretch/>
        </p:blipFill>
        <p:spPr>
          <a:xfrm>
            <a:off x="5334000" y="3810000"/>
            <a:ext cx="3429000" cy="2088300"/>
          </a:xfrm>
          <a:prstGeom prst="rect">
            <a:avLst/>
          </a:prstGeom>
          <a:noFill/>
          <a:ln>
            <a:noFill/>
          </a:ln>
        </p:spPr>
      </p:pic>
      <p:sp>
        <p:nvSpPr>
          <p:cNvPr id="327" name="Google Shape;327;p39"/>
          <p:cNvSpPr txBox="1"/>
          <p:nvPr/>
        </p:nvSpPr>
        <p:spPr>
          <a:xfrm>
            <a:off x="5181600" y="5943600"/>
            <a:ext cx="3733800" cy="36933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Nguyễn Thanh Chấn –Bắc Giang</a:t>
            </a:r>
            <a:endParaRPr sz="1800">
              <a:solidFill>
                <a:schemeClr val="dk1"/>
              </a:solidFill>
              <a:latin typeface="Times New Roman"/>
              <a:ea typeface="Times New Roman"/>
              <a:cs typeface="Times New Roman"/>
              <a:sym typeface="Times New Roman"/>
            </a:endParaRPr>
          </a:p>
        </p:txBody>
      </p:sp>
      <p:sp>
        <p:nvSpPr>
          <p:cNvPr id="328" name="Google Shape;328;p39"/>
          <p:cNvSpPr txBox="1"/>
          <p:nvPr/>
        </p:nvSpPr>
        <p:spPr>
          <a:xfrm>
            <a:off x="1066800" y="3352800"/>
            <a:ext cx="3733800" cy="36933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Huỳnh Văn Nén – Bình Thuận</a:t>
            </a:r>
            <a:endParaRPr sz="1800">
              <a:solidFill>
                <a:schemeClr val="dk1"/>
              </a:solidFill>
              <a:latin typeface="Times New Roman"/>
              <a:ea typeface="Times New Roman"/>
              <a:cs typeface="Times New Roman"/>
              <a:sym typeface="Times New Roman"/>
            </a:endParaRPr>
          </a:p>
        </p:txBody>
      </p:sp>
      <p:sp>
        <p:nvSpPr>
          <p:cNvPr id="329" name="Google Shape;329;p39"/>
          <p:cNvSpPr txBox="1"/>
          <p:nvPr/>
        </p:nvSpPr>
        <p:spPr>
          <a:xfrm>
            <a:off x="990600" y="6096000"/>
            <a:ext cx="3733800" cy="36933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Bùi Văn Hải – Đồng Nai</a:t>
            </a:r>
            <a:endParaRPr sz="1800">
              <a:solidFill>
                <a:schemeClr val="dk1"/>
              </a:solidFill>
              <a:latin typeface="Times New Roman"/>
              <a:ea typeface="Times New Roman"/>
              <a:cs typeface="Times New Roman"/>
              <a:sym typeface="Times New Roman"/>
            </a:endParaRPr>
          </a:p>
        </p:txBody>
      </p:sp>
      <p:sp>
        <p:nvSpPr>
          <p:cNvPr id="330" name="Google Shape;330;p39"/>
          <p:cNvSpPr txBox="1"/>
          <p:nvPr/>
        </p:nvSpPr>
        <p:spPr>
          <a:xfrm>
            <a:off x="5181600" y="3352800"/>
            <a:ext cx="3733800" cy="36933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Trần Văn Chiến – Tiền Giang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nvSpPr>
        <p:spPr>
          <a:xfrm>
            <a:off x="762000" y="838200"/>
            <a:ext cx="8077200" cy="563231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Án oan "vườn điều"</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Ông Huỳnh Văn Nén là người duy nhất trong lịch sử tố tụng Việt Nam mang 2 án oan về tội Giết người.</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Tháng 4/1998, ông Nén bị cho là dùng đoạn dây thừng làm hung khí giết bà Lê Thị Bông cướp chiếc nhẫn. Hơn 2 năm sau, TAND tỉnh Bình Thuận xử sơ thẩm, tuyên phạt ông tù chung thân về tội Giết người, 3 năm tội Cướp tài sản và 2 năm về tội Cố ý hủy hoại tài sản, tổng hợp hình phạt là tù chung thân.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Trong thời gian bị điều tra vụ án này, ông Nén và 9 người bên vợ bị cáo buộc giết bà Dương Thị Mỹ trong "kỳ án vườn điều" xảy ra 5 năm trước. Sau 12 năm cơ quan điều tra không buộc tội được các bị can, không tìm ra hung thủ, gia đình ông Nén được minh oan, bồi thường gần một tỷ đồng.</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Riêng ông Nén không được giải quyết vì đang thi hành bản án chung thân vì bị cho là giết bà Bông, cướp nhẫn vàng. Gần 17 năm ngồi tù, cuối năm 2015, Công an tỉnh Bình Thuận đình chỉ điều tra đối với ông Nén sau khi tìm ra hung thủ giết bà Bông. Không lâu sau ông được TAND tỉnh công khai xin lỗi tại địa phương.</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Ngay khi được minh oan, ông viết đơn gửi VKSND Tối cao đề nghị xử lý hình sự 14 cán bộ trong ngành công an, VKS, TAND tỉnh Bình Thuận gây oan sai cho ông và 9 thành viên trong gia đình vợ.</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Tháng 4/2016, ông Nén đến TAND tỉnh Bình Thuận nộp đơn yêu cầu bồi thường thiệt hại 18 tỷ đồng vì phải mang 2 án oan về tội Giết người.</a:t>
            </a:r>
            <a:endParaRPr/>
          </a:p>
        </p:txBody>
      </p:sp>
      <p:sp>
        <p:nvSpPr>
          <p:cNvPr id="336" name="Google Shape;336;p40"/>
          <p:cNvSpPr txBox="1"/>
          <p:nvPr/>
        </p:nvSpPr>
        <p:spPr>
          <a:xfrm>
            <a:off x="990600" y="304800"/>
            <a:ext cx="7772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MỘT SỐ VỤ ÁN HÌNH SỰ OAN SAI NỔI BẬT THỜI GIAN QUA</a:t>
            </a:r>
            <a:endParaRPr b="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990600" y="457200"/>
            <a:ext cx="77724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MỘT SỐ VỤ ÁN HÌNH SỰ OAN SAI NỔI BẬT THỜI GIAN QUA</a:t>
            </a:r>
            <a:endParaRPr b="1" sz="2800">
              <a:solidFill>
                <a:srgbClr val="FF0000"/>
              </a:solidFill>
              <a:latin typeface="Times New Roman"/>
              <a:ea typeface="Times New Roman"/>
              <a:cs typeface="Times New Roman"/>
              <a:sym typeface="Times New Roman"/>
            </a:endParaRPr>
          </a:p>
        </p:txBody>
      </p:sp>
      <p:sp>
        <p:nvSpPr>
          <p:cNvPr id="342" name="Google Shape;342;p41"/>
          <p:cNvSpPr txBox="1"/>
          <p:nvPr/>
        </p:nvSpPr>
        <p:spPr>
          <a:xfrm>
            <a:off x="762000" y="1371600"/>
            <a:ext cx="81534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Án oan Nguyễn Thanh Chấn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Chấn vướng lao lý từ tháng 8/2003 khi Công an huyện Việt Yên, Bắc Giang cho rằng ông là thủ phạm giết cô hàng xóm Nguyễn Thị Hoan tại thôn Me, xã Nghĩa Trung, huyện Việt Yên. Qua các cấp xét xử, tòa án xác định ông phạm tội giết người, tuyên án tù chung thân. Suốt quá trình bị bắt, xét xử và khi bị kết án, ông liên tục kêu oan.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Vợ ông cũng ròng rã tới nhiều cơ quan công quyền kêu oan cho chồng. Tháng 7/2013, trong đơn gửi VKSND Tối cao, bà cho hay đã tự xác minh được thủ phạm của vụ án là Lý Nguyễn Chung. Xem xét đơn, Cục điều tra VKSND Tối cao đã vào cuộc.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Tháng  11/2013, ông Chấn được VKSND Tối cao tạm tha về nhà sau 10 năm bị bắt. Hai hôm sau, TAND Tối cao trong phiên tái thẩm đã hủy hai bản án kết tội ông Chấn giết người. Vụ án được điều tra lại.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Trước đó ít ngày, Lý Nguyễn Chung ra đầu thú, nhận đã giết chị Hoan để cướp 2 chiếc nhẫn cùng 59.000 đồng. Sau khi điều tra, xác minh, Chung bị bắt giữ và khởi tố về tội Giết người, Cướp tài sản. Đầu năm 2014, ông Chấn chính thức được công nhận vô tội.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Ông Nguyễn Thanh Chấn hiện đã nhận số tiền bồi thường hơn 7 tỷ đồng.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533400" y="1752600"/>
            <a:ext cx="83820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836"/>
              <a:buNone/>
            </a:pPr>
            <a:r>
              <a:rPr b="1" lang="en-US">
                <a:latin typeface="Times New Roman"/>
                <a:ea typeface="Times New Roman"/>
                <a:cs typeface="Times New Roman"/>
                <a:sym typeface="Times New Roman"/>
              </a:rPr>
              <a:t>Bài 6. Giới thiệu ngành luật hình sự, tố tụng hình sự</a:t>
            </a:r>
            <a:endParaRPr/>
          </a:p>
          <a:p>
            <a:pPr indent="0" lvl="0" marL="457200" rtl="0" algn="l">
              <a:spcBef>
                <a:spcPts val="400"/>
              </a:spcBef>
              <a:spcAft>
                <a:spcPts val="0"/>
              </a:spcAft>
              <a:buClr>
                <a:schemeClr val="dk1"/>
              </a:buClr>
              <a:buSzPts val="2800"/>
              <a:buNone/>
            </a:pPr>
            <a:r>
              <a:rPr b="1" lang="en-US" sz="2800">
                <a:latin typeface="Times New Roman"/>
                <a:ea typeface="Times New Roman"/>
                <a:cs typeface="Times New Roman"/>
                <a:sym typeface="Times New Roman"/>
              </a:rPr>
              <a:t>B.Luật tố tụng hình sự</a:t>
            </a:r>
            <a:endParaRPr/>
          </a:p>
          <a:p>
            <a:pPr indent="457200" lvl="0" marL="457200" rtl="0" algn="just">
              <a:spcBef>
                <a:spcPts val="400"/>
              </a:spcBef>
              <a:spcAft>
                <a:spcPts val="0"/>
              </a:spcAft>
              <a:buSzPts val="1904"/>
              <a:buNone/>
            </a:pPr>
            <a:r>
              <a:rPr b="1" lang="en-US" sz="2800">
                <a:latin typeface="Times New Roman"/>
                <a:ea typeface="Times New Roman"/>
                <a:cs typeface="Times New Roman"/>
                <a:sym typeface="Times New Roman"/>
              </a:rPr>
              <a:t>I. Lịch sử luật tố tụng hình sự VN</a:t>
            </a:r>
            <a:endParaRPr/>
          </a:p>
          <a:p>
            <a:pPr indent="457200" lvl="0" marL="457200" rtl="0" algn="just">
              <a:spcBef>
                <a:spcPts val="400"/>
              </a:spcBef>
              <a:spcAft>
                <a:spcPts val="0"/>
              </a:spcAft>
              <a:buSzPts val="1904"/>
              <a:buNone/>
            </a:pPr>
            <a:r>
              <a:rPr b="1" lang="en-US" sz="2800">
                <a:latin typeface="Times New Roman"/>
                <a:ea typeface="Times New Roman"/>
                <a:cs typeface="Times New Roman"/>
                <a:sym typeface="Times New Roman"/>
              </a:rPr>
              <a:t>II.Một số điểm mới của BLTTHS 2015</a:t>
            </a:r>
            <a:endParaRPr/>
          </a:p>
          <a:p>
            <a:pPr indent="457200" lvl="0" marL="457200" rtl="0" algn="just">
              <a:spcBef>
                <a:spcPts val="400"/>
              </a:spcBef>
              <a:spcAft>
                <a:spcPts val="0"/>
              </a:spcAft>
              <a:buSzPts val="1904"/>
              <a:buNone/>
            </a:pPr>
            <a:r>
              <a:rPr b="1" lang="en-US" sz="2800">
                <a:latin typeface="Times New Roman"/>
                <a:ea typeface="Times New Roman"/>
                <a:cs typeface="Times New Roman"/>
                <a:sym typeface="Times New Roman"/>
              </a:rPr>
              <a:t>III.Khái quát chung</a:t>
            </a:r>
            <a:endParaRPr/>
          </a:p>
          <a:p>
            <a:pPr indent="457200" lvl="0" marL="457200" rtl="0" algn="just">
              <a:spcBef>
                <a:spcPts val="400"/>
              </a:spcBef>
              <a:spcAft>
                <a:spcPts val="0"/>
              </a:spcAft>
              <a:buSzPts val="1904"/>
              <a:buNone/>
            </a:pPr>
            <a:r>
              <a:rPr b="1" lang="en-US" sz="2800">
                <a:latin typeface="Times New Roman"/>
                <a:ea typeface="Times New Roman"/>
                <a:cs typeface="Times New Roman"/>
                <a:sym typeface="Times New Roman"/>
              </a:rPr>
              <a:t>IV. Thủ tục tố tụng hình sự</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0" name="Google Shape;120;p15"/>
          <p:cNvSpPr txBox="1"/>
          <p:nvPr>
            <p:ph type="title"/>
          </p:nvPr>
        </p:nvSpPr>
        <p:spPr>
          <a:xfrm>
            <a:off x="762000" y="914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graphicFrame>
        <p:nvGraphicFramePr>
          <p:cNvPr id="347" name="Google Shape;347;p42"/>
          <p:cNvGraphicFramePr/>
          <p:nvPr/>
        </p:nvGraphicFramePr>
        <p:xfrm>
          <a:off x="0" y="0"/>
          <a:ext cx="3000000" cy="3000000"/>
        </p:xfrm>
        <a:graphic>
          <a:graphicData uri="http://schemas.openxmlformats.org/drawingml/2006/table">
            <a:tbl>
              <a:tblPr bandRow="1" firstRow="1">
                <a:noFill/>
                <a:tableStyleId>{EA01B240-E6A4-4197-B66A-0711FFE505FB}</a:tableStyleId>
              </a:tblPr>
              <a:tblGrid>
                <a:gridCol w="1905000"/>
                <a:gridCol w="3657600"/>
                <a:gridCol w="3581400"/>
              </a:tblGrid>
              <a:tr h="39095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PHÂN</a:t>
                      </a:r>
                      <a:r>
                        <a:rPr b="1" lang="en-US" sz="1800">
                          <a:latin typeface="Times New Roman"/>
                          <a:ea typeface="Times New Roman"/>
                          <a:cs typeface="Times New Roman"/>
                          <a:sym typeface="Times New Roman"/>
                        </a:rPr>
                        <a:t> BIỆT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ĐẠI</a:t>
                      </a:r>
                      <a:r>
                        <a:rPr b="1" lang="en-US" sz="1800">
                          <a:latin typeface="Times New Roman"/>
                          <a:ea typeface="Times New Roman"/>
                          <a:cs typeface="Times New Roman"/>
                          <a:sym typeface="Times New Roman"/>
                        </a:rPr>
                        <a:t> XÁ</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ĐẶC</a:t>
                      </a:r>
                      <a:r>
                        <a:rPr b="1" lang="en-US" sz="1800">
                          <a:latin typeface="Times New Roman"/>
                          <a:ea typeface="Times New Roman"/>
                          <a:cs typeface="Times New Roman"/>
                          <a:sym typeface="Times New Roman"/>
                        </a:rPr>
                        <a:t> XÁ</a:t>
                      </a:r>
                      <a:endParaRPr b="1" sz="1800">
                        <a:latin typeface="Times New Roman"/>
                        <a:ea typeface="Times New Roman"/>
                        <a:cs typeface="Times New Roman"/>
                        <a:sym typeface="Times New Roman"/>
                      </a:endParaRPr>
                    </a:p>
                  </a:txBody>
                  <a:tcPr marT="45725" marB="45725" marR="91450" marL="91450"/>
                </a:tc>
              </a:tr>
              <a:tr h="40725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Thẩm quyền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Quốc</a:t>
                      </a:r>
                      <a:r>
                        <a:rPr b="1" lang="en-US" sz="1800">
                          <a:latin typeface="Times New Roman"/>
                          <a:ea typeface="Times New Roman"/>
                          <a:cs typeface="Times New Roman"/>
                          <a:sym typeface="Times New Roman"/>
                        </a:rPr>
                        <a:t> hội</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Chủ</a:t>
                      </a:r>
                      <a:r>
                        <a:rPr b="1" lang="en-US" sz="1800">
                          <a:latin typeface="Times New Roman"/>
                          <a:ea typeface="Times New Roman"/>
                          <a:cs typeface="Times New Roman"/>
                          <a:sym typeface="Times New Roman"/>
                        </a:rPr>
                        <a:t> tịch nước</a:t>
                      </a:r>
                      <a:endParaRPr b="1" sz="1800">
                        <a:latin typeface="Times New Roman"/>
                        <a:ea typeface="Times New Roman"/>
                        <a:cs typeface="Times New Roman"/>
                        <a:sym typeface="Times New Roman"/>
                      </a:endParaRPr>
                    </a:p>
                  </a:txBody>
                  <a:tcPr marT="45725" marB="45725" marR="91450" marL="91450"/>
                </a:tc>
              </a:tr>
              <a:tr h="273667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Định</a:t>
                      </a:r>
                      <a:r>
                        <a:rPr b="1" lang="en-US" sz="1800">
                          <a:latin typeface="Times New Roman"/>
                          <a:ea typeface="Times New Roman"/>
                          <a:cs typeface="Times New Roman"/>
                          <a:sym typeface="Times New Roman"/>
                        </a:rPr>
                        <a:t> nghĩa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Một biện pháp khoan hồng của Nhà nước nhằm tha tội hoàn toàn và triệt để cho một số loại tội phạm nhất định đối với hàng loạt người phạm tội</a:t>
                      </a:r>
                      <a:endParaRPr/>
                    </a:p>
                    <a:p>
                      <a:pPr indent="0" lvl="0" marL="0" marR="0" rtl="0" algn="just">
                        <a:spcBef>
                          <a:spcPts val="0"/>
                        </a:spcBef>
                        <a:spcAft>
                          <a:spcPts val="0"/>
                        </a:spcAft>
                        <a:buNone/>
                      </a:pPr>
                      <a:r>
                        <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Một biện pháp khoan hồng của Nhà nước có tác dụng tha tội hoặc giảm án cho phạm nhân nào đó hoặc cho  những phạm nhân thỏa mãn những điều kiện nhất định theo Luật đặc xá</a:t>
                      </a:r>
                      <a:r>
                        <a:rPr lang="en-US" sz="1800">
                          <a:solidFill>
                            <a:schemeClr val="dk1"/>
                          </a:solidFill>
                          <a:latin typeface="Times New Roman"/>
                          <a:ea typeface="Times New Roman"/>
                          <a:cs typeface="Times New Roman"/>
                          <a:sym typeface="Times New Roman"/>
                        </a:rPr>
                        <a:t> (Luật đặc xá 2007)</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-Việc xét đặc xá bao gồm xét đặc xá tha tù và xét ân giảm án tử hình </a:t>
                      </a:r>
                      <a:endParaRPr b="1" sz="1800">
                        <a:latin typeface="Times New Roman"/>
                        <a:ea typeface="Times New Roman"/>
                        <a:cs typeface="Times New Roman"/>
                        <a:sym typeface="Times New Roman"/>
                      </a:endParaRPr>
                    </a:p>
                  </a:txBody>
                  <a:tcPr marT="45725" marB="45725" marR="91450" marL="91450"/>
                </a:tc>
              </a:tr>
              <a:tr h="33231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Hậu</a:t>
                      </a:r>
                      <a:r>
                        <a:rPr b="1" lang="en-US" sz="1800">
                          <a:latin typeface="Times New Roman"/>
                          <a:ea typeface="Times New Roman"/>
                          <a:cs typeface="Times New Roman"/>
                          <a:sym typeface="Times New Roman"/>
                        </a:rPr>
                        <a:t> quả pháp lý</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Đang ở trong giai đoạn nào từ điều tra, truy tố, xét xử, thi hành án đều được tha tội hoàn toàn, có nghĩa sẽ được trả tự do ngay, phục hồi toàn bộ quyền công dân và được coi như không phạm tội.</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Người được đại xá sẽ là người không có tội và cũng sẽ không có án tích trong lý lịch tư pháp của mình</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Trong giai đoạn đang thi hành án phạt tù và người được đặc xá sẽ được miễn chấp hành phần hình phạt còn lại </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Không được xóa án tích ngay như người được quyết định đại xá và vẫn có tiền án trong lí lịch tư pháp</a:t>
                      </a:r>
                      <a:r>
                        <a:rPr lang="en-US" sz="1800">
                          <a:solidFill>
                            <a:schemeClr val="dk1"/>
                          </a:solidFill>
                          <a:latin typeface="Lucida Sans"/>
                          <a:ea typeface="Lucida Sans"/>
                          <a:cs typeface="Lucida Sans"/>
                          <a:sym typeface="Lucida Sans"/>
                        </a:rPr>
                        <a:t>.</a:t>
                      </a:r>
                      <a:endParaRPr b="1"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6"/>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 Lịch sử luật tố tụng hình sự Việt Nam</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126" name="Google Shape;126;p16"/>
          <p:cNvSpPr/>
          <p:nvPr/>
        </p:nvSpPr>
        <p:spPr>
          <a:xfrm>
            <a:off x="1143000" y="1752600"/>
            <a:ext cx="4013826" cy="602074"/>
          </a:xfrm>
          <a:prstGeom prst="roundRect">
            <a:avLst>
              <a:gd fmla="val 16667" name="adj"/>
            </a:avLst>
          </a:prstGeom>
          <a:solidFill>
            <a:schemeClr val="accent2"/>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Bộ luật tố tụng hình sự năm 1988 (sửa đổi bổ sung vào các năm 1990, 1992, 2000)</a:t>
            </a:r>
            <a:endParaRPr b="1" sz="2000">
              <a:solidFill>
                <a:schemeClr val="lt1"/>
              </a:solidFill>
              <a:latin typeface="Times New Roman"/>
              <a:ea typeface="Times New Roman"/>
              <a:cs typeface="Times New Roman"/>
              <a:sym typeface="Times New Roman"/>
            </a:endParaRPr>
          </a:p>
        </p:txBody>
      </p:sp>
      <p:sp>
        <p:nvSpPr>
          <p:cNvPr id="127" name="Google Shape;127;p16"/>
          <p:cNvSpPr/>
          <p:nvPr/>
        </p:nvSpPr>
        <p:spPr>
          <a:xfrm>
            <a:off x="2984187" y="2444985"/>
            <a:ext cx="4013826" cy="602074"/>
          </a:xfrm>
          <a:prstGeom prst="rect">
            <a:avLst/>
          </a:prstGeom>
          <a:solidFill>
            <a:schemeClr val="lt1">
              <a:alpha val="89803"/>
            </a:schemeClr>
          </a:solidFill>
          <a:ln cap="flat" cmpd="thickThin" w="550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6"/>
          <p:cNvSpPr/>
          <p:nvPr/>
        </p:nvSpPr>
        <p:spPr>
          <a:xfrm>
            <a:off x="1143000" y="3137370"/>
            <a:ext cx="4013826" cy="602074"/>
          </a:xfrm>
          <a:prstGeom prst="roundRect">
            <a:avLst>
              <a:gd fmla="val 16667" name="adj"/>
            </a:avLst>
          </a:prstGeom>
          <a:solidFill>
            <a:schemeClr val="accent3"/>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Bộ luật tố tụng hình sự năm 2003</a:t>
            </a:r>
            <a:endParaRPr b="1" sz="2000">
              <a:solidFill>
                <a:schemeClr val="lt1"/>
              </a:solidFill>
              <a:latin typeface="Times New Roman"/>
              <a:ea typeface="Times New Roman"/>
              <a:cs typeface="Times New Roman"/>
              <a:sym typeface="Times New Roman"/>
            </a:endParaRPr>
          </a:p>
        </p:txBody>
      </p:sp>
      <p:sp>
        <p:nvSpPr>
          <p:cNvPr id="129" name="Google Shape;129;p16"/>
          <p:cNvSpPr/>
          <p:nvPr/>
        </p:nvSpPr>
        <p:spPr>
          <a:xfrm>
            <a:off x="2984187" y="3829755"/>
            <a:ext cx="4013826" cy="602074"/>
          </a:xfrm>
          <a:prstGeom prst="rect">
            <a:avLst/>
          </a:prstGeom>
          <a:solidFill>
            <a:schemeClr val="lt1">
              <a:alpha val="89803"/>
            </a:schemeClr>
          </a:solidFill>
          <a:ln cap="flat" cmpd="thickThin" w="550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6"/>
          <p:cNvSpPr/>
          <p:nvPr/>
        </p:nvSpPr>
        <p:spPr>
          <a:xfrm>
            <a:off x="1143000" y="4522140"/>
            <a:ext cx="4013826" cy="602074"/>
          </a:xfrm>
          <a:prstGeom prst="roundRect">
            <a:avLst>
              <a:gd fmla="val 16667" name="adj"/>
            </a:avLst>
          </a:prstGeom>
          <a:solidFill>
            <a:schemeClr val="accent4"/>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Bộ luật tố tụng hình sự năm 2015</a:t>
            </a:r>
            <a:endParaRPr b="1" sz="2000">
              <a:solidFill>
                <a:schemeClr val="lt1"/>
              </a:solidFill>
              <a:latin typeface="Times New Roman"/>
              <a:ea typeface="Times New Roman"/>
              <a:cs typeface="Times New Roman"/>
              <a:sym typeface="Times New Roman"/>
            </a:endParaRPr>
          </a:p>
        </p:txBody>
      </p:sp>
      <p:sp>
        <p:nvSpPr>
          <p:cNvPr id="131" name="Google Shape;131;p16"/>
          <p:cNvSpPr/>
          <p:nvPr/>
        </p:nvSpPr>
        <p:spPr>
          <a:xfrm>
            <a:off x="2984187" y="5214525"/>
            <a:ext cx="4013826" cy="602074"/>
          </a:xfrm>
          <a:prstGeom prst="rect">
            <a:avLst/>
          </a:prstGeom>
          <a:solidFill>
            <a:schemeClr val="lt1">
              <a:alpha val="89803"/>
            </a:schemeClr>
          </a:solidFill>
          <a:ln cap="flat" cmpd="thickThin" w="550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127000" lvl="1" marL="114300" marR="0" rtl="0" algn="l">
              <a:lnSpc>
                <a:spcPct val="75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Hiệu lực thi hành từ 01/07/2016</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7"/>
          <p:cNvSpPr txBox="1"/>
          <p:nvPr/>
        </p:nvSpPr>
        <p:spPr>
          <a:xfrm>
            <a:off x="609600" y="2286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 Một số điểm mới của BLTTHS 2015</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137" name="Google Shape;137;p17"/>
          <p:cNvSpPr txBox="1"/>
          <p:nvPr/>
        </p:nvSpPr>
        <p:spPr>
          <a:xfrm>
            <a:off x="838200" y="1066800"/>
            <a:ext cx="8001000" cy="5632311"/>
          </a:xfrm>
          <a:prstGeom prst="rect">
            <a:avLst/>
          </a:prstGeom>
          <a:noFill/>
          <a:ln>
            <a:noFill/>
          </a:ln>
        </p:spPr>
        <p:txBody>
          <a:bodyPr anchorCtr="0" anchor="t" bIns="45700" lIns="91425" spcFirstLastPara="1" rIns="91425" wrap="square" tIns="45700">
            <a:noAutofit/>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Ghi nhận </a:t>
            </a:r>
            <a:r>
              <a:rPr b="1" lang="en-US" sz="2000">
                <a:solidFill>
                  <a:schemeClr val="dk1"/>
                </a:solidFill>
                <a:latin typeface="Times New Roman"/>
                <a:ea typeface="Times New Roman"/>
                <a:cs typeface="Times New Roman"/>
                <a:sym typeface="Times New Roman"/>
              </a:rPr>
              <a:t>nguyên tắc “suy đoán vô tội” </a:t>
            </a:r>
            <a:r>
              <a:rPr lang="en-US" sz="2000">
                <a:solidFill>
                  <a:schemeClr val="dk1"/>
                </a:solidFill>
                <a:latin typeface="Times New Roman"/>
                <a:ea typeface="Times New Roman"/>
                <a:cs typeface="Times New Roman"/>
                <a:sym typeface="Times New Roman"/>
              </a:rPr>
              <a:t>tại Điều 13;</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Đảm bảo </a:t>
            </a:r>
            <a:r>
              <a:rPr b="1" lang="en-US" sz="2000">
                <a:solidFill>
                  <a:schemeClr val="dk1"/>
                </a:solidFill>
                <a:latin typeface="Times New Roman"/>
                <a:ea typeface="Times New Roman"/>
                <a:cs typeface="Times New Roman"/>
                <a:sym typeface="Times New Roman"/>
              </a:rPr>
              <a:t>nguyên tắc tranh tụng </a:t>
            </a:r>
            <a:r>
              <a:rPr lang="en-US" sz="2000">
                <a:solidFill>
                  <a:schemeClr val="dk1"/>
                </a:solidFill>
                <a:latin typeface="Times New Roman"/>
                <a:ea typeface="Times New Roman"/>
                <a:cs typeface="Times New Roman"/>
                <a:sym typeface="Times New Roman"/>
              </a:rPr>
              <a:t>trong tố tụng hình sự;</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Xác định rõ các giai đoạn tố tụng hình sự gồm: </a:t>
            </a:r>
            <a:r>
              <a:rPr b="1" lang="en-US" sz="2000">
                <a:solidFill>
                  <a:schemeClr val="dk1"/>
                </a:solidFill>
                <a:latin typeface="Times New Roman"/>
                <a:ea typeface="Times New Roman"/>
                <a:cs typeface="Times New Roman"/>
                <a:sym typeface="Times New Roman"/>
              </a:rPr>
              <a:t>khởi tố, điều tra, truy tố, xét xử và thi hành án;</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Quy định đầy đủ, cụ thể trình tự, thủ tục và các hoạt động tố tụng trong từng giai đoạn tố tụng;</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Phân định thẩm quyền giữa các cơ quan tố tụng và giữa các cấp tố tụng;</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Tăng quyền và tăng trách nhiệm cho các chức danh tư pháp;</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Quy định mới liên quan đến chứng cứ và chứng minh tội phạm;</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Hoàn thiện chế định giám định tư pháp;</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Luật hóa các </a:t>
            </a:r>
            <a:r>
              <a:rPr b="1" lang="en-US" sz="2000">
                <a:solidFill>
                  <a:schemeClr val="dk1"/>
                </a:solidFill>
                <a:latin typeface="Times New Roman"/>
                <a:ea typeface="Times New Roman"/>
                <a:cs typeface="Times New Roman"/>
                <a:sym typeface="Times New Roman"/>
              </a:rPr>
              <a:t>biện pháp điều tra tố tụng đặc biệt</a:t>
            </a:r>
            <a:r>
              <a:rPr lang="en-US" sz="2000">
                <a:solidFill>
                  <a:schemeClr val="dk1"/>
                </a:solidFill>
                <a:latin typeface="Times New Roman"/>
                <a:ea typeface="Times New Roman"/>
                <a:cs typeface="Times New Roman"/>
                <a:sym typeface="Times New Roman"/>
              </a:rPr>
              <a:t>: ghi âm, ghi hình bí mật, nghe điện thoại bí mật, thu thập bí mật dữ liệu điện tử (đối với các tội phạm xâm phạm ANQG, tội phạm về ma túy, tội phạm về tham nhũng, khủng bố, rửa tiền);</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Mở rộng diện </a:t>
            </a:r>
            <a:r>
              <a:rPr b="1" lang="en-US" sz="2000">
                <a:solidFill>
                  <a:schemeClr val="dk1"/>
                </a:solidFill>
                <a:latin typeface="Times New Roman"/>
                <a:ea typeface="Times New Roman"/>
                <a:cs typeface="Times New Roman"/>
                <a:sym typeface="Times New Roman"/>
              </a:rPr>
              <a:t>chủ thể người bào chữa </a:t>
            </a:r>
            <a:r>
              <a:rPr lang="en-US" sz="2000">
                <a:solidFill>
                  <a:schemeClr val="dk1"/>
                </a:solidFill>
                <a:latin typeface="Times New Roman"/>
                <a:ea typeface="Times New Roman"/>
                <a:cs typeface="Times New Roman"/>
                <a:sym typeface="Times New Roman"/>
              </a:rPr>
              <a:t>(luật sư, bào chữa viên nhân dân, trợ giúp viên pháp lý và người đại diện của người bị buộc tội);</a:t>
            </a:r>
            <a:endParaRPr/>
          </a:p>
          <a:p>
            <a:pPr indent="-127000" lvl="0" marL="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Bình đẳng về vị trí</a:t>
            </a:r>
            <a:r>
              <a:rPr lang="en-US" sz="2000">
                <a:solidFill>
                  <a:schemeClr val="dk1"/>
                </a:solidFill>
                <a:latin typeface="Times New Roman"/>
                <a:ea typeface="Times New Roman"/>
                <a:cs typeface="Times New Roman"/>
                <a:sym typeface="Times New Roman"/>
              </a:rPr>
              <a:t> giữa người bào chữa và người thực hành quyền công tố tại phòng xử án.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838200" y="1600200"/>
            <a:ext cx="7848600" cy="44958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rgbClr val="FF0000"/>
              </a:buClr>
              <a:buSzPts val="2800"/>
              <a:buAutoNum type="arabicPeriod"/>
            </a:pPr>
            <a:r>
              <a:rPr b="1" lang="en-US" sz="2800">
                <a:solidFill>
                  <a:srgbClr val="FF0000"/>
                </a:solidFill>
                <a:latin typeface="Times New Roman"/>
                <a:ea typeface="Times New Roman"/>
                <a:cs typeface="Times New Roman"/>
                <a:sym typeface="Times New Roman"/>
              </a:rPr>
              <a:t>Phạm vi điều chỉnh:</a:t>
            </a:r>
            <a:endParaRPr/>
          </a:p>
          <a:p>
            <a:pPr indent="457200" lvl="0" marL="0" rtl="0" algn="just">
              <a:spcBef>
                <a:spcPts val="400"/>
              </a:spcBef>
              <a:spcAft>
                <a:spcPts val="0"/>
              </a:spcAft>
              <a:buSzPts val="1904"/>
              <a:buNone/>
            </a:pPr>
            <a:r>
              <a:rPr lang="en-US" sz="2800">
                <a:latin typeface="Times New Roman"/>
                <a:ea typeface="Times New Roman"/>
                <a:cs typeface="Times New Roman"/>
                <a:sym typeface="Times New Roman"/>
              </a:rPr>
              <a:t>Bộ luật tố tụng hình sự quy định </a:t>
            </a:r>
            <a:r>
              <a:rPr b="1" lang="en-US" sz="2800">
                <a:latin typeface="Times New Roman"/>
                <a:ea typeface="Times New Roman"/>
                <a:cs typeface="Times New Roman"/>
                <a:sym typeface="Times New Roman"/>
              </a:rPr>
              <a:t>trình tự, thủ tục tiếp nhận, giải quyết nguồn tin về tội phạm, khởi tố, điều tra, truy tố, xét xử </a:t>
            </a:r>
            <a:r>
              <a:rPr lang="en-US" sz="2800">
                <a:latin typeface="Times New Roman"/>
                <a:ea typeface="Times New Roman"/>
                <a:cs typeface="Times New Roman"/>
                <a:sym typeface="Times New Roman"/>
              </a:rPr>
              <a:t>và </a:t>
            </a:r>
            <a:r>
              <a:rPr b="1" lang="en-US" sz="2800">
                <a:latin typeface="Times New Roman"/>
                <a:ea typeface="Times New Roman"/>
                <a:cs typeface="Times New Roman"/>
                <a:sym typeface="Times New Roman"/>
              </a:rPr>
              <a:t>một số thủ tục thi hành án hình sự</a:t>
            </a:r>
            <a:r>
              <a:rPr lang="en-US" sz="2800">
                <a:latin typeface="Times New Roman"/>
                <a:ea typeface="Times New Roman"/>
                <a:cs typeface="Times New Roman"/>
                <a:sym typeface="Times New Roman"/>
              </a:rPr>
              <a:t>; nhiệm vụ, quyền hạn và mối quan hệ giữa các </a:t>
            </a:r>
            <a:r>
              <a:rPr b="1" lang="en-US" sz="2800">
                <a:latin typeface="Times New Roman"/>
                <a:ea typeface="Times New Roman"/>
                <a:cs typeface="Times New Roman"/>
                <a:sym typeface="Times New Roman"/>
              </a:rPr>
              <a:t>cơ quan có thẩm quyền</a:t>
            </a:r>
            <a:r>
              <a:rPr b="1" i="1" lang="en-US" sz="2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tiến hành tố tụng</a:t>
            </a:r>
            <a:r>
              <a:rPr lang="en-US" sz="2800">
                <a:latin typeface="Times New Roman"/>
                <a:ea typeface="Times New Roman"/>
                <a:cs typeface="Times New Roman"/>
                <a:sym typeface="Times New Roman"/>
              </a:rPr>
              <a:t>; nhiệm vụ, quyền hạn và trách nhiệm của </a:t>
            </a:r>
            <a:r>
              <a:rPr b="1" lang="en-US" sz="2800">
                <a:latin typeface="Times New Roman"/>
                <a:ea typeface="Times New Roman"/>
                <a:cs typeface="Times New Roman"/>
                <a:sym typeface="Times New Roman"/>
              </a:rPr>
              <a:t>người có thẩm quyền tiến hành tố tụng</a:t>
            </a:r>
            <a:r>
              <a:rPr lang="en-US" sz="2800">
                <a:latin typeface="Times New Roman"/>
                <a:ea typeface="Times New Roman"/>
                <a:cs typeface="Times New Roman"/>
                <a:sym typeface="Times New Roman"/>
              </a:rPr>
              <a:t>; quyền và nghĩa vụ của </a:t>
            </a:r>
            <a:r>
              <a:rPr b="1" lang="en-US" sz="2800">
                <a:latin typeface="Times New Roman"/>
                <a:ea typeface="Times New Roman"/>
                <a:cs typeface="Times New Roman"/>
                <a:sym typeface="Times New Roman"/>
              </a:rPr>
              <a:t>người tham gia tố tụng, cơ quan, tổ chức, cá nhân</a:t>
            </a:r>
            <a:r>
              <a:rPr lang="en-US" sz="2800">
                <a:latin typeface="Times New Roman"/>
                <a:ea typeface="Times New Roman"/>
                <a:cs typeface="Times New Roman"/>
                <a:sym typeface="Times New Roman"/>
              </a:rPr>
              <a:t>; hợp tác quốc tế trong tố tụng hình sự.</a:t>
            </a:r>
            <a:endParaRPr/>
          </a:p>
          <a:p>
            <a:pPr indent="457200" lvl="0" marL="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43" name="Google Shape;143;p18"/>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914400" y="1600200"/>
            <a:ext cx="7772400" cy="4495800"/>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Clr>
                <a:srgbClr val="FF0000"/>
              </a:buClr>
              <a:buSzPts val="2800"/>
              <a:buFont typeface="Lucida Sans"/>
              <a:buAutoNum type="arabicPeriod" startAt="2"/>
            </a:pPr>
            <a:r>
              <a:rPr b="1" lang="en-US" sz="2800">
                <a:solidFill>
                  <a:srgbClr val="FF0000"/>
                </a:solidFill>
                <a:latin typeface="Times New Roman"/>
                <a:ea typeface="Times New Roman"/>
                <a:cs typeface="Times New Roman"/>
                <a:sym typeface="Times New Roman"/>
              </a:rPr>
              <a:t>Phạm vi điều chỉnh:</a:t>
            </a:r>
            <a:endParaRPr/>
          </a:p>
          <a:p>
            <a:pPr indent="457200" lvl="0" marL="0" rtl="0" algn="just">
              <a:lnSpc>
                <a:spcPct val="90000"/>
              </a:lnSpc>
              <a:spcBef>
                <a:spcPts val="400"/>
              </a:spcBef>
              <a:spcAft>
                <a:spcPts val="0"/>
              </a:spcAft>
              <a:buSzPts val="1904"/>
              <a:buNone/>
            </a:pPr>
            <a:r>
              <a:rPr lang="en-US" sz="2800">
                <a:latin typeface="Times New Roman"/>
                <a:ea typeface="Times New Roman"/>
                <a:cs typeface="Times New Roman"/>
                <a:sym typeface="Times New Roman"/>
              </a:rPr>
              <a:t>Bộ luật tố tụng hình sự có nhiệm vụ </a:t>
            </a:r>
            <a:r>
              <a:rPr b="1" lang="en-US" sz="2800">
                <a:latin typeface="Times New Roman"/>
                <a:ea typeface="Times New Roman"/>
                <a:cs typeface="Times New Roman"/>
                <a:sym typeface="Times New Roman"/>
              </a:rPr>
              <a:t>bảo đảm phát hiện chính xác và xử lý công minh, kịp thời mọi hành vi phạm tội, phòng ngừa, ngăn chặn tội phạm, không để lọt tội phạm, không làm oan người vô tội</a:t>
            </a:r>
            <a:r>
              <a:rPr lang="en-US" sz="2800">
                <a:latin typeface="Times New Roman"/>
                <a:ea typeface="Times New Roman"/>
                <a:cs typeface="Times New Roman"/>
                <a:sym typeface="Times New Roman"/>
              </a:rPr>
              <a:t>; góp phần bảo vệ </a:t>
            </a:r>
            <a:r>
              <a:rPr b="1" lang="en-US" sz="2800">
                <a:latin typeface="Times New Roman"/>
                <a:ea typeface="Times New Roman"/>
                <a:cs typeface="Times New Roman"/>
                <a:sym typeface="Times New Roman"/>
              </a:rPr>
              <a:t>công lý, </a:t>
            </a:r>
            <a:r>
              <a:rPr lang="en-US" sz="2800">
                <a:latin typeface="Times New Roman"/>
                <a:ea typeface="Times New Roman"/>
                <a:cs typeface="Times New Roman"/>
                <a:sym typeface="Times New Roman"/>
              </a:rPr>
              <a:t>bảo vệ </a:t>
            </a:r>
            <a:r>
              <a:rPr b="1" lang="en-US" sz="2800">
                <a:latin typeface="Times New Roman"/>
                <a:ea typeface="Times New Roman"/>
                <a:cs typeface="Times New Roman"/>
                <a:sym typeface="Times New Roman"/>
              </a:rPr>
              <a:t>quyền con người,</a:t>
            </a:r>
            <a:r>
              <a:rPr b="1" i="1" lang="en-US" sz="2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quyền công dân, </a:t>
            </a:r>
            <a:r>
              <a:rPr lang="en-US" sz="2800">
                <a:latin typeface="Times New Roman"/>
                <a:ea typeface="Times New Roman"/>
                <a:cs typeface="Times New Roman"/>
                <a:sym typeface="Times New Roman"/>
              </a:rPr>
              <a:t>bảo vệ </a:t>
            </a:r>
            <a:r>
              <a:rPr b="1" lang="en-US" sz="2800">
                <a:latin typeface="Times New Roman"/>
                <a:ea typeface="Times New Roman"/>
                <a:cs typeface="Times New Roman"/>
                <a:sym typeface="Times New Roman"/>
              </a:rPr>
              <a:t>chế độ xã hội chủ nghĩa, </a:t>
            </a:r>
            <a:r>
              <a:rPr lang="en-US" sz="2800">
                <a:latin typeface="Times New Roman"/>
                <a:ea typeface="Times New Roman"/>
                <a:cs typeface="Times New Roman"/>
                <a:sym typeface="Times New Roman"/>
              </a:rPr>
              <a:t>bảo vệ </a:t>
            </a:r>
            <a:r>
              <a:rPr b="1" lang="en-US" sz="2800">
                <a:latin typeface="Times New Roman"/>
                <a:ea typeface="Times New Roman"/>
                <a:cs typeface="Times New Roman"/>
                <a:sym typeface="Times New Roman"/>
              </a:rPr>
              <a:t>lợi ích của Nhà nước, quyền và lợi ích hợp pháp </a:t>
            </a:r>
            <a:r>
              <a:rPr lang="en-US" sz="2800">
                <a:latin typeface="Times New Roman"/>
                <a:ea typeface="Times New Roman"/>
                <a:cs typeface="Times New Roman"/>
                <a:sym typeface="Times New Roman"/>
              </a:rPr>
              <a:t>của tổ chức, cá nhân, </a:t>
            </a:r>
            <a:r>
              <a:rPr b="1" lang="en-US" sz="2800">
                <a:latin typeface="Times New Roman"/>
                <a:ea typeface="Times New Roman"/>
                <a:cs typeface="Times New Roman"/>
                <a:sym typeface="Times New Roman"/>
              </a:rPr>
              <a:t>giáo dục</a:t>
            </a:r>
            <a:r>
              <a:rPr lang="en-US" sz="2800">
                <a:latin typeface="Times New Roman"/>
                <a:ea typeface="Times New Roman"/>
                <a:cs typeface="Times New Roman"/>
                <a:sym typeface="Times New Roman"/>
              </a:rPr>
              <a:t> mọi người ý thức tuân theo pháp luật, đấu tranh phòng ngừa và chống tội phạm</a:t>
            </a:r>
            <a:endParaRPr b="1" sz="2800">
              <a:latin typeface="Times New Roman"/>
              <a:ea typeface="Times New Roman"/>
              <a:cs typeface="Times New Roman"/>
              <a:sym typeface="Times New Roman"/>
            </a:endParaRPr>
          </a:p>
        </p:txBody>
      </p:sp>
      <p:sp>
        <p:nvSpPr>
          <p:cNvPr id="149" name="Google Shape;149;p19"/>
          <p:cNvSpPr txBox="1"/>
          <p:nvPr/>
        </p:nvSpPr>
        <p:spPr>
          <a:xfrm>
            <a:off x="609600" y="6858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914400" y="1447800"/>
            <a:ext cx="7772400" cy="44958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SzPts val="1904"/>
              <a:buNone/>
            </a:pPr>
            <a:r>
              <a:rPr b="1" lang="en-US" sz="2800">
                <a:latin typeface="Times New Roman"/>
                <a:ea typeface="Times New Roman"/>
                <a:cs typeface="Times New Roman"/>
                <a:sym typeface="Times New Roman"/>
              </a:rPr>
              <a:t>2. Thủ tục THHS</a:t>
            </a:r>
            <a:endParaRPr/>
          </a:p>
          <a:p>
            <a:pPr indent="-571500" lvl="0" marL="571500" rtl="0" algn="just">
              <a:spcBef>
                <a:spcPts val="400"/>
              </a:spcBef>
              <a:spcAft>
                <a:spcPts val="0"/>
              </a:spcAft>
              <a:buSzPts val="1904"/>
              <a:buFont typeface="Times New Roman"/>
              <a:buChar char="-"/>
            </a:pPr>
            <a:r>
              <a:rPr b="1" lang="en-US" sz="2800">
                <a:latin typeface="Times New Roman"/>
                <a:ea typeface="Times New Roman"/>
                <a:cs typeface="Times New Roman"/>
                <a:sym typeface="Times New Roman"/>
              </a:rPr>
              <a:t>Thủ tục: </a:t>
            </a:r>
            <a:r>
              <a:rPr lang="en-US" sz="2800">
                <a:latin typeface="Times New Roman"/>
                <a:ea typeface="Times New Roman"/>
                <a:cs typeface="Times New Roman"/>
                <a:sym typeface="Times New Roman"/>
              </a:rPr>
              <a:t>những </a:t>
            </a:r>
            <a:r>
              <a:rPr lang="en-US" sz="2800">
                <a:solidFill>
                  <a:srgbClr val="FF0000"/>
                </a:solidFill>
                <a:latin typeface="Times New Roman"/>
                <a:ea typeface="Times New Roman"/>
                <a:cs typeface="Times New Roman"/>
                <a:sym typeface="Times New Roman"/>
              </a:rPr>
              <a:t>việc phải làm </a:t>
            </a:r>
            <a:r>
              <a:rPr lang="en-US" sz="2800">
                <a:latin typeface="Times New Roman"/>
                <a:ea typeface="Times New Roman"/>
                <a:cs typeface="Times New Roman"/>
                <a:sym typeface="Times New Roman"/>
              </a:rPr>
              <a:t>theo một </a:t>
            </a:r>
            <a:r>
              <a:rPr lang="en-US" sz="2800">
                <a:solidFill>
                  <a:srgbClr val="FF0000"/>
                </a:solidFill>
                <a:latin typeface="Times New Roman"/>
                <a:ea typeface="Times New Roman"/>
                <a:cs typeface="Times New Roman"/>
                <a:sym typeface="Times New Roman"/>
              </a:rPr>
              <a:t>trật tự </a:t>
            </a:r>
            <a:r>
              <a:rPr lang="en-US" sz="2800">
                <a:latin typeface="Times New Roman"/>
                <a:ea typeface="Times New Roman"/>
                <a:cs typeface="Times New Roman"/>
                <a:sym typeface="Times New Roman"/>
              </a:rPr>
              <a:t>nhất định có tính </a:t>
            </a:r>
            <a:r>
              <a:rPr lang="en-US" sz="2800">
                <a:solidFill>
                  <a:srgbClr val="FF0000"/>
                </a:solidFill>
                <a:latin typeface="Times New Roman"/>
                <a:ea typeface="Times New Roman"/>
                <a:cs typeface="Times New Roman"/>
                <a:sym typeface="Times New Roman"/>
              </a:rPr>
              <a:t>chính thức</a:t>
            </a:r>
            <a:endParaRPr/>
          </a:p>
          <a:p>
            <a:pPr indent="-571500" lvl="0" marL="571500" rtl="0" algn="just">
              <a:spcBef>
                <a:spcPts val="400"/>
              </a:spcBef>
              <a:spcAft>
                <a:spcPts val="0"/>
              </a:spcAft>
              <a:buSzPts val="1904"/>
              <a:buFont typeface="Times New Roman"/>
              <a:buChar char="-"/>
            </a:pPr>
            <a:r>
              <a:rPr b="1" lang="en-US" sz="2800">
                <a:latin typeface="Times New Roman"/>
                <a:ea typeface="Times New Roman"/>
                <a:cs typeface="Times New Roman"/>
                <a:sym typeface="Times New Roman"/>
              </a:rPr>
              <a:t>Thủ tục THHS: </a:t>
            </a:r>
            <a:r>
              <a:rPr lang="en-US" sz="2800">
                <a:latin typeface="Times New Roman"/>
                <a:ea typeface="Times New Roman"/>
                <a:cs typeface="Times New Roman"/>
                <a:sym typeface="Times New Roman"/>
              </a:rPr>
              <a:t>những công việc phải làm theo một trật tự nhất định trong quá trình điều tra, giải quyết vụ án. </a:t>
            </a:r>
            <a:endParaRPr sz="2800">
              <a:latin typeface="Times New Roman"/>
              <a:ea typeface="Times New Roman"/>
              <a:cs typeface="Times New Roman"/>
              <a:sym typeface="Times New Roman"/>
            </a:endParaRPr>
          </a:p>
        </p:txBody>
      </p:sp>
      <p:sp>
        <p:nvSpPr>
          <p:cNvPr id="155" name="Google Shape;155;p20"/>
          <p:cNvSpPr txBox="1"/>
          <p:nvPr/>
        </p:nvSpPr>
        <p:spPr>
          <a:xfrm>
            <a:off x="533400" y="4572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21"/>
          <p:cNvSpPr txBox="1"/>
          <p:nvPr>
            <p:ph idx="1" type="body"/>
          </p:nvPr>
        </p:nvSpPr>
        <p:spPr>
          <a:xfrm>
            <a:off x="914400" y="1600200"/>
            <a:ext cx="77724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904"/>
              <a:buNone/>
            </a:pPr>
            <a:r>
              <a:rPr b="1" lang="en-US" sz="2800">
                <a:latin typeface="Times New Roman"/>
                <a:ea typeface="Times New Roman"/>
                <a:cs typeface="Times New Roman"/>
                <a:sym typeface="Times New Roman"/>
              </a:rPr>
              <a:t>3. Các giai đoạn tố tụng:</a:t>
            </a:r>
            <a:r>
              <a:rPr lang="en-US" sz="2800">
                <a:latin typeface="Times New Roman"/>
                <a:ea typeface="Times New Roman"/>
                <a:cs typeface="Times New Roman"/>
                <a:sym typeface="Times New Roman"/>
              </a:rPr>
              <a:t> là những </a:t>
            </a:r>
            <a:r>
              <a:rPr lang="en-US" sz="2800">
                <a:solidFill>
                  <a:srgbClr val="FF0000"/>
                </a:solidFill>
                <a:latin typeface="Times New Roman"/>
                <a:ea typeface="Times New Roman"/>
                <a:cs typeface="Times New Roman"/>
                <a:sym typeface="Times New Roman"/>
              </a:rPr>
              <a:t>bước nối tiếp nhau </a:t>
            </a:r>
            <a:r>
              <a:rPr lang="en-US" sz="2800">
                <a:latin typeface="Times New Roman"/>
                <a:ea typeface="Times New Roman"/>
                <a:cs typeface="Times New Roman"/>
                <a:sym typeface="Times New Roman"/>
              </a:rPr>
              <a:t>trong tiến trình tố tụng. Những bước này phải độc lập với nhau nhưng lại có mối </a:t>
            </a:r>
            <a:r>
              <a:rPr lang="en-US" sz="2800">
                <a:solidFill>
                  <a:srgbClr val="FF0000"/>
                </a:solidFill>
                <a:latin typeface="Times New Roman"/>
                <a:ea typeface="Times New Roman"/>
                <a:cs typeface="Times New Roman"/>
                <a:sym typeface="Times New Roman"/>
              </a:rPr>
              <a:t>quan hệ mật thiết </a:t>
            </a:r>
            <a:r>
              <a:rPr lang="en-US" sz="2800">
                <a:latin typeface="Times New Roman"/>
                <a:ea typeface="Times New Roman"/>
                <a:cs typeface="Times New Roman"/>
                <a:sym typeface="Times New Roman"/>
              </a:rPr>
              <a:t>với nhau. Giai đoạn trước là </a:t>
            </a:r>
            <a:r>
              <a:rPr lang="en-US" sz="2800">
                <a:solidFill>
                  <a:srgbClr val="FF0000"/>
                </a:solidFill>
                <a:latin typeface="Times New Roman"/>
                <a:ea typeface="Times New Roman"/>
                <a:cs typeface="Times New Roman"/>
                <a:sym typeface="Times New Roman"/>
              </a:rPr>
              <a:t>tiền đề </a:t>
            </a:r>
            <a:r>
              <a:rPr lang="en-US" sz="2800">
                <a:latin typeface="Times New Roman"/>
                <a:ea typeface="Times New Roman"/>
                <a:cs typeface="Times New Roman"/>
                <a:sym typeface="Times New Roman"/>
              </a:rPr>
              <a:t>cho giai đoạn sau. Giai đoạn sau </a:t>
            </a:r>
            <a:r>
              <a:rPr lang="en-US" sz="2800">
                <a:solidFill>
                  <a:srgbClr val="FF0000"/>
                </a:solidFill>
                <a:latin typeface="Times New Roman"/>
                <a:ea typeface="Times New Roman"/>
                <a:cs typeface="Times New Roman"/>
                <a:sym typeface="Times New Roman"/>
              </a:rPr>
              <a:t>kiểm tra lại </a:t>
            </a:r>
            <a:r>
              <a:rPr lang="en-US" sz="2800">
                <a:latin typeface="Times New Roman"/>
                <a:ea typeface="Times New Roman"/>
                <a:cs typeface="Times New Roman"/>
                <a:sym typeface="Times New Roman"/>
              </a:rPr>
              <a:t>việc thực hiện giai đoạn trước. Kết thúc mỗi giai đoạn có kiểm tra, đánh giá và chuyển sang giai đoạn khác</a:t>
            </a:r>
            <a:endParaRPr b="1" sz="2800">
              <a:latin typeface="Times New Roman"/>
              <a:ea typeface="Times New Roman"/>
              <a:cs typeface="Times New Roman"/>
              <a:sym typeface="Times New Roman"/>
            </a:endParaRPr>
          </a:p>
        </p:txBody>
      </p:sp>
      <p:sp>
        <p:nvSpPr>
          <p:cNvPr id="161" name="Google Shape;161;p21"/>
          <p:cNvSpPr txBox="1"/>
          <p:nvPr/>
        </p:nvSpPr>
        <p:spPr>
          <a:xfrm>
            <a:off x="685800" y="533400"/>
            <a:ext cx="6553200" cy="1261884"/>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B.Luật Tố tụng hình sự</a:t>
            </a:r>
            <a:endParaRPr/>
          </a:p>
          <a:p>
            <a:pPr indent="0" lvl="0" marL="457200" marR="0" rtl="0" algn="just">
              <a:spcBef>
                <a:spcPts val="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III. Khái quát chung</a:t>
            </a:r>
            <a:endParaRPr/>
          </a:p>
          <a:p>
            <a:pPr indent="0" lvl="0" marL="0" marR="0" rtl="0" algn="l">
              <a:spcBef>
                <a:spcPts val="0"/>
              </a:spcBef>
              <a:spcAft>
                <a:spcPts val="0"/>
              </a:spcAft>
              <a:buNone/>
            </a:pPr>
            <a:r>
              <a:t/>
            </a:r>
            <a:endParaRPr sz="2400">
              <a:solidFill>
                <a:schemeClr val="dk1"/>
              </a:solidFill>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