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B2A272-B1D2-4FF5-BBAD-48455099FE17}">
  <a:tblStyle styleId="{20B2A272-B1D2-4FF5-BBAD-48455099FE17}" styleName="Table_0">
    <a:wholeTbl>
      <a:tcTxStyle b="off" i="off">
        <a:font>
          <a:latin typeface="Lucida Sans Unicode"/>
          <a:ea typeface="Lucida Sans Unicode"/>
          <a:cs typeface="Lucida Sans Unicod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3" name="Google Shape;45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3" name="Google Shape;62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5.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6.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8.jpg"/><Relationship Id="rId4" Type="http://schemas.openxmlformats.org/officeDocument/2006/relationships/image" Target="../media/image1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0.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0.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9.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9.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9.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19.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19.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2.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14.png"/><Relationship Id="rId4" Type="http://schemas.openxmlformats.org/officeDocument/2006/relationships/image" Target="../media/image2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17.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2.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5.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78" name="Google Shape;178;p22"/>
          <p:cNvSpPr txBox="1"/>
          <p:nvPr/>
        </p:nvSpPr>
        <p:spPr>
          <a:xfrm>
            <a:off x="914400" y="1371600"/>
            <a:ext cx="8001000"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Quan hệ pháp luật dân sự</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Là những QHXH phát sinh từ những </a:t>
            </a:r>
            <a:r>
              <a:rPr lang="en-US" sz="2800">
                <a:solidFill>
                  <a:srgbClr val="FF0000"/>
                </a:solidFill>
                <a:latin typeface="Times New Roman"/>
                <a:ea typeface="Times New Roman"/>
                <a:cs typeface="Times New Roman"/>
                <a:sym typeface="Times New Roman"/>
              </a:rPr>
              <a:t>lợi ích vật chất</a:t>
            </a:r>
            <a:r>
              <a:rPr lang="en-US" sz="2800">
                <a:solidFill>
                  <a:schemeClr val="dk1"/>
                </a:solidFill>
                <a:latin typeface="Times New Roman"/>
                <a:ea typeface="Times New Roman"/>
                <a:cs typeface="Times New Roman"/>
                <a:sym typeface="Times New Roman"/>
              </a:rPr>
              <a:t>, </a:t>
            </a:r>
            <a:r>
              <a:rPr lang="en-US" sz="2800">
                <a:solidFill>
                  <a:srgbClr val="FF0000"/>
                </a:solidFill>
                <a:latin typeface="Times New Roman"/>
                <a:ea typeface="Times New Roman"/>
                <a:cs typeface="Times New Roman"/>
                <a:sym typeface="Times New Roman"/>
              </a:rPr>
              <a:t>nhân thân </a:t>
            </a:r>
            <a:r>
              <a:rPr lang="en-US" sz="2800">
                <a:solidFill>
                  <a:schemeClr val="dk1"/>
                </a:solidFill>
                <a:latin typeface="Times New Roman"/>
                <a:ea typeface="Times New Roman"/>
                <a:cs typeface="Times New Roman"/>
                <a:sym typeface="Times New Roman"/>
              </a:rPr>
              <a:t>được các QPPLDS điều chỉnh, trong đó các bên tham gia </a:t>
            </a:r>
            <a:r>
              <a:rPr lang="en-US" sz="2800">
                <a:solidFill>
                  <a:srgbClr val="FF0000"/>
                </a:solidFill>
                <a:latin typeface="Times New Roman"/>
                <a:ea typeface="Times New Roman"/>
                <a:cs typeface="Times New Roman"/>
                <a:sym typeface="Times New Roman"/>
              </a:rPr>
              <a:t>bình đẳng </a:t>
            </a:r>
            <a:r>
              <a:rPr lang="en-US" sz="2800">
                <a:solidFill>
                  <a:schemeClr val="dk1"/>
                </a:solidFill>
                <a:latin typeface="Times New Roman"/>
                <a:ea typeface="Times New Roman"/>
                <a:cs typeface="Times New Roman"/>
                <a:sym typeface="Times New Roman"/>
              </a:rPr>
              <a:t>với nhau về </a:t>
            </a:r>
            <a:r>
              <a:rPr lang="en-US" sz="2800">
                <a:solidFill>
                  <a:srgbClr val="FF0000"/>
                </a:solidFill>
                <a:latin typeface="Times New Roman"/>
                <a:ea typeface="Times New Roman"/>
                <a:cs typeface="Times New Roman"/>
                <a:sym typeface="Times New Roman"/>
              </a:rPr>
              <a:t>địa vị pháp lý </a:t>
            </a:r>
            <a:r>
              <a:rPr lang="en-US" sz="2800">
                <a:solidFill>
                  <a:schemeClr val="dk1"/>
                </a:solidFill>
                <a:latin typeface="Times New Roman"/>
                <a:ea typeface="Times New Roman"/>
                <a:cs typeface="Times New Roman"/>
                <a:sym typeface="Times New Roman"/>
              </a:rPr>
              <a:t>và quyền, nghĩa vụ tương úng của các bên được nhà nước bảo đảm thực hiện</a:t>
            </a:r>
            <a:endParaRPr/>
          </a:p>
        </p:txBody>
      </p:sp>
      <p:pic>
        <p:nvPicPr>
          <p:cNvPr descr="3.jpg" id="179" name="Google Shape;179;p22"/>
          <p:cNvPicPr preferRelativeResize="0"/>
          <p:nvPr/>
        </p:nvPicPr>
        <p:blipFill rotWithShape="1">
          <a:blip r:embed="rId3">
            <a:alphaModFix/>
          </a:blip>
          <a:srcRect b="0" l="0" r="0" t="0"/>
          <a:stretch/>
        </p:blipFill>
        <p:spPr>
          <a:xfrm>
            <a:off x="2590800" y="3907536"/>
            <a:ext cx="4724400" cy="26456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85" name="Google Shape;185;p23"/>
          <p:cNvSpPr txBox="1"/>
          <p:nvPr/>
        </p:nvSpPr>
        <p:spPr>
          <a:xfrm>
            <a:off x="914400" y="1371600"/>
            <a:ext cx="8001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Quan hệ pháp luật dân sự</a:t>
            </a:r>
            <a:endParaRPr/>
          </a:p>
        </p:txBody>
      </p:sp>
      <p:sp>
        <p:nvSpPr>
          <p:cNvPr id="186" name="Google Shape;186;p23"/>
          <p:cNvSpPr/>
          <p:nvPr/>
        </p:nvSpPr>
        <p:spPr>
          <a:xfrm>
            <a:off x="2558658" y="1981200"/>
            <a:ext cx="5017283" cy="60207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Chủ thể QHPLDS</a:t>
            </a:r>
            <a:endParaRPr sz="1800">
              <a:solidFill>
                <a:schemeClr val="lt1"/>
              </a:solidFill>
              <a:latin typeface="Times New Roman"/>
              <a:ea typeface="Times New Roman"/>
              <a:cs typeface="Times New Roman"/>
              <a:sym typeface="Times New Roman"/>
            </a:endParaRPr>
          </a:p>
        </p:txBody>
      </p:sp>
      <p:sp>
        <p:nvSpPr>
          <p:cNvPr id="187" name="Google Shape;187;p23"/>
          <p:cNvSpPr/>
          <p:nvPr/>
        </p:nvSpPr>
        <p:spPr>
          <a:xfrm>
            <a:off x="2558658" y="2673585"/>
            <a:ext cx="5017283" cy="602074"/>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Người tham gia vào QHPL có năng lực chủ thể</a:t>
            </a:r>
            <a:endParaRPr b="0" i="0" sz="1800" u="none" cap="none" strike="noStrike">
              <a:solidFill>
                <a:schemeClr val="dk1"/>
              </a:solidFill>
              <a:latin typeface="Times New Roman"/>
              <a:ea typeface="Times New Roman"/>
              <a:cs typeface="Times New Roman"/>
              <a:sym typeface="Times New Roman"/>
            </a:endParaRPr>
          </a:p>
        </p:txBody>
      </p:sp>
      <p:sp>
        <p:nvSpPr>
          <p:cNvPr id="188" name="Google Shape;188;p23"/>
          <p:cNvSpPr/>
          <p:nvPr/>
        </p:nvSpPr>
        <p:spPr>
          <a:xfrm>
            <a:off x="2558658" y="3365970"/>
            <a:ext cx="5017283" cy="60207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Khách thể QHPLDS</a:t>
            </a:r>
            <a:endParaRPr sz="1800">
              <a:solidFill>
                <a:schemeClr val="lt1"/>
              </a:solidFill>
              <a:latin typeface="Times New Roman"/>
              <a:ea typeface="Times New Roman"/>
              <a:cs typeface="Times New Roman"/>
              <a:sym typeface="Times New Roman"/>
            </a:endParaRPr>
          </a:p>
        </p:txBody>
      </p:sp>
      <p:sp>
        <p:nvSpPr>
          <p:cNvPr id="189" name="Google Shape;189;p23"/>
          <p:cNvSpPr/>
          <p:nvPr/>
        </p:nvSpPr>
        <p:spPr>
          <a:xfrm>
            <a:off x="2558658" y="4058355"/>
            <a:ext cx="5017283" cy="602074"/>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Tài sản, hành vi, thành quả, giá trị nhân thân</a:t>
            </a:r>
            <a:endParaRPr b="0" i="0" sz="1800" u="none" cap="none" strike="noStrike">
              <a:solidFill>
                <a:schemeClr val="dk1"/>
              </a:solidFill>
              <a:latin typeface="Times New Roman"/>
              <a:ea typeface="Times New Roman"/>
              <a:cs typeface="Times New Roman"/>
              <a:sym typeface="Times New Roman"/>
            </a:endParaRPr>
          </a:p>
        </p:txBody>
      </p:sp>
      <p:sp>
        <p:nvSpPr>
          <p:cNvPr id="190" name="Google Shape;190;p23"/>
          <p:cNvSpPr/>
          <p:nvPr/>
        </p:nvSpPr>
        <p:spPr>
          <a:xfrm>
            <a:off x="2558658" y="4750740"/>
            <a:ext cx="5017283" cy="60207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Nội dung QHPLDS</a:t>
            </a:r>
            <a:endParaRPr sz="1800">
              <a:solidFill>
                <a:schemeClr val="lt1"/>
              </a:solidFill>
              <a:latin typeface="Times New Roman"/>
              <a:ea typeface="Times New Roman"/>
              <a:cs typeface="Times New Roman"/>
              <a:sym typeface="Times New Roman"/>
            </a:endParaRPr>
          </a:p>
        </p:txBody>
      </p:sp>
      <p:sp>
        <p:nvSpPr>
          <p:cNvPr id="191" name="Google Shape;191;p23"/>
          <p:cNvSpPr/>
          <p:nvPr/>
        </p:nvSpPr>
        <p:spPr>
          <a:xfrm>
            <a:off x="2558658" y="5443125"/>
            <a:ext cx="5017283" cy="602074"/>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Quyền và nghĩa vụ dân sự</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97" name="Google Shape;197;p24"/>
          <p:cNvSpPr/>
          <p:nvPr/>
        </p:nvSpPr>
        <p:spPr>
          <a:xfrm>
            <a:off x="3805817" y="1981200"/>
            <a:ext cx="3742166" cy="449060"/>
          </a:xfrm>
          <a:prstGeom prst="roundRect">
            <a:avLst>
              <a:gd fmla="val 16667" name="adj"/>
            </a:avLst>
          </a:prstGeom>
          <a:solidFill>
            <a:schemeClr val="lt1"/>
          </a:solidFill>
          <a:ln cap="flat" cmpd="thickThin" w="55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Sự biến pháp lý </a:t>
            </a:r>
            <a:endParaRPr b="1" sz="1800">
              <a:solidFill>
                <a:schemeClr val="lt1"/>
              </a:solidFill>
              <a:latin typeface="Times New Roman"/>
              <a:ea typeface="Times New Roman"/>
              <a:cs typeface="Times New Roman"/>
              <a:sym typeface="Times New Roman"/>
            </a:endParaRPr>
          </a:p>
        </p:txBody>
      </p:sp>
      <p:sp>
        <p:nvSpPr>
          <p:cNvPr id="198" name="Google Shape;198;p24"/>
          <p:cNvSpPr/>
          <p:nvPr/>
        </p:nvSpPr>
        <p:spPr>
          <a:xfrm>
            <a:off x="3805817" y="2497619"/>
            <a:ext cx="3742166" cy="449060"/>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Hiện tưởng xảy ra không phụ thuộc ý chí của con người</a:t>
            </a:r>
            <a:endParaRPr b="0" i="0" sz="1800" u="none" cap="none" strike="noStrike">
              <a:solidFill>
                <a:schemeClr val="dk1"/>
              </a:solidFill>
              <a:latin typeface="Times New Roman"/>
              <a:ea typeface="Times New Roman"/>
              <a:cs typeface="Times New Roman"/>
              <a:sym typeface="Times New Roman"/>
            </a:endParaRPr>
          </a:p>
        </p:txBody>
      </p:sp>
      <p:sp>
        <p:nvSpPr>
          <p:cNvPr id="199" name="Google Shape;199;p24"/>
          <p:cNvSpPr/>
          <p:nvPr/>
        </p:nvSpPr>
        <p:spPr>
          <a:xfrm>
            <a:off x="3805817" y="3014038"/>
            <a:ext cx="3742166" cy="449060"/>
          </a:xfrm>
          <a:prstGeom prst="roundRect">
            <a:avLst>
              <a:gd fmla="val 16667" name="adj"/>
            </a:avLst>
          </a:prstGeom>
          <a:solidFill>
            <a:schemeClr val="lt1"/>
          </a:solidFill>
          <a:ln cap="flat" cmpd="thickThin" w="55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Hành vi pháp lý </a:t>
            </a:r>
            <a:endParaRPr b="1" sz="1800">
              <a:solidFill>
                <a:schemeClr val="lt1"/>
              </a:solidFill>
              <a:latin typeface="Times New Roman"/>
              <a:ea typeface="Times New Roman"/>
              <a:cs typeface="Times New Roman"/>
              <a:sym typeface="Times New Roman"/>
            </a:endParaRPr>
          </a:p>
        </p:txBody>
      </p:sp>
      <p:sp>
        <p:nvSpPr>
          <p:cNvPr id="200" name="Google Shape;200;p24"/>
          <p:cNvSpPr/>
          <p:nvPr/>
        </p:nvSpPr>
        <p:spPr>
          <a:xfrm>
            <a:off x="3805817" y="3530457"/>
            <a:ext cx="3742166" cy="449060"/>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Hành động/không hành động theo ý chí của con người</a:t>
            </a:r>
            <a:endParaRPr b="0" i="0" sz="1800" u="none" cap="none" strike="noStrike">
              <a:solidFill>
                <a:schemeClr val="dk1"/>
              </a:solidFill>
              <a:latin typeface="Times New Roman"/>
              <a:ea typeface="Times New Roman"/>
              <a:cs typeface="Times New Roman"/>
              <a:sym typeface="Times New Roman"/>
            </a:endParaRPr>
          </a:p>
        </p:txBody>
      </p:sp>
      <p:sp>
        <p:nvSpPr>
          <p:cNvPr id="201" name="Google Shape;201;p24"/>
          <p:cNvSpPr/>
          <p:nvPr/>
        </p:nvSpPr>
        <p:spPr>
          <a:xfrm>
            <a:off x="3805817" y="4046876"/>
            <a:ext cx="3742166" cy="449060"/>
          </a:xfrm>
          <a:prstGeom prst="roundRect">
            <a:avLst>
              <a:gd fmla="val 16667" name="adj"/>
            </a:avLst>
          </a:prstGeom>
          <a:solidFill>
            <a:schemeClr val="lt1"/>
          </a:solidFill>
          <a:ln cap="flat" cmpd="thickThin" w="55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Quyết định của CQNN có thẩm quyền</a:t>
            </a:r>
            <a:endParaRPr b="1" sz="1800">
              <a:solidFill>
                <a:schemeClr val="lt1"/>
              </a:solidFill>
              <a:latin typeface="Times New Roman"/>
              <a:ea typeface="Times New Roman"/>
              <a:cs typeface="Times New Roman"/>
              <a:sym typeface="Times New Roman"/>
            </a:endParaRPr>
          </a:p>
        </p:txBody>
      </p:sp>
      <p:sp>
        <p:nvSpPr>
          <p:cNvPr id="202" name="Google Shape;202;p24"/>
          <p:cNvSpPr/>
          <p:nvPr/>
        </p:nvSpPr>
        <p:spPr>
          <a:xfrm>
            <a:off x="3805817" y="4563295"/>
            <a:ext cx="3742166" cy="449060"/>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Áp dụng pháp luật của CQNN có thẩm quyền</a:t>
            </a:r>
            <a:endParaRPr b="0" i="0" sz="1800" u="none" cap="none" strike="noStrike">
              <a:solidFill>
                <a:schemeClr val="dk1"/>
              </a:solidFill>
              <a:latin typeface="Times New Roman"/>
              <a:ea typeface="Times New Roman"/>
              <a:cs typeface="Times New Roman"/>
              <a:sym typeface="Times New Roman"/>
            </a:endParaRPr>
          </a:p>
        </p:txBody>
      </p:sp>
      <p:sp>
        <p:nvSpPr>
          <p:cNvPr id="203" name="Google Shape;203;p24"/>
          <p:cNvSpPr/>
          <p:nvPr/>
        </p:nvSpPr>
        <p:spPr>
          <a:xfrm>
            <a:off x="3805817" y="5079714"/>
            <a:ext cx="3742166" cy="449060"/>
          </a:xfrm>
          <a:prstGeom prst="roundRect">
            <a:avLst>
              <a:gd fmla="val 16667" name="adj"/>
            </a:avLst>
          </a:prstGeom>
          <a:solidFill>
            <a:schemeClr val="lt1"/>
          </a:solidFill>
          <a:ln cap="flat" cmpd="thickThin" w="55000">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1800">
                <a:solidFill>
                  <a:schemeClr val="lt1"/>
                </a:solidFill>
                <a:latin typeface="Times New Roman"/>
                <a:ea typeface="Times New Roman"/>
                <a:cs typeface="Times New Roman"/>
                <a:sym typeface="Times New Roman"/>
              </a:rPr>
              <a:t>Thời hạn, thời hiệu</a:t>
            </a:r>
            <a:endParaRPr b="1" sz="1800">
              <a:solidFill>
                <a:schemeClr val="lt1"/>
              </a:solidFill>
              <a:latin typeface="Times New Roman"/>
              <a:ea typeface="Times New Roman"/>
              <a:cs typeface="Times New Roman"/>
              <a:sym typeface="Times New Roman"/>
            </a:endParaRPr>
          </a:p>
        </p:txBody>
      </p:sp>
      <p:sp>
        <p:nvSpPr>
          <p:cNvPr id="204" name="Google Shape;204;p24"/>
          <p:cNvSpPr/>
          <p:nvPr/>
        </p:nvSpPr>
        <p:spPr>
          <a:xfrm>
            <a:off x="3805817" y="5596133"/>
            <a:ext cx="3742166" cy="449060"/>
          </a:xfrm>
          <a:prstGeom prst="rect">
            <a:avLst/>
          </a:prstGeom>
          <a:noFill/>
          <a:ln>
            <a:noFill/>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Khoảng thời gian bắt đầu, kết thúc làm phát sinh quyền, nghĩa vụ</a:t>
            </a:r>
            <a:endParaRPr b="0" i="0" sz="1800" u="none" cap="none" strike="noStrike">
              <a:solidFill>
                <a:schemeClr val="dk1"/>
              </a:solidFill>
              <a:latin typeface="Times New Roman"/>
              <a:ea typeface="Times New Roman"/>
              <a:cs typeface="Times New Roman"/>
              <a:sym typeface="Times New Roman"/>
            </a:endParaRPr>
          </a:p>
        </p:txBody>
      </p:sp>
      <p:sp>
        <p:nvSpPr>
          <p:cNvPr id="205" name="Google Shape;205;p24"/>
          <p:cNvSpPr/>
          <p:nvPr/>
        </p:nvSpPr>
        <p:spPr>
          <a:xfrm>
            <a:off x="914400" y="2057400"/>
            <a:ext cx="1447800" cy="3429000"/>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a:solidFill>
                  <a:schemeClr val="dk1"/>
                </a:solidFill>
                <a:latin typeface="Times New Roman"/>
                <a:ea typeface="Times New Roman"/>
                <a:cs typeface="Times New Roman"/>
                <a:sym typeface="Times New Roman"/>
              </a:rPr>
              <a:t>SỰ KIỆN PHÁP LÝ</a:t>
            </a:r>
            <a:endParaRPr b="1" sz="2400">
              <a:solidFill>
                <a:schemeClr val="dk1"/>
              </a:solidFill>
              <a:latin typeface="Times New Roman"/>
              <a:ea typeface="Times New Roman"/>
              <a:cs typeface="Times New Roman"/>
              <a:sym typeface="Times New Roman"/>
            </a:endParaRPr>
          </a:p>
        </p:txBody>
      </p:sp>
      <p:sp>
        <p:nvSpPr>
          <p:cNvPr id="206" name="Google Shape;206;p24"/>
          <p:cNvSpPr txBox="1"/>
          <p:nvPr/>
        </p:nvSpPr>
        <p:spPr>
          <a:xfrm>
            <a:off x="914400" y="1371600"/>
            <a:ext cx="8001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Quan hệ pháp luật dân sự</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12" name="Google Shape;212;p25"/>
          <p:cNvSpPr txBox="1"/>
          <p:nvPr/>
        </p:nvSpPr>
        <p:spPr>
          <a:xfrm>
            <a:off x="914400" y="1371600"/>
            <a:ext cx="8001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6.1. Chủ thể của QHPLDS</a:t>
            </a:r>
            <a:endParaRPr/>
          </a:p>
        </p:txBody>
      </p:sp>
      <p:sp>
        <p:nvSpPr>
          <p:cNvPr id="213" name="Google Shape;213;p25"/>
          <p:cNvSpPr/>
          <p:nvPr/>
        </p:nvSpPr>
        <p:spPr>
          <a:xfrm>
            <a:off x="762000" y="1905000"/>
            <a:ext cx="8229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Chủ thể QHPLDS</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Cá nhân</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Pháp nhân</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Hộ gia đình, Tổ hợp tác và tổ chức khác không có tư cách pháp nhân</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19" name="Google Shape;219;p26"/>
          <p:cNvSpPr txBox="1"/>
          <p:nvPr/>
        </p:nvSpPr>
        <p:spPr>
          <a:xfrm>
            <a:off x="914400" y="1371600"/>
            <a:ext cx="8001000" cy="2590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6.1.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a.Cá nhân – Chủ thể của QHPLDS</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Cá nhân là chủ thể phổ biến trong các QHPLDS. Khi tham gia vào các QHPLDS, cá nhân phải có tư cách chủ thể (năng lực  chủ thể) bao gồm: </a:t>
            </a:r>
            <a:r>
              <a:rPr lang="en-US" sz="2800">
                <a:solidFill>
                  <a:srgbClr val="FF0000"/>
                </a:solidFill>
                <a:latin typeface="Times New Roman"/>
                <a:ea typeface="Times New Roman"/>
                <a:cs typeface="Times New Roman"/>
                <a:sym typeface="Times New Roman"/>
              </a:rPr>
              <a:t>năng lực pháp luật dân sự </a:t>
            </a:r>
            <a:r>
              <a:rPr lang="en-US" sz="2800">
                <a:solidFill>
                  <a:schemeClr val="dk1"/>
                </a:solidFill>
                <a:latin typeface="Times New Roman"/>
                <a:ea typeface="Times New Roman"/>
                <a:cs typeface="Times New Roman"/>
                <a:sym typeface="Times New Roman"/>
              </a:rPr>
              <a:t>và </a:t>
            </a:r>
            <a:r>
              <a:rPr lang="en-US" sz="2800">
                <a:solidFill>
                  <a:srgbClr val="FF0000"/>
                </a:solidFill>
                <a:latin typeface="Times New Roman"/>
                <a:ea typeface="Times New Roman"/>
                <a:cs typeface="Times New Roman"/>
                <a:sym typeface="Times New Roman"/>
              </a:rPr>
              <a:t>năng lực hành vi dân sự</a:t>
            </a:r>
            <a:endParaRPr/>
          </a:p>
        </p:txBody>
      </p:sp>
      <p:pic>
        <p:nvPicPr>
          <p:cNvPr descr="4.jpg" id="220" name="Google Shape;220;p26"/>
          <p:cNvPicPr preferRelativeResize="0"/>
          <p:nvPr/>
        </p:nvPicPr>
        <p:blipFill rotWithShape="1">
          <a:blip r:embed="rId3">
            <a:alphaModFix/>
          </a:blip>
          <a:srcRect b="0" l="0" r="0" t="0"/>
          <a:stretch/>
        </p:blipFill>
        <p:spPr>
          <a:xfrm>
            <a:off x="3276600" y="3810000"/>
            <a:ext cx="2743200" cy="2743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descr="4.jpg" id="225" name="Google Shape;225;p27"/>
          <p:cNvPicPr preferRelativeResize="0"/>
          <p:nvPr/>
        </p:nvPicPr>
        <p:blipFill rotWithShape="1">
          <a:blip r:embed="rId3">
            <a:alphaModFix/>
          </a:blip>
          <a:srcRect b="0" l="0" r="0" t="0"/>
          <a:stretch/>
        </p:blipFill>
        <p:spPr>
          <a:xfrm>
            <a:off x="6248400" y="381000"/>
            <a:ext cx="2209800" cy="2209800"/>
          </a:xfrm>
          <a:prstGeom prst="rect">
            <a:avLst/>
          </a:prstGeom>
          <a:noFill/>
          <a:ln>
            <a:noFill/>
          </a:ln>
        </p:spPr>
      </p:pic>
      <p:sp>
        <p:nvSpPr>
          <p:cNvPr id="226" name="Google Shape;226;p27"/>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27" name="Google Shape;227;p27"/>
          <p:cNvSpPr txBox="1"/>
          <p:nvPr/>
        </p:nvSpPr>
        <p:spPr>
          <a:xfrm>
            <a:off x="914400" y="1371600"/>
            <a:ext cx="8001000" cy="55707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6.1..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 Cá nhân –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Năng lực PLDS: </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“Năng lực pháp luật dân sự của cá nhân là khả năng cá nhân có các quyền dân sự và nghĩa vụ dân sự” (Khoản 1, Điều 16, BLDS 2015) 🡺 </a:t>
            </a:r>
            <a:r>
              <a:rPr b="1" lang="en-US" sz="2400">
                <a:solidFill>
                  <a:schemeClr val="dk1"/>
                </a:solidFill>
                <a:latin typeface="Times New Roman"/>
                <a:ea typeface="Times New Roman"/>
                <a:cs typeface="Times New Roman"/>
                <a:sym typeface="Times New Roman"/>
              </a:rPr>
              <a:t>Các quyền và nghĩa vụ do nhà nước quy định cho cá nhân, xuất hiện từ khi cá nhân sinh ra và chấm dứt khi cá nhân đó chết</a:t>
            </a:r>
            <a:endParaRPr/>
          </a:p>
          <a:p>
            <a:pPr indent="0" lvl="0" marL="0" marR="0" rtl="0" algn="just">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2000">
                <a:solidFill>
                  <a:srgbClr val="FF0000"/>
                </a:solidFill>
                <a:latin typeface="Times New Roman"/>
                <a:ea typeface="Times New Roman"/>
                <a:cs typeface="Times New Roman"/>
                <a:sym typeface="Times New Roman"/>
              </a:rPr>
              <a:t>Điều 17. Nội dung năng lực pháp luật dân sự của cá nhân</a:t>
            </a:r>
            <a:endParaRPr i="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rgbClr val="FF0000"/>
                </a:solidFill>
                <a:latin typeface="Times New Roman"/>
                <a:ea typeface="Times New Roman"/>
                <a:cs typeface="Times New Roman"/>
                <a:sym typeface="Times New Roman"/>
              </a:rPr>
              <a:t>Cá nhân có các quyền, nghĩa vụ dân sự sau đây:</a:t>
            </a:r>
            <a:endParaRPr i="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rgbClr val="FF0000"/>
                </a:solidFill>
                <a:latin typeface="Times New Roman"/>
                <a:ea typeface="Times New Roman"/>
                <a:cs typeface="Times New Roman"/>
                <a:sym typeface="Times New Roman"/>
              </a:rPr>
              <a:t>1. Quyền nhân thân không gắn với tài sản và quyền nhân thân gắn với tài sản;</a:t>
            </a:r>
            <a:endParaRPr i="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rgbClr val="FF0000"/>
                </a:solidFill>
                <a:latin typeface="Times New Roman"/>
                <a:ea typeface="Times New Roman"/>
                <a:cs typeface="Times New Roman"/>
                <a:sym typeface="Times New Roman"/>
              </a:rPr>
              <a:t>2. Quyền sở hữu, quyền thừa kế và các quyền khác đối với tài sản;</a:t>
            </a:r>
            <a:endParaRPr i="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rgbClr val="FF0000"/>
                </a:solidFill>
                <a:latin typeface="Times New Roman"/>
                <a:ea typeface="Times New Roman"/>
                <a:cs typeface="Times New Roman"/>
                <a:sym typeface="Times New Roman"/>
              </a:rPr>
              <a:t>3. Quyền tham gia quan hệ dân sự và có nghĩa vụ phát sinh từ quan hệ đó.</a:t>
            </a:r>
            <a:endParaRPr i="1" sz="20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descr="4.jpg" id="232" name="Google Shape;232;p28"/>
          <p:cNvPicPr preferRelativeResize="0"/>
          <p:nvPr/>
        </p:nvPicPr>
        <p:blipFill rotWithShape="1">
          <a:blip r:embed="rId3">
            <a:alphaModFix/>
          </a:blip>
          <a:srcRect b="0" l="0" r="0" t="0"/>
          <a:stretch/>
        </p:blipFill>
        <p:spPr>
          <a:xfrm>
            <a:off x="6248400" y="381000"/>
            <a:ext cx="2209800" cy="2209800"/>
          </a:xfrm>
          <a:prstGeom prst="rect">
            <a:avLst/>
          </a:prstGeom>
          <a:noFill/>
          <a:ln>
            <a:noFill/>
          </a:ln>
        </p:spPr>
      </p:pic>
      <p:sp>
        <p:nvSpPr>
          <p:cNvPr id="233" name="Google Shape;233;p28"/>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34" name="Google Shape;234;p28"/>
          <p:cNvSpPr txBox="1"/>
          <p:nvPr/>
        </p:nvSpPr>
        <p:spPr>
          <a:xfrm>
            <a:off x="914400" y="1371601"/>
            <a:ext cx="8001000" cy="36625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6.1.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a. Cá nhân –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Năng lực hành vi dân sự: </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“Năng lực hành vi dân sự của cá nhân là khả năng của cá nhân bằng hành vi của mình xác lập, thực hiện các quyền, nghĩa vụ dân sự” (Điều 19, BLDS 2015) 🡺 </a:t>
            </a:r>
            <a:r>
              <a:rPr b="1" lang="en-US" sz="2400">
                <a:solidFill>
                  <a:schemeClr val="dk1"/>
                </a:solidFill>
                <a:latin typeface="Times New Roman"/>
                <a:ea typeface="Times New Roman"/>
                <a:cs typeface="Times New Roman"/>
                <a:sym typeface="Times New Roman"/>
              </a:rPr>
              <a:t>Các quyền và nghĩa vụ do cá nhân tự xác lập tại độ tuổi pháp luật cho phép.</a:t>
            </a:r>
            <a:endParaRPr/>
          </a:p>
          <a:p>
            <a:pPr indent="0" lvl="0" marL="0" marR="0" rtl="0" algn="just">
              <a:spcBef>
                <a:spcPts val="0"/>
              </a:spcBef>
              <a:spcAft>
                <a:spcPts val="0"/>
              </a:spcAft>
              <a:buNone/>
            </a:pPr>
            <a:r>
              <a:t/>
            </a:r>
            <a:endParaRPr b="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b="1" sz="2400">
              <a:solidFill>
                <a:schemeClr val="dk1"/>
              </a:solidFill>
              <a:latin typeface="Times New Roman"/>
              <a:ea typeface="Times New Roman"/>
              <a:cs typeface="Times New Roman"/>
              <a:sym typeface="Times New Roman"/>
            </a:endParaRPr>
          </a:p>
        </p:txBody>
      </p:sp>
      <p:sp>
        <p:nvSpPr>
          <p:cNvPr id="235" name="Google Shape;235;p28"/>
          <p:cNvSpPr/>
          <p:nvPr/>
        </p:nvSpPr>
        <p:spPr>
          <a:xfrm>
            <a:off x="990600" y="4023173"/>
            <a:ext cx="2590800" cy="640453"/>
          </a:xfrm>
          <a:prstGeom prst="chevron">
            <a:avLst>
              <a:gd fmla="val 50000" name="adj"/>
            </a:avLst>
          </a:prstGeom>
          <a:solidFill>
            <a:schemeClr val="lt1"/>
          </a:solidFill>
          <a:ln cap="flat" cmpd="thickThin" w="55000">
            <a:solidFill>
              <a:srgbClr val="C41C2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3200">
                <a:solidFill>
                  <a:schemeClr val="lt1"/>
                </a:solidFill>
                <a:latin typeface="Times New Roman"/>
                <a:ea typeface="Times New Roman"/>
                <a:cs typeface="Times New Roman"/>
                <a:sym typeface="Times New Roman"/>
              </a:rPr>
              <a:t>&lt;6t</a:t>
            </a:r>
            <a:endParaRPr sz="3200">
              <a:solidFill>
                <a:schemeClr val="lt1"/>
              </a:solidFill>
              <a:latin typeface="Times New Roman"/>
              <a:ea typeface="Times New Roman"/>
              <a:cs typeface="Times New Roman"/>
              <a:sym typeface="Times New Roman"/>
            </a:endParaRPr>
          </a:p>
        </p:txBody>
      </p:sp>
      <p:sp>
        <p:nvSpPr>
          <p:cNvPr id="236" name="Google Shape;236;p28"/>
          <p:cNvSpPr/>
          <p:nvPr/>
        </p:nvSpPr>
        <p:spPr>
          <a:xfrm>
            <a:off x="3581400" y="4023173"/>
            <a:ext cx="2590800" cy="640453"/>
          </a:xfrm>
          <a:prstGeom prst="chevron">
            <a:avLst>
              <a:gd fmla="val 50000" name="adj"/>
            </a:avLst>
          </a:prstGeom>
          <a:solidFill>
            <a:schemeClr val="lt1"/>
          </a:solidFill>
          <a:ln cap="flat" cmpd="thickThin" w="55000">
            <a:solidFill>
              <a:srgbClr val="C41C2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3200">
                <a:solidFill>
                  <a:schemeClr val="lt1"/>
                </a:solidFill>
                <a:latin typeface="Times New Roman"/>
                <a:ea typeface="Times New Roman"/>
                <a:cs typeface="Times New Roman"/>
                <a:sym typeface="Times New Roman"/>
              </a:rPr>
              <a:t>=6t &lt;18t</a:t>
            </a:r>
            <a:endParaRPr sz="3200">
              <a:solidFill>
                <a:schemeClr val="lt1"/>
              </a:solidFill>
              <a:latin typeface="Times New Roman"/>
              <a:ea typeface="Times New Roman"/>
              <a:cs typeface="Times New Roman"/>
              <a:sym typeface="Times New Roman"/>
            </a:endParaRPr>
          </a:p>
        </p:txBody>
      </p:sp>
      <p:sp>
        <p:nvSpPr>
          <p:cNvPr id="237" name="Google Shape;237;p28"/>
          <p:cNvSpPr/>
          <p:nvPr/>
        </p:nvSpPr>
        <p:spPr>
          <a:xfrm>
            <a:off x="6172200" y="4023173"/>
            <a:ext cx="2590800" cy="640453"/>
          </a:xfrm>
          <a:prstGeom prst="chevron">
            <a:avLst>
              <a:gd fmla="val 50000" name="adj"/>
            </a:avLst>
          </a:prstGeom>
          <a:solidFill>
            <a:schemeClr val="lt1"/>
          </a:solidFill>
          <a:ln cap="flat" cmpd="thickThin" w="55000">
            <a:solidFill>
              <a:srgbClr val="C41C2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3200">
                <a:solidFill>
                  <a:schemeClr val="lt1"/>
                </a:solidFill>
                <a:latin typeface="Times New Roman"/>
                <a:ea typeface="Times New Roman"/>
                <a:cs typeface="Times New Roman"/>
                <a:sym typeface="Times New Roman"/>
              </a:rPr>
              <a:t>=18t*</a:t>
            </a:r>
            <a:endParaRPr sz="3200">
              <a:solidFill>
                <a:schemeClr val="lt1"/>
              </a:solidFill>
              <a:latin typeface="Times New Roman"/>
              <a:ea typeface="Times New Roman"/>
              <a:cs typeface="Times New Roman"/>
              <a:sym typeface="Times New Roman"/>
            </a:endParaRPr>
          </a:p>
        </p:txBody>
      </p:sp>
      <p:sp>
        <p:nvSpPr>
          <p:cNvPr id="238" name="Google Shape;238;p28"/>
          <p:cNvSpPr/>
          <p:nvPr/>
        </p:nvSpPr>
        <p:spPr>
          <a:xfrm>
            <a:off x="990600" y="4712970"/>
            <a:ext cx="2590800" cy="1165860"/>
          </a:xfrm>
          <a:prstGeom prst="chevron">
            <a:avLst>
              <a:gd fmla="val 50000" name="adj"/>
            </a:avLst>
          </a:prstGeom>
          <a:solidFill>
            <a:schemeClr val="lt1"/>
          </a:solidFill>
          <a:ln cap="flat" cmpd="thickThin" w="55000">
            <a:solidFill>
              <a:srgbClr val="D45A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Không có NLHVDS</a:t>
            </a:r>
            <a:endParaRPr sz="1800">
              <a:solidFill>
                <a:schemeClr val="lt1"/>
              </a:solidFill>
              <a:latin typeface="Times New Roman"/>
              <a:ea typeface="Times New Roman"/>
              <a:cs typeface="Times New Roman"/>
              <a:sym typeface="Times New Roman"/>
            </a:endParaRPr>
          </a:p>
        </p:txBody>
      </p:sp>
      <p:sp>
        <p:nvSpPr>
          <p:cNvPr id="239" name="Google Shape;239;p28"/>
          <p:cNvSpPr/>
          <p:nvPr/>
        </p:nvSpPr>
        <p:spPr>
          <a:xfrm>
            <a:off x="3581400" y="4712970"/>
            <a:ext cx="2590800" cy="1165860"/>
          </a:xfrm>
          <a:prstGeom prst="chevron">
            <a:avLst>
              <a:gd fmla="val 50000" name="adj"/>
            </a:avLst>
          </a:prstGeom>
          <a:solidFill>
            <a:schemeClr val="lt1"/>
          </a:solidFill>
          <a:ln cap="flat" cmpd="thickThin" w="55000">
            <a:solidFill>
              <a:srgbClr val="D45A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NLHVDS một phần</a:t>
            </a:r>
            <a:endParaRPr sz="1800">
              <a:solidFill>
                <a:schemeClr val="lt1"/>
              </a:solidFill>
              <a:latin typeface="Times New Roman"/>
              <a:ea typeface="Times New Roman"/>
              <a:cs typeface="Times New Roman"/>
              <a:sym typeface="Times New Roman"/>
            </a:endParaRPr>
          </a:p>
        </p:txBody>
      </p:sp>
      <p:sp>
        <p:nvSpPr>
          <p:cNvPr id="240" name="Google Shape;240;p28"/>
          <p:cNvSpPr/>
          <p:nvPr/>
        </p:nvSpPr>
        <p:spPr>
          <a:xfrm>
            <a:off x="6172200" y="4712970"/>
            <a:ext cx="2590800" cy="1165860"/>
          </a:xfrm>
          <a:prstGeom prst="chevron">
            <a:avLst>
              <a:gd fmla="val 50000" name="adj"/>
            </a:avLst>
          </a:prstGeom>
          <a:solidFill>
            <a:schemeClr val="lt1"/>
          </a:solidFill>
          <a:ln cap="flat" cmpd="thickThin" w="55000">
            <a:solidFill>
              <a:srgbClr val="D45A1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NLHVDS đầy đủ</a:t>
            </a:r>
            <a:endParaRPr sz="1800">
              <a:solidFill>
                <a:schemeClr val="lt1"/>
              </a:solidFill>
              <a:latin typeface="Times New Roman"/>
              <a:ea typeface="Times New Roman"/>
              <a:cs typeface="Times New Roman"/>
              <a:sym typeface="Times New Roman"/>
            </a:endParaRPr>
          </a:p>
        </p:txBody>
      </p:sp>
      <p:sp>
        <p:nvSpPr>
          <p:cNvPr id="241" name="Google Shape;241;p28"/>
          <p:cNvSpPr txBox="1"/>
          <p:nvPr/>
        </p:nvSpPr>
        <p:spPr>
          <a:xfrm>
            <a:off x="1066800" y="5943600"/>
            <a:ext cx="7620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1800">
                <a:solidFill>
                  <a:srgbClr val="FF0000"/>
                </a:solidFill>
                <a:latin typeface="Times New Roman"/>
                <a:ea typeface="Times New Roman"/>
                <a:cs typeface="Times New Roman"/>
                <a:sym typeface="Times New Roman"/>
              </a:rPr>
              <a:t>*không bị tòa án tuyên bố mất NLHVDS; có khó khăn trong nhận thức, làm chủ hành vi; hạn chế NLHVDS</a:t>
            </a:r>
            <a:endParaRPr b="1" i="1" sz="1800">
              <a:solidFill>
                <a:srgbClr val="FF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p:nvPr/>
        </p:nvSpPr>
        <p:spPr>
          <a:xfrm>
            <a:off x="914400" y="-50813"/>
            <a:ext cx="3039906" cy="252155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700">
                <a:solidFill>
                  <a:schemeClr val="lt1"/>
                </a:solidFill>
                <a:latin typeface="Times New Roman"/>
                <a:ea typeface="Times New Roman"/>
                <a:cs typeface="Times New Roman"/>
                <a:sym typeface="Times New Roman"/>
              </a:rPr>
              <a:t>Mất NLHVDS</a:t>
            </a:r>
            <a:endParaRPr/>
          </a:p>
          <a:p>
            <a:pPr indent="0" lvl="0" marL="0" marR="0" rtl="0" algn="ctr">
              <a:lnSpc>
                <a:spcPct val="85000"/>
              </a:lnSpc>
              <a:spcBef>
                <a:spcPts val="540"/>
              </a:spcBef>
              <a:spcAft>
                <a:spcPts val="0"/>
              </a:spcAft>
              <a:buNone/>
            </a:pPr>
            <a:r>
              <a:rPr lang="en-US" sz="2000">
                <a:solidFill>
                  <a:schemeClr val="lt1"/>
                </a:solidFill>
                <a:latin typeface="Times New Roman"/>
                <a:ea typeface="Times New Roman"/>
                <a:cs typeface="Times New Roman"/>
                <a:sym typeface="Times New Roman"/>
              </a:rPr>
              <a:t>(Điều 22, BLDS)</a:t>
            </a:r>
            <a:endParaRPr sz="2000">
              <a:solidFill>
                <a:schemeClr val="lt1"/>
              </a:solidFill>
              <a:latin typeface="Times New Roman"/>
              <a:ea typeface="Times New Roman"/>
              <a:cs typeface="Times New Roman"/>
              <a:sym typeface="Times New Roman"/>
            </a:endParaRPr>
          </a:p>
        </p:txBody>
      </p:sp>
      <p:sp>
        <p:nvSpPr>
          <p:cNvPr id="247" name="Google Shape;247;p29"/>
          <p:cNvSpPr/>
          <p:nvPr/>
        </p:nvSpPr>
        <p:spPr>
          <a:xfrm rot="5400000">
            <a:off x="4213482" y="-309989"/>
            <a:ext cx="2521554" cy="3039906"/>
          </a:xfrm>
          <a:prstGeom prst="round2SameRect">
            <a:avLst>
              <a:gd fmla="val 16667" name="adj1"/>
              <a:gd fmla="val 0" name="adj2"/>
            </a:avLst>
          </a:prstGeom>
          <a:solidFill>
            <a:schemeClr val="lt1">
              <a:alpha val="89803"/>
            </a:schemeClr>
          </a:solidFill>
          <a:ln cap="flat" cmpd="thickThin" w="550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txBox="1"/>
          <p:nvPr/>
        </p:nvSpPr>
        <p:spPr>
          <a:xfrm>
            <a:off x="3954299" y="72293"/>
            <a:ext cx="2916814" cy="2275370"/>
          </a:xfrm>
          <a:prstGeom prst="rect">
            <a:avLst/>
          </a:prstGeom>
          <a:noFill/>
          <a:ln>
            <a:noFill/>
          </a:ln>
        </p:spPr>
        <p:txBody>
          <a:bodyPr anchorCtr="0" anchor="ctr" bIns="45700" lIns="91425" spcFirstLastPara="1" rIns="91425" wrap="square" tIns="45700">
            <a:noAutofit/>
          </a:bodyPr>
          <a:lstStyle/>
          <a:p>
            <a:pPr indent="-127000" lvl="1" marL="114300" marR="0" rtl="0" algn="l">
              <a:lnSpc>
                <a:spcPct val="75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Khi một người do </a:t>
            </a:r>
            <a:r>
              <a:rPr b="0" i="0" lang="en-US" sz="2000" u="none" cap="none" strike="noStrike">
                <a:solidFill>
                  <a:srgbClr val="FF0000"/>
                </a:solidFill>
                <a:latin typeface="Times New Roman"/>
                <a:ea typeface="Times New Roman"/>
                <a:cs typeface="Times New Roman"/>
                <a:sym typeface="Times New Roman"/>
              </a:rPr>
              <a:t>bị bệnh tâm thần hoặc mắc bệnh khác mà không thể nhận thức, làm chủ được hành vi</a:t>
            </a:r>
            <a:r>
              <a:rPr b="0" i="0" lang="en-US" sz="2000" u="none" cap="none" strike="noStrike">
                <a:solidFill>
                  <a:schemeClr val="dk1"/>
                </a:solidFill>
                <a:latin typeface="Times New Roman"/>
                <a:ea typeface="Times New Roman"/>
                <a:cs typeface="Times New Roman"/>
                <a:sym typeface="Times New Roman"/>
              </a:rPr>
              <a:t> của mình thì theo yêu cầu của người có quyền, lợi ích liên quan hoặc của cơ quan tổ chức hữu quan, Toà án ra quyết định tuyên bố mất năng lực hành vi dân sự trên cơ sở kết luận giám định pháp y tâm thần</a:t>
            </a:r>
            <a:endParaRPr b="0" i="0" sz="2000" u="none" cap="none" strike="noStrike">
              <a:solidFill>
                <a:schemeClr val="dk1"/>
              </a:solidFill>
              <a:latin typeface="Times New Roman"/>
              <a:ea typeface="Times New Roman"/>
              <a:cs typeface="Times New Roman"/>
              <a:sym typeface="Times New Roman"/>
            </a:endParaRPr>
          </a:p>
        </p:txBody>
      </p:sp>
      <p:sp>
        <p:nvSpPr>
          <p:cNvPr id="249" name="Google Shape;249;p29"/>
          <p:cNvSpPr/>
          <p:nvPr/>
        </p:nvSpPr>
        <p:spPr>
          <a:xfrm>
            <a:off x="914400" y="1830588"/>
            <a:ext cx="2623523" cy="3273023"/>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b="1" lang="en-US" sz="2400">
                <a:solidFill>
                  <a:srgbClr val="FF0000"/>
                </a:solidFill>
                <a:latin typeface="Times New Roman"/>
                <a:ea typeface="Times New Roman"/>
                <a:cs typeface="Times New Roman"/>
                <a:sym typeface="Times New Roman"/>
              </a:rPr>
              <a:t>Người có khó khăn trong nhận thức, làm chủ hành vi</a:t>
            </a:r>
            <a:endParaRPr b="1" sz="2400">
              <a:solidFill>
                <a:srgbClr val="FF0000"/>
              </a:solidFill>
              <a:latin typeface="Times New Roman"/>
              <a:ea typeface="Times New Roman"/>
              <a:cs typeface="Times New Roman"/>
              <a:sym typeface="Times New Roman"/>
            </a:endParaRPr>
          </a:p>
        </p:txBody>
      </p:sp>
      <p:sp>
        <p:nvSpPr>
          <p:cNvPr id="250" name="Google Shape;250;p29"/>
          <p:cNvSpPr/>
          <p:nvPr/>
        </p:nvSpPr>
        <p:spPr>
          <a:xfrm rot="5400000">
            <a:off x="3213173" y="2155338"/>
            <a:ext cx="3273023" cy="2623523"/>
          </a:xfrm>
          <a:prstGeom prst="round2SameRect">
            <a:avLst>
              <a:gd fmla="val 16667" name="adj1"/>
              <a:gd fmla="val 0" name="adj2"/>
            </a:avLst>
          </a:prstGeom>
          <a:solidFill>
            <a:schemeClr val="lt1">
              <a:alpha val="89803"/>
            </a:schemeClr>
          </a:solidFill>
          <a:ln cap="flat" cmpd="thickThin" w="550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txBox="1"/>
          <p:nvPr/>
        </p:nvSpPr>
        <p:spPr>
          <a:xfrm>
            <a:off x="3537900" y="1958645"/>
            <a:ext cx="2495453" cy="3016883"/>
          </a:xfrm>
          <a:prstGeom prst="rect">
            <a:avLst/>
          </a:prstGeom>
          <a:noFill/>
          <a:ln>
            <a:noFill/>
          </a:ln>
        </p:spPr>
        <p:txBody>
          <a:bodyPr anchorCtr="0" anchor="ctr" bIns="45700" lIns="91425" spcFirstLastPara="1" rIns="91425" wrap="square" tIns="45700">
            <a:noAutofit/>
          </a:bodyPr>
          <a:lstStyle/>
          <a:p>
            <a:pPr indent="-12700" lvl="1" marL="114300" marR="0" rtl="0" algn="l">
              <a:lnSpc>
                <a:spcPct val="75000"/>
              </a:lnSpc>
              <a:spcBef>
                <a:spcPts val="0"/>
              </a:spcBef>
              <a:spcAft>
                <a:spcPts val="0"/>
              </a:spcAft>
              <a:buClr>
                <a:schemeClr val="dk1"/>
              </a:buClr>
              <a:buSzPts val="1600"/>
              <a:buFont typeface="Lucida Sans"/>
              <a:buNone/>
            </a:pPr>
            <a:r>
              <a:t/>
            </a:r>
            <a:endParaRPr b="0" i="0" sz="16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60"/>
              </a:spcBef>
              <a:spcAft>
                <a:spcPts val="0"/>
              </a:spcAft>
              <a:buClr>
                <a:srgbClr val="FF0000"/>
              </a:buClr>
              <a:buSzPts val="1800"/>
              <a:buFont typeface="Times New Roman"/>
              <a:buChar char="•"/>
            </a:pPr>
            <a:r>
              <a:rPr b="0" i="0" lang="en-US" sz="1800" u="none" cap="none" strike="noStrike">
                <a:solidFill>
                  <a:srgbClr val="FF0000"/>
                </a:solidFill>
                <a:latin typeface="Times New Roman"/>
                <a:ea typeface="Times New Roman"/>
                <a:cs typeface="Times New Roman"/>
                <a:sym typeface="Times New Roman"/>
              </a:rPr>
              <a:t>Người thành niên do tình trạng thể chất hoặc tinh thần mà không đủ khả năng nhận thức, làm chủ hành vi nhưng chưa đến mức mất năng lực hành vi dân sự thì theo yêu cầu của người này, người có quyền, lợi ích liên quan hoặc của cơ quan, tổ chức hữu quan, trên cơ sở kết luận giám định pháp y tâm thần, Tòa án ra quyết định tuyên bố người này là người có khó khăn trong nhận thức, làm chủ hành vi và chỉ định người giám hộ, xác định quyền, nghĩa vụ của người giám hộ.</a:t>
            </a:r>
            <a:endParaRPr b="0" i="0" sz="1800" u="none" cap="none" strike="noStrike">
              <a:solidFill>
                <a:srgbClr val="FF0000"/>
              </a:solidFill>
              <a:latin typeface="Times New Roman"/>
              <a:ea typeface="Times New Roman"/>
              <a:cs typeface="Times New Roman"/>
              <a:sym typeface="Times New Roman"/>
            </a:endParaRPr>
          </a:p>
        </p:txBody>
      </p:sp>
      <p:sp>
        <p:nvSpPr>
          <p:cNvPr id="252" name="Google Shape;252;p29"/>
          <p:cNvSpPr/>
          <p:nvPr/>
        </p:nvSpPr>
        <p:spPr>
          <a:xfrm>
            <a:off x="914400" y="4552576"/>
            <a:ext cx="3039906" cy="2343319"/>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2400">
                <a:solidFill>
                  <a:schemeClr val="lt1"/>
                </a:solidFill>
                <a:latin typeface="Times New Roman"/>
                <a:ea typeface="Times New Roman"/>
                <a:cs typeface="Times New Roman"/>
                <a:sym typeface="Times New Roman"/>
              </a:rPr>
              <a:t>Hạn chế NLHVDS</a:t>
            </a:r>
            <a:endParaRPr/>
          </a:p>
          <a:p>
            <a:pPr indent="0" lvl="0" marL="0" marR="0" rtl="0" algn="ctr">
              <a:lnSpc>
                <a:spcPct val="85000"/>
              </a:lnSpc>
              <a:spcBef>
                <a:spcPts val="480"/>
              </a:spcBef>
              <a:spcAft>
                <a:spcPts val="0"/>
              </a:spcAft>
              <a:buNone/>
            </a:pPr>
            <a:r>
              <a:rPr lang="en-US" sz="2000">
                <a:solidFill>
                  <a:schemeClr val="lt1"/>
                </a:solidFill>
                <a:latin typeface="Times New Roman"/>
                <a:ea typeface="Times New Roman"/>
                <a:cs typeface="Times New Roman"/>
                <a:sym typeface="Times New Roman"/>
              </a:rPr>
              <a:t>(Điều 24, BLDS)</a:t>
            </a:r>
            <a:endParaRPr sz="2000">
              <a:solidFill>
                <a:schemeClr val="lt1"/>
              </a:solidFill>
              <a:latin typeface="Times New Roman"/>
              <a:ea typeface="Times New Roman"/>
              <a:cs typeface="Times New Roman"/>
              <a:sym typeface="Times New Roman"/>
            </a:endParaRPr>
          </a:p>
        </p:txBody>
      </p:sp>
      <p:sp>
        <p:nvSpPr>
          <p:cNvPr id="253" name="Google Shape;253;p29"/>
          <p:cNvSpPr/>
          <p:nvPr/>
        </p:nvSpPr>
        <p:spPr>
          <a:xfrm rot="5400000">
            <a:off x="4302599" y="4204283"/>
            <a:ext cx="2343319" cy="3039906"/>
          </a:xfrm>
          <a:prstGeom prst="round2SameRect">
            <a:avLst>
              <a:gd fmla="val 16667" name="adj1"/>
              <a:gd fmla="val 0" name="adj2"/>
            </a:avLst>
          </a:prstGeom>
          <a:solidFill>
            <a:schemeClr val="lt1">
              <a:alpha val="89803"/>
            </a:schemeClr>
          </a:solidFill>
          <a:ln cap="flat" cmpd="thickThin" w="55000">
            <a:solidFill>
              <a:schemeClr val="dk1">
                <a:alpha val="89803"/>
              </a:scheme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txBox="1"/>
          <p:nvPr/>
        </p:nvSpPr>
        <p:spPr>
          <a:xfrm>
            <a:off x="3954282" y="4666960"/>
            <a:ext cx="2925515" cy="2114536"/>
          </a:xfrm>
          <a:prstGeom prst="rect">
            <a:avLst/>
          </a:prstGeom>
          <a:noFill/>
          <a:ln>
            <a:noFill/>
          </a:ln>
        </p:spPr>
        <p:txBody>
          <a:bodyPr anchorCtr="0" anchor="ctr" bIns="45700" lIns="91425" spcFirstLastPara="1" rIns="91425" wrap="square" tIns="45700">
            <a:noAutofit/>
          </a:bodyPr>
          <a:lstStyle/>
          <a:p>
            <a:pPr indent="-127000" lvl="1" marL="114300" marR="0" rtl="0" algn="l">
              <a:lnSpc>
                <a:spcPct val="75000"/>
              </a:lnSpc>
              <a:spcBef>
                <a:spcPts val="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Người </a:t>
            </a:r>
            <a:r>
              <a:rPr b="0" i="0" lang="en-US" sz="2000" u="none" cap="none" strike="noStrike">
                <a:solidFill>
                  <a:srgbClr val="FF0000"/>
                </a:solidFill>
                <a:latin typeface="Times New Roman"/>
                <a:ea typeface="Times New Roman"/>
                <a:cs typeface="Times New Roman"/>
                <a:sym typeface="Times New Roman"/>
              </a:rPr>
              <a:t>nghiện ma tuý, nghiện các chất kích thích khác dẫn đến phá tán tài sản của gia đình </a:t>
            </a:r>
            <a:r>
              <a:rPr b="0" i="0" lang="en-US" sz="2000" u="none" cap="none" strike="noStrike">
                <a:solidFill>
                  <a:schemeClr val="dk1"/>
                </a:solidFill>
                <a:latin typeface="Times New Roman"/>
                <a:ea typeface="Times New Roman"/>
                <a:cs typeface="Times New Roman"/>
                <a:sym typeface="Times New Roman"/>
              </a:rPr>
              <a:t>thì theo yêu cầu của người có quyền, lợi ích liên quan, cơ quan, tổ chức hữu quan, Toà án có thể ra quyết định tuyên bố là người bị hạn chế năng lực hành vi dân sự</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graphicFrame>
        <p:nvGraphicFramePr>
          <p:cNvPr id="259" name="Google Shape;259;p30"/>
          <p:cNvGraphicFramePr/>
          <p:nvPr/>
        </p:nvGraphicFramePr>
        <p:xfrm>
          <a:off x="838200" y="274962"/>
          <a:ext cx="3000000" cy="3000000"/>
        </p:xfrm>
        <a:graphic>
          <a:graphicData uri="http://schemas.openxmlformats.org/drawingml/2006/table">
            <a:tbl>
              <a:tblPr bandRow="1" firstRow="1">
                <a:noFill/>
                <a:tableStyleId>{20B2A272-B1D2-4FF5-BBAD-48455099FE17}</a:tableStyleId>
              </a:tblPr>
              <a:tblGrid>
                <a:gridCol w="3965175"/>
                <a:gridCol w="4264425"/>
              </a:tblGrid>
              <a:tr h="976000">
                <a:tc gridSpan="2">
                  <a:txBody>
                    <a:bodyPr/>
                    <a:lstStyle/>
                    <a:p>
                      <a:pPr indent="0" lvl="0" marL="0" marR="0" rtl="0" algn="ctr">
                        <a:spcBef>
                          <a:spcPts val="0"/>
                        </a:spcBef>
                        <a:spcAft>
                          <a:spcPts val="0"/>
                        </a:spcAft>
                        <a:buNone/>
                      </a:pPr>
                      <a:r>
                        <a:rPr lang="en-US" sz="2000" u="none" cap="none" strike="noStrike">
                          <a:latin typeface="Times New Roman"/>
                          <a:ea typeface="Times New Roman"/>
                          <a:cs typeface="Times New Roman"/>
                          <a:sym typeface="Times New Roman"/>
                        </a:rPr>
                        <a:t>Quyền nhân thân là quyền dân sự gắn liền với mỗi cá nhân, không thể chuyển giao cho người khác, trừ trường hợp luật khác có quy định liên quan</a:t>
                      </a:r>
                      <a:endParaRPr b="1" sz="2000" u="none" cap="none" strike="noStrike">
                        <a:latin typeface="Times New Roman"/>
                        <a:ea typeface="Times New Roman"/>
                        <a:cs typeface="Times New Roman"/>
                        <a:sym typeface="Times New Roman"/>
                      </a:endParaRPr>
                    </a:p>
                  </a:txBody>
                  <a:tcPr marT="45725" marB="45725" marR="91450" marL="91450"/>
                </a:tc>
                <a:tc hMerge="1"/>
              </a:tr>
              <a:tr h="742325">
                <a:tc>
                  <a:txBody>
                    <a:bodyPr/>
                    <a:lstStyle/>
                    <a:p>
                      <a:pPr indent="0" lvl="0" marL="0" marR="0" rtl="0" algn="l">
                        <a:spcBef>
                          <a:spcPts val="0"/>
                        </a:spcBef>
                        <a:spcAft>
                          <a:spcPts val="0"/>
                        </a:spcAft>
                        <a:buNone/>
                      </a:pPr>
                      <a:r>
                        <a:rPr lang="en-US" sz="2000" u="none" cap="none" strike="noStrike">
                          <a:latin typeface="Times New Roman"/>
                          <a:ea typeface="Times New Roman"/>
                          <a:cs typeface="Times New Roman"/>
                          <a:sym typeface="Times New Roman"/>
                        </a:rPr>
                        <a:t>Quyền có họ, tên</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Times New Roman"/>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sống, quyền được bảo đảm an toàn về tính mạng, sức khỏe, thân thể</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thay đổi họ</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được bảo vệ danh dự, nhân phẩm, uy tín</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 thay đổi</a:t>
                      </a:r>
                      <a:r>
                        <a:rPr lang="en-US" sz="2000">
                          <a:latin typeface="Times New Roman"/>
                          <a:ea typeface="Times New Roman"/>
                          <a:cs typeface="Times New Roman"/>
                          <a:sym typeface="Times New Roman"/>
                        </a:rPr>
                        <a:t> tên</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hiến, nhận mô, bộ phận cơ thể người và hiến, lấy xác</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xác định, xác định lại dân tộc</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xác định lại giới tính</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được khai sinh, khai tử</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Chuyển</a:t>
                      </a:r>
                      <a:r>
                        <a:rPr lang="en-US" sz="2000">
                          <a:latin typeface="Times New Roman"/>
                          <a:ea typeface="Times New Roman"/>
                          <a:cs typeface="Times New Roman"/>
                          <a:sym typeface="Times New Roman"/>
                        </a:rPr>
                        <a:t> đổi giới tính</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đối với quốc tịch</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về đời sống riêng tư, bí mật cá nhân, bí mật gia đình</a:t>
                      </a:r>
                      <a:endParaRPr b="1" sz="2000">
                        <a:latin typeface="Times New Roman"/>
                        <a:ea typeface="Times New Roman"/>
                        <a:cs typeface="Times New Roman"/>
                        <a:sym typeface="Times New Roman"/>
                      </a:endParaRPr>
                    </a:p>
                  </a:txBody>
                  <a:tcPr marT="45725" marB="45725" marR="91450" marL="91450"/>
                </a:tc>
              </a:tr>
              <a:tr h="742325">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của cá nhân đối với hình ảnh</a:t>
                      </a:r>
                      <a:endParaRPr b="1" sz="20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000">
                          <a:latin typeface="Times New Roman"/>
                          <a:ea typeface="Times New Roman"/>
                          <a:cs typeface="Times New Roman"/>
                          <a:sym typeface="Times New Roman"/>
                        </a:rPr>
                        <a:t>Quyền</a:t>
                      </a:r>
                      <a:r>
                        <a:rPr lang="en-US" sz="2000">
                          <a:latin typeface="Times New Roman"/>
                          <a:ea typeface="Times New Roman"/>
                          <a:cs typeface="Times New Roman"/>
                          <a:sym typeface="Times New Roman"/>
                        </a:rPr>
                        <a:t> nhân thân trong hôn nhân và gia đình</a:t>
                      </a:r>
                      <a:endParaRPr b="1" sz="2000">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65" name="Google Shape;265;p31"/>
          <p:cNvSpPr txBox="1"/>
          <p:nvPr/>
        </p:nvSpPr>
        <p:spPr>
          <a:xfrm>
            <a:off x="914400" y="1371600"/>
            <a:ext cx="8001000"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6.2.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b. Pháp nhân – Chủ thể của QHPLDS</a:t>
            </a:r>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“Một tổ chức được công nhận là pháp nhân khi có đủ các điều kiện sau đây:</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Được </a:t>
            </a:r>
            <a:r>
              <a:rPr i="1" lang="en-US" sz="2800">
                <a:solidFill>
                  <a:srgbClr val="FF0000"/>
                </a:solidFill>
                <a:latin typeface="Times New Roman"/>
                <a:ea typeface="Times New Roman"/>
                <a:cs typeface="Times New Roman"/>
                <a:sym typeface="Times New Roman"/>
              </a:rPr>
              <a:t>thành lập hợp pháp;</a:t>
            </a:r>
            <a:endParaRPr i="1" sz="28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Có </a:t>
            </a:r>
            <a:r>
              <a:rPr i="1" lang="en-US" sz="2800">
                <a:solidFill>
                  <a:srgbClr val="FF0000"/>
                </a:solidFill>
                <a:latin typeface="Times New Roman"/>
                <a:ea typeface="Times New Roman"/>
                <a:cs typeface="Times New Roman"/>
                <a:sym typeface="Times New Roman"/>
              </a:rPr>
              <a:t>cơ cấu tổ chức chặt chẽ</a:t>
            </a:r>
            <a:r>
              <a:rPr i="1" lang="en-US" sz="2800">
                <a:solidFill>
                  <a:schemeClr val="dk1"/>
                </a:solidFill>
                <a:latin typeface="Times New Roman"/>
                <a:ea typeface="Times New Roman"/>
                <a:cs typeface="Times New Roman"/>
                <a:sym typeface="Times New Roman"/>
              </a:rPr>
              <a:t>;</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3. Có </a:t>
            </a:r>
            <a:r>
              <a:rPr i="1" lang="en-US" sz="2800">
                <a:solidFill>
                  <a:srgbClr val="FF0000"/>
                </a:solidFill>
                <a:latin typeface="Times New Roman"/>
                <a:ea typeface="Times New Roman"/>
                <a:cs typeface="Times New Roman"/>
                <a:sym typeface="Times New Roman"/>
              </a:rPr>
              <a:t>tài sản độc lập </a:t>
            </a:r>
            <a:r>
              <a:rPr i="1" lang="en-US" sz="2800">
                <a:solidFill>
                  <a:schemeClr val="dk1"/>
                </a:solidFill>
                <a:latin typeface="Times New Roman"/>
                <a:ea typeface="Times New Roman"/>
                <a:cs typeface="Times New Roman"/>
                <a:sym typeface="Times New Roman"/>
              </a:rPr>
              <a:t>với cá nhân, tổ chức khác và tự chịu trách nhiệm bằng tài sản đó;</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4. </a:t>
            </a:r>
            <a:r>
              <a:rPr i="1" lang="en-US" sz="2800">
                <a:solidFill>
                  <a:srgbClr val="FF0000"/>
                </a:solidFill>
                <a:latin typeface="Times New Roman"/>
                <a:ea typeface="Times New Roman"/>
                <a:cs typeface="Times New Roman"/>
                <a:sym typeface="Times New Roman"/>
              </a:rPr>
              <a:t>Nhân danh mình </a:t>
            </a:r>
            <a:r>
              <a:rPr i="1" lang="en-US" sz="2800">
                <a:solidFill>
                  <a:schemeClr val="dk1"/>
                </a:solidFill>
                <a:latin typeface="Times New Roman"/>
                <a:ea typeface="Times New Roman"/>
                <a:cs typeface="Times New Roman"/>
                <a:sym typeface="Times New Roman"/>
              </a:rPr>
              <a:t>tham gia các quan hệ pháp luật một cách độc lập.” (Điều 74, BLDS)</a:t>
            </a:r>
            <a:endParaRPr i="1" sz="2800">
              <a:solidFill>
                <a:schemeClr val="dk1"/>
              </a:solidFill>
              <a:latin typeface="Times New Roman"/>
              <a:ea typeface="Times New Roman"/>
              <a:cs typeface="Times New Roman"/>
              <a:sym typeface="Times New Roman"/>
            </a:endParaRPr>
          </a:p>
        </p:txBody>
      </p:sp>
      <p:pic>
        <p:nvPicPr>
          <p:cNvPr descr="6.jpg" id="266" name="Google Shape;266;p31"/>
          <p:cNvPicPr preferRelativeResize="0"/>
          <p:nvPr/>
        </p:nvPicPr>
        <p:blipFill rotWithShape="1">
          <a:blip r:embed="rId3">
            <a:alphaModFix/>
          </a:blip>
          <a:srcRect b="0" l="0" r="0" t="0"/>
          <a:stretch/>
        </p:blipFill>
        <p:spPr>
          <a:xfrm>
            <a:off x="6324600" y="381000"/>
            <a:ext cx="2466975" cy="1847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457200" lvl="0" marL="0" rtl="0" algn="just">
              <a:lnSpc>
                <a:spcPct val="90000"/>
              </a:lnSpc>
              <a:spcBef>
                <a:spcPts val="0"/>
              </a:spcBef>
              <a:spcAft>
                <a:spcPts val="0"/>
              </a:spcAft>
              <a:buSzPts val="1698"/>
              <a:buNone/>
            </a:pPr>
            <a:r>
              <a:rPr b="1" lang="en-US" sz="2497">
                <a:latin typeface="Times New Roman"/>
                <a:ea typeface="Times New Roman"/>
                <a:cs typeface="Times New Roman"/>
                <a:sym typeface="Times New Roman"/>
              </a:rPr>
              <a:t>Bài 7. Giới thiệu ngành Luật Dân sự, Luật Tố tụng Dân sự</a:t>
            </a:r>
            <a:endParaRPr/>
          </a:p>
          <a:p>
            <a:pPr indent="0" lvl="0" marL="457200" rtl="0" algn="just">
              <a:lnSpc>
                <a:spcPct val="90000"/>
              </a:lnSpc>
              <a:spcBef>
                <a:spcPts val="400"/>
              </a:spcBef>
              <a:spcAft>
                <a:spcPts val="0"/>
              </a:spcAft>
              <a:buSzPts val="1761"/>
              <a:buNone/>
            </a:pPr>
            <a:r>
              <a:rPr b="1" lang="en-US" sz="2590">
                <a:latin typeface="Times New Roman"/>
                <a:ea typeface="Times New Roman"/>
                <a:cs typeface="Times New Roman"/>
                <a:sym typeface="Times New Roman"/>
              </a:rPr>
              <a:t>A.Luật Dân sự</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 Khái quát chung</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II. Quyền sở hữu</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III. Quyền thừa kế</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IV. Nghĩa vụ dân sự và hợp đồng dân sự</a:t>
            </a:r>
            <a:endParaRPr/>
          </a:p>
          <a:p>
            <a:pPr indent="457200" lvl="0" marL="457200" rtl="0" algn="l">
              <a:lnSpc>
                <a:spcPct val="90000"/>
              </a:lnSpc>
              <a:spcBef>
                <a:spcPts val="400"/>
              </a:spcBef>
              <a:spcAft>
                <a:spcPts val="0"/>
              </a:spcAft>
              <a:buClr>
                <a:schemeClr val="dk1"/>
              </a:buClr>
              <a:buSzPts val="2590"/>
              <a:buNone/>
            </a:pPr>
            <a:r>
              <a:rPr lang="en-US" sz="2590">
                <a:latin typeface="Times New Roman"/>
                <a:ea typeface="Times New Roman"/>
                <a:cs typeface="Times New Roman"/>
                <a:sym typeface="Times New Roman"/>
              </a:rPr>
              <a:t>V. Bồi thường nghĩa vụ ngoài hợp đồng</a:t>
            </a:r>
            <a:endParaRPr/>
          </a:p>
          <a:p>
            <a:pPr indent="0" lvl="0" marL="457200" rtl="0" algn="l">
              <a:lnSpc>
                <a:spcPct val="90000"/>
              </a:lnSpc>
              <a:spcBef>
                <a:spcPts val="400"/>
              </a:spcBef>
              <a:spcAft>
                <a:spcPts val="0"/>
              </a:spcAft>
              <a:buClr>
                <a:schemeClr val="dk1"/>
              </a:buClr>
              <a:buSzPts val="2590"/>
              <a:buNone/>
            </a:pPr>
            <a:r>
              <a:rPr b="1" lang="en-US" sz="2590">
                <a:latin typeface="Times New Roman"/>
                <a:ea typeface="Times New Roman"/>
                <a:cs typeface="Times New Roman"/>
                <a:sym typeface="Times New Roman"/>
              </a:rPr>
              <a:t>B.Luật Tố tụng Dân sự</a:t>
            </a:r>
            <a:endParaRPr/>
          </a:p>
          <a:p>
            <a:pPr indent="457200" lvl="0" marL="457200" rtl="0" algn="just">
              <a:lnSpc>
                <a:spcPct val="90000"/>
              </a:lnSpc>
              <a:spcBef>
                <a:spcPts val="400"/>
              </a:spcBef>
              <a:spcAft>
                <a:spcPts val="0"/>
              </a:spcAft>
              <a:buSzPts val="1761"/>
              <a:buNone/>
            </a:pPr>
            <a:r>
              <a:rPr lang="en-US" sz="2590">
                <a:latin typeface="Times New Roman"/>
                <a:ea typeface="Times New Roman"/>
                <a:cs typeface="Times New Roman"/>
                <a:sym typeface="Times New Roman"/>
              </a:rPr>
              <a:t>I.Khái quát chung</a:t>
            </a:r>
            <a:endParaRPr/>
          </a:p>
          <a:p>
            <a:pPr indent="457200" lvl="0" marL="457200" rtl="0" algn="just">
              <a:lnSpc>
                <a:spcPct val="90000"/>
              </a:lnSpc>
              <a:spcBef>
                <a:spcPts val="400"/>
              </a:spcBef>
              <a:spcAft>
                <a:spcPts val="0"/>
              </a:spcAft>
              <a:buSzPts val="1761"/>
              <a:buNone/>
            </a:pPr>
            <a:r>
              <a:rPr lang="en-US" sz="2590">
                <a:latin typeface="Times New Roman"/>
                <a:ea typeface="Times New Roman"/>
                <a:cs typeface="Times New Roman"/>
                <a:sym typeface="Times New Roman"/>
              </a:rPr>
              <a:t>II. Thủ tục tố tụng dân sự</a:t>
            </a:r>
            <a:endParaRPr/>
          </a:p>
          <a:p>
            <a:pPr indent="-571500" lvl="0" marL="571500" rtl="0" algn="just">
              <a:lnSpc>
                <a:spcPct val="90000"/>
              </a:lnSpc>
              <a:spcBef>
                <a:spcPts val="400"/>
              </a:spcBef>
              <a:spcAft>
                <a:spcPts val="0"/>
              </a:spcAft>
              <a:buSzPts val="1761"/>
              <a:buNone/>
            </a:pPr>
            <a:r>
              <a:t/>
            </a:r>
            <a:endParaRPr b="1" sz="259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b="1" sz="369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72" name="Google Shape;272;p32"/>
          <p:cNvSpPr txBox="1"/>
          <p:nvPr/>
        </p:nvSpPr>
        <p:spPr>
          <a:xfrm>
            <a:off x="914400" y="1371600"/>
            <a:ext cx="8001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6.2.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b. Pháp nhân – Chủ thể của QHPLDS</a:t>
            </a:r>
            <a:endParaRPr/>
          </a:p>
        </p:txBody>
      </p:sp>
      <p:pic>
        <p:nvPicPr>
          <p:cNvPr descr="6.jpg" id="273" name="Google Shape;273;p32"/>
          <p:cNvPicPr preferRelativeResize="0"/>
          <p:nvPr/>
        </p:nvPicPr>
        <p:blipFill rotWithShape="1">
          <a:blip r:embed="rId3">
            <a:alphaModFix/>
          </a:blip>
          <a:srcRect b="0" l="0" r="0" t="0"/>
          <a:stretch/>
        </p:blipFill>
        <p:spPr>
          <a:xfrm>
            <a:off x="6324600" y="381000"/>
            <a:ext cx="2466975" cy="1847850"/>
          </a:xfrm>
          <a:prstGeom prst="rect">
            <a:avLst/>
          </a:prstGeom>
          <a:noFill/>
          <a:ln>
            <a:noFill/>
          </a:ln>
        </p:spPr>
      </p:pic>
      <p:sp>
        <p:nvSpPr>
          <p:cNvPr id="274" name="Google Shape;274;p32"/>
          <p:cNvSpPr/>
          <p:nvPr/>
        </p:nvSpPr>
        <p:spPr>
          <a:xfrm>
            <a:off x="1143000" y="2226373"/>
            <a:ext cx="3544185" cy="222095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3200">
                <a:solidFill>
                  <a:schemeClr val="lt1"/>
                </a:solidFill>
                <a:latin typeface="Times New Roman"/>
                <a:ea typeface="Times New Roman"/>
                <a:cs typeface="Times New Roman"/>
                <a:sym typeface="Times New Roman"/>
              </a:rPr>
              <a:t>PHÁP NHÂN THƯƠNG MẠI</a:t>
            </a:r>
            <a:endParaRPr sz="3200">
              <a:solidFill>
                <a:schemeClr val="lt1"/>
              </a:solidFill>
              <a:latin typeface="Times New Roman"/>
              <a:ea typeface="Times New Roman"/>
              <a:cs typeface="Times New Roman"/>
              <a:sym typeface="Times New Roman"/>
            </a:endParaRPr>
          </a:p>
        </p:txBody>
      </p:sp>
      <p:sp>
        <p:nvSpPr>
          <p:cNvPr id="275" name="Google Shape;275;p32"/>
          <p:cNvSpPr/>
          <p:nvPr/>
        </p:nvSpPr>
        <p:spPr>
          <a:xfrm rot="5400000">
            <a:off x="5348799" y="1564759"/>
            <a:ext cx="2220956" cy="3544185"/>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txBox="1"/>
          <p:nvPr/>
        </p:nvSpPr>
        <p:spPr>
          <a:xfrm>
            <a:off x="4687161" y="2334783"/>
            <a:ext cx="3435767" cy="2004120"/>
          </a:xfrm>
          <a:prstGeom prst="rect">
            <a:avLst/>
          </a:prstGeom>
          <a:noFill/>
          <a:ln>
            <a:noFill/>
          </a:ln>
        </p:spPr>
        <p:txBody>
          <a:bodyPr anchorCtr="0"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có mục tiêu chính là </a:t>
            </a:r>
            <a:r>
              <a:rPr b="0" i="0" lang="en-US" sz="3200" u="none" cap="none" strike="noStrike">
                <a:solidFill>
                  <a:srgbClr val="FF0000"/>
                </a:solidFill>
                <a:latin typeface="Times New Roman"/>
                <a:ea typeface="Times New Roman"/>
                <a:cs typeface="Times New Roman"/>
                <a:sym typeface="Times New Roman"/>
              </a:rPr>
              <a:t>tìm kiếm lợi nhuận</a:t>
            </a:r>
            <a:r>
              <a:rPr b="0" i="0" lang="en-US" sz="3200" u="none" cap="none" strike="noStrike">
                <a:solidFill>
                  <a:schemeClr val="dk1"/>
                </a:solidFill>
                <a:latin typeface="Times New Roman"/>
                <a:ea typeface="Times New Roman"/>
                <a:cs typeface="Times New Roman"/>
                <a:sym typeface="Times New Roman"/>
              </a:rPr>
              <a:t> và lợi nhuận được chia cho các thành viên.</a:t>
            </a:r>
            <a:endParaRPr b="0" i="0" sz="3200" u="none" cap="none" strike="noStrike">
              <a:solidFill>
                <a:schemeClr val="dk1"/>
              </a:solidFill>
              <a:latin typeface="Times New Roman"/>
              <a:ea typeface="Times New Roman"/>
              <a:cs typeface="Times New Roman"/>
              <a:sym typeface="Times New Roman"/>
            </a:endParaRPr>
          </a:p>
        </p:txBody>
      </p:sp>
      <p:sp>
        <p:nvSpPr>
          <p:cNvPr id="277" name="Google Shape;277;p32"/>
          <p:cNvSpPr/>
          <p:nvPr/>
        </p:nvSpPr>
        <p:spPr>
          <a:xfrm>
            <a:off x="1143000" y="4393928"/>
            <a:ext cx="3544185" cy="2369240"/>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85000"/>
              </a:lnSpc>
              <a:spcBef>
                <a:spcPts val="0"/>
              </a:spcBef>
              <a:spcAft>
                <a:spcPts val="0"/>
              </a:spcAft>
              <a:buNone/>
            </a:pPr>
            <a:r>
              <a:rPr lang="en-US" sz="3200">
                <a:solidFill>
                  <a:schemeClr val="lt1"/>
                </a:solidFill>
                <a:latin typeface="Times New Roman"/>
                <a:ea typeface="Times New Roman"/>
                <a:cs typeface="Times New Roman"/>
                <a:sym typeface="Times New Roman"/>
              </a:rPr>
              <a:t>PHÁP NHÂN PHI THƯƠNG MẠI</a:t>
            </a:r>
            <a:endParaRPr sz="3200">
              <a:solidFill>
                <a:schemeClr val="lt1"/>
              </a:solidFill>
              <a:latin typeface="Times New Roman"/>
              <a:ea typeface="Times New Roman"/>
              <a:cs typeface="Times New Roman"/>
              <a:sym typeface="Times New Roman"/>
            </a:endParaRPr>
          </a:p>
        </p:txBody>
      </p:sp>
      <p:sp>
        <p:nvSpPr>
          <p:cNvPr id="278" name="Google Shape;278;p32"/>
          <p:cNvSpPr/>
          <p:nvPr/>
        </p:nvSpPr>
        <p:spPr>
          <a:xfrm rot="5400000">
            <a:off x="5274657" y="3806456"/>
            <a:ext cx="2369240" cy="3544185"/>
          </a:xfrm>
          <a:prstGeom prst="round2SameRect">
            <a:avLst>
              <a:gd fmla="val 16667" name="adj1"/>
              <a:gd fmla="val 0" name="adj2"/>
            </a:avLst>
          </a:prstGeom>
          <a:solidFill>
            <a:srgbClr val="CCDFE8">
              <a:alpha val="89803"/>
            </a:srgbClr>
          </a:solidFill>
          <a:ln cap="flat" cmpd="thickThin" w="55000">
            <a:solidFill>
              <a:srgbClr val="CC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txBox="1"/>
          <p:nvPr/>
        </p:nvSpPr>
        <p:spPr>
          <a:xfrm>
            <a:off x="4687177" y="4509579"/>
            <a:ext cx="3428528" cy="2137926"/>
          </a:xfrm>
          <a:prstGeom prst="rect">
            <a:avLst/>
          </a:prstGeom>
          <a:noFill/>
          <a:ln>
            <a:noFill/>
          </a:ln>
        </p:spPr>
        <p:txBody>
          <a:bodyPr anchorCtr="0" anchor="ctr"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2800"/>
              <a:buFont typeface="Lucida Sans"/>
              <a:buNone/>
            </a:pPr>
            <a:r>
              <a:t/>
            </a:r>
            <a:endParaRPr b="0" i="0" sz="2800" u="none" cap="none" strike="noStrike">
              <a:solidFill>
                <a:schemeClr val="dk1"/>
              </a:solidFill>
              <a:latin typeface="Times New Roman"/>
              <a:ea typeface="Times New Roman"/>
              <a:cs typeface="Times New Roman"/>
              <a:sym typeface="Times New Roman"/>
            </a:endParaRPr>
          </a:p>
          <a:p>
            <a:pPr indent="-177800" lvl="1" marL="114300" marR="0" rtl="0" algn="l">
              <a:lnSpc>
                <a:spcPct val="75000"/>
              </a:lnSpc>
              <a:spcBef>
                <a:spcPts val="280"/>
              </a:spcBef>
              <a:spcAft>
                <a:spcPts val="0"/>
              </a:spcAft>
              <a:buClr>
                <a:srgbClr val="FF0000"/>
              </a:buClr>
              <a:buSzPts val="2800"/>
              <a:buFont typeface="Times New Roman"/>
              <a:buChar char="•"/>
            </a:pPr>
            <a:r>
              <a:rPr b="0" i="0" lang="en-US" sz="2800" u="none" cap="none" strike="noStrike">
                <a:solidFill>
                  <a:srgbClr val="FF0000"/>
                </a:solidFill>
                <a:latin typeface="Times New Roman"/>
                <a:ea typeface="Times New Roman"/>
                <a:cs typeface="Times New Roman"/>
                <a:sym typeface="Times New Roman"/>
              </a:rPr>
              <a:t>không có mục tiêu chính là tìm kiếm lợi nhuận</a:t>
            </a:r>
            <a:r>
              <a:rPr b="0" i="0" lang="en-US" sz="2800" u="none" cap="none" strike="noStrike">
                <a:solidFill>
                  <a:schemeClr val="dk1"/>
                </a:solidFill>
                <a:latin typeface="Times New Roman"/>
                <a:ea typeface="Times New Roman"/>
                <a:cs typeface="Times New Roman"/>
                <a:sym typeface="Times New Roman"/>
              </a:rPr>
              <a:t>; nếu có lợi nhuận thì cũng không được phân chia cho các thành viên.</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ph idx="1" type="body"/>
          </p:nvPr>
        </p:nvSpPr>
        <p:spPr>
          <a:xfrm>
            <a:off x="685800" y="3048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285" name="Google Shape;285;p33"/>
          <p:cNvSpPr/>
          <p:nvPr/>
        </p:nvSpPr>
        <p:spPr>
          <a:xfrm>
            <a:off x="914400" y="1879600"/>
            <a:ext cx="8001000" cy="4673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PHÁP NHÂN</a:t>
            </a:r>
            <a:endParaRPr b="1" i="0" sz="28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8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THƯƠNG MẠI</a:t>
            </a:r>
            <a:endParaRPr b="1" i="0" sz="2400" u="none" cap="none" strike="noStrike">
              <a:solidFill>
                <a:schemeClr val="dk1"/>
              </a:solidFill>
              <a:latin typeface="Times New Roman"/>
              <a:ea typeface="Times New Roman"/>
              <a:cs typeface="Times New Roman"/>
              <a:sym typeface="Times New Roman"/>
            </a:endParaRPr>
          </a:p>
          <a:p>
            <a:pPr indent="-127000" lvl="3" marL="342900" marR="0" rtl="0" algn="l">
              <a:lnSpc>
                <a:spcPct val="75000"/>
              </a:lnSpc>
              <a:spcBef>
                <a:spcPts val="24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Doanh nghiệp và các tổ chức kinh tế</a:t>
            </a:r>
            <a:endParaRPr b="1" i="0" sz="2000" u="none" cap="none" strike="noStrike">
              <a:solidFill>
                <a:schemeClr val="dk1"/>
              </a:solidFill>
              <a:latin typeface="Times New Roman"/>
              <a:ea typeface="Times New Roman"/>
              <a:cs typeface="Times New Roman"/>
              <a:sym typeface="Times New Roman"/>
            </a:endParaRPr>
          </a:p>
          <a:p>
            <a:pPr indent="0" lvl="3" marL="3429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18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PHI THƯƠNG MẠI</a:t>
            </a:r>
            <a:endParaRPr b="1" i="0" sz="2400" u="none" cap="none" strike="noStrike">
              <a:solidFill>
                <a:schemeClr val="dk1"/>
              </a:solidFill>
              <a:latin typeface="Times New Roman"/>
              <a:ea typeface="Times New Roman"/>
              <a:cs typeface="Times New Roman"/>
              <a:sym typeface="Times New Roman"/>
            </a:endParaRPr>
          </a:p>
          <a:p>
            <a:pPr indent="-127000" lvl="3" marL="342900" marR="0" rtl="0" algn="l">
              <a:lnSpc>
                <a:spcPct val="75000"/>
              </a:lnSpc>
              <a:spcBef>
                <a:spcPts val="24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Cơ quan nhà nước, đơn vị vũ trang nhân dân, tổ chức chính trị, tổ chức chính trị - xã hội, tổ chức chính trị xã hội - nghề nghiệp, tổ chức xã hội, tổ chức xã hội - nghề nghiệp, quỹ xã hội, quỹ từ thiện, doanh nghiệp xã hội và các tổ chức phi thương mại khác</a:t>
            </a:r>
            <a:endParaRPr b="0" i="0" sz="2000" u="none" cap="none" strike="noStrike">
              <a:solidFill>
                <a:schemeClr val="dk1"/>
              </a:solidFill>
              <a:latin typeface="Times New Roman"/>
              <a:ea typeface="Times New Roman"/>
              <a:cs typeface="Times New Roman"/>
              <a:sym typeface="Times New Roman"/>
            </a:endParaRPr>
          </a:p>
          <a:p>
            <a:pPr indent="0" lvl="3" marL="342900" marR="0" rtl="0" algn="l">
              <a:lnSpc>
                <a:spcPct val="75000"/>
              </a:lnSpc>
              <a:spcBef>
                <a:spcPts val="20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
        <p:nvSpPr>
          <p:cNvPr id="286" name="Google Shape;286;p33"/>
          <p:cNvSpPr txBox="1"/>
          <p:nvPr/>
        </p:nvSpPr>
        <p:spPr>
          <a:xfrm>
            <a:off x="914400" y="1143000"/>
            <a:ext cx="8001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6.2. Chủ thể của QHPLDS</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b. Pháp nhân – Chủ thể của QHPLDS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4"/>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292" name="Google Shape;292;p34"/>
          <p:cNvSpPr txBox="1"/>
          <p:nvPr/>
        </p:nvSpPr>
        <p:spPr>
          <a:xfrm>
            <a:off x="1143000" y="1676400"/>
            <a:ext cx="7162800" cy="2954655"/>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sở hữu và quyền sở hữu</a:t>
            </a:r>
            <a:endParaRPr/>
          </a:p>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Chủ thể quan hệ sở hữu</a:t>
            </a:r>
            <a:endParaRPr/>
          </a:p>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Khách thể của quan hệ sở hữu </a:t>
            </a:r>
            <a:endParaRPr/>
          </a:p>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Nội dung của quan hệ sở hữu</a:t>
            </a:r>
            <a:endParaRPr/>
          </a:p>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Các hình thức sở hữu</a:t>
            </a:r>
            <a:endParaRPr/>
          </a:p>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Bảo vệ quyền sở hữu</a:t>
            </a:r>
            <a:endParaRPr/>
          </a:p>
          <a:p>
            <a:pPr indent="-228600" lvl="0" marL="342900" marR="0" rtl="0" algn="l">
              <a:spcBef>
                <a:spcPts val="0"/>
              </a:spcBef>
              <a:spcAft>
                <a:spcPts val="0"/>
              </a:spcAft>
              <a:buClr>
                <a:schemeClr val="dk1"/>
              </a:buClr>
              <a:buSzPts val="1800"/>
              <a:buFont typeface="Lucida Sans"/>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5"/>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298" name="Google Shape;298;p35"/>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sở hữu và quyền sở hữu</a:t>
            </a:r>
            <a:endParaRPr/>
          </a:p>
        </p:txBody>
      </p:sp>
      <p:sp>
        <p:nvSpPr>
          <p:cNvPr id="299" name="Google Shape;299;p35"/>
          <p:cNvSpPr txBox="1"/>
          <p:nvPr/>
        </p:nvSpPr>
        <p:spPr>
          <a:xfrm>
            <a:off x="1066800" y="1905000"/>
            <a:ext cx="76962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Sở hữu (Own): </a:t>
            </a:r>
            <a:r>
              <a:rPr lang="en-US" sz="2400">
                <a:solidFill>
                  <a:schemeClr val="dk1"/>
                </a:solidFill>
                <a:latin typeface="Times New Roman"/>
                <a:ea typeface="Times New Roman"/>
                <a:cs typeface="Times New Roman"/>
                <a:sym typeface="Times New Roman"/>
              </a:rPr>
              <a:t>dùng để chỉ sự chiếm hữu, sử dụng và định đoạt tài sản của một người, một tổ chức nào đó</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Quan hệ sở hữu (Ownership relations): </a:t>
            </a:r>
            <a:r>
              <a:rPr lang="en-US" sz="2400">
                <a:solidFill>
                  <a:schemeClr val="dk1"/>
                </a:solidFill>
                <a:latin typeface="Times New Roman"/>
                <a:ea typeface="Times New Roman"/>
                <a:cs typeface="Times New Roman"/>
                <a:sym typeface="Times New Roman"/>
              </a:rPr>
              <a:t>là quan hệ giữa người với người trong việc chiếm hữu những của cải, vật chất trong xã hội.</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Quyền sở hữu (Ownership):</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Theo nghĩa rộng: là một phạm trù pháp lý, bao gồm tổng hợp các quy phạm pháp luật nhằm điều chỉnh các quan hệ xã hội phát sinh trong quá trình chiếm hữu, sử dụng, định đoạt tài sản.</a:t>
            </a:r>
            <a:endParaRPr/>
          </a:p>
          <a:p>
            <a:pPr indent="-152400" lvl="0" marL="0" marR="0" rtl="0" algn="just">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Theo nghĩa hẹp: mức độ xử sự pháp luật cho phép một chủ sở hữu được thực hiện những quyền năng của mình.</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05" name="Google Shape;305;p36"/>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sở hữu và quyền sở hữu</a:t>
            </a:r>
            <a:endParaRPr/>
          </a:p>
        </p:txBody>
      </p:sp>
      <p:sp>
        <p:nvSpPr>
          <p:cNvPr id="306" name="Google Shape;306;p36"/>
          <p:cNvSpPr/>
          <p:nvPr/>
        </p:nvSpPr>
        <p:spPr>
          <a:xfrm>
            <a:off x="990600" y="1828800"/>
            <a:ext cx="7848600" cy="2819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Quyền sở hữu</a:t>
            </a:r>
            <a:endParaRPr/>
          </a:p>
          <a:p>
            <a:pPr indent="-203200" lvl="1" marL="114300" marR="0" rtl="0" algn="l">
              <a:lnSpc>
                <a:spcPct val="75000"/>
              </a:lnSpc>
              <a:spcBef>
                <a:spcPts val="32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(Ownership)</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Chiếm hữu</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(possession)</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Sử dụng</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(use)</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Định đoạt</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(disposition) </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descr="4.jpg" id="307" name="Google Shape;307;p36"/>
          <p:cNvPicPr preferRelativeResize="0"/>
          <p:nvPr/>
        </p:nvPicPr>
        <p:blipFill rotWithShape="1">
          <a:blip r:embed="rId3">
            <a:alphaModFix/>
          </a:blip>
          <a:srcRect b="0" l="0" r="0" t="0"/>
          <a:stretch/>
        </p:blipFill>
        <p:spPr>
          <a:xfrm>
            <a:off x="2057400" y="4724399"/>
            <a:ext cx="1752600" cy="1655233"/>
          </a:xfrm>
          <a:prstGeom prst="rect">
            <a:avLst/>
          </a:prstGeom>
          <a:noFill/>
          <a:ln>
            <a:noFill/>
          </a:ln>
        </p:spPr>
      </p:pic>
      <p:pic>
        <p:nvPicPr>
          <p:cNvPr descr="7.jpg" id="308" name="Google Shape;308;p36"/>
          <p:cNvPicPr preferRelativeResize="0"/>
          <p:nvPr/>
        </p:nvPicPr>
        <p:blipFill rotWithShape="1">
          <a:blip r:embed="rId4">
            <a:alphaModFix/>
          </a:blip>
          <a:srcRect b="0" l="0" r="0" t="0"/>
          <a:stretch/>
        </p:blipFill>
        <p:spPr>
          <a:xfrm>
            <a:off x="6248399" y="4724399"/>
            <a:ext cx="1695627" cy="1600201"/>
          </a:xfrm>
          <a:prstGeom prst="rect">
            <a:avLst/>
          </a:prstGeom>
          <a:noFill/>
          <a:ln>
            <a:noFill/>
          </a:ln>
        </p:spPr>
      </p:pic>
      <p:pic>
        <p:nvPicPr>
          <p:cNvPr descr="11.jpg" id="309" name="Google Shape;309;p36"/>
          <p:cNvPicPr preferRelativeResize="0"/>
          <p:nvPr/>
        </p:nvPicPr>
        <p:blipFill rotWithShape="1">
          <a:blip r:embed="rId5">
            <a:alphaModFix/>
          </a:blip>
          <a:srcRect b="0" l="0" r="0" t="0"/>
          <a:stretch/>
        </p:blipFill>
        <p:spPr>
          <a:xfrm>
            <a:off x="4267200" y="4724400"/>
            <a:ext cx="1524000" cy="15863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15" name="Google Shape;315;p37"/>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sở hữu và quyền sở hữu</a:t>
            </a:r>
            <a:endParaRPr/>
          </a:p>
        </p:txBody>
      </p:sp>
      <p:sp>
        <p:nvSpPr>
          <p:cNvPr id="316" name="Google Shape;316;p37"/>
          <p:cNvSpPr/>
          <p:nvPr/>
        </p:nvSpPr>
        <p:spPr>
          <a:xfrm>
            <a:off x="914400" y="1905000"/>
            <a:ext cx="7848600" cy="4419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179. Chiếm hữu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Là việc chủ thể nắm giữ, chi phối tài sản một cách trực tiếp hoặc gián tiếp như chủ thể có quyền đối với tài sản</a:t>
            </a:r>
            <a:endParaRPr b="0" i="0" sz="18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189. Quyền sử dụng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Là quyền khai thác công dụng, hưởng hoa lợi, lợi tức từ tài sản</a:t>
            </a:r>
            <a:endParaRPr b="0" i="0" sz="18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Điều 192. Quyền định đoạt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Là quyền chuyển giao quyền sở hữu tài sản, từ bỏ quyền sở hữu, tiêu dùng hoặc tiêu hủy tài sản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8"/>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22" name="Google Shape;322;p38"/>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sở hữu và quyền sở hữu</a:t>
            </a:r>
            <a:endParaRPr/>
          </a:p>
        </p:txBody>
      </p:sp>
      <p:sp>
        <p:nvSpPr>
          <p:cNvPr id="323" name="Google Shape;323;p38"/>
          <p:cNvSpPr/>
          <p:nvPr/>
        </p:nvSpPr>
        <p:spPr>
          <a:xfrm>
            <a:off x="914400" y="1905000"/>
            <a:ext cx="79248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Quan hệ sở hữu – Quan hệ pháp luật</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Chủ thể</a:t>
            </a:r>
            <a:endParaRPr b="0"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Khách thể</a:t>
            </a:r>
            <a:endParaRPr b="0"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Nội dung</a:t>
            </a:r>
            <a:endParaRPr b="0"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9"/>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29" name="Google Shape;329;p39"/>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2. Chủ thể của Quan hệ sở hữu</a:t>
            </a:r>
            <a:endParaRPr/>
          </a:p>
        </p:txBody>
      </p:sp>
      <p:sp>
        <p:nvSpPr>
          <p:cNvPr id="330" name="Google Shape;330;p39"/>
          <p:cNvSpPr/>
          <p:nvPr/>
        </p:nvSpPr>
        <p:spPr>
          <a:xfrm>
            <a:off x="1295400" y="1905000"/>
            <a:ext cx="7391400" cy="4572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Cá nhân </a:t>
            </a:r>
            <a:endParaRPr/>
          </a:p>
          <a:p>
            <a:pPr indent="-152400" lvl="1" marL="114300" marR="0" rtl="0" algn="l">
              <a:lnSpc>
                <a:spcPct val="75000"/>
              </a:lnSpc>
              <a:spcBef>
                <a:spcPts val="240"/>
              </a:spcBef>
              <a:spcAft>
                <a:spcPts val="0"/>
              </a:spcAft>
              <a:buClr>
                <a:schemeClr val="dk1"/>
              </a:buClr>
              <a:buSzPts val="2400"/>
              <a:buFont typeface="Times New Roman"/>
              <a:buChar char="•"/>
            </a:pPr>
            <a:r>
              <a:rPr b="0" i="1" lang="en-US" sz="2400" u="none" cap="none" strike="noStrike">
                <a:solidFill>
                  <a:schemeClr val="dk1"/>
                </a:solidFill>
                <a:latin typeface="Times New Roman"/>
                <a:ea typeface="Times New Roman"/>
                <a:cs typeface="Times New Roman"/>
                <a:sym typeface="Times New Roman"/>
              </a:rPr>
              <a:t>(Individuals)</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Pháp nhân </a:t>
            </a:r>
            <a:endParaRPr/>
          </a:p>
          <a:p>
            <a:pPr indent="-152400" lvl="1" marL="114300" marR="0" rtl="0" algn="l">
              <a:lnSpc>
                <a:spcPct val="75000"/>
              </a:lnSpc>
              <a:spcBef>
                <a:spcPts val="240"/>
              </a:spcBef>
              <a:spcAft>
                <a:spcPts val="0"/>
              </a:spcAft>
              <a:buClr>
                <a:schemeClr val="dk1"/>
              </a:buClr>
              <a:buSzPts val="2400"/>
              <a:buFont typeface="Times New Roman"/>
              <a:buChar char="•"/>
            </a:pPr>
            <a:r>
              <a:rPr b="0" i="1" lang="en-US" sz="2400" u="none" cap="none" strike="noStrike">
                <a:solidFill>
                  <a:schemeClr val="dk1"/>
                </a:solidFill>
                <a:latin typeface="Times New Roman"/>
                <a:ea typeface="Times New Roman"/>
                <a:cs typeface="Times New Roman"/>
                <a:sym typeface="Times New Roman"/>
              </a:rPr>
              <a:t>(Legal persons)</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Hộ gia đình </a:t>
            </a:r>
            <a:endParaRPr/>
          </a:p>
          <a:p>
            <a:pPr indent="-152400" lvl="1" marL="114300" marR="0" rtl="0" algn="l">
              <a:lnSpc>
                <a:spcPct val="75000"/>
              </a:lnSpc>
              <a:spcBef>
                <a:spcPts val="240"/>
              </a:spcBef>
              <a:spcAft>
                <a:spcPts val="0"/>
              </a:spcAft>
              <a:buClr>
                <a:schemeClr val="dk1"/>
              </a:buClr>
              <a:buSzPts val="2400"/>
              <a:buFont typeface="Times New Roman"/>
              <a:buChar char="•"/>
            </a:pPr>
            <a:r>
              <a:rPr b="0" i="1" lang="en-US" sz="2400" u="none" cap="none" strike="noStrike">
                <a:solidFill>
                  <a:schemeClr val="dk1"/>
                </a:solidFill>
                <a:latin typeface="Times New Roman"/>
                <a:ea typeface="Times New Roman"/>
                <a:cs typeface="Times New Roman"/>
                <a:sym typeface="Times New Roman"/>
              </a:rPr>
              <a:t>(Family households)</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Tổ hợp tác </a:t>
            </a:r>
            <a:endParaRPr/>
          </a:p>
          <a:p>
            <a:pPr indent="-152400" lvl="1" marL="114300" marR="0" rtl="0" algn="l">
              <a:lnSpc>
                <a:spcPct val="75000"/>
              </a:lnSpc>
              <a:spcBef>
                <a:spcPts val="240"/>
              </a:spcBef>
              <a:spcAft>
                <a:spcPts val="0"/>
              </a:spcAft>
              <a:buClr>
                <a:schemeClr val="dk1"/>
              </a:buClr>
              <a:buSzPts val="2400"/>
              <a:buFont typeface="Times New Roman"/>
              <a:buChar char="•"/>
            </a:pPr>
            <a:r>
              <a:rPr b="1" i="1" lang="en-US" sz="2400" u="none" cap="none" strike="noStrike">
                <a:solidFill>
                  <a:schemeClr val="dk1"/>
                </a:solidFill>
                <a:latin typeface="Times New Roman"/>
                <a:ea typeface="Times New Roman"/>
                <a:cs typeface="Times New Roman"/>
                <a:sym typeface="Times New Roman"/>
              </a:rPr>
              <a:t>(Cooperative groups)</a:t>
            </a:r>
            <a:endParaRPr b="1"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Nhà nước CHXHCN VN </a:t>
            </a:r>
            <a:endParaRPr/>
          </a:p>
          <a:p>
            <a:pPr indent="-152400" lvl="1" marL="114300" marR="0" rtl="0" algn="l">
              <a:lnSpc>
                <a:spcPct val="75000"/>
              </a:lnSpc>
              <a:spcBef>
                <a:spcPts val="240"/>
              </a:spcBef>
              <a:spcAft>
                <a:spcPts val="0"/>
              </a:spcAft>
              <a:buClr>
                <a:schemeClr val="dk1"/>
              </a:buClr>
              <a:buSzPts val="2400"/>
              <a:buFont typeface="Times New Roman"/>
              <a:buChar char="•"/>
            </a:pPr>
            <a:r>
              <a:rPr b="0" i="1" lang="en-US" sz="2400" u="none" cap="none" strike="noStrike">
                <a:solidFill>
                  <a:schemeClr val="dk1"/>
                </a:solidFill>
                <a:latin typeface="Times New Roman"/>
                <a:ea typeface="Times New Roman"/>
                <a:cs typeface="Times New Roman"/>
                <a:sym typeface="Times New Roman"/>
              </a:rPr>
              <a:t>(Socialist Republic of Vietnam)</a:t>
            </a:r>
            <a:endParaRPr b="0" i="1"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0"/>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36" name="Google Shape;336;p40"/>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37" name="Google Shape;337;p40"/>
          <p:cNvSpPr txBox="1"/>
          <p:nvPr/>
        </p:nvSpPr>
        <p:spPr>
          <a:xfrm>
            <a:off x="838200" y="2057400"/>
            <a:ext cx="8001000" cy="38164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3200">
                <a:solidFill>
                  <a:schemeClr val="dk1"/>
                </a:solidFill>
                <a:latin typeface="Times New Roman"/>
                <a:ea typeface="Times New Roman"/>
                <a:cs typeface="Times New Roman"/>
                <a:sym typeface="Times New Roman"/>
              </a:rPr>
              <a:t>Khách thể của quan hệ sở hữu là những lợi ích mà chủ thể hướng tới, cụ thể là những tài sản</a:t>
            </a:r>
            <a:r>
              <a:rPr lang="en-US" sz="32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b="1" sz="3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3200">
                <a:solidFill>
                  <a:schemeClr val="dk1"/>
                </a:solidFill>
                <a:latin typeface="Times New Roman"/>
                <a:ea typeface="Times New Roman"/>
                <a:cs typeface="Times New Roman"/>
                <a:sym typeface="Times New Roman"/>
              </a:rPr>
              <a:t>Điều 105. Tài sản </a:t>
            </a:r>
            <a:endParaRPr i="1" sz="32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3200">
                <a:solidFill>
                  <a:schemeClr val="dk1"/>
                </a:solidFill>
                <a:latin typeface="Times New Roman"/>
                <a:ea typeface="Times New Roman"/>
                <a:cs typeface="Times New Roman"/>
                <a:sym typeface="Times New Roman"/>
              </a:rPr>
              <a:t>Tài sản là </a:t>
            </a:r>
            <a:r>
              <a:rPr i="1" lang="en-US" sz="3200">
                <a:solidFill>
                  <a:srgbClr val="FF0000"/>
                </a:solidFill>
                <a:latin typeface="Times New Roman"/>
                <a:ea typeface="Times New Roman"/>
                <a:cs typeface="Times New Roman"/>
                <a:sym typeface="Times New Roman"/>
              </a:rPr>
              <a:t>vật, tiền, giấy tờ có giá </a:t>
            </a:r>
            <a:r>
              <a:rPr i="1" lang="en-US" sz="3200">
                <a:solidFill>
                  <a:schemeClr val="dk1"/>
                </a:solidFill>
                <a:latin typeface="Times New Roman"/>
                <a:ea typeface="Times New Roman"/>
                <a:cs typeface="Times New Roman"/>
                <a:sym typeface="Times New Roman"/>
              </a:rPr>
              <a:t>và các </a:t>
            </a:r>
            <a:r>
              <a:rPr i="1" lang="en-US" sz="3200">
                <a:solidFill>
                  <a:srgbClr val="FF0000"/>
                </a:solidFill>
                <a:latin typeface="Times New Roman"/>
                <a:ea typeface="Times New Roman"/>
                <a:cs typeface="Times New Roman"/>
                <a:sym typeface="Times New Roman"/>
              </a:rPr>
              <a:t>quyền tài sản</a:t>
            </a:r>
            <a:r>
              <a:rPr lang="en-US" sz="3200">
                <a:solidFill>
                  <a:srgbClr val="FF0000"/>
                </a:solidFill>
                <a:latin typeface="Times New Roman"/>
                <a:ea typeface="Times New Roman"/>
                <a:cs typeface="Times New Roman"/>
                <a:sym typeface="Times New Roman"/>
              </a:rPr>
              <a:t>.</a:t>
            </a:r>
            <a:endParaRPr/>
          </a:p>
          <a:p>
            <a:pPr indent="0" lvl="0" marL="0" marR="0" rtl="0" algn="just">
              <a:spcBef>
                <a:spcPts val="0"/>
              </a:spcBef>
              <a:spcAft>
                <a:spcPts val="0"/>
              </a:spcAft>
              <a:buNone/>
            </a:pPr>
            <a:r>
              <a:t/>
            </a:r>
            <a:endParaRPr sz="3200">
              <a:solidFill>
                <a:srgbClr val="FF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43" name="Google Shape;343;p41"/>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44" name="Google Shape;344;p41"/>
          <p:cNvSpPr/>
          <p:nvPr/>
        </p:nvSpPr>
        <p:spPr>
          <a:xfrm>
            <a:off x="1066800" y="1905000"/>
            <a:ext cx="7772400" cy="4572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Vật </a:t>
            </a:r>
            <a:r>
              <a:rPr b="0" i="0" lang="en-US" sz="2400" u="none" cap="none" strike="noStrike">
                <a:solidFill>
                  <a:schemeClr val="dk1"/>
                </a:solidFill>
                <a:latin typeface="Times New Roman"/>
                <a:ea typeface="Times New Roman"/>
                <a:cs typeface="Times New Roman"/>
                <a:sym typeface="Times New Roman"/>
              </a:rPr>
              <a:t>(things) </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Tiền </a:t>
            </a:r>
            <a:r>
              <a:rPr b="0" i="0" lang="en-US" sz="2400" u="none" cap="none" strike="noStrike">
                <a:solidFill>
                  <a:schemeClr val="dk1"/>
                </a:solidFill>
                <a:latin typeface="Times New Roman"/>
                <a:ea typeface="Times New Roman"/>
                <a:cs typeface="Times New Roman"/>
                <a:sym typeface="Times New Roman"/>
              </a:rPr>
              <a:t>(money)</a:t>
            </a:r>
            <a:endParaRPr/>
          </a:p>
          <a:p>
            <a:pPr indent="0" lvl="1" marL="114300" marR="0" rtl="0" algn="l">
              <a:lnSpc>
                <a:spcPct val="75000"/>
              </a:lnSpc>
              <a:spcBef>
                <a:spcPts val="240"/>
              </a:spcBef>
              <a:spcAft>
                <a:spcPts val="0"/>
              </a:spcAft>
              <a:buClr>
                <a:schemeClr val="dk1"/>
              </a:buClr>
              <a:buSzPts val="2400"/>
              <a:buFont typeface="Lucida Sans"/>
              <a:buNone/>
            </a:pPr>
            <a:r>
              <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Giấy tờ có giá (</a:t>
            </a:r>
            <a:r>
              <a:rPr b="0" i="0" lang="en-US" sz="2400" u="none" cap="none" strike="noStrike">
                <a:solidFill>
                  <a:schemeClr val="dk1"/>
                </a:solidFill>
                <a:latin typeface="Times New Roman"/>
                <a:ea typeface="Times New Roman"/>
                <a:cs typeface="Times New Roman"/>
                <a:sym typeface="Times New Roman"/>
              </a:rPr>
              <a:t>valuable papers )</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Quyền tài sản (</a:t>
            </a:r>
            <a:r>
              <a:rPr b="0" i="0" lang="en-US" sz="2400" u="none" cap="none" strike="noStrike">
                <a:solidFill>
                  <a:schemeClr val="dk1"/>
                </a:solidFill>
                <a:latin typeface="Times New Roman"/>
                <a:ea typeface="Times New Roman"/>
                <a:cs typeface="Times New Roman"/>
                <a:sym typeface="Times New Roman"/>
              </a:rPr>
              <a:t>property rights)</a:t>
            </a:r>
            <a:endParaRPr b="1"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1" i="1"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0" name="Google Shape;120;p15"/>
          <p:cNvSpPr txBox="1"/>
          <p:nvPr/>
        </p:nvSpPr>
        <p:spPr>
          <a:xfrm>
            <a:off x="1219200" y="1371600"/>
            <a:ext cx="77724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1</a:t>
            </a:r>
            <a:r>
              <a:rPr b="1" lang="en-US" sz="2800">
                <a:solidFill>
                  <a:schemeClr val="dk1"/>
                </a:solidFill>
                <a:latin typeface="Times New Roman"/>
                <a:ea typeface="Times New Roman"/>
                <a:cs typeface="Times New Roman"/>
                <a:sym typeface="Times New Roman"/>
              </a:rPr>
              <a:t>. Đối tượng điều chỉnh của ngành luật dân sự</a:t>
            </a:r>
            <a:endParaRPr b="1" sz="2800">
              <a:solidFill>
                <a:schemeClr val="dk1"/>
              </a:solidFill>
              <a:latin typeface="Times New Roman"/>
              <a:ea typeface="Times New Roman"/>
              <a:cs typeface="Times New Roman"/>
              <a:sym typeface="Times New Roman"/>
            </a:endParaRPr>
          </a:p>
        </p:txBody>
      </p:sp>
      <p:sp>
        <p:nvSpPr>
          <p:cNvPr id="121" name="Google Shape;121;p15"/>
          <p:cNvSpPr/>
          <p:nvPr/>
        </p:nvSpPr>
        <p:spPr>
          <a:xfrm>
            <a:off x="1066800" y="1905000"/>
            <a:ext cx="7848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Đối tượng</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Quan hệ Tài sản</a:t>
            </a:r>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(Property)</a:t>
            </a:r>
            <a:endParaRPr b="0"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Quan hệ Nhân thân</a:t>
            </a:r>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(Personal Identities) </a:t>
            </a:r>
            <a:endParaRPr b="0"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descr="1.jpg" id="122" name="Google Shape;122;p15"/>
          <p:cNvPicPr preferRelativeResize="0"/>
          <p:nvPr/>
        </p:nvPicPr>
        <p:blipFill rotWithShape="1">
          <a:blip r:embed="rId3">
            <a:alphaModFix/>
          </a:blip>
          <a:srcRect b="0" l="0" r="0" t="0"/>
          <a:stretch/>
        </p:blipFill>
        <p:spPr>
          <a:xfrm>
            <a:off x="838200" y="2057400"/>
            <a:ext cx="2543175" cy="1790700"/>
          </a:xfrm>
          <a:prstGeom prst="rect">
            <a:avLst/>
          </a:prstGeom>
          <a:noFill/>
          <a:ln>
            <a:noFill/>
          </a:ln>
        </p:spPr>
      </p:pic>
      <p:pic>
        <p:nvPicPr>
          <p:cNvPr descr="1.png" id="123" name="Google Shape;123;p15"/>
          <p:cNvPicPr preferRelativeResize="0"/>
          <p:nvPr/>
        </p:nvPicPr>
        <p:blipFill rotWithShape="1">
          <a:blip r:embed="rId4">
            <a:alphaModFix/>
          </a:blip>
          <a:srcRect b="0" l="0" r="0" t="0"/>
          <a:stretch/>
        </p:blipFill>
        <p:spPr>
          <a:xfrm>
            <a:off x="6219825" y="1516743"/>
            <a:ext cx="2924175" cy="2645682"/>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2"/>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50" name="Google Shape;350;p42"/>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51" name="Google Shape;351;p42"/>
          <p:cNvSpPr/>
          <p:nvPr/>
        </p:nvSpPr>
        <p:spPr>
          <a:xfrm>
            <a:off x="1066800" y="1905000"/>
            <a:ext cx="7772400" cy="4572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Là một bộ phận của thế giới vật chất, tồn tại ở hiện tại hoặc có thể hình thành trong tương lai.</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Loại tài sản đặc biệt, có chức năng dùng để thanh toán, phương tiện lưu thông, và phương tiện cất giữ.</a:t>
            </a:r>
            <a:endParaRPr b="0" i="0"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1" marL="1143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Cổ phiếu, ngân phiếu, công trái, sổ tiết kiệm, séc, tín phiếu, kỳ phiếu…..</a:t>
            </a:r>
            <a:endParaRPr b="0" i="1" sz="24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4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Điều 115. Quyền tài sản </a:t>
            </a:r>
            <a:endParaRPr b="0"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Là quyền trị giá được bằng tiền, bao gồm quyền tài sản đối với đối tượng quyền SHTT, quyền sử dụng đất và các quyền tài sản khác</a:t>
            </a:r>
            <a:endParaRPr b="1" i="1"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57" name="Google Shape;357;p43"/>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58" name="Google Shape;358;p43"/>
          <p:cNvSpPr/>
          <p:nvPr/>
        </p:nvSpPr>
        <p:spPr>
          <a:xfrm>
            <a:off x="914400" y="1905000"/>
            <a:ext cx="78486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Phân loại vật</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Động sản – Bất động sản</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Hoa lợi – Lợi tức</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Vật chính – Vật phụ</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Vật chia được – Vật không chia được</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Vật tiêu hao – Vật không tiêu hao</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Vật cùng loại – Vật đặc định</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Vật đồng bộ</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4"/>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64" name="Google Shape;364;p44"/>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65" name="Google Shape;365;p44"/>
          <p:cNvSpPr txBox="1"/>
          <p:nvPr/>
        </p:nvSpPr>
        <p:spPr>
          <a:xfrm>
            <a:off x="990600" y="1905000"/>
            <a:ext cx="7696200" cy="467820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107. Bất động sản và động sản </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Bất động sản là các tài sản bao gồm:</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a) Đất đai;</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b) Nhà, công trình xây dựng gắn liền với đất đai, kể cả các tài sản gắn liền với nhà, công trình xây dựng đó;</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c) Các tài sản khác gắn liền với đất đai;</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d) Các tài sản khác do pháp luật quy định.</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Động sản là những tài sản không phải là bất động sản.</a:t>
            </a:r>
            <a:endParaRPr i="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5"/>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71" name="Google Shape;371;p45"/>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72" name="Google Shape;372;p45"/>
          <p:cNvSpPr txBox="1"/>
          <p:nvPr/>
        </p:nvSpPr>
        <p:spPr>
          <a:xfrm>
            <a:off x="990600" y="1981200"/>
            <a:ext cx="7696200" cy="209288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109. Hoa lợi, lợi tức</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Hoa lợi là sản vật tự nhiên mà tài sản mang lại.</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Lợi tức là các khoản lợi thu được từ việc khai thác tài sản.</a:t>
            </a:r>
            <a:endParaRPr i="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73" name="Google Shape;373;p45"/>
          <p:cNvSpPr txBox="1"/>
          <p:nvPr/>
        </p:nvSpPr>
        <p:spPr>
          <a:xfrm>
            <a:off x="914400" y="4038600"/>
            <a:ext cx="7924800" cy="19389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Ví dụ:</a:t>
            </a:r>
            <a:endParaRPr/>
          </a:p>
          <a:p>
            <a:pPr indent="-152400" lvl="0" marL="0" marR="0" rtl="0" algn="l">
              <a:spcBef>
                <a:spcPts val="0"/>
              </a:spcBef>
              <a:spcAft>
                <a:spcPts val="0"/>
              </a:spcAft>
              <a:buClr>
                <a:srgbClr val="FF0000"/>
              </a:buClr>
              <a:buSzPts val="2400"/>
              <a:buFont typeface="Noto Sans Symbols"/>
              <a:buChar char="⮚"/>
            </a:pPr>
            <a:r>
              <a:rPr lang="en-US" sz="2400">
                <a:solidFill>
                  <a:srgbClr val="FF0000"/>
                </a:solidFill>
                <a:latin typeface="Times New Roman"/>
                <a:ea typeface="Times New Roman"/>
                <a:cs typeface="Times New Roman"/>
                <a:sym typeface="Times New Roman"/>
              </a:rPr>
              <a:t>Cây cối cho hoa, quả, lá, thân, rễ….; Gia súc, gia cầm cho trứng, sữa, lông, đẻ con 🡺 Hoa lợi</a:t>
            </a:r>
            <a:endParaRPr/>
          </a:p>
          <a:p>
            <a:pPr indent="-152400" lvl="0" marL="0" marR="0" rtl="0" algn="l">
              <a:spcBef>
                <a:spcPts val="0"/>
              </a:spcBef>
              <a:spcAft>
                <a:spcPts val="0"/>
              </a:spcAft>
              <a:buClr>
                <a:srgbClr val="FF0000"/>
              </a:buClr>
              <a:buSzPts val="2400"/>
              <a:buFont typeface="Noto Sans Symbols"/>
              <a:buChar char="⮚"/>
            </a:pPr>
            <a:r>
              <a:rPr lang="en-US" sz="2400">
                <a:solidFill>
                  <a:srgbClr val="FF0000"/>
                </a:solidFill>
                <a:latin typeface="Times New Roman"/>
                <a:ea typeface="Times New Roman"/>
                <a:cs typeface="Times New Roman"/>
                <a:sym typeface="Times New Roman"/>
              </a:rPr>
              <a:t>Tiền thu được từ việc cho thuê nhà, thuê xe, tiền lãi cho vay 🡺 Lợi tức</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6"/>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79" name="Google Shape;379;p46"/>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80" name="Google Shape;380;p46"/>
          <p:cNvSpPr txBox="1"/>
          <p:nvPr/>
        </p:nvSpPr>
        <p:spPr>
          <a:xfrm>
            <a:off x="990600" y="1752600"/>
            <a:ext cx="7696200" cy="424731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110. Vật chính và vật phụ</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Vật chính là vật độc lập, có thể khai thác công dụng theo tính năng.</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Vật phụ là vật trực tiếp phục vụ cho việc khai thác công dụng của vật chính, là một bộ phận của vật chính, nhưng có thể tách rời vật chính.</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3. Khi thực hiện nghĩa vụ chuyển giao vật chính thì phải chuyển giao cả vật phụ, trừ trường hợp có thoả thuận khác</a:t>
            </a:r>
            <a:r>
              <a:rPr lang="en-US" sz="1800">
                <a:solidFill>
                  <a:schemeClr val="dk1"/>
                </a:solidFill>
                <a:latin typeface="Lucida Sans"/>
                <a:ea typeface="Lucida Sans"/>
                <a:cs typeface="Lucida Sans"/>
                <a:sym typeface="Lucida Sans"/>
              </a:rPr>
              <a:t>.</a:t>
            </a:r>
            <a:endParaRPr sz="1800">
              <a:solidFill>
                <a:schemeClr val="dk1"/>
              </a:solidFill>
              <a:latin typeface="Lucida Sans"/>
              <a:ea typeface="Lucida Sans"/>
              <a:cs typeface="Lucida Sans"/>
              <a:sym typeface="Lucida Sans"/>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81" name="Google Shape;381;p46"/>
          <p:cNvSpPr txBox="1"/>
          <p:nvPr/>
        </p:nvSpPr>
        <p:spPr>
          <a:xfrm>
            <a:off x="1066800" y="5638800"/>
            <a:ext cx="7620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Ví dụ: Tivi là vật chính, remote là vật phụ. Điện thoại là vật chính, tai nghe, củ sạc, dây sạc là vật phụ.</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87" name="Google Shape;387;p47"/>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88" name="Google Shape;388;p47"/>
          <p:cNvSpPr txBox="1"/>
          <p:nvPr/>
        </p:nvSpPr>
        <p:spPr>
          <a:xfrm>
            <a:off x="990600" y="1981201"/>
            <a:ext cx="7848600" cy="38164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111. Vật chia được và vật không chia được</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Vật chia được là vật khi bị phân chia vẫn giữ nguyên tính chất và tính năng sử dụng ban đầu.</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Vật không chia được là vật khi bị phân chia thì không giữ nguyên được tính chất và tính năng sử dụng ban đầu.</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Khi cần phân chia vật không chia được thì phải trị giá thành tiền để chia.</a:t>
            </a:r>
            <a:endParaRPr i="1" sz="2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89" name="Google Shape;389;p47"/>
          <p:cNvSpPr txBox="1"/>
          <p:nvPr/>
        </p:nvSpPr>
        <p:spPr>
          <a:xfrm>
            <a:off x="914400" y="5486400"/>
            <a:ext cx="79248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Ví dụ: Gạo, xăng, dầu, nước…..là những vật có thể chia được; còn giường, tủ, đồng hồ, xe máy, xe đạp… là nững vật không chia được.</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395" name="Google Shape;395;p48"/>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396" name="Google Shape;396;p48"/>
          <p:cNvSpPr txBox="1"/>
          <p:nvPr/>
        </p:nvSpPr>
        <p:spPr>
          <a:xfrm>
            <a:off x="914400" y="1905000"/>
            <a:ext cx="7696200"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112. Vật tiêu hao và vật không tiêu hao</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Vật tiêu hao là vật khi đã qua một lần sử dụng thì mất đi hoặc không giữ được tính chất, hình dáng và tính năng sử dụng ban đầu.</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Vật tiêu hao không thể là đối tượng của hợp đồng cho thuê hoặc hợp đồng cho mượn.</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Vật không tiêu hao là vật khi đã qua sử dụng nhiều lần mà cơ bản vẫn giữ được tính chất, hình dáng và tính năng sử dụng ban đầu.</a:t>
            </a:r>
            <a:endParaRPr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i="1" sz="1800">
              <a:solidFill>
                <a:schemeClr val="dk1"/>
              </a:solidFill>
              <a:latin typeface="Lucida Sans"/>
              <a:ea typeface="Lucida Sans"/>
              <a:cs typeface="Lucida Sans"/>
              <a:sym typeface="Lucida Sans"/>
            </a:endParaRPr>
          </a:p>
        </p:txBody>
      </p:sp>
      <p:sp>
        <p:nvSpPr>
          <p:cNvPr id="397" name="Google Shape;397;p48"/>
          <p:cNvSpPr txBox="1"/>
          <p:nvPr/>
        </p:nvSpPr>
        <p:spPr>
          <a:xfrm>
            <a:off x="914400" y="5334000"/>
            <a:ext cx="7848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Ví dụ: Gạo, xăng, dầu….là vật tiêu hao; Xe máy, xe đạp….là vật không tiêu hao.</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9"/>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03" name="Google Shape;403;p49"/>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404" name="Google Shape;404;p49"/>
          <p:cNvSpPr txBox="1"/>
          <p:nvPr/>
        </p:nvSpPr>
        <p:spPr>
          <a:xfrm>
            <a:off x="990600" y="1752600"/>
            <a:ext cx="7696200" cy="40626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113. Vật cùng loại và vật đặc định</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Vật cùng loại là những vật có cùng hình dáng, tính chất, tính năng sử dụng và xác định được bằng những đơn vị đo lường.</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Vật cùng loại có cùng chất lượng có thể thay thế cho nhau.</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Vật đặc định là vật phân biệt được với các vật khác bằng những đặc điểm riêng về ký hiệu, hình dáng, màu sắc, chất liệu, đặc tính, vị trí.</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Khi thực hiện nghĩa vụ chuyển giao vật đặc định thì phải giao đúng vật đó.</a:t>
            </a:r>
            <a:endParaRPr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05" name="Google Shape;405;p49"/>
          <p:cNvSpPr txBox="1"/>
          <p:nvPr/>
        </p:nvSpPr>
        <p:spPr>
          <a:xfrm>
            <a:off x="1143000" y="5486400"/>
            <a:ext cx="76200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Ví dụ:</a:t>
            </a:r>
            <a:endParaRPr/>
          </a:p>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Xăng A92, A95; Gạo thơm lài, nàng hương… là vật cùng loại</a:t>
            </a:r>
            <a:endParaRPr/>
          </a:p>
          <a:p>
            <a:pPr indent="0" lvl="0" marL="0" marR="0" rtl="0" algn="l">
              <a:spcBef>
                <a:spcPts val="0"/>
              </a:spcBef>
              <a:spcAft>
                <a:spcPts val="0"/>
              </a:spcAft>
              <a:buNone/>
            </a:pPr>
            <a:r>
              <a:rPr lang="en-US" sz="2000">
                <a:solidFill>
                  <a:srgbClr val="FF0000"/>
                </a:solidFill>
                <a:latin typeface="Times New Roman"/>
                <a:ea typeface="Times New Roman"/>
                <a:cs typeface="Times New Roman"/>
                <a:sym typeface="Times New Roman"/>
              </a:rPr>
              <a:t>Bức tranh vẽ, tranh sơn mài, tranh sơn dầu …là vật đặc định</a:t>
            </a:r>
            <a:endParaRPr sz="2000">
              <a:solidFill>
                <a:srgbClr val="FF0000"/>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0"/>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11" name="Google Shape;411;p50"/>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Khách thể  của Quan hệ sở hữu</a:t>
            </a:r>
            <a:endParaRPr/>
          </a:p>
        </p:txBody>
      </p:sp>
      <p:sp>
        <p:nvSpPr>
          <p:cNvPr id="412" name="Google Shape;412;p50"/>
          <p:cNvSpPr txBox="1"/>
          <p:nvPr/>
        </p:nvSpPr>
        <p:spPr>
          <a:xfrm>
            <a:off x="914400" y="1905000"/>
            <a:ext cx="7924800" cy="369331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180. Vật đồng bộ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Vật đồng bộ là vật gồm các phần hoặc các bộ phận ăn khớp, liên hệ với nhau hợp thành chỉnh thể mà nếu thiếu một trong các phần, các bộ phận hoặc có phần hoặc bộ phận không đúng quy cách, chủng loại thì không sử dụng được hoặc giá trị sử dụng của vật đó bị giảm sút.</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Khi thực hiện nghĩa vụ chuyển giao vật đồng bộ thì phải chuyển giao toàn bộ các phần hoặc các bộ phận hợp thành, trừ trường hợp có thoả thuận khác.</a:t>
            </a:r>
            <a:endParaRPr i="1"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413" name="Google Shape;413;p50"/>
          <p:cNvSpPr txBox="1"/>
          <p:nvPr/>
        </p:nvSpPr>
        <p:spPr>
          <a:xfrm>
            <a:off x="990600" y="5410200"/>
            <a:ext cx="78486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FF0000"/>
                </a:solidFill>
                <a:latin typeface="Times New Roman"/>
                <a:ea typeface="Times New Roman"/>
                <a:cs typeface="Times New Roman"/>
                <a:sym typeface="Times New Roman"/>
              </a:rPr>
              <a:t>Ví dụ: Bộ bàn ghế ăn, Bộ bàn ghế sofa, Đôi dày, đôi dép, đôi găng tay, bộ ly uống nước, bộ máy xay đa năng…</a:t>
            </a:r>
            <a:endParaRPr sz="2400">
              <a:solidFill>
                <a:srgbClr val="FF0000"/>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1"/>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19" name="Google Shape;419;p51"/>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Nội dung của Quan hệ sở hữu</a:t>
            </a:r>
            <a:endParaRPr/>
          </a:p>
        </p:txBody>
      </p:sp>
      <p:sp>
        <p:nvSpPr>
          <p:cNvPr id="420" name="Google Shape;420;p51"/>
          <p:cNvSpPr/>
          <p:nvPr/>
        </p:nvSpPr>
        <p:spPr>
          <a:xfrm>
            <a:off x="990600" y="1828800"/>
            <a:ext cx="7848600" cy="2819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Quyền sở hữu</a:t>
            </a:r>
            <a:endParaRPr/>
          </a:p>
          <a:p>
            <a:pPr indent="-203200" lvl="1" marL="114300" marR="0" rtl="0" algn="l">
              <a:lnSpc>
                <a:spcPct val="75000"/>
              </a:lnSpc>
              <a:spcBef>
                <a:spcPts val="320"/>
              </a:spcBef>
              <a:spcAft>
                <a:spcPts val="0"/>
              </a:spcAft>
              <a:buClr>
                <a:schemeClr val="dk1"/>
              </a:buClr>
              <a:buSzPts val="3200"/>
              <a:buFont typeface="Times New Roman"/>
              <a:buChar char="•"/>
            </a:pPr>
            <a:r>
              <a:rPr b="0" i="0" lang="en-US" sz="3200" u="none" cap="none" strike="noStrike">
                <a:solidFill>
                  <a:schemeClr val="dk1"/>
                </a:solidFill>
                <a:latin typeface="Times New Roman"/>
                <a:ea typeface="Times New Roman"/>
                <a:cs typeface="Times New Roman"/>
                <a:sym typeface="Times New Roman"/>
              </a:rPr>
              <a:t>(Ownership)</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Chiếm hữu</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(possession)</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Sử dụng</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(use)</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32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Định đoạt</a:t>
            </a:r>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(disposition) </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p:txBody>
      </p:sp>
      <p:pic>
        <p:nvPicPr>
          <p:cNvPr descr="4.jpg" id="421" name="Google Shape;421;p51"/>
          <p:cNvPicPr preferRelativeResize="0"/>
          <p:nvPr/>
        </p:nvPicPr>
        <p:blipFill rotWithShape="1">
          <a:blip r:embed="rId3">
            <a:alphaModFix/>
          </a:blip>
          <a:srcRect b="0" l="0" r="0" t="0"/>
          <a:stretch/>
        </p:blipFill>
        <p:spPr>
          <a:xfrm>
            <a:off x="2057400" y="4724399"/>
            <a:ext cx="1752600" cy="1655233"/>
          </a:xfrm>
          <a:prstGeom prst="rect">
            <a:avLst/>
          </a:prstGeom>
          <a:noFill/>
          <a:ln>
            <a:noFill/>
          </a:ln>
        </p:spPr>
      </p:pic>
      <p:pic>
        <p:nvPicPr>
          <p:cNvPr descr="7.jpg" id="422" name="Google Shape;422;p51"/>
          <p:cNvPicPr preferRelativeResize="0"/>
          <p:nvPr/>
        </p:nvPicPr>
        <p:blipFill rotWithShape="1">
          <a:blip r:embed="rId4">
            <a:alphaModFix/>
          </a:blip>
          <a:srcRect b="0" l="0" r="0" t="0"/>
          <a:stretch/>
        </p:blipFill>
        <p:spPr>
          <a:xfrm>
            <a:off x="6248399" y="4724399"/>
            <a:ext cx="1695627" cy="1600201"/>
          </a:xfrm>
          <a:prstGeom prst="rect">
            <a:avLst/>
          </a:prstGeom>
          <a:noFill/>
          <a:ln>
            <a:noFill/>
          </a:ln>
        </p:spPr>
      </p:pic>
      <p:pic>
        <p:nvPicPr>
          <p:cNvPr descr="11.jpg" id="423" name="Google Shape;423;p51"/>
          <p:cNvPicPr preferRelativeResize="0"/>
          <p:nvPr/>
        </p:nvPicPr>
        <p:blipFill rotWithShape="1">
          <a:blip r:embed="rId5">
            <a:alphaModFix/>
          </a:blip>
          <a:srcRect b="0" l="0" r="0" t="0"/>
          <a:stretch/>
        </p:blipFill>
        <p:spPr>
          <a:xfrm>
            <a:off x="4267200" y="4724400"/>
            <a:ext cx="1524000" cy="1586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9" name="Google Shape;129;p16"/>
          <p:cNvSpPr txBox="1"/>
          <p:nvPr/>
        </p:nvSpPr>
        <p:spPr>
          <a:xfrm>
            <a:off x="1219200" y="1371600"/>
            <a:ext cx="7620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1. Đối tượng điều chỉnh của ngành luật dân sự</a:t>
            </a:r>
            <a:endParaRPr b="1" sz="2800">
              <a:solidFill>
                <a:schemeClr val="dk1"/>
              </a:solidFill>
              <a:latin typeface="Times New Roman"/>
              <a:ea typeface="Times New Roman"/>
              <a:cs typeface="Times New Roman"/>
              <a:sym typeface="Times New Roman"/>
            </a:endParaRPr>
          </a:p>
        </p:txBody>
      </p:sp>
      <p:sp>
        <p:nvSpPr>
          <p:cNvPr id="130" name="Google Shape;130;p16"/>
          <p:cNvSpPr/>
          <p:nvPr/>
        </p:nvSpPr>
        <p:spPr>
          <a:xfrm>
            <a:off x="1066800" y="2032000"/>
            <a:ext cx="77724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Quan hệ Dân sự</a:t>
            </a:r>
            <a:endParaRPr/>
          </a:p>
          <a:p>
            <a:pPr indent="-177800" lvl="1" marL="114300" marR="0" rtl="0" algn="l">
              <a:lnSpc>
                <a:spcPct val="75000"/>
              </a:lnSpc>
              <a:spcBef>
                <a:spcPts val="28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Civil Relation</a:t>
            </a:r>
            <a:endParaRPr b="1" i="0" sz="2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2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Dân sự (civil)</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Hôn nhân Gia đình </a:t>
            </a:r>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 marriage and family)</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Kinh doanh (business)</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Thương mại (trade)</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Lao động (labor)</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2"/>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29" name="Google Shape;429;p52"/>
          <p:cNvSpPr/>
          <p:nvPr/>
        </p:nvSpPr>
        <p:spPr>
          <a:xfrm>
            <a:off x="990600" y="1828800"/>
            <a:ext cx="7848600" cy="4038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203200" lvl="1" marL="114300" marR="0" rtl="0" algn="l">
              <a:lnSpc>
                <a:spcPct val="75000"/>
              </a:lnSpc>
              <a:spcBef>
                <a:spcPts val="0"/>
              </a:spcBef>
              <a:spcAft>
                <a:spcPts val="0"/>
              </a:spcAft>
              <a:buClr>
                <a:schemeClr val="dk1"/>
              </a:buClr>
              <a:buSzPts val="3200"/>
              <a:buFont typeface="Times New Roman"/>
              <a:buChar char="•"/>
            </a:pPr>
            <a:r>
              <a:rPr b="1" i="0" lang="en-US" sz="3200" u="none" cap="none" strike="noStrike">
                <a:solidFill>
                  <a:schemeClr val="dk1"/>
                </a:solidFill>
                <a:latin typeface="Times New Roman"/>
                <a:ea typeface="Times New Roman"/>
                <a:cs typeface="Times New Roman"/>
                <a:sym typeface="Times New Roman"/>
              </a:rPr>
              <a:t>Quyền khác đối với tài sản</a:t>
            </a:r>
            <a:endParaRPr b="1"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92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Quyền sử dụng đối với bất động sản liền kề</a:t>
            </a:r>
            <a:endParaRPr/>
          </a:p>
          <a:p>
            <a:pPr indent="-152400" lvl="2" marL="228600" marR="0" rtl="0" algn="l">
              <a:lnSpc>
                <a:spcPct val="75000"/>
              </a:lnSpc>
              <a:spcBef>
                <a:spcPts val="8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245, BLDS 2015)</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92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Quyền hưởng dụng</a:t>
            </a:r>
            <a:endParaRPr/>
          </a:p>
          <a:p>
            <a:pPr indent="-152400" lvl="2" marL="228600" marR="0" rtl="0" algn="l">
              <a:lnSpc>
                <a:spcPct val="75000"/>
              </a:lnSpc>
              <a:spcBef>
                <a:spcPts val="8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275, BLDS 2015)</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920"/>
              </a:spcBef>
              <a:spcAft>
                <a:spcPts val="0"/>
              </a:spcAft>
              <a:buClr>
                <a:schemeClr val="dk1"/>
              </a:buClr>
              <a:buSzPts val="2400"/>
              <a:buFont typeface="Times New Roman"/>
              <a:buChar char="•"/>
            </a:pPr>
            <a:r>
              <a:rPr b="1" i="0" lang="en-US" sz="2400" u="none" cap="none" strike="noStrike">
                <a:solidFill>
                  <a:schemeClr val="dk1"/>
                </a:solidFill>
                <a:latin typeface="Times New Roman"/>
                <a:ea typeface="Times New Roman"/>
                <a:cs typeface="Times New Roman"/>
                <a:sym typeface="Times New Roman"/>
              </a:rPr>
              <a:t>Quyền bề mặt</a:t>
            </a:r>
            <a:endParaRPr/>
          </a:p>
          <a:p>
            <a:pPr indent="0" lvl="2" marL="228600" marR="0" rtl="0" algn="l">
              <a:lnSpc>
                <a:spcPct val="75000"/>
              </a:lnSpc>
              <a:spcBef>
                <a:spcPts val="840"/>
              </a:spcBef>
              <a:spcAft>
                <a:spcPts val="0"/>
              </a:spcAft>
              <a:buClr>
                <a:schemeClr val="dk1"/>
              </a:buClr>
              <a:buSzPts val="2400"/>
              <a:buFont typeface="Lucida Sans"/>
              <a:buNone/>
            </a:pPr>
            <a:r>
              <a:t/>
            </a:r>
            <a:endParaRPr b="1"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8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(Điều 267, BLDS 2015)</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3200"/>
              <a:buFont typeface="Lucida Sans"/>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430" name="Google Shape;430;p52"/>
          <p:cNvSpPr txBox="1"/>
          <p:nvPr/>
        </p:nvSpPr>
        <p:spPr>
          <a:xfrm>
            <a:off x="914400" y="13716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3. Nội dung của Quan hệ sở hữu</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idx="1" type="body"/>
          </p:nvPr>
        </p:nvSpPr>
        <p:spPr>
          <a:xfrm>
            <a:off x="762000" y="2286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36" name="Google Shape;436;p53"/>
          <p:cNvSpPr txBox="1"/>
          <p:nvPr/>
        </p:nvSpPr>
        <p:spPr>
          <a:xfrm>
            <a:off x="914400" y="11430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4. Các hình thức sở hữu</a:t>
            </a:r>
            <a:endParaRPr/>
          </a:p>
        </p:txBody>
      </p:sp>
      <p:sp>
        <p:nvSpPr>
          <p:cNvPr id="437" name="Google Shape;437;p53"/>
          <p:cNvSpPr/>
          <p:nvPr/>
        </p:nvSpPr>
        <p:spPr>
          <a:xfrm>
            <a:off x="914400" y="1676400"/>
            <a:ext cx="7696200" cy="48514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27000" lvl="1" marL="114300" marR="0" rtl="0" algn="l">
              <a:lnSpc>
                <a:spcPct val="75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1</a:t>
            </a:r>
            <a:endParaRPr b="1" i="0" sz="20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Sở hữu toàn dân</a:t>
            </a:r>
            <a:endParaRPr b="1"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1"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2</a:t>
            </a:r>
            <a:endParaRPr b="1" i="0" sz="20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Sở hữu riêng</a:t>
            </a:r>
            <a:endParaRPr b="1"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1" i="0" sz="2000" u="none" cap="none" strike="noStrike">
              <a:solidFill>
                <a:schemeClr val="dk1"/>
              </a:solidFill>
              <a:latin typeface="Times New Roman"/>
              <a:ea typeface="Times New Roman"/>
              <a:cs typeface="Times New Roman"/>
              <a:sym typeface="Times New Roman"/>
            </a:endParaRPr>
          </a:p>
          <a:p>
            <a:pPr indent="-127000" lvl="1" marL="1143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3</a:t>
            </a:r>
            <a:endParaRPr b="1" i="0" sz="20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0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Sở hữu chung</a:t>
            </a:r>
            <a:endParaRPr b="1"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4"/>
          <p:cNvSpPr txBox="1"/>
          <p:nvPr>
            <p:ph idx="1" type="body"/>
          </p:nvPr>
        </p:nvSpPr>
        <p:spPr>
          <a:xfrm>
            <a:off x="762000" y="2286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 Quyền sở hữu</a:t>
            </a:r>
            <a:endParaRPr b="1" sz="2800">
              <a:latin typeface="Times New Roman"/>
              <a:ea typeface="Times New Roman"/>
              <a:cs typeface="Times New Roman"/>
              <a:sym typeface="Times New Roman"/>
            </a:endParaRPr>
          </a:p>
        </p:txBody>
      </p:sp>
      <p:sp>
        <p:nvSpPr>
          <p:cNvPr id="443" name="Google Shape;443;p54"/>
          <p:cNvSpPr txBox="1"/>
          <p:nvPr/>
        </p:nvSpPr>
        <p:spPr>
          <a:xfrm>
            <a:off x="914400" y="1143000"/>
            <a:ext cx="7086600" cy="523220"/>
          </a:xfrm>
          <a:prstGeom prst="rect">
            <a:avLst/>
          </a:prstGeom>
          <a:noFill/>
          <a:ln>
            <a:noFill/>
          </a:ln>
        </p:spPr>
        <p:txBody>
          <a:bodyPr anchorCtr="0" anchor="t" bIns="45700" lIns="91425" spcFirstLastPara="1" rIns="91425" wrap="square" tIns="45700">
            <a:noAutofit/>
          </a:bodyPr>
          <a:lstStyle/>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5. Bảo vệ quyền sở hữu </a:t>
            </a:r>
            <a:endParaRPr/>
          </a:p>
        </p:txBody>
      </p:sp>
      <p:sp>
        <p:nvSpPr>
          <p:cNvPr id="444" name="Google Shape;444;p54"/>
          <p:cNvSpPr txBox="1"/>
          <p:nvPr/>
        </p:nvSpPr>
        <p:spPr>
          <a:xfrm>
            <a:off x="1066800" y="1752600"/>
            <a:ext cx="7620000"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Bảo vệ quyền sở hữu là việc chủ sở hữu áp dụng những biện pháp hợp pháp để bảo vệ quyền sở hữu của mình hoặc yêu cầu cơ quan chức năng bảo vệ khi có hành vi xâm phạm.</a:t>
            </a:r>
            <a:endParaRPr sz="2400">
              <a:solidFill>
                <a:schemeClr val="dk1"/>
              </a:solidFill>
              <a:latin typeface="Times New Roman"/>
              <a:ea typeface="Times New Roman"/>
              <a:cs typeface="Times New Roman"/>
              <a:sym typeface="Times New Roman"/>
            </a:endParaRPr>
          </a:p>
        </p:txBody>
      </p:sp>
      <p:sp>
        <p:nvSpPr>
          <p:cNvPr id="445" name="Google Shape;445;p54"/>
          <p:cNvSpPr/>
          <p:nvPr/>
        </p:nvSpPr>
        <p:spPr>
          <a:xfrm>
            <a:off x="1143000" y="3022600"/>
            <a:ext cx="3185973" cy="47789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Kiện đòi lại tài sản</a:t>
            </a:r>
            <a:endParaRPr b="1" sz="2000">
              <a:solidFill>
                <a:schemeClr val="lt1"/>
              </a:solidFill>
              <a:latin typeface="Times New Roman"/>
              <a:ea typeface="Times New Roman"/>
              <a:cs typeface="Times New Roman"/>
              <a:sym typeface="Times New Roman"/>
            </a:endParaRPr>
          </a:p>
        </p:txBody>
      </p:sp>
      <p:sp>
        <p:nvSpPr>
          <p:cNvPr id="446" name="Google Shape;446;p54"/>
          <p:cNvSpPr/>
          <p:nvPr/>
        </p:nvSpPr>
        <p:spPr>
          <a:xfrm>
            <a:off x="3360013" y="3572180"/>
            <a:ext cx="3185973" cy="47789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1" marL="114300" marR="0" rtl="0" algn="l">
              <a:lnSpc>
                <a:spcPct val="75000"/>
              </a:lnSpc>
              <a:spcBef>
                <a:spcPts val="0"/>
              </a:spcBef>
              <a:spcAft>
                <a:spcPts val="0"/>
              </a:spcAft>
              <a:buClr>
                <a:schemeClr val="dk1"/>
              </a:buClr>
              <a:buSzPts val="2000"/>
              <a:buFont typeface="Lucida Sans"/>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447" name="Google Shape;447;p54"/>
          <p:cNvSpPr/>
          <p:nvPr/>
        </p:nvSpPr>
        <p:spPr>
          <a:xfrm>
            <a:off x="1143000" y="4121760"/>
            <a:ext cx="3185973" cy="47789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Kiện yêu cầu chấm dứt hành vi</a:t>
            </a:r>
            <a:endParaRPr b="1" sz="2000">
              <a:solidFill>
                <a:schemeClr val="lt1"/>
              </a:solidFill>
              <a:latin typeface="Times New Roman"/>
              <a:ea typeface="Times New Roman"/>
              <a:cs typeface="Times New Roman"/>
              <a:sym typeface="Times New Roman"/>
            </a:endParaRPr>
          </a:p>
        </p:txBody>
      </p:sp>
      <p:sp>
        <p:nvSpPr>
          <p:cNvPr id="448" name="Google Shape;448;p54"/>
          <p:cNvSpPr/>
          <p:nvPr/>
        </p:nvSpPr>
        <p:spPr>
          <a:xfrm>
            <a:off x="3360013" y="4671340"/>
            <a:ext cx="3185973" cy="47789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54"/>
          <p:cNvSpPr/>
          <p:nvPr/>
        </p:nvSpPr>
        <p:spPr>
          <a:xfrm>
            <a:off x="1143000" y="5220920"/>
            <a:ext cx="3185973" cy="477896"/>
          </a:xfrm>
          <a:prstGeom prst="roundRect">
            <a:avLst>
              <a:gd fmla="val 16667" name="adj"/>
            </a:avLst>
          </a:prstGeom>
          <a:solidFill>
            <a:schemeClr val="accent1"/>
          </a:solidFill>
          <a:ln cap="flat" cmpd="thickThin" w="550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000">
                <a:solidFill>
                  <a:schemeClr val="lt1"/>
                </a:solidFill>
                <a:latin typeface="Times New Roman"/>
                <a:ea typeface="Times New Roman"/>
                <a:cs typeface="Times New Roman"/>
                <a:sym typeface="Times New Roman"/>
              </a:rPr>
              <a:t>Kiện yêu cầu bồi thường thiệt hại</a:t>
            </a:r>
            <a:endParaRPr b="1" sz="2000">
              <a:solidFill>
                <a:schemeClr val="lt1"/>
              </a:solidFill>
              <a:latin typeface="Times New Roman"/>
              <a:ea typeface="Times New Roman"/>
              <a:cs typeface="Times New Roman"/>
              <a:sym typeface="Times New Roman"/>
            </a:endParaRPr>
          </a:p>
        </p:txBody>
      </p:sp>
      <p:sp>
        <p:nvSpPr>
          <p:cNvPr id="450" name="Google Shape;450;p54"/>
          <p:cNvSpPr/>
          <p:nvPr/>
        </p:nvSpPr>
        <p:spPr>
          <a:xfrm>
            <a:off x="3360013" y="5770500"/>
            <a:ext cx="3185973" cy="477896"/>
          </a:xfrm>
          <a:prstGeom prst="rect">
            <a:avLst/>
          </a:prstGeom>
          <a:solidFill>
            <a:schemeClr val="lt1">
              <a:alpha val="89803"/>
            </a:schemeClr>
          </a:solidFill>
          <a:ln cap="flat" cmpd="thickThin" w="550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idx="1" type="body"/>
          </p:nvPr>
        </p:nvSpPr>
        <p:spPr>
          <a:xfrm>
            <a:off x="1066800" y="7620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56" name="Google Shape;456;p55"/>
          <p:cNvSpPr txBox="1"/>
          <p:nvPr/>
        </p:nvSpPr>
        <p:spPr>
          <a:xfrm>
            <a:off x="1219200" y="1922145"/>
            <a:ext cx="7162800" cy="295465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Các nguyên tắc về thừa kế</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Thừa kế theo di chúc</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Thừa kế theo pháp luật</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Thanh toán và phân chia di sản</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Bài tập</a:t>
            </a:r>
            <a:endParaRPr/>
          </a:p>
          <a:p>
            <a:pPr indent="-342900" lvl="0" marL="34290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7.jpg" id="457" name="Google Shape;457;p55"/>
          <p:cNvPicPr preferRelativeResize="0"/>
          <p:nvPr/>
        </p:nvPicPr>
        <p:blipFill rotWithShape="1">
          <a:blip r:embed="rId3">
            <a:alphaModFix/>
          </a:blip>
          <a:srcRect b="0" l="0" r="0" t="0"/>
          <a:stretch/>
        </p:blipFill>
        <p:spPr>
          <a:xfrm>
            <a:off x="6096000" y="334818"/>
            <a:ext cx="2874977" cy="271318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pic>
        <p:nvPicPr>
          <p:cNvPr descr="18.jpg" id="462" name="Google Shape;462;p56"/>
          <p:cNvPicPr preferRelativeResize="0"/>
          <p:nvPr/>
        </p:nvPicPr>
        <p:blipFill rotWithShape="1">
          <a:blip r:embed="rId3">
            <a:alphaModFix/>
          </a:blip>
          <a:srcRect b="0" l="0" r="0" t="0"/>
          <a:stretch/>
        </p:blipFill>
        <p:spPr>
          <a:xfrm>
            <a:off x="6172200" y="438150"/>
            <a:ext cx="2466975" cy="1847850"/>
          </a:xfrm>
          <a:prstGeom prst="rect">
            <a:avLst/>
          </a:prstGeom>
          <a:noFill/>
          <a:ln>
            <a:noFill/>
          </a:ln>
        </p:spPr>
      </p:pic>
      <p:sp>
        <p:nvSpPr>
          <p:cNvPr id="463" name="Google Shape;463;p56"/>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64" name="Google Shape;464;p56"/>
          <p:cNvSpPr txBox="1"/>
          <p:nvPr/>
        </p:nvSpPr>
        <p:spPr>
          <a:xfrm>
            <a:off x="914400" y="1676400"/>
            <a:ext cx="7924800" cy="440120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Thừa kế </a:t>
            </a:r>
            <a:r>
              <a:rPr b="1" lang="en-US" sz="2800">
                <a:solidFill>
                  <a:srgbClr val="FF0000"/>
                </a:solidFill>
                <a:latin typeface="Times New Roman"/>
                <a:ea typeface="Times New Roman"/>
                <a:cs typeface="Times New Roman"/>
                <a:sym typeface="Times New Roman"/>
              </a:rPr>
              <a:t>(Inheritance) </a:t>
            </a: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là việc chuyển tài sản của người chết sang cho người còn sống để tiếp tục phát triển khối tài sản này.</a:t>
            </a:r>
            <a:endParaRPr b="1" sz="2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Quyền thừa kế </a:t>
            </a:r>
            <a:r>
              <a:rPr b="1" lang="en-US" sz="2800">
                <a:solidFill>
                  <a:srgbClr val="FF0000"/>
                </a:solidFill>
                <a:latin typeface="Times New Roman"/>
                <a:ea typeface="Times New Roman"/>
                <a:cs typeface="Times New Roman"/>
                <a:sym typeface="Times New Roman"/>
              </a:rPr>
              <a:t>(Inheritance right)</a:t>
            </a:r>
            <a:r>
              <a:rPr b="1" lang="en-US" sz="2800">
                <a:solidFill>
                  <a:schemeClr val="dk1"/>
                </a:solidFill>
                <a:latin typeface="Times New Roman"/>
                <a:ea typeface="Times New Roman"/>
                <a:cs typeface="Times New Roman"/>
                <a:sym typeface="Times New Roman"/>
              </a:rPr>
              <a:t>: </a:t>
            </a:r>
            <a:r>
              <a:rPr b="1" i="1" lang="en-US" sz="2800">
                <a:solidFill>
                  <a:schemeClr val="dk1"/>
                </a:solidFill>
                <a:latin typeface="Times New Roman"/>
                <a:ea typeface="Times New Roman"/>
                <a:cs typeface="Times New Roman"/>
                <a:sym typeface="Times New Roman"/>
              </a:rPr>
              <a:t>“</a:t>
            </a:r>
            <a:r>
              <a:rPr i="1" lang="en-US" sz="2800">
                <a:solidFill>
                  <a:schemeClr val="dk1"/>
                </a:solidFill>
                <a:latin typeface="Times New Roman"/>
                <a:ea typeface="Times New Roman"/>
                <a:cs typeface="Times New Roman"/>
                <a:sym typeface="Times New Roman"/>
              </a:rPr>
              <a:t>Cá nhân có quyền </a:t>
            </a:r>
            <a:r>
              <a:rPr i="1" lang="en-US" sz="2800">
                <a:solidFill>
                  <a:srgbClr val="FF0000"/>
                </a:solidFill>
                <a:latin typeface="Times New Roman"/>
                <a:ea typeface="Times New Roman"/>
                <a:cs typeface="Times New Roman"/>
                <a:sym typeface="Times New Roman"/>
              </a:rPr>
              <a:t>lập di chúc </a:t>
            </a:r>
            <a:r>
              <a:rPr i="1" lang="en-US" sz="2800">
                <a:solidFill>
                  <a:schemeClr val="dk1"/>
                </a:solidFill>
                <a:latin typeface="Times New Roman"/>
                <a:ea typeface="Times New Roman"/>
                <a:cs typeface="Times New Roman"/>
                <a:sym typeface="Times New Roman"/>
              </a:rPr>
              <a:t>để định đoạt tài sản của mình; để lại tài sản của mình cho người thừa kế theo pháp luật; </a:t>
            </a:r>
            <a:r>
              <a:rPr i="1" lang="en-US" sz="2800">
                <a:solidFill>
                  <a:srgbClr val="FF0000"/>
                </a:solidFill>
                <a:latin typeface="Times New Roman"/>
                <a:ea typeface="Times New Roman"/>
                <a:cs typeface="Times New Roman"/>
                <a:sym typeface="Times New Roman"/>
              </a:rPr>
              <a:t>hưởng di sản</a:t>
            </a:r>
            <a:r>
              <a:rPr i="1" lang="en-US" sz="2800">
                <a:solidFill>
                  <a:schemeClr val="dk1"/>
                </a:solidFill>
                <a:latin typeface="Times New Roman"/>
                <a:ea typeface="Times New Roman"/>
                <a:cs typeface="Times New Roman"/>
                <a:sym typeface="Times New Roman"/>
              </a:rPr>
              <a:t> theo di chúc hoặc theo pháp luật. (Điều 609, BLDS 2015)</a:t>
            </a:r>
            <a:endParaRPr i="1" sz="2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7"/>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70" name="Google Shape;470;p57"/>
          <p:cNvSpPr txBox="1"/>
          <p:nvPr/>
        </p:nvSpPr>
        <p:spPr>
          <a:xfrm>
            <a:off x="914400" y="1676400"/>
            <a:ext cx="7924800" cy="224676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Di sản </a:t>
            </a:r>
            <a:r>
              <a:rPr b="1" lang="en-US" sz="2800">
                <a:solidFill>
                  <a:srgbClr val="FF0000"/>
                </a:solidFill>
                <a:latin typeface="Times New Roman"/>
                <a:ea typeface="Times New Roman"/>
                <a:cs typeface="Times New Roman"/>
                <a:sym typeface="Times New Roman"/>
              </a:rPr>
              <a:t>(Estate)</a:t>
            </a:r>
            <a:r>
              <a:rPr b="1" lang="en-US" sz="2800">
                <a:solidFill>
                  <a:schemeClr val="dk1"/>
                </a:solidFill>
                <a:latin typeface="Times New Roman"/>
                <a:ea typeface="Times New Roman"/>
                <a:cs typeface="Times New Roman"/>
                <a:sym typeface="Times New Roman"/>
              </a:rPr>
              <a:t>: </a:t>
            </a:r>
            <a:r>
              <a:rPr lang="en-US" sz="2800">
                <a:solidFill>
                  <a:schemeClr val="dk1"/>
                </a:solidFill>
                <a:latin typeface="Times New Roman"/>
                <a:ea typeface="Times New Roman"/>
                <a:cs typeface="Times New Roman"/>
                <a:sym typeface="Times New Roman"/>
              </a:rPr>
              <a:t>Di sản bao gồm </a:t>
            </a:r>
            <a:r>
              <a:rPr lang="en-US" sz="2800">
                <a:solidFill>
                  <a:srgbClr val="FF0000"/>
                </a:solidFill>
                <a:latin typeface="Times New Roman"/>
                <a:ea typeface="Times New Roman"/>
                <a:cs typeface="Times New Roman"/>
                <a:sym typeface="Times New Roman"/>
              </a:rPr>
              <a:t>tài sản riêng </a:t>
            </a:r>
            <a:r>
              <a:rPr lang="en-US" sz="2800">
                <a:solidFill>
                  <a:schemeClr val="dk1"/>
                </a:solidFill>
                <a:latin typeface="Times New Roman"/>
                <a:ea typeface="Times New Roman"/>
                <a:cs typeface="Times New Roman"/>
                <a:sym typeface="Times New Roman"/>
              </a:rPr>
              <a:t>của người chết, </a:t>
            </a:r>
            <a:r>
              <a:rPr lang="en-US" sz="2800">
                <a:solidFill>
                  <a:srgbClr val="FF0000"/>
                </a:solidFill>
                <a:latin typeface="Times New Roman"/>
                <a:ea typeface="Times New Roman"/>
                <a:cs typeface="Times New Roman"/>
                <a:sym typeface="Times New Roman"/>
              </a:rPr>
              <a:t>phần tài sản </a:t>
            </a:r>
            <a:r>
              <a:rPr lang="en-US" sz="2800">
                <a:solidFill>
                  <a:schemeClr val="dk1"/>
                </a:solidFill>
                <a:latin typeface="Times New Roman"/>
                <a:ea typeface="Times New Roman"/>
                <a:cs typeface="Times New Roman"/>
                <a:sym typeface="Times New Roman"/>
              </a:rPr>
              <a:t>của người chết </a:t>
            </a:r>
            <a:r>
              <a:rPr lang="en-US" sz="2800">
                <a:solidFill>
                  <a:srgbClr val="FF0000"/>
                </a:solidFill>
                <a:latin typeface="Times New Roman"/>
                <a:ea typeface="Times New Roman"/>
                <a:cs typeface="Times New Roman"/>
                <a:sym typeface="Times New Roman"/>
              </a:rPr>
              <a:t>trong tài sản chung</a:t>
            </a:r>
            <a:r>
              <a:rPr lang="en-US" sz="2800">
                <a:solidFill>
                  <a:schemeClr val="dk1"/>
                </a:solidFill>
                <a:latin typeface="Times New Roman"/>
                <a:ea typeface="Times New Roman"/>
                <a:cs typeface="Times New Roman"/>
                <a:sym typeface="Times New Roman"/>
              </a:rPr>
              <a:t> với người khác. (Điều 634, BLDS) </a:t>
            </a:r>
            <a:endParaRPr sz="2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19.jpg" id="471" name="Google Shape;471;p57"/>
          <p:cNvPicPr preferRelativeResize="0"/>
          <p:nvPr/>
        </p:nvPicPr>
        <p:blipFill rotWithShape="1">
          <a:blip r:embed="rId3">
            <a:alphaModFix/>
          </a:blip>
          <a:srcRect b="0" l="0" r="0" t="0"/>
          <a:stretch/>
        </p:blipFill>
        <p:spPr>
          <a:xfrm>
            <a:off x="1447800" y="3505200"/>
            <a:ext cx="3733800" cy="2796746"/>
          </a:xfrm>
          <a:prstGeom prst="rect">
            <a:avLst/>
          </a:prstGeom>
          <a:noFill/>
          <a:ln>
            <a:noFill/>
          </a:ln>
        </p:spPr>
      </p:pic>
      <p:pic>
        <p:nvPicPr>
          <p:cNvPr descr="20.jpg" id="472" name="Google Shape;472;p57"/>
          <p:cNvPicPr preferRelativeResize="0"/>
          <p:nvPr/>
        </p:nvPicPr>
        <p:blipFill rotWithShape="1">
          <a:blip r:embed="rId4">
            <a:alphaModFix/>
          </a:blip>
          <a:srcRect b="0" l="0" r="0" t="0"/>
          <a:stretch/>
        </p:blipFill>
        <p:spPr>
          <a:xfrm>
            <a:off x="5257800" y="3429000"/>
            <a:ext cx="2971800" cy="2971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8"/>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78" name="Google Shape;478;p58"/>
          <p:cNvSpPr txBox="1"/>
          <p:nvPr/>
        </p:nvSpPr>
        <p:spPr>
          <a:xfrm>
            <a:off x="914400" y="1447800"/>
            <a:ext cx="7924800" cy="138499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Di sản</a:t>
            </a:r>
            <a:endParaRPr sz="2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
        <p:nvSpPr>
          <p:cNvPr id="479" name="Google Shape;479;p58"/>
          <p:cNvSpPr/>
          <p:nvPr/>
        </p:nvSpPr>
        <p:spPr>
          <a:xfrm>
            <a:off x="990600" y="2438400"/>
            <a:ext cx="77724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Tài sản riêng</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Tiền lương, tiền thưởng, được tặng cho, được hưởng thừa kế, được trúng số, tư liệu sinh hoạt, tư trang, vốn đầu tư kinh doanh, bất động sản</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Tài sản phát sinh sau khi người đó chết (bảo hiểm)</a:t>
            </a:r>
            <a:endParaRPr b="0" i="0" sz="18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1" marL="1143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Phần tài sản trong tài sản chung</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Hợp tác kinh doanh, hợp tác lao động sản xuất, làm ăn, đầu tư chung,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Tài sản của vợ chồng trong thời kỳ hôn nhân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9"/>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pic>
        <p:nvPicPr>
          <p:cNvPr descr="1.png" id="485" name="Google Shape;485;p59"/>
          <p:cNvPicPr preferRelativeResize="0"/>
          <p:nvPr/>
        </p:nvPicPr>
        <p:blipFill rotWithShape="1">
          <a:blip r:embed="rId3">
            <a:alphaModFix/>
          </a:blip>
          <a:srcRect b="0" l="0" r="0" t="0"/>
          <a:stretch/>
        </p:blipFill>
        <p:spPr>
          <a:xfrm>
            <a:off x="6172200" y="76200"/>
            <a:ext cx="2438400" cy="2206172"/>
          </a:xfrm>
          <a:prstGeom prst="rect">
            <a:avLst/>
          </a:prstGeom>
          <a:noFill/>
          <a:ln>
            <a:noFill/>
          </a:ln>
        </p:spPr>
      </p:pic>
      <p:sp>
        <p:nvSpPr>
          <p:cNvPr id="486" name="Google Shape;486;p59"/>
          <p:cNvSpPr txBox="1"/>
          <p:nvPr/>
        </p:nvSpPr>
        <p:spPr>
          <a:xfrm>
            <a:off x="914400" y="1447800"/>
            <a:ext cx="7924800" cy="569386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Người để lại thừa kế: </a:t>
            </a:r>
            <a:r>
              <a:rPr lang="en-US" sz="2800">
                <a:solidFill>
                  <a:schemeClr val="dk1"/>
                </a:solidFill>
                <a:latin typeface="Times New Roman"/>
                <a:ea typeface="Times New Roman"/>
                <a:cs typeface="Times New Roman"/>
                <a:sym typeface="Times New Roman"/>
              </a:rPr>
              <a:t>là cá nhân sau khi chết có tài sản để lại cho người khác thừa kế theo di chúc hoặc thừa kế theo pháp luật.</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Người thừa kế: </a:t>
            </a:r>
            <a:r>
              <a:rPr lang="en-US" sz="2800">
                <a:solidFill>
                  <a:schemeClr val="dk1"/>
                </a:solidFill>
                <a:latin typeface="Times New Roman"/>
                <a:ea typeface="Times New Roman"/>
                <a:cs typeface="Times New Roman"/>
                <a:sym typeface="Times New Roman"/>
              </a:rPr>
              <a:t>là người được người chết để lại di sản theo di chúc hoặc được hưởng di sản theo quy định của pháp luật.</a:t>
            </a:r>
            <a:endParaRPr/>
          </a:p>
          <a:p>
            <a:pPr indent="-342900" lvl="0" marL="342900" marR="0" rtl="0" algn="just">
              <a:spcBef>
                <a:spcPts val="0"/>
              </a:spcBef>
              <a:spcAft>
                <a:spcPts val="0"/>
              </a:spcAft>
              <a:buNone/>
            </a:pPr>
            <a:r>
              <a:rPr lang="en-US" sz="2800">
                <a:solidFill>
                  <a:srgbClr val="FF0000"/>
                </a:solidFill>
                <a:latin typeface="Times New Roman"/>
                <a:ea typeface="Times New Roman"/>
                <a:cs typeface="Times New Roman"/>
                <a:sym typeface="Times New Roman"/>
              </a:rPr>
              <a:t>-Theo pháp luật: người thừa kế là cá nhân có mối quan hệ thân thích với người chết</a:t>
            </a:r>
            <a:endParaRPr/>
          </a:p>
          <a:p>
            <a:pPr indent="-342900" lvl="0" marL="342900" marR="0" rtl="0" algn="just">
              <a:spcBef>
                <a:spcPts val="0"/>
              </a:spcBef>
              <a:spcAft>
                <a:spcPts val="0"/>
              </a:spcAft>
              <a:buNone/>
            </a:pPr>
            <a:r>
              <a:rPr lang="en-US" sz="2800">
                <a:solidFill>
                  <a:srgbClr val="FF0000"/>
                </a:solidFill>
                <a:latin typeface="Times New Roman"/>
                <a:ea typeface="Times New Roman"/>
                <a:cs typeface="Times New Roman"/>
                <a:sym typeface="Times New Roman"/>
              </a:rPr>
              <a:t>- Theo di chúc: người thừa kế có thể bao gồm cá nhân, pháp nhân, cơ quan hoặc tổ chức xã hội hoặc cơ quan nhà nước</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0"/>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92" name="Google Shape;492;p60"/>
          <p:cNvSpPr txBox="1"/>
          <p:nvPr/>
        </p:nvSpPr>
        <p:spPr>
          <a:xfrm>
            <a:off x="914400" y="1447800"/>
            <a:ext cx="7924800" cy="440120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r>
              <a:rPr lang="en-US" sz="2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Người thừa kế: </a:t>
            </a:r>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613. Người thừa kế</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Người thừa kế là </a:t>
            </a:r>
            <a:r>
              <a:rPr i="1" lang="en-US" sz="2800">
                <a:solidFill>
                  <a:srgbClr val="FF0000"/>
                </a:solidFill>
                <a:latin typeface="Times New Roman"/>
                <a:ea typeface="Times New Roman"/>
                <a:cs typeface="Times New Roman"/>
                <a:sym typeface="Times New Roman"/>
              </a:rPr>
              <a:t>cá nhân </a:t>
            </a:r>
            <a:r>
              <a:rPr i="1" lang="en-US" sz="2800">
                <a:solidFill>
                  <a:schemeClr val="dk1"/>
                </a:solidFill>
                <a:latin typeface="Times New Roman"/>
                <a:ea typeface="Times New Roman"/>
                <a:cs typeface="Times New Roman"/>
                <a:sym typeface="Times New Roman"/>
              </a:rPr>
              <a:t>phải là </a:t>
            </a:r>
            <a:r>
              <a:rPr i="1" lang="en-US" sz="2800">
                <a:solidFill>
                  <a:srgbClr val="FF0000"/>
                </a:solidFill>
                <a:latin typeface="Times New Roman"/>
                <a:ea typeface="Times New Roman"/>
                <a:cs typeface="Times New Roman"/>
                <a:sym typeface="Times New Roman"/>
              </a:rPr>
              <a:t>người còn sống vào thời điểm mở thừa kế </a:t>
            </a:r>
            <a:r>
              <a:rPr i="1" lang="en-US" sz="2800">
                <a:solidFill>
                  <a:schemeClr val="dk1"/>
                </a:solidFill>
                <a:latin typeface="Times New Roman"/>
                <a:ea typeface="Times New Roman"/>
                <a:cs typeface="Times New Roman"/>
                <a:sym typeface="Times New Roman"/>
              </a:rPr>
              <a:t>hoặc </a:t>
            </a:r>
            <a:r>
              <a:rPr i="1" lang="en-US" sz="2800">
                <a:solidFill>
                  <a:srgbClr val="FF0000"/>
                </a:solidFill>
                <a:latin typeface="Times New Roman"/>
                <a:ea typeface="Times New Roman"/>
                <a:cs typeface="Times New Roman"/>
                <a:sym typeface="Times New Roman"/>
              </a:rPr>
              <a:t>sinh ra và còn sống sau thời điểm mở thừa kế nhưng đã thành thai trước khi người để lại di sản chết</a:t>
            </a:r>
            <a:r>
              <a:rPr i="1" lang="en-US" sz="2800">
                <a:solidFill>
                  <a:schemeClr val="dk1"/>
                </a:solidFill>
                <a:latin typeface="Times New Roman"/>
                <a:ea typeface="Times New Roman"/>
                <a:cs typeface="Times New Roman"/>
                <a:sym typeface="Times New Roman"/>
              </a:rPr>
              <a:t>. Trong trường hợp người thừa kế theo di chúc </a:t>
            </a:r>
            <a:r>
              <a:rPr i="1" lang="en-US" sz="2800">
                <a:solidFill>
                  <a:srgbClr val="FF0000"/>
                </a:solidFill>
                <a:latin typeface="Times New Roman"/>
                <a:ea typeface="Times New Roman"/>
                <a:cs typeface="Times New Roman"/>
                <a:sym typeface="Times New Roman"/>
              </a:rPr>
              <a:t>không phải là cá nhân </a:t>
            </a:r>
            <a:r>
              <a:rPr i="1" lang="en-US" sz="2800">
                <a:solidFill>
                  <a:schemeClr val="dk1"/>
                </a:solidFill>
                <a:latin typeface="Times New Roman"/>
                <a:ea typeface="Times New Roman"/>
                <a:cs typeface="Times New Roman"/>
                <a:sym typeface="Times New Roman"/>
              </a:rPr>
              <a:t>thì phải </a:t>
            </a:r>
            <a:r>
              <a:rPr i="1" lang="en-US" sz="2800">
                <a:solidFill>
                  <a:srgbClr val="FF0000"/>
                </a:solidFill>
                <a:latin typeface="Times New Roman"/>
                <a:ea typeface="Times New Roman"/>
                <a:cs typeface="Times New Roman"/>
                <a:sym typeface="Times New Roman"/>
              </a:rPr>
              <a:t>tồn tại vào thời điểm mở thừa kế</a:t>
            </a:r>
            <a:r>
              <a:rPr i="1" lang="en-US" sz="2800">
                <a:solidFill>
                  <a:schemeClr val="dk1"/>
                </a:solidFill>
                <a:latin typeface="Times New Roman"/>
                <a:ea typeface="Times New Roman"/>
                <a:cs typeface="Times New Roman"/>
                <a:sym typeface="Times New Roman"/>
              </a:rPr>
              <a:t>.</a:t>
            </a:r>
            <a:endParaRPr i="1" sz="2800">
              <a:solidFill>
                <a:schemeClr val="dk1"/>
              </a:solidFill>
              <a:latin typeface="Times New Roman"/>
              <a:ea typeface="Times New Roman"/>
              <a:cs typeface="Times New Roman"/>
              <a:sym typeface="Times New Roman"/>
            </a:endParaRPr>
          </a:p>
          <a:p>
            <a:pPr indent="-342900" lvl="0" marL="342900" marR="0" rtl="0" algn="just">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7.jpg" id="493" name="Google Shape;493;p60"/>
          <p:cNvPicPr preferRelativeResize="0"/>
          <p:nvPr/>
        </p:nvPicPr>
        <p:blipFill rotWithShape="1">
          <a:blip r:embed="rId3">
            <a:alphaModFix/>
          </a:blip>
          <a:srcRect b="0" l="0" r="0" t="0"/>
          <a:stretch/>
        </p:blipFill>
        <p:spPr>
          <a:xfrm>
            <a:off x="6019800" y="457200"/>
            <a:ext cx="2514600" cy="2373086"/>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1"/>
          <p:cNvSpPr txBox="1"/>
          <p:nvPr>
            <p:ph idx="1" type="body"/>
          </p:nvPr>
        </p:nvSpPr>
        <p:spPr>
          <a:xfrm>
            <a:off x="914400" y="533400"/>
            <a:ext cx="65532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904"/>
              <a:buNone/>
            </a:pPr>
            <a:r>
              <a:rPr b="1" lang="en-US" sz="2800">
                <a:latin typeface="Times New Roman"/>
                <a:ea typeface="Times New Roman"/>
                <a:cs typeface="Times New Roman"/>
                <a:sym typeface="Times New Roman"/>
              </a:rPr>
              <a:t>III. Quyền thừa kế</a:t>
            </a:r>
            <a:endParaRPr b="1" sz="2800">
              <a:latin typeface="Times New Roman"/>
              <a:ea typeface="Times New Roman"/>
              <a:cs typeface="Times New Roman"/>
              <a:sym typeface="Times New Roman"/>
            </a:endParaRPr>
          </a:p>
        </p:txBody>
      </p:sp>
      <p:sp>
        <p:nvSpPr>
          <p:cNvPr id="499" name="Google Shape;499;p61"/>
          <p:cNvSpPr txBox="1"/>
          <p:nvPr/>
        </p:nvSpPr>
        <p:spPr>
          <a:xfrm>
            <a:off x="914400" y="1447800"/>
            <a:ext cx="7924800" cy="440120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Khái niệm chung về thừa kế</a:t>
            </a:r>
            <a:r>
              <a:rPr lang="en-US" sz="28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Người thừa kế: </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Ví dụ:</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Tháng 10/2014, ông A lập di chúc để lại di sản của mình cho vợ B, con là C, D, mỗi người được 1/3 di sản. Tháng 1/2015, C chết, tháng 5/2015 A chết.</a:t>
            </a:r>
            <a:endParaRPr/>
          </a:p>
          <a:p>
            <a:pPr indent="-177800" lvl="0" marL="0" marR="0" rtl="0" algn="just">
              <a:spcBef>
                <a:spcPts val="0"/>
              </a:spcBef>
              <a:spcAft>
                <a:spcPts val="0"/>
              </a:spcAft>
              <a:buClr>
                <a:srgbClr val="FF0000"/>
              </a:buClr>
              <a:buSzPts val="2800"/>
              <a:buFont typeface="Noto Sans Symbols"/>
              <a:buChar char="🡪"/>
            </a:pPr>
            <a:r>
              <a:rPr lang="en-US" sz="2800">
                <a:solidFill>
                  <a:srgbClr val="FF0000"/>
                </a:solidFill>
                <a:latin typeface="Times New Roman"/>
                <a:ea typeface="Times New Roman"/>
                <a:cs typeface="Times New Roman"/>
                <a:sym typeface="Times New Roman"/>
              </a:rPr>
              <a:t>Vì C chết trước A (thời điểm mở thừa kế), C sẽ không được hưởng thừa kế của A.</a:t>
            </a:r>
            <a:endParaRPr/>
          </a:p>
          <a:p>
            <a:pPr indent="0" lvl="0" marL="0" marR="0" rtl="0" algn="just">
              <a:spcBef>
                <a:spcPts val="0"/>
              </a:spcBef>
              <a:spcAft>
                <a:spcPts val="0"/>
              </a:spcAft>
              <a:buNone/>
            </a:pPr>
            <a:r>
              <a:t/>
            </a:r>
            <a:endParaRPr sz="2800">
              <a:solidFill>
                <a:srgbClr val="FF0000"/>
              </a:solidFill>
              <a:latin typeface="Times New Roman"/>
              <a:ea typeface="Times New Roman"/>
              <a:cs typeface="Times New Roman"/>
              <a:sym typeface="Times New Roman"/>
            </a:endParaRPr>
          </a:p>
          <a:p>
            <a:pPr indent="-342900" lvl="0" marL="342900" marR="0" rtl="0" algn="just">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4.jpg" id="500" name="Google Shape;500;p61"/>
          <p:cNvPicPr preferRelativeResize="0"/>
          <p:nvPr/>
        </p:nvPicPr>
        <p:blipFill rotWithShape="1">
          <a:blip r:embed="rId3">
            <a:alphaModFix/>
          </a:blip>
          <a:srcRect b="0" l="0" r="0" t="0"/>
          <a:stretch/>
        </p:blipFill>
        <p:spPr>
          <a:xfrm>
            <a:off x="6172200" y="381000"/>
            <a:ext cx="2438400"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36" name="Google Shape;136;p17"/>
          <p:cNvSpPr txBox="1"/>
          <p:nvPr/>
        </p:nvSpPr>
        <p:spPr>
          <a:xfrm>
            <a:off x="838200" y="1371600"/>
            <a:ext cx="80010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3200">
                <a:solidFill>
                  <a:schemeClr val="dk1"/>
                </a:solidFill>
                <a:latin typeface="Times New Roman"/>
                <a:ea typeface="Times New Roman"/>
                <a:cs typeface="Times New Roman"/>
                <a:sym typeface="Times New Roman"/>
              </a:rPr>
              <a:t>2. Phạm vi điều chỉnh</a:t>
            </a:r>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“Bộ luật này quy định </a:t>
            </a:r>
            <a:r>
              <a:rPr b="1" lang="en-US" sz="3200">
                <a:solidFill>
                  <a:srgbClr val="FF0000"/>
                </a:solidFill>
                <a:latin typeface="Times New Roman"/>
                <a:ea typeface="Times New Roman"/>
                <a:cs typeface="Times New Roman"/>
                <a:sym typeface="Times New Roman"/>
              </a:rPr>
              <a:t>địa vị pháp lý</a:t>
            </a:r>
            <a:r>
              <a:rPr lang="en-US" sz="3200">
                <a:solidFill>
                  <a:schemeClr val="dk1"/>
                </a:solidFill>
                <a:latin typeface="Times New Roman"/>
                <a:ea typeface="Times New Roman"/>
                <a:cs typeface="Times New Roman"/>
                <a:sym typeface="Times New Roman"/>
              </a:rPr>
              <a:t>, </a:t>
            </a:r>
            <a:r>
              <a:rPr b="1" lang="en-US" sz="3200">
                <a:solidFill>
                  <a:srgbClr val="FF0000"/>
                </a:solidFill>
                <a:latin typeface="Times New Roman"/>
                <a:ea typeface="Times New Roman"/>
                <a:cs typeface="Times New Roman"/>
                <a:sym typeface="Times New Roman"/>
              </a:rPr>
              <a:t>chuẩn mực pháp lý </a:t>
            </a:r>
            <a:r>
              <a:rPr lang="en-US" sz="3200">
                <a:solidFill>
                  <a:schemeClr val="dk1"/>
                </a:solidFill>
                <a:latin typeface="Times New Roman"/>
                <a:ea typeface="Times New Roman"/>
                <a:cs typeface="Times New Roman"/>
                <a:sym typeface="Times New Roman"/>
              </a:rPr>
              <a:t>về </a:t>
            </a:r>
            <a:r>
              <a:rPr b="1" lang="en-US" sz="3200">
                <a:solidFill>
                  <a:srgbClr val="FF0000"/>
                </a:solidFill>
                <a:latin typeface="Times New Roman"/>
                <a:ea typeface="Times New Roman"/>
                <a:cs typeface="Times New Roman"/>
                <a:sym typeface="Times New Roman"/>
              </a:rPr>
              <a:t>cách ứng xử</a:t>
            </a:r>
            <a:r>
              <a:rPr lang="en-US" sz="3200">
                <a:solidFill>
                  <a:schemeClr val="dk1"/>
                </a:solidFill>
                <a:latin typeface="Times New Roman"/>
                <a:ea typeface="Times New Roman"/>
                <a:cs typeface="Times New Roman"/>
                <a:sym typeface="Times New Roman"/>
              </a:rPr>
              <a:t> của cá nhân, pháp nhân; </a:t>
            </a:r>
            <a:r>
              <a:rPr b="1" lang="en-US" sz="3200">
                <a:solidFill>
                  <a:srgbClr val="FF0000"/>
                </a:solidFill>
                <a:latin typeface="Times New Roman"/>
                <a:ea typeface="Times New Roman"/>
                <a:cs typeface="Times New Roman"/>
                <a:sym typeface="Times New Roman"/>
              </a:rPr>
              <a:t>quyền, nghĩa vụ về nhân thân và tài sản</a:t>
            </a:r>
            <a:r>
              <a:rPr lang="en-US" sz="3200">
                <a:solidFill>
                  <a:schemeClr val="dk1"/>
                </a:solidFill>
                <a:latin typeface="Times New Roman"/>
                <a:ea typeface="Times New Roman"/>
                <a:cs typeface="Times New Roman"/>
                <a:sym typeface="Times New Roman"/>
              </a:rPr>
              <a:t> của cá nhân, pháp nhân </a:t>
            </a:r>
            <a:r>
              <a:rPr b="1" lang="en-US" sz="3200">
                <a:solidFill>
                  <a:srgbClr val="FF0000"/>
                </a:solidFill>
                <a:latin typeface="Times New Roman"/>
                <a:ea typeface="Times New Roman"/>
                <a:cs typeface="Times New Roman"/>
                <a:sym typeface="Times New Roman"/>
              </a:rPr>
              <a:t>trong các quan hệ được hình thành trên cơ sở bình đẳng, tự do ý chí, độc lập về tài sản và tự chịu trách nhiệm </a:t>
            </a:r>
            <a:r>
              <a:rPr lang="en-US" sz="3200">
                <a:solidFill>
                  <a:schemeClr val="dk1"/>
                </a:solidFill>
                <a:latin typeface="Times New Roman"/>
                <a:ea typeface="Times New Roman"/>
                <a:cs typeface="Times New Roman"/>
                <a:sym typeface="Times New Roman"/>
              </a:rPr>
              <a:t>(sau đây gọi chung là quan hệ dân sự).”</a:t>
            </a:r>
            <a:endParaRPr/>
          </a:p>
          <a:p>
            <a:pPr indent="0" lvl="0" marL="0" marR="0" rtl="0" algn="just">
              <a:spcBef>
                <a:spcPts val="0"/>
              </a:spcBef>
              <a:spcAft>
                <a:spcPts val="0"/>
              </a:spcAft>
              <a:buNone/>
            </a:pPr>
            <a:r>
              <a:rPr i="1" lang="en-US" sz="3200">
                <a:solidFill>
                  <a:schemeClr val="dk1"/>
                </a:solidFill>
                <a:latin typeface="Times New Roman"/>
                <a:ea typeface="Times New Roman"/>
                <a:cs typeface="Times New Roman"/>
                <a:sym typeface="Times New Roman"/>
              </a:rPr>
              <a:t>(Điều 1, BLDS2015)</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descr="2.png" id="505" name="Google Shape;505;p62"/>
          <p:cNvPicPr preferRelativeResize="0"/>
          <p:nvPr/>
        </p:nvPicPr>
        <p:blipFill rotWithShape="1">
          <a:blip r:embed="rId3">
            <a:alphaModFix/>
          </a:blip>
          <a:srcRect b="0" l="0" r="0" t="0"/>
          <a:stretch/>
        </p:blipFill>
        <p:spPr>
          <a:xfrm>
            <a:off x="6772275" y="295275"/>
            <a:ext cx="2066925" cy="2066925"/>
          </a:xfrm>
          <a:prstGeom prst="rect">
            <a:avLst/>
          </a:prstGeom>
          <a:noFill/>
          <a:ln>
            <a:noFill/>
          </a:ln>
        </p:spPr>
      </p:pic>
      <p:sp>
        <p:nvSpPr>
          <p:cNvPr id="506" name="Google Shape;506;p62"/>
          <p:cNvSpPr txBox="1"/>
          <p:nvPr>
            <p:ph idx="1" type="body"/>
          </p:nvPr>
        </p:nvSpPr>
        <p:spPr>
          <a:xfrm>
            <a:off x="914400" y="381000"/>
            <a:ext cx="6553200" cy="762000"/>
          </a:xfrm>
          <a:prstGeom prst="rect">
            <a:avLst/>
          </a:prstGeom>
          <a:noFill/>
          <a:ln>
            <a:noFill/>
          </a:ln>
        </p:spPr>
        <p:txBody>
          <a:bodyPr anchorCtr="0" anchor="t" bIns="45700" lIns="91425" spcFirstLastPara="1" rIns="91425" wrap="square" tIns="45700">
            <a:noAutofit/>
          </a:bodyPr>
          <a:lstStyle/>
          <a:p>
            <a:pPr indent="0" lvl="0" marL="457200" rtl="0" algn="just">
              <a:lnSpc>
                <a:spcPct val="80000"/>
              </a:lnSpc>
              <a:spcBef>
                <a:spcPts val="0"/>
              </a:spcBef>
              <a:spcAft>
                <a:spcPts val="0"/>
              </a:spcAft>
              <a:buSzPts val="1618"/>
              <a:buNone/>
            </a:pPr>
            <a:r>
              <a:rPr b="1" lang="en-US" sz="2380">
                <a:latin typeface="Times New Roman"/>
                <a:ea typeface="Times New Roman"/>
                <a:cs typeface="Times New Roman"/>
                <a:sym typeface="Times New Roman"/>
              </a:rPr>
              <a:t>A.Luật Dân sự</a:t>
            </a:r>
            <a:endParaRPr/>
          </a:p>
          <a:p>
            <a:pPr indent="-571500" lvl="0" marL="571500" rtl="0" algn="just">
              <a:lnSpc>
                <a:spcPct val="80000"/>
              </a:lnSpc>
              <a:spcBef>
                <a:spcPts val="400"/>
              </a:spcBef>
              <a:spcAft>
                <a:spcPts val="0"/>
              </a:spcAft>
              <a:buSzPts val="1618"/>
              <a:buNone/>
            </a:pPr>
            <a:r>
              <a:rPr b="1" lang="en-US" sz="2380">
                <a:latin typeface="Times New Roman"/>
                <a:ea typeface="Times New Roman"/>
                <a:cs typeface="Times New Roman"/>
                <a:sym typeface="Times New Roman"/>
              </a:rPr>
              <a:t>III. Quyền thừa kế</a:t>
            </a:r>
            <a:endParaRPr b="1" sz="2380">
              <a:latin typeface="Times New Roman"/>
              <a:ea typeface="Times New Roman"/>
              <a:cs typeface="Times New Roman"/>
              <a:sym typeface="Times New Roman"/>
            </a:endParaRPr>
          </a:p>
        </p:txBody>
      </p:sp>
      <p:sp>
        <p:nvSpPr>
          <p:cNvPr id="507" name="Google Shape;507;p62"/>
          <p:cNvSpPr txBox="1"/>
          <p:nvPr/>
        </p:nvSpPr>
        <p:spPr>
          <a:xfrm>
            <a:off x="914400" y="914400"/>
            <a:ext cx="7924800" cy="67403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imes New Roman"/>
              <a:buAutoNum type="arabicPeriod"/>
            </a:pPr>
            <a:r>
              <a:rPr b="1" lang="en-US" sz="2400">
                <a:solidFill>
                  <a:schemeClr val="dk1"/>
                </a:solidFill>
                <a:latin typeface="Times New Roman"/>
                <a:ea typeface="Times New Roman"/>
                <a:cs typeface="Times New Roman"/>
                <a:sym typeface="Times New Roman"/>
              </a:rPr>
              <a:t>Khái niệm chung về thừa kế</a:t>
            </a:r>
            <a:r>
              <a:rPr lang="en-US" sz="24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Người không có quyền hưởng di sản</a:t>
            </a:r>
            <a:endParaRPr/>
          </a:p>
          <a:p>
            <a:pPr indent="0" lvl="0" marL="0" marR="0" rtl="0" algn="just">
              <a:spcBef>
                <a:spcPts val="0"/>
              </a:spcBef>
              <a:spcAft>
                <a:spcPts val="0"/>
              </a:spcAft>
              <a:buNone/>
            </a:pPr>
            <a:r>
              <a:rPr b="1" i="1" lang="en-US" sz="2000">
                <a:solidFill>
                  <a:schemeClr val="dk1"/>
                </a:solidFill>
                <a:latin typeface="Times New Roman"/>
                <a:ea typeface="Times New Roman"/>
                <a:cs typeface="Times New Roman"/>
                <a:sym typeface="Times New Roman"/>
              </a:rPr>
              <a:t>Điều 621. Người không được quyền hưởng di sản</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1. Những người sau đây không được quyền hưởng di sản:</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a) Người bị kết án về hành vi </a:t>
            </a:r>
            <a:r>
              <a:rPr i="1" lang="en-US" sz="2000">
                <a:solidFill>
                  <a:srgbClr val="FF0000"/>
                </a:solidFill>
                <a:latin typeface="Times New Roman"/>
                <a:ea typeface="Times New Roman"/>
                <a:cs typeface="Times New Roman"/>
                <a:sym typeface="Times New Roman"/>
              </a:rPr>
              <a:t>cố ý xâm phạm tính mạng, sức khoẻ </a:t>
            </a:r>
            <a:r>
              <a:rPr i="1" lang="en-US" sz="2000">
                <a:solidFill>
                  <a:schemeClr val="dk1"/>
                </a:solidFill>
                <a:latin typeface="Times New Roman"/>
                <a:ea typeface="Times New Roman"/>
                <a:cs typeface="Times New Roman"/>
                <a:sym typeface="Times New Roman"/>
              </a:rPr>
              <a:t>hoặc về hành vi </a:t>
            </a:r>
            <a:r>
              <a:rPr i="1" lang="en-US" sz="2000">
                <a:solidFill>
                  <a:srgbClr val="FF0000"/>
                </a:solidFill>
                <a:latin typeface="Times New Roman"/>
                <a:ea typeface="Times New Roman"/>
                <a:cs typeface="Times New Roman"/>
                <a:sym typeface="Times New Roman"/>
              </a:rPr>
              <a:t>ngược đãi nghiêm trọng</a:t>
            </a:r>
            <a:r>
              <a:rPr i="1" lang="en-US" sz="2000">
                <a:solidFill>
                  <a:schemeClr val="dk1"/>
                </a:solidFill>
                <a:latin typeface="Times New Roman"/>
                <a:ea typeface="Times New Roman"/>
                <a:cs typeface="Times New Roman"/>
                <a:sym typeface="Times New Roman"/>
              </a:rPr>
              <a:t>, </a:t>
            </a:r>
            <a:r>
              <a:rPr i="1" lang="en-US" sz="2000">
                <a:solidFill>
                  <a:srgbClr val="FF0000"/>
                </a:solidFill>
                <a:latin typeface="Times New Roman"/>
                <a:ea typeface="Times New Roman"/>
                <a:cs typeface="Times New Roman"/>
                <a:sym typeface="Times New Roman"/>
              </a:rPr>
              <a:t>hành hạ </a:t>
            </a:r>
            <a:r>
              <a:rPr i="1" lang="en-US" sz="2000">
                <a:solidFill>
                  <a:schemeClr val="dk1"/>
                </a:solidFill>
                <a:latin typeface="Times New Roman"/>
                <a:ea typeface="Times New Roman"/>
                <a:cs typeface="Times New Roman"/>
                <a:sym typeface="Times New Roman"/>
              </a:rPr>
              <a:t>người để lại di sản, xâm phạm nghiêm trọng danh dự, nhân phẩm của người đó;</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b) Người </a:t>
            </a:r>
            <a:r>
              <a:rPr i="1" lang="en-US" sz="2000">
                <a:solidFill>
                  <a:srgbClr val="FF0000"/>
                </a:solidFill>
                <a:latin typeface="Times New Roman"/>
                <a:ea typeface="Times New Roman"/>
                <a:cs typeface="Times New Roman"/>
                <a:sym typeface="Times New Roman"/>
              </a:rPr>
              <a:t>vi phạm nghiêm trọng nghĩa vụ nuôi dưỡng </a:t>
            </a:r>
            <a:r>
              <a:rPr i="1" lang="en-US" sz="2000">
                <a:solidFill>
                  <a:schemeClr val="dk1"/>
                </a:solidFill>
                <a:latin typeface="Times New Roman"/>
                <a:ea typeface="Times New Roman"/>
                <a:cs typeface="Times New Roman"/>
                <a:sym typeface="Times New Roman"/>
              </a:rPr>
              <a:t>người để lại di sản;</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c) Người bị kết án về hành vi </a:t>
            </a:r>
            <a:r>
              <a:rPr i="1" lang="en-US" sz="2000">
                <a:solidFill>
                  <a:srgbClr val="FF0000"/>
                </a:solidFill>
                <a:latin typeface="Times New Roman"/>
                <a:ea typeface="Times New Roman"/>
                <a:cs typeface="Times New Roman"/>
                <a:sym typeface="Times New Roman"/>
              </a:rPr>
              <a:t>cố ý xâm phạm tính mạng người thừa kế khác </a:t>
            </a:r>
            <a:r>
              <a:rPr i="1" lang="en-US" sz="2000">
                <a:solidFill>
                  <a:schemeClr val="dk1"/>
                </a:solidFill>
                <a:latin typeface="Times New Roman"/>
                <a:ea typeface="Times New Roman"/>
                <a:cs typeface="Times New Roman"/>
                <a:sym typeface="Times New Roman"/>
              </a:rPr>
              <a:t>nhằm hưởng một phần hoặc toàn bộ phần di sản mà người thừa kế đó có quyền hưởng;</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d) Người có hành </a:t>
            </a:r>
            <a:r>
              <a:rPr i="1" lang="en-US" sz="2000">
                <a:solidFill>
                  <a:srgbClr val="FF0000"/>
                </a:solidFill>
                <a:latin typeface="Times New Roman"/>
                <a:ea typeface="Times New Roman"/>
                <a:cs typeface="Times New Roman"/>
                <a:sym typeface="Times New Roman"/>
              </a:rPr>
              <a:t>vi lừa dối, cưỡng ép hoặc ngăn cản </a:t>
            </a:r>
            <a:r>
              <a:rPr i="1" lang="en-US" sz="2000">
                <a:solidFill>
                  <a:schemeClr val="dk1"/>
                </a:solidFill>
                <a:latin typeface="Times New Roman"/>
                <a:ea typeface="Times New Roman"/>
                <a:cs typeface="Times New Roman"/>
                <a:sym typeface="Times New Roman"/>
              </a:rPr>
              <a:t>người để lại di sản trong việc lập di chúc; giả mạo di chúc, sửa chữa di chúc, hủy di chúc nhằm hưởng một phần hoặc toàn bộ di sản trái với ý chí của người để lại di sản.</a:t>
            </a:r>
            <a:endParaRPr i="1"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000">
                <a:solidFill>
                  <a:schemeClr val="dk1"/>
                </a:solidFill>
                <a:latin typeface="Times New Roman"/>
                <a:ea typeface="Times New Roman"/>
                <a:cs typeface="Times New Roman"/>
                <a:sym typeface="Times New Roman"/>
              </a:rPr>
              <a:t>2. Những người quy định tại khoản 1 Điều này vẫn được hưởng di sản, n</a:t>
            </a:r>
            <a:r>
              <a:rPr i="1" lang="en-US" sz="2000">
                <a:solidFill>
                  <a:srgbClr val="FF0000"/>
                </a:solidFill>
                <a:latin typeface="Times New Roman"/>
                <a:ea typeface="Times New Roman"/>
                <a:cs typeface="Times New Roman"/>
                <a:sym typeface="Times New Roman"/>
              </a:rPr>
              <a:t>ếu người để lại di sản đã biết hành vi của những người đó, nhưng vẫn cho họ hưởng di sản theo di chúc.</a:t>
            </a:r>
            <a:endParaRPr i="1" sz="2000">
              <a:solidFill>
                <a:srgbClr val="FF0000"/>
              </a:solidFill>
              <a:latin typeface="Times New Roman"/>
              <a:ea typeface="Times New Roman"/>
              <a:cs typeface="Times New Roman"/>
              <a:sym typeface="Times New Roman"/>
            </a:endParaRPr>
          </a:p>
          <a:p>
            <a:pPr indent="-342900" lvl="0" marL="342900" marR="0" rtl="0" algn="just">
              <a:spcBef>
                <a:spcPts val="0"/>
              </a:spcBef>
              <a:spcAft>
                <a:spcPts val="0"/>
              </a:spcAft>
              <a:buNone/>
            </a:pPr>
            <a:r>
              <a:t/>
            </a:r>
            <a:endParaRPr sz="2800">
              <a:solidFill>
                <a:srgbClr val="FF0000"/>
              </a:solidFill>
              <a:latin typeface="Times New Roman"/>
              <a:ea typeface="Times New Roman"/>
              <a:cs typeface="Times New Roman"/>
              <a:sym typeface="Times New Roman"/>
            </a:endParaRPr>
          </a:p>
          <a:p>
            <a:pPr indent="-342900" lvl="0" marL="342900" marR="0" rtl="0" algn="just">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3"/>
          <p:cNvSpPr txBox="1"/>
          <p:nvPr>
            <p:ph idx="1" type="body"/>
          </p:nvPr>
        </p:nvSpPr>
        <p:spPr>
          <a:xfrm>
            <a:off x="914400" y="914400"/>
            <a:ext cx="6553200" cy="8382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13" name="Google Shape;513;p63"/>
          <p:cNvSpPr txBox="1"/>
          <p:nvPr/>
        </p:nvSpPr>
        <p:spPr>
          <a:xfrm>
            <a:off x="914400" y="1905000"/>
            <a:ext cx="7924800" cy="38472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Times New Roman"/>
              <a:buAutoNum type="arabicPeriod"/>
            </a:pPr>
            <a:r>
              <a:rPr b="1" lang="en-US" sz="2600">
                <a:solidFill>
                  <a:schemeClr val="dk1"/>
                </a:solidFill>
                <a:latin typeface="Times New Roman"/>
                <a:ea typeface="Times New Roman"/>
                <a:cs typeface="Times New Roman"/>
                <a:sym typeface="Times New Roman"/>
              </a:rPr>
              <a:t>Khái niệm chung về thừa kế</a:t>
            </a:r>
            <a:r>
              <a:rPr lang="en-US" sz="26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Thời điểm mở thừa kế</a:t>
            </a:r>
            <a:endParaRPr/>
          </a:p>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611. Thời điểm, địa điểm mở thừa kế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Thời điểm mở thừa kế là </a:t>
            </a:r>
            <a:r>
              <a:rPr i="1" lang="en-US" sz="2400">
                <a:solidFill>
                  <a:srgbClr val="FF0000"/>
                </a:solidFill>
                <a:latin typeface="Times New Roman"/>
                <a:ea typeface="Times New Roman"/>
                <a:cs typeface="Times New Roman"/>
                <a:sym typeface="Times New Roman"/>
              </a:rPr>
              <a:t>thời điểm người có tài sản chết</a:t>
            </a:r>
            <a:r>
              <a:rPr i="1" lang="en-US" sz="2400">
                <a:solidFill>
                  <a:schemeClr val="dk1"/>
                </a:solidFill>
                <a:latin typeface="Times New Roman"/>
                <a:ea typeface="Times New Roman"/>
                <a:cs typeface="Times New Roman"/>
                <a:sym typeface="Times New Roman"/>
              </a:rPr>
              <a:t>. Trong trường hợp Toà án tuyên bố một người là đã chết thì thời điểm mở thừa kế là ngày được xác định tại khoản 2 Điều 71 của Bộ luật này.</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Địa điểm mở thừa kế là nơi cư trú cuối cùng của người để lại di sản; nếu không xác định được nơi cư trú cuối cùng thì địa điểm mở thừa kế là nơi có toàn bộ hoặc phần lớn di sản.</a:t>
            </a:r>
            <a:endParaRPr sz="2800">
              <a:solidFill>
                <a:srgbClr val="FF0000"/>
              </a:solidFill>
              <a:latin typeface="Times New Roman"/>
              <a:ea typeface="Times New Roman"/>
              <a:cs typeface="Times New Roman"/>
              <a:sym typeface="Times New Roman"/>
            </a:endParaRPr>
          </a:p>
        </p:txBody>
      </p:sp>
      <p:pic>
        <p:nvPicPr>
          <p:cNvPr descr="21.jpg" id="514" name="Google Shape;514;p63"/>
          <p:cNvPicPr preferRelativeResize="0"/>
          <p:nvPr/>
        </p:nvPicPr>
        <p:blipFill rotWithShape="1">
          <a:blip r:embed="rId3">
            <a:alphaModFix/>
          </a:blip>
          <a:srcRect b="0" l="0" r="0" t="0"/>
          <a:stretch/>
        </p:blipFill>
        <p:spPr>
          <a:xfrm>
            <a:off x="5766589" y="533400"/>
            <a:ext cx="3028124" cy="21336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4"/>
          <p:cNvSpPr txBox="1"/>
          <p:nvPr>
            <p:ph idx="1" type="body"/>
          </p:nvPr>
        </p:nvSpPr>
        <p:spPr>
          <a:xfrm>
            <a:off x="914400" y="3048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20" name="Google Shape;520;p64"/>
          <p:cNvSpPr txBox="1"/>
          <p:nvPr/>
        </p:nvSpPr>
        <p:spPr>
          <a:xfrm>
            <a:off x="762000" y="1066800"/>
            <a:ext cx="7924800" cy="557075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600"/>
              <a:buFont typeface="Times New Roman"/>
              <a:buAutoNum type="arabicPeriod"/>
            </a:pPr>
            <a:r>
              <a:rPr b="1" lang="en-US" sz="2600">
                <a:solidFill>
                  <a:schemeClr val="dk1"/>
                </a:solidFill>
                <a:latin typeface="Times New Roman"/>
                <a:ea typeface="Times New Roman"/>
                <a:cs typeface="Times New Roman"/>
                <a:sym typeface="Times New Roman"/>
              </a:rPr>
              <a:t>Khái niệm chung về thừa kế</a:t>
            </a:r>
            <a:r>
              <a:rPr lang="en-US" sz="2600">
                <a:solidFill>
                  <a:schemeClr val="dk1"/>
                </a:solidFill>
                <a:latin typeface="Times New Roman"/>
                <a:ea typeface="Times New Roman"/>
                <a:cs typeface="Times New Roman"/>
                <a:sym typeface="Times New Roman"/>
              </a:rPr>
              <a:t>.</a:t>
            </a:r>
            <a:endParaRPr/>
          </a:p>
          <a:p>
            <a:pPr indent="-342900" lvl="0" marL="34290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Thời hiệu khởi kiện về thừa kế</a:t>
            </a:r>
            <a:endParaRPr/>
          </a:p>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623. Thời hiệu thừa kế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Thời hiệu để người thừa kế </a:t>
            </a:r>
            <a:r>
              <a:rPr lang="en-US" sz="2000">
                <a:solidFill>
                  <a:srgbClr val="FF0000"/>
                </a:solidFill>
                <a:latin typeface="Times New Roman"/>
                <a:ea typeface="Times New Roman"/>
                <a:cs typeface="Times New Roman"/>
                <a:sym typeface="Times New Roman"/>
              </a:rPr>
              <a:t>yêu cầu chia di sản là 30 năm đối với bất động sản, 10 năm đối với động sản</a:t>
            </a:r>
            <a:r>
              <a:rPr lang="en-US" sz="2000">
                <a:solidFill>
                  <a:schemeClr val="dk1"/>
                </a:solidFill>
                <a:latin typeface="Times New Roman"/>
                <a:ea typeface="Times New Roman"/>
                <a:cs typeface="Times New Roman"/>
                <a:sym typeface="Times New Roman"/>
              </a:rPr>
              <a:t>, </a:t>
            </a:r>
            <a:r>
              <a:rPr lang="en-US" sz="2000" u="sng">
                <a:solidFill>
                  <a:srgbClr val="FF0000"/>
                </a:solidFill>
                <a:latin typeface="Times New Roman"/>
                <a:ea typeface="Times New Roman"/>
                <a:cs typeface="Times New Roman"/>
                <a:sym typeface="Times New Roman"/>
              </a:rPr>
              <a:t>kể từ thời điểm mở thừa kế</a:t>
            </a:r>
            <a:r>
              <a:rPr lang="en-US" sz="2000">
                <a:solidFill>
                  <a:schemeClr val="dk1"/>
                </a:solidFill>
                <a:latin typeface="Times New Roman"/>
                <a:ea typeface="Times New Roman"/>
                <a:cs typeface="Times New Roman"/>
                <a:sym typeface="Times New Roman"/>
              </a:rPr>
              <a:t>. Hết thời hạn này thì di sản thuộc về người thừa kế đang quản lý di sản đó. Trường hợp không có người thừa kế đang quản lý di sản thì di sản được giải quyết như sau:</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a) Di sản thuộc quyền sở hữu của người đang chiếm hữu theo quy định tại Điều 236 của Bộ luật này;</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b) Di sản thuộc về Nhà nước, nếu không có người chiếm hữu quy định tại điểm a khoản này.</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Thời hiệu để người thừa kế </a:t>
            </a:r>
            <a:r>
              <a:rPr lang="en-US" sz="2000">
                <a:solidFill>
                  <a:srgbClr val="FF0000"/>
                </a:solidFill>
                <a:latin typeface="Times New Roman"/>
                <a:ea typeface="Times New Roman"/>
                <a:cs typeface="Times New Roman"/>
                <a:sym typeface="Times New Roman"/>
              </a:rPr>
              <a:t>yêu cầu xác nhận quyền thừa kế của mình hoặc bác bỏ quyền thừa kế của người khác là 10 năm</a:t>
            </a:r>
            <a:r>
              <a:rPr lang="en-US" sz="2000">
                <a:solidFill>
                  <a:schemeClr val="dk1"/>
                </a:solidFill>
                <a:latin typeface="Times New Roman"/>
                <a:ea typeface="Times New Roman"/>
                <a:cs typeface="Times New Roman"/>
                <a:sym typeface="Times New Roman"/>
              </a:rPr>
              <a:t>, </a:t>
            </a:r>
            <a:r>
              <a:rPr lang="en-US" sz="2000" u="sng">
                <a:solidFill>
                  <a:srgbClr val="FF0000"/>
                </a:solidFill>
                <a:latin typeface="Times New Roman"/>
                <a:ea typeface="Times New Roman"/>
                <a:cs typeface="Times New Roman"/>
                <a:sym typeface="Times New Roman"/>
              </a:rPr>
              <a:t>kể từ thời điểm mở thừa kế.</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3. Thời hiệu </a:t>
            </a:r>
            <a:r>
              <a:rPr lang="en-US" sz="2000">
                <a:solidFill>
                  <a:srgbClr val="FF0000"/>
                </a:solidFill>
                <a:latin typeface="Times New Roman"/>
                <a:ea typeface="Times New Roman"/>
                <a:cs typeface="Times New Roman"/>
                <a:sym typeface="Times New Roman"/>
              </a:rPr>
              <a:t>yêu cầu người thừa kế thực hiện nghĩa vụ về tài sản của người chết để lại là 03 năm</a:t>
            </a:r>
            <a:r>
              <a:rPr lang="en-US" sz="2000">
                <a:solidFill>
                  <a:schemeClr val="dk1"/>
                </a:solidFill>
                <a:latin typeface="Times New Roman"/>
                <a:ea typeface="Times New Roman"/>
                <a:cs typeface="Times New Roman"/>
                <a:sym typeface="Times New Roman"/>
              </a:rPr>
              <a:t>, </a:t>
            </a:r>
            <a:r>
              <a:rPr lang="en-US" sz="2000" u="sng">
                <a:solidFill>
                  <a:srgbClr val="FF0000"/>
                </a:solidFill>
                <a:latin typeface="Times New Roman"/>
                <a:ea typeface="Times New Roman"/>
                <a:cs typeface="Times New Roman"/>
                <a:sym typeface="Times New Roman"/>
              </a:rPr>
              <a:t>kể từ thời điểm mở thừa kế.</a:t>
            </a:r>
            <a:endParaRPr sz="2000" u="sng">
              <a:solidFill>
                <a:srgbClr val="FF0000"/>
              </a:solidFill>
              <a:latin typeface="Times New Roman"/>
              <a:ea typeface="Times New Roman"/>
              <a:cs typeface="Times New Roman"/>
              <a:sym typeface="Times New Roman"/>
            </a:endParaRPr>
          </a:p>
        </p:txBody>
      </p:sp>
      <p:pic>
        <p:nvPicPr>
          <p:cNvPr descr="22.jpg" id="521" name="Google Shape;521;p64"/>
          <p:cNvPicPr preferRelativeResize="0"/>
          <p:nvPr/>
        </p:nvPicPr>
        <p:blipFill rotWithShape="1">
          <a:blip r:embed="rId3">
            <a:alphaModFix/>
          </a:blip>
          <a:srcRect b="0" l="0" r="0" t="0"/>
          <a:stretch/>
        </p:blipFill>
        <p:spPr>
          <a:xfrm>
            <a:off x="6979103" y="457200"/>
            <a:ext cx="1898196" cy="1143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5"/>
          <p:cNvSpPr txBox="1"/>
          <p:nvPr>
            <p:ph idx="1" type="body"/>
          </p:nvPr>
        </p:nvSpPr>
        <p:spPr>
          <a:xfrm>
            <a:off x="914400" y="762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27" name="Google Shape;527;p65"/>
          <p:cNvSpPr txBox="1"/>
          <p:nvPr/>
        </p:nvSpPr>
        <p:spPr>
          <a:xfrm>
            <a:off x="914400" y="1777186"/>
            <a:ext cx="7924800" cy="2185214"/>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600">
                <a:solidFill>
                  <a:schemeClr val="dk1"/>
                </a:solidFill>
                <a:latin typeface="Times New Roman"/>
                <a:ea typeface="Times New Roman"/>
                <a:cs typeface="Times New Roman"/>
                <a:sym typeface="Times New Roman"/>
              </a:rPr>
              <a:t>3. Thừa kế theo di chúc</a:t>
            </a:r>
            <a:endParaRPr/>
          </a:p>
          <a:p>
            <a:pPr indent="-342900" lvl="0" marL="34290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Di chúc </a:t>
            </a:r>
            <a:r>
              <a:rPr b="1" lang="en-US" sz="2600">
                <a:solidFill>
                  <a:srgbClr val="FF0000"/>
                </a:solidFill>
                <a:latin typeface="Times New Roman"/>
                <a:ea typeface="Times New Roman"/>
                <a:cs typeface="Times New Roman"/>
                <a:sym typeface="Times New Roman"/>
              </a:rPr>
              <a:t>(Testaments): </a:t>
            </a:r>
            <a:r>
              <a:rPr lang="en-US" sz="2800">
                <a:solidFill>
                  <a:schemeClr val="dk1"/>
                </a:solidFill>
                <a:latin typeface="Times New Roman"/>
                <a:ea typeface="Times New Roman"/>
                <a:cs typeface="Times New Roman"/>
                <a:sym typeface="Times New Roman"/>
              </a:rPr>
              <a:t>Di chúc là sự thể hiện ý chí của cá nhân nhằm chuyển tài sản của mình cho người khác sau khi chết. (Điều 624, BLDS 2015).</a:t>
            </a:r>
            <a:endParaRPr sz="2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sz="2600">
              <a:solidFill>
                <a:schemeClr val="dk1"/>
              </a:solidFill>
              <a:latin typeface="Times New Roman"/>
              <a:ea typeface="Times New Roman"/>
              <a:cs typeface="Times New Roman"/>
              <a:sym typeface="Times New Roman"/>
            </a:endParaRPr>
          </a:p>
        </p:txBody>
      </p:sp>
      <p:pic>
        <p:nvPicPr>
          <p:cNvPr descr="24.jpg" id="528" name="Google Shape;528;p65"/>
          <p:cNvPicPr preferRelativeResize="0"/>
          <p:nvPr/>
        </p:nvPicPr>
        <p:blipFill rotWithShape="1">
          <a:blip r:embed="rId3">
            <a:alphaModFix/>
          </a:blip>
          <a:srcRect b="0" l="0" r="0" t="0"/>
          <a:stretch/>
        </p:blipFill>
        <p:spPr>
          <a:xfrm>
            <a:off x="5791200" y="457200"/>
            <a:ext cx="2505075" cy="1828800"/>
          </a:xfrm>
          <a:prstGeom prst="rect">
            <a:avLst/>
          </a:prstGeom>
          <a:noFill/>
          <a:ln>
            <a:noFill/>
          </a:ln>
        </p:spPr>
      </p:pic>
      <p:sp>
        <p:nvSpPr>
          <p:cNvPr id="529" name="Google Shape;529;p65"/>
          <p:cNvSpPr/>
          <p:nvPr/>
        </p:nvSpPr>
        <p:spPr>
          <a:xfrm>
            <a:off x="990600" y="3505200"/>
            <a:ext cx="7848600" cy="29718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Di chúc Hợp pháp</a:t>
            </a:r>
            <a:endParaRPr b="1"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Người lập di chúc minh mẫn, sáng suốt trong khi lập di chúc, không bị lừa dối, đe dọa, cưỡng ép</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Nội dung di chúc không trái pháp luật, đạo đức xã hội,</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Hình thức di chúc không trái quy định của PL</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Lucida Sans"/>
              <a:ea typeface="Lucida Sans"/>
              <a:cs typeface="Lucida Sans"/>
              <a:sym typeface="Lucida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6"/>
          <p:cNvSpPr txBox="1"/>
          <p:nvPr>
            <p:ph idx="1" type="body"/>
          </p:nvPr>
        </p:nvSpPr>
        <p:spPr>
          <a:xfrm>
            <a:off x="914400" y="762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35" name="Google Shape;535;p66"/>
          <p:cNvSpPr txBox="1"/>
          <p:nvPr/>
        </p:nvSpPr>
        <p:spPr>
          <a:xfrm>
            <a:off x="914400" y="1600200"/>
            <a:ext cx="7924800" cy="393954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Thừa kế theo di chúc</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i="1" lang="en-US" sz="2800">
                <a:solidFill>
                  <a:schemeClr val="dk1"/>
                </a:solidFill>
                <a:latin typeface="Times New Roman"/>
                <a:ea typeface="Times New Roman"/>
                <a:cs typeface="Times New Roman"/>
                <a:sym typeface="Times New Roman"/>
              </a:rPr>
              <a:t>Điều 628. Di chúc bằng văn bản </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Di chúc bằng văn bản bao gồm:</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1. Di chúc bằng văn bản </a:t>
            </a:r>
            <a:r>
              <a:rPr i="1" lang="en-US" sz="2800">
                <a:solidFill>
                  <a:srgbClr val="FF0000"/>
                </a:solidFill>
                <a:latin typeface="Times New Roman"/>
                <a:ea typeface="Times New Roman"/>
                <a:cs typeface="Times New Roman"/>
                <a:sym typeface="Times New Roman"/>
              </a:rPr>
              <a:t>không có người làm chứng</a:t>
            </a:r>
            <a:r>
              <a:rPr i="1" lang="en-US" sz="2800">
                <a:solidFill>
                  <a:schemeClr val="dk1"/>
                </a:solidFill>
                <a:latin typeface="Times New Roman"/>
                <a:ea typeface="Times New Roman"/>
                <a:cs typeface="Times New Roman"/>
                <a:sym typeface="Times New Roman"/>
              </a:rPr>
              <a:t>;</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2. Di chúc bằng văn bản </a:t>
            </a:r>
            <a:r>
              <a:rPr i="1" lang="en-US" sz="2800">
                <a:solidFill>
                  <a:srgbClr val="FF0000"/>
                </a:solidFill>
                <a:latin typeface="Times New Roman"/>
                <a:ea typeface="Times New Roman"/>
                <a:cs typeface="Times New Roman"/>
                <a:sym typeface="Times New Roman"/>
              </a:rPr>
              <a:t>có người làm chứng</a:t>
            </a:r>
            <a:r>
              <a:rPr i="1" lang="en-US" sz="2800">
                <a:solidFill>
                  <a:schemeClr val="dk1"/>
                </a:solidFill>
                <a:latin typeface="Times New Roman"/>
                <a:ea typeface="Times New Roman"/>
                <a:cs typeface="Times New Roman"/>
                <a:sym typeface="Times New Roman"/>
              </a:rPr>
              <a:t>;</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3. Di chúc bằng văn bản </a:t>
            </a:r>
            <a:r>
              <a:rPr i="1" lang="en-US" sz="2800">
                <a:solidFill>
                  <a:srgbClr val="FF0000"/>
                </a:solidFill>
                <a:latin typeface="Times New Roman"/>
                <a:ea typeface="Times New Roman"/>
                <a:cs typeface="Times New Roman"/>
                <a:sym typeface="Times New Roman"/>
              </a:rPr>
              <a:t>có công chứng</a:t>
            </a:r>
            <a:r>
              <a:rPr i="1" lang="en-US" sz="2800">
                <a:solidFill>
                  <a:schemeClr val="dk1"/>
                </a:solidFill>
                <a:latin typeface="Times New Roman"/>
                <a:ea typeface="Times New Roman"/>
                <a:cs typeface="Times New Roman"/>
                <a:sym typeface="Times New Roman"/>
              </a:rPr>
              <a:t>;</a:t>
            </a:r>
            <a:endParaRPr i="1"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800">
                <a:solidFill>
                  <a:schemeClr val="dk1"/>
                </a:solidFill>
                <a:latin typeface="Times New Roman"/>
                <a:ea typeface="Times New Roman"/>
                <a:cs typeface="Times New Roman"/>
                <a:sym typeface="Times New Roman"/>
              </a:rPr>
              <a:t>4. Di chúc bằng văn bản </a:t>
            </a:r>
            <a:r>
              <a:rPr i="1" lang="en-US" sz="2800">
                <a:solidFill>
                  <a:srgbClr val="FF0000"/>
                </a:solidFill>
                <a:latin typeface="Times New Roman"/>
                <a:ea typeface="Times New Roman"/>
                <a:cs typeface="Times New Roman"/>
                <a:sym typeface="Times New Roman"/>
              </a:rPr>
              <a:t>có chứng thực</a:t>
            </a:r>
            <a:r>
              <a:rPr lang="en-US" sz="2800">
                <a:solidFill>
                  <a:schemeClr val="dk1"/>
                </a:solidFill>
                <a:latin typeface="Lucida Sans"/>
                <a:ea typeface="Lucida Sans"/>
                <a:cs typeface="Lucida Sans"/>
                <a:sym typeface="Lucida Sans"/>
              </a:rPr>
              <a:t>.</a:t>
            </a:r>
            <a:endParaRPr sz="2800">
              <a:solidFill>
                <a:schemeClr val="dk1"/>
              </a:solidFill>
              <a:latin typeface="Lucida Sans"/>
              <a:ea typeface="Lucida Sans"/>
              <a:cs typeface="Lucida Sans"/>
              <a:sym typeface="Lucida Sans"/>
            </a:endParaRPr>
          </a:p>
          <a:p>
            <a:pPr indent="-342900" lvl="0" marL="342900" marR="0" rtl="0" algn="l">
              <a:spcBef>
                <a:spcPts val="0"/>
              </a:spcBef>
              <a:spcAft>
                <a:spcPts val="0"/>
              </a:spcAft>
              <a:buNone/>
            </a:pPr>
            <a:r>
              <a:t/>
            </a:r>
            <a:endParaRPr b="1" sz="2600">
              <a:solidFill>
                <a:schemeClr val="dk1"/>
              </a:solidFill>
              <a:latin typeface="Times New Roman"/>
              <a:ea typeface="Times New Roman"/>
              <a:cs typeface="Times New Roman"/>
              <a:sym typeface="Times New Roman"/>
            </a:endParaRPr>
          </a:p>
        </p:txBody>
      </p:sp>
      <p:pic>
        <p:nvPicPr>
          <p:cNvPr descr="24.jpg" id="536" name="Google Shape;536;p66"/>
          <p:cNvPicPr preferRelativeResize="0"/>
          <p:nvPr/>
        </p:nvPicPr>
        <p:blipFill rotWithShape="1">
          <a:blip r:embed="rId3">
            <a:alphaModFix/>
          </a:blip>
          <a:srcRect b="0" l="0" r="0" t="0"/>
          <a:stretch/>
        </p:blipFill>
        <p:spPr>
          <a:xfrm>
            <a:off x="5791200" y="457200"/>
            <a:ext cx="2505075" cy="18288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42" name="Google Shape;542;p67"/>
          <p:cNvSpPr txBox="1"/>
          <p:nvPr/>
        </p:nvSpPr>
        <p:spPr>
          <a:xfrm>
            <a:off x="914400" y="1371600"/>
            <a:ext cx="7924800" cy="504753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Thừa kế theo di chúc</a:t>
            </a:r>
            <a:endParaRPr/>
          </a:p>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629. Di chúc miệng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Trường hợp tính mạng một người bị cái chết đe dọa và không thể lập di chúc bằng văn bản thì có thể lập di chúc miệng.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Sau 03 tháng, kể từ thời điểm di chúc miệng mà người lập di chúc còn sống, minh mẫn, sáng suốt thì di chúc miệng mặc nhiên bị hủy bỏ.</a:t>
            </a:r>
            <a:endParaRPr/>
          </a:p>
          <a:p>
            <a:pPr indent="0" lvl="0" marL="0" marR="0" rtl="0" algn="just">
              <a:spcBef>
                <a:spcPts val="0"/>
              </a:spcBef>
              <a:spcAft>
                <a:spcPts val="0"/>
              </a:spcAft>
              <a:buNone/>
            </a:pPr>
            <a:r>
              <a:rPr i="1" lang="en-US" sz="1800">
                <a:solidFill>
                  <a:srgbClr val="FF0000"/>
                </a:solidFill>
                <a:latin typeface="Times New Roman"/>
                <a:ea typeface="Times New Roman"/>
                <a:cs typeface="Times New Roman"/>
                <a:sym typeface="Times New Roman"/>
              </a:rPr>
              <a:t>*</a:t>
            </a:r>
            <a:r>
              <a:rPr i="1" lang="en-US" sz="1800">
                <a:solidFill>
                  <a:schemeClr val="dk1"/>
                </a:solidFill>
                <a:latin typeface="Times New Roman"/>
                <a:ea typeface="Times New Roman"/>
                <a:cs typeface="Times New Roman"/>
                <a:sym typeface="Times New Roman"/>
              </a:rPr>
              <a:t>Di chúc miệng được coi là hợp pháp nếu người di chúc miệng thể hiện ý chí cuối cùng của mình </a:t>
            </a:r>
            <a:r>
              <a:rPr b="1" i="1" lang="en-US" sz="1800">
                <a:solidFill>
                  <a:schemeClr val="dk1"/>
                </a:solidFill>
                <a:latin typeface="Times New Roman"/>
                <a:ea typeface="Times New Roman"/>
                <a:cs typeface="Times New Roman"/>
                <a:sym typeface="Times New Roman"/>
              </a:rPr>
              <a:t>trước mặt ít nhất hai người làm chứng </a:t>
            </a:r>
            <a:r>
              <a:rPr i="1" lang="en-US" sz="1800">
                <a:solidFill>
                  <a:schemeClr val="dk1"/>
                </a:solidFill>
                <a:latin typeface="Times New Roman"/>
                <a:ea typeface="Times New Roman"/>
                <a:cs typeface="Times New Roman"/>
                <a:sym typeface="Times New Roman"/>
              </a:rPr>
              <a:t>và ngay sau khi người di chúc miệng thể hiện ý chí cuối cùng, người làm chứng </a:t>
            </a:r>
            <a:r>
              <a:rPr b="1" i="1" lang="en-US" sz="1800">
                <a:solidFill>
                  <a:schemeClr val="dk1"/>
                </a:solidFill>
                <a:latin typeface="Times New Roman"/>
                <a:ea typeface="Times New Roman"/>
                <a:cs typeface="Times New Roman"/>
                <a:sym typeface="Times New Roman"/>
              </a:rPr>
              <a:t>ghi chép lại, cùng ký tên hoặc điểm chỉ.</a:t>
            </a:r>
            <a:r>
              <a:rPr i="1" lang="en-US" sz="1800">
                <a:solidFill>
                  <a:schemeClr val="dk1"/>
                </a:solidFill>
                <a:latin typeface="Times New Roman"/>
                <a:ea typeface="Times New Roman"/>
                <a:cs typeface="Times New Roman"/>
                <a:sym typeface="Times New Roman"/>
              </a:rPr>
              <a:t> Trong thời hạn </a:t>
            </a:r>
            <a:r>
              <a:rPr b="1" i="1" lang="en-US" sz="1800">
                <a:solidFill>
                  <a:schemeClr val="dk1"/>
                </a:solidFill>
                <a:latin typeface="Times New Roman"/>
                <a:ea typeface="Times New Roman"/>
                <a:cs typeface="Times New Roman"/>
                <a:sym typeface="Times New Roman"/>
              </a:rPr>
              <a:t>05 ngày làm việc</a:t>
            </a:r>
            <a:r>
              <a:rPr i="1" lang="en-US" sz="1800">
                <a:solidFill>
                  <a:schemeClr val="dk1"/>
                </a:solidFill>
                <a:latin typeface="Times New Roman"/>
                <a:ea typeface="Times New Roman"/>
                <a:cs typeface="Times New Roman"/>
                <a:sym typeface="Times New Roman"/>
              </a:rPr>
              <a:t>, kể từ ngày người di chúc miệng thể hiện ý chí cuối cùng thì di </a:t>
            </a:r>
            <a:r>
              <a:rPr b="1" i="1" lang="en-US" sz="1800">
                <a:solidFill>
                  <a:schemeClr val="dk1"/>
                </a:solidFill>
                <a:latin typeface="Times New Roman"/>
                <a:ea typeface="Times New Roman"/>
                <a:cs typeface="Times New Roman"/>
                <a:sym typeface="Times New Roman"/>
              </a:rPr>
              <a:t>chúc phải được công chứng viên hoặc cơ quan có thẩm quyền chứng thực xác nhận chữ ký hoặc điểm chỉ của người làm chứng</a:t>
            </a:r>
            <a:r>
              <a:rPr lang="en-US" sz="18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1800">
                <a:solidFill>
                  <a:schemeClr val="dk1"/>
                </a:solidFill>
                <a:latin typeface="Times New Roman"/>
                <a:ea typeface="Times New Roman"/>
                <a:cs typeface="Times New Roman"/>
                <a:sym typeface="Times New Roman"/>
              </a:rPr>
              <a:t>(Khoản 5, Điều 630, BLDS 2015)</a:t>
            </a:r>
            <a:endParaRPr/>
          </a:p>
        </p:txBody>
      </p:sp>
      <p:pic>
        <p:nvPicPr>
          <p:cNvPr descr="24.jpg" id="543" name="Google Shape;543;p67"/>
          <p:cNvPicPr preferRelativeResize="0"/>
          <p:nvPr/>
        </p:nvPicPr>
        <p:blipFill rotWithShape="1">
          <a:blip r:embed="rId3">
            <a:alphaModFix/>
          </a:blip>
          <a:srcRect b="0" l="0" r="0" t="0"/>
          <a:stretch/>
        </p:blipFill>
        <p:spPr>
          <a:xfrm>
            <a:off x="6334125" y="304800"/>
            <a:ext cx="2505075" cy="182880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49" name="Google Shape;549;p68"/>
          <p:cNvSpPr txBox="1"/>
          <p:nvPr/>
        </p:nvSpPr>
        <p:spPr>
          <a:xfrm>
            <a:off x="914400" y="1371600"/>
            <a:ext cx="7924800" cy="532453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Thừa kế theo di chúc</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644. Người thừa kế không phụ thuộc vào nội dung của di chúc</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Những người sau đây </a:t>
            </a:r>
            <a:r>
              <a:rPr b="1" i="1" lang="en-US" sz="2400">
                <a:solidFill>
                  <a:srgbClr val="FF0000"/>
                </a:solidFill>
                <a:latin typeface="Times New Roman"/>
                <a:ea typeface="Times New Roman"/>
                <a:cs typeface="Times New Roman"/>
                <a:sym typeface="Times New Roman"/>
              </a:rPr>
              <a:t>vẫn được hưởng phần di sản bằng hai phần ba suất của một người thừa kế theo pháp luật </a:t>
            </a:r>
            <a:r>
              <a:rPr lang="en-US" sz="2400">
                <a:solidFill>
                  <a:schemeClr val="dk1"/>
                </a:solidFill>
                <a:latin typeface="Times New Roman"/>
                <a:ea typeface="Times New Roman"/>
                <a:cs typeface="Times New Roman"/>
                <a:sym typeface="Times New Roman"/>
              </a:rPr>
              <a:t>nếu di sản được chia theo pháp luật, </a:t>
            </a:r>
            <a:r>
              <a:rPr i="1" lang="en-US" sz="2400">
                <a:solidFill>
                  <a:srgbClr val="FF0000"/>
                </a:solidFill>
                <a:latin typeface="Times New Roman"/>
                <a:ea typeface="Times New Roman"/>
                <a:cs typeface="Times New Roman"/>
                <a:sym typeface="Times New Roman"/>
              </a:rPr>
              <a:t>trong trường hợp họ không được người lập di chúc cho hưởng di sản hoặc chỉ cho hưởng phần di sản ít hơn hai phần ba suất đó</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rgbClr val="FF0000"/>
                </a:solidFill>
                <a:latin typeface="Times New Roman"/>
                <a:ea typeface="Times New Roman"/>
                <a:cs typeface="Times New Roman"/>
                <a:sym typeface="Times New Roman"/>
              </a:rPr>
              <a:t>a) Con chưa thành niên, cha, mẹ, vợ, chồng;</a:t>
            </a:r>
            <a:endParaRPr/>
          </a:p>
          <a:p>
            <a:pPr indent="0" lvl="0" marL="0" marR="0" rtl="0" algn="just">
              <a:spcBef>
                <a:spcPts val="0"/>
              </a:spcBef>
              <a:spcAft>
                <a:spcPts val="0"/>
              </a:spcAft>
              <a:buNone/>
            </a:pPr>
            <a:r>
              <a:rPr i="1" lang="en-US" sz="2400">
                <a:solidFill>
                  <a:srgbClr val="FF0000"/>
                </a:solidFill>
                <a:latin typeface="Times New Roman"/>
                <a:ea typeface="Times New Roman"/>
                <a:cs typeface="Times New Roman"/>
                <a:sym typeface="Times New Roman"/>
              </a:rPr>
              <a:t>b) Con thành niên mà không có khả năng lao động.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Quy định tại khoản 1 Điều này không áp dụng đối với người từ chối nhận di sản theo quy định tại Điều 620 hoặc họ là những người không có quyền hưởng di sản theo quy định tại khoản 1 Điều 621 của Bộ luật này.</a:t>
            </a:r>
            <a:endParaRPr/>
          </a:p>
        </p:txBody>
      </p:sp>
      <p:pic>
        <p:nvPicPr>
          <p:cNvPr descr="24.jpg" id="550" name="Google Shape;550;p68"/>
          <p:cNvPicPr preferRelativeResize="0"/>
          <p:nvPr/>
        </p:nvPicPr>
        <p:blipFill rotWithShape="1">
          <a:blip r:embed="rId3">
            <a:alphaModFix/>
          </a:blip>
          <a:srcRect b="0" l="0" r="0" t="0"/>
          <a:stretch/>
        </p:blipFill>
        <p:spPr>
          <a:xfrm>
            <a:off x="5791200" y="304800"/>
            <a:ext cx="2514600" cy="1447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9"/>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56" name="Google Shape;556;p69"/>
          <p:cNvSpPr txBox="1"/>
          <p:nvPr/>
        </p:nvSpPr>
        <p:spPr>
          <a:xfrm>
            <a:off x="914400" y="1371600"/>
            <a:ext cx="7924800" cy="464742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Thừa kế theo di chúc</a:t>
            </a:r>
            <a:endParaRPr/>
          </a:p>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669. Người thừa kế không phụ thuộc vào nội dung của di chúc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Ví dụ: </a:t>
            </a:r>
            <a:r>
              <a:rPr lang="en-US" sz="2400">
                <a:solidFill>
                  <a:schemeClr val="dk1"/>
                </a:solidFill>
                <a:latin typeface="Times New Roman"/>
                <a:ea typeface="Times New Roman"/>
                <a:cs typeface="Times New Roman"/>
                <a:sym typeface="Times New Roman"/>
              </a:rPr>
              <a:t>A và B là vợ chồng, có con là C (20 tuổi), D (19 tuổi) và E (5 tuổi). A chết để lại di sản là 120 triệu, di chúc cho C hưởng 60 triệu, D hưởng 60 triệu. </a:t>
            </a:r>
            <a:endParaRPr/>
          </a:p>
          <a:p>
            <a:pPr indent="-152400" lvl="0" marL="0" marR="0" rtl="0" algn="just">
              <a:spcBef>
                <a:spcPts val="0"/>
              </a:spcBef>
              <a:spcAft>
                <a:spcPts val="0"/>
              </a:spcAft>
              <a:buClr>
                <a:srgbClr val="FF0000"/>
              </a:buClr>
              <a:buSzPts val="2400"/>
              <a:buFont typeface="Noto Sans Symbols"/>
              <a:buChar char="🡪"/>
            </a:pPr>
            <a:r>
              <a:rPr b="1" lang="en-US" sz="2400">
                <a:solidFill>
                  <a:srgbClr val="FF0000"/>
                </a:solidFill>
                <a:latin typeface="Times New Roman"/>
                <a:ea typeface="Times New Roman"/>
                <a:cs typeface="Times New Roman"/>
                <a:sym typeface="Times New Roman"/>
              </a:rPr>
              <a:t>B, E là người thừa kế không phụ thuộc vào nội dung di chúc.</a:t>
            </a:r>
            <a:endParaRPr/>
          </a:p>
          <a:p>
            <a:pPr indent="-152400" lvl="0" marL="0" marR="0" rtl="0" algn="just">
              <a:spcBef>
                <a:spcPts val="0"/>
              </a:spcBef>
              <a:spcAft>
                <a:spcPts val="0"/>
              </a:spcAft>
              <a:buClr>
                <a:srgbClr val="FF0000"/>
              </a:buClr>
              <a:buSzPts val="2400"/>
              <a:buFont typeface="Noto Sans Symbols"/>
              <a:buChar char="🡪"/>
            </a:pPr>
            <a:r>
              <a:rPr b="1" lang="en-US" sz="2400">
                <a:solidFill>
                  <a:srgbClr val="FF0000"/>
                </a:solidFill>
                <a:latin typeface="Times New Roman"/>
                <a:ea typeface="Times New Roman"/>
                <a:cs typeface="Times New Roman"/>
                <a:sym typeface="Times New Roman"/>
              </a:rPr>
              <a:t>Theo pháp luật: B=C=D=E=120tr/4=30tr/suất thừa kế</a:t>
            </a:r>
            <a:endParaRPr/>
          </a:p>
          <a:p>
            <a:pPr indent="-152400" lvl="0" marL="0" marR="0" rtl="0" algn="just">
              <a:spcBef>
                <a:spcPts val="0"/>
              </a:spcBef>
              <a:spcAft>
                <a:spcPts val="0"/>
              </a:spcAft>
              <a:buClr>
                <a:srgbClr val="FF0000"/>
              </a:buClr>
              <a:buSzPts val="2400"/>
              <a:buFont typeface="Noto Sans Symbols"/>
              <a:buChar char="🡪"/>
            </a:pPr>
            <a:r>
              <a:rPr b="1" lang="en-US" sz="2400">
                <a:solidFill>
                  <a:srgbClr val="FF0000"/>
                </a:solidFill>
                <a:latin typeface="Times New Roman"/>
                <a:ea typeface="Times New Roman"/>
                <a:cs typeface="Times New Roman"/>
                <a:sym typeface="Times New Roman"/>
              </a:rPr>
              <a:t>B=E=2/3*30tr=20tr (còn lại 80tr)</a:t>
            </a:r>
            <a:endParaRPr/>
          </a:p>
          <a:p>
            <a:pPr indent="-152400" lvl="0" marL="0" marR="0" rtl="0" algn="just">
              <a:spcBef>
                <a:spcPts val="0"/>
              </a:spcBef>
              <a:spcAft>
                <a:spcPts val="0"/>
              </a:spcAft>
              <a:buClr>
                <a:srgbClr val="FF0000"/>
              </a:buClr>
              <a:buSzPts val="2400"/>
              <a:buFont typeface="Noto Sans Symbols"/>
              <a:buChar char="🡪"/>
            </a:pPr>
            <a:r>
              <a:rPr b="1" lang="en-US" sz="2400">
                <a:solidFill>
                  <a:srgbClr val="FF0000"/>
                </a:solidFill>
                <a:latin typeface="Times New Roman"/>
                <a:ea typeface="Times New Roman"/>
                <a:cs typeface="Times New Roman"/>
                <a:sym typeface="Times New Roman"/>
              </a:rPr>
              <a:t>Theo di chúc. C hưởng 40tr, D hưởng 40 triệu</a:t>
            </a:r>
            <a:endParaRPr b="1" sz="2400">
              <a:solidFill>
                <a:srgbClr val="FF0000"/>
              </a:solidFill>
              <a:latin typeface="Times New Roman"/>
              <a:ea typeface="Times New Roman"/>
              <a:cs typeface="Times New Roman"/>
              <a:sym typeface="Times New Roman"/>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24.jpg" id="557" name="Google Shape;557;p69"/>
          <p:cNvPicPr preferRelativeResize="0"/>
          <p:nvPr/>
        </p:nvPicPr>
        <p:blipFill rotWithShape="1">
          <a:blip r:embed="rId3">
            <a:alphaModFix/>
          </a:blip>
          <a:srcRect b="0" l="0" r="0" t="0"/>
          <a:stretch/>
        </p:blipFill>
        <p:spPr>
          <a:xfrm>
            <a:off x="5791200" y="304800"/>
            <a:ext cx="2514600" cy="14478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0"/>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63" name="Google Shape;563;p70"/>
          <p:cNvSpPr txBox="1"/>
          <p:nvPr/>
        </p:nvSpPr>
        <p:spPr>
          <a:xfrm>
            <a:off x="914400" y="1600200"/>
            <a:ext cx="7924800" cy="353943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Thừa kế theo pháp luật</a:t>
            </a:r>
            <a:endParaRPr/>
          </a:p>
          <a:p>
            <a:pPr indent="-342900" lvl="0" marL="34290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Là thừa kế theo hàng thừa kế, điều kiện và trình tự thừa kế theo pháp luật quy định.</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Diện thừa kế: </a:t>
            </a:r>
            <a:r>
              <a:rPr lang="en-US" sz="2800">
                <a:solidFill>
                  <a:schemeClr val="dk1"/>
                </a:solidFill>
                <a:latin typeface="Times New Roman"/>
                <a:ea typeface="Times New Roman"/>
                <a:cs typeface="Times New Roman"/>
                <a:sym typeface="Times New Roman"/>
              </a:rPr>
              <a:t>phạm vi những người có quyền thừa kế xác định theo quen hệ hôn nhân, huyết thống, nuôi dưỡng.</a:t>
            </a:r>
            <a:endParaRPr/>
          </a:p>
          <a:p>
            <a:pPr indent="-342900" lvl="0" marL="34290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Hàng thừa kế: </a:t>
            </a:r>
            <a:r>
              <a:rPr lang="en-US" sz="2800">
                <a:solidFill>
                  <a:schemeClr val="dk1"/>
                </a:solidFill>
                <a:latin typeface="Times New Roman"/>
                <a:ea typeface="Times New Roman"/>
                <a:cs typeface="Times New Roman"/>
                <a:sym typeface="Times New Roman"/>
              </a:rPr>
              <a:t>thứ tự được hưởng di sản của người thừa kế.</a:t>
            </a:r>
            <a:endParaRPr/>
          </a:p>
        </p:txBody>
      </p:sp>
      <p:pic>
        <p:nvPicPr>
          <p:cNvPr descr="25.jpg" id="564" name="Google Shape;564;p70"/>
          <p:cNvPicPr preferRelativeResize="0"/>
          <p:nvPr/>
        </p:nvPicPr>
        <p:blipFill rotWithShape="1">
          <a:blip r:embed="rId3">
            <a:alphaModFix/>
          </a:blip>
          <a:srcRect b="0" l="0" r="0" t="0"/>
          <a:stretch/>
        </p:blipFill>
        <p:spPr>
          <a:xfrm>
            <a:off x="6629400" y="381000"/>
            <a:ext cx="2238375" cy="167662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1"/>
          <p:cNvSpPr txBox="1"/>
          <p:nvPr>
            <p:ph idx="1" type="body"/>
          </p:nvPr>
        </p:nvSpPr>
        <p:spPr>
          <a:xfrm>
            <a:off x="914400" y="4572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70" name="Google Shape;570;p71"/>
          <p:cNvSpPr txBox="1"/>
          <p:nvPr/>
        </p:nvSpPr>
        <p:spPr>
          <a:xfrm>
            <a:off x="914400" y="1371600"/>
            <a:ext cx="7924800" cy="9541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Thừa kế theo pháp luật</a:t>
            </a:r>
            <a:endParaRPr/>
          </a:p>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Hàng thừa kế</a:t>
            </a:r>
            <a:endParaRPr/>
          </a:p>
        </p:txBody>
      </p:sp>
      <p:pic>
        <p:nvPicPr>
          <p:cNvPr descr="25.jpg" id="571" name="Google Shape;571;p71"/>
          <p:cNvPicPr preferRelativeResize="0"/>
          <p:nvPr/>
        </p:nvPicPr>
        <p:blipFill rotWithShape="1">
          <a:blip r:embed="rId3">
            <a:alphaModFix/>
          </a:blip>
          <a:srcRect b="0" l="0" r="0" t="0"/>
          <a:stretch/>
        </p:blipFill>
        <p:spPr>
          <a:xfrm>
            <a:off x="6400800" y="381000"/>
            <a:ext cx="2466975" cy="1847850"/>
          </a:xfrm>
          <a:prstGeom prst="rect">
            <a:avLst/>
          </a:prstGeom>
          <a:noFill/>
          <a:ln>
            <a:noFill/>
          </a:ln>
        </p:spPr>
      </p:pic>
      <p:sp>
        <p:nvSpPr>
          <p:cNvPr id="572" name="Google Shape;572;p71"/>
          <p:cNvSpPr/>
          <p:nvPr/>
        </p:nvSpPr>
        <p:spPr>
          <a:xfrm>
            <a:off x="914400" y="2362200"/>
            <a:ext cx="8001000" cy="40640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1</a:t>
            </a:r>
            <a:endParaRPr b="1" i="0" sz="2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8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vợ, chồng, cha đẻ, mẹ đẻ, cha nuôi, mẹ nuôi, con đẻ, con nuôi của người chết;</a:t>
            </a:r>
            <a:endParaRPr b="0"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0" i="0" sz="2000" u="none" cap="none" strike="noStrike">
              <a:solidFill>
                <a:schemeClr val="dk1"/>
              </a:solidFill>
              <a:latin typeface="Times New Roman"/>
              <a:ea typeface="Times New Roman"/>
              <a:cs typeface="Times New Roman"/>
              <a:sym typeface="Times New Roman"/>
            </a:endParaRPr>
          </a:p>
          <a:p>
            <a:pPr indent="-177800" lvl="1" marL="114300" marR="0" rtl="0" algn="l">
              <a:lnSpc>
                <a:spcPct val="75000"/>
              </a:lnSpc>
              <a:spcBef>
                <a:spcPts val="20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2</a:t>
            </a:r>
            <a:endParaRPr b="1" i="0" sz="2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8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ông nội, bà nội, ông ngoại, bà ngoại, anh ruột, chị ruột, em ruột của người chết; cháu ruột của người chết mà người chết là ông nội, bà nội, ông ngoại, bà ngoại;</a:t>
            </a:r>
            <a:endParaRPr b="0" i="0" sz="2000" u="none" cap="none" strike="noStrike">
              <a:solidFill>
                <a:schemeClr val="dk1"/>
              </a:solidFill>
              <a:latin typeface="Times New Roman"/>
              <a:ea typeface="Times New Roman"/>
              <a:cs typeface="Times New Roman"/>
              <a:sym typeface="Times New Roman"/>
            </a:endParaRPr>
          </a:p>
          <a:p>
            <a:pPr indent="0" lvl="1" marL="114300" marR="0" rtl="0" algn="l">
              <a:lnSpc>
                <a:spcPct val="75000"/>
              </a:lnSpc>
              <a:spcBef>
                <a:spcPts val="200"/>
              </a:spcBef>
              <a:spcAft>
                <a:spcPts val="0"/>
              </a:spcAft>
              <a:buClr>
                <a:schemeClr val="dk1"/>
              </a:buClr>
              <a:buSzPts val="2000"/>
              <a:buFont typeface="Lucida Sans"/>
              <a:buNone/>
            </a:pPr>
            <a:r>
              <a:t/>
            </a:r>
            <a:endParaRPr b="0" i="0" sz="2000" u="none" cap="none" strike="noStrike">
              <a:solidFill>
                <a:schemeClr val="dk1"/>
              </a:solidFill>
              <a:latin typeface="Times New Roman"/>
              <a:ea typeface="Times New Roman"/>
              <a:cs typeface="Times New Roman"/>
              <a:sym typeface="Times New Roman"/>
            </a:endParaRPr>
          </a:p>
          <a:p>
            <a:pPr indent="-177800" lvl="1" marL="114300" marR="0" rtl="0" algn="l">
              <a:lnSpc>
                <a:spcPct val="75000"/>
              </a:lnSpc>
              <a:spcBef>
                <a:spcPts val="20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3</a:t>
            </a:r>
            <a:endParaRPr b="1" i="0" sz="2800" u="none" cap="none" strike="noStrike">
              <a:solidFill>
                <a:schemeClr val="dk1"/>
              </a:solidFill>
              <a:latin typeface="Times New Roman"/>
              <a:ea typeface="Times New Roman"/>
              <a:cs typeface="Times New Roman"/>
              <a:sym typeface="Times New Roman"/>
            </a:endParaRPr>
          </a:p>
          <a:p>
            <a:pPr indent="-127000" lvl="2" marL="228600" marR="0" rtl="0" algn="l">
              <a:lnSpc>
                <a:spcPct val="75000"/>
              </a:lnSpc>
              <a:spcBef>
                <a:spcPts val="280"/>
              </a:spcBef>
              <a:spcAft>
                <a:spcPts val="0"/>
              </a:spcAft>
              <a:buClr>
                <a:schemeClr val="dk1"/>
              </a:buClr>
              <a:buSzPts val="2000"/>
              <a:buFont typeface="Times New Roman"/>
              <a:buChar char="•"/>
            </a:pPr>
            <a:r>
              <a:rPr b="0" i="0" lang="en-US" sz="2000" u="none" cap="none" strike="noStrike">
                <a:solidFill>
                  <a:schemeClr val="dk1"/>
                </a:solidFill>
                <a:latin typeface="Times New Roman"/>
                <a:ea typeface="Times New Roman"/>
                <a:cs typeface="Times New Roman"/>
                <a:sym typeface="Times New Roman"/>
              </a:rPr>
              <a:t>cụ nội, cụ ngoại của người chết; bác ruột, chú ruột, cậu ruột, cô ruột, dì ruột của người chết; cháu ruột của người chết mà người chết là bác ruột, chú ruột, cậu ruột, cô ruột, dì ruột, chắt ruột của người chết mà người chết là cụ nội, cụ ngoại.</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8"/>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42" name="Google Shape;142;p18"/>
          <p:cNvSpPr txBox="1"/>
          <p:nvPr/>
        </p:nvSpPr>
        <p:spPr>
          <a:xfrm>
            <a:off x="762000" y="1371600"/>
            <a:ext cx="8229600" cy="48320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3. Công nhận, tông tọng, bảo vệ và bảo đảm quyền dân sự</a:t>
            </a:r>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“Ở nước CHXHCN Việt Nam, các quyền dân sự được </a:t>
            </a:r>
            <a:r>
              <a:rPr lang="en-US" sz="3200">
                <a:solidFill>
                  <a:srgbClr val="FF0000"/>
                </a:solidFill>
                <a:latin typeface="Times New Roman"/>
                <a:ea typeface="Times New Roman"/>
                <a:cs typeface="Times New Roman"/>
                <a:sym typeface="Times New Roman"/>
              </a:rPr>
              <a:t>công nhận, tôn trọng, bảo vệ và bảo đảm </a:t>
            </a:r>
            <a:r>
              <a:rPr lang="en-US" sz="3200">
                <a:solidFill>
                  <a:schemeClr val="dk1"/>
                </a:solidFill>
                <a:latin typeface="Times New Roman"/>
                <a:ea typeface="Times New Roman"/>
                <a:cs typeface="Times New Roman"/>
                <a:sym typeface="Times New Roman"/>
              </a:rPr>
              <a:t>theo Hiến pháp và pháp luật.</a:t>
            </a:r>
            <a:endParaRPr/>
          </a:p>
          <a:p>
            <a:pPr indent="0" lvl="0" marL="0" marR="0" rtl="0" algn="just">
              <a:spcBef>
                <a:spcPts val="0"/>
              </a:spcBef>
              <a:spcAft>
                <a:spcPts val="0"/>
              </a:spcAft>
              <a:buNone/>
            </a:pPr>
            <a:r>
              <a:rPr lang="en-US" sz="3200">
                <a:solidFill>
                  <a:schemeClr val="dk1"/>
                </a:solidFill>
                <a:latin typeface="Times New Roman"/>
                <a:ea typeface="Times New Roman"/>
                <a:cs typeface="Times New Roman"/>
                <a:sym typeface="Times New Roman"/>
              </a:rPr>
              <a:t>Quyền dân sự chỉ </a:t>
            </a:r>
            <a:r>
              <a:rPr lang="en-US" sz="3200">
                <a:solidFill>
                  <a:srgbClr val="FF0000"/>
                </a:solidFill>
                <a:latin typeface="Times New Roman"/>
                <a:ea typeface="Times New Roman"/>
                <a:cs typeface="Times New Roman"/>
                <a:sym typeface="Times New Roman"/>
              </a:rPr>
              <a:t>có thể bị hạn chế </a:t>
            </a:r>
            <a:r>
              <a:rPr lang="en-US" sz="3200">
                <a:solidFill>
                  <a:schemeClr val="dk1"/>
                </a:solidFill>
                <a:latin typeface="Times New Roman"/>
                <a:ea typeface="Times New Roman"/>
                <a:cs typeface="Times New Roman"/>
                <a:sym typeface="Times New Roman"/>
              </a:rPr>
              <a:t>theo quy định của luật trong trường hợp cần thiết vì lý do </a:t>
            </a:r>
            <a:r>
              <a:rPr lang="en-US" sz="3200">
                <a:solidFill>
                  <a:srgbClr val="FF0000"/>
                </a:solidFill>
                <a:latin typeface="Times New Roman"/>
                <a:ea typeface="Times New Roman"/>
                <a:cs typeface="Times New Roman"/>
                <a:sym typeface="Times New Roman"/>
              </a:rPr>
              <a:t>quốc phòng, an ninh quốc gia, trật tự, an toàn xã hội, đạo đức xã hội, sức khỏe của cộng đồng</a:t>
            </a:r>
            <a:r>
              <a:rPr lang="en-US" sz="32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3200">
                <a:solidFill>
                  <a:schemeClr val="dk1"/>
                </a:solidFill>
                <a:latin typeface="Times New Roman"/>
                <a:ea typeface="Times New Roman"/>
                <a:cs typeface="Times New Roman"/>
                <a:sym typeface="Times New Roman"/>
              </a:rPr>
              <a:t>(Điều 2, BLDS2015)</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2"/>
          <p:cNvSpPr txBox="1"/>
          <p:nvPr>
            <p:ph idx="1" type="body"/>
          </p:nvPr>
        </p:nvSpPr>
        <p:spPr>
          <a:xfrm>
            <a:off x="838200" y="2286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78" name="Google Shape;578;p72"/>
          <p:cNvSpPr txBox="1"/>
          <p:nvPr/>
        </p:nvSpPr>
        <p:spPr>
          <a:xfrm>
            <a:off x="838200" y="990600"/>
            <a:ext cx="8153400" cy="5878532"/>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4. Thừa kế theo pháp luật</a:t>
            </a:r>
            <a:endParaRPr/>
          </a:p>
          <a:p>
            <a:pPr indent="0" lvl="0" marL="0" marR="0" rtl="0" algn="just">
              <a:spcBef>
                <a:spcPts val="0"/>
              </a:spcBef>
              <a:spcAft>
                <a:spcPts val="0"/>
              </a:spcAft>
              <a:buNone/>
            </a:pPr>
            <a:r>
              <a:rPr b="1" lang="en-US" sz="2000">
                <a:solidFill>
                  <a:schemeClr val="dk1"/>
                </a:solidFill>
                <a:latin typeface="Times New Roman"/>
                <a:ea typeface="Times New Roman"/>
                <a:cs typeface="Times New Roman"/>
                <a:sym typeface="Times New Roman"/>
              </a:rPr>
              <a:t>Điều 650. Những trường hợp thừa kế theo pháp luật</a:t>
            </a:r>
            <a:endParaRPr sz="20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1. Thừa kế theo pháp luật được áp dụng trong trường hợp sau đây:</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a) Không có di chúc;</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b) Di chúc không hợp pháp;</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c) Những người thừa kế theo di chúc </a:t>
            </a:r>
            <a:r>
              <a:rPr lang="en-US" sz="2000">
                <a:solidFill>
                  <a:srgbClr val="FF0000"/>
                </a:solidFill>
                <a:latin typeface="Times New Roman"/>
                <a:ea typeface="Times New Roman"/>
                <a:cs typeface="Times New Roman"/>
                <a:sym typeface="Times New Roman"/>
              </a:rPr>
              <a:t>chết trước hoặc chết cùng thời điểm </a:t>
            </a:r>
            <a:r>
              <a:rPr lang="en-US" sz="2000">
                <a:solidFill>
                  <a:schemeClr val="dk1"/>
                </a:solidFill>
                <a:latin typeface="Times New Roman"/>
                <a:ea typeface="Times New Roman"/>
                <a:cs typeface="Times New Roman"/>
                <a:sym typeface="Times New Roman"/>
              </a:rPr>
              <a:t>với người lập di chúc; cơ quan, tổ chức được hưởng thừa kế theo di chúc </a:t>
            </a:r>
            <a:r>
              <a:rPr lang="en-US" sz="2000">
                <a:solidFill>
                  <a:srgbClr val="FF0000"/>
                </a:solidFill>
                <a:latin typeface="Times New Roman"/>
                <a:ea typeface="Times New Roman"/>
                <a:cs typeface="Times New Roman"/>
                <a:sym typeface="Times New Roman"/>
              </a:rPr>
              <a:t>không còn tồn tại </a:t>
            </a:r>
            <a:r>
              <a:rPr lang="en-US" sz="2000">
                <a:solidFill>
                  <a:schemeClr val="dk1"/>
                </a:solidFill>
                <a:latin typeface="Times New Roman"/>
                <a:ea typeface="Times New Roman"/>
                <a:cs typeface="Times New Roman"/>
                <a:sym typeface="Times New Roman"/>
              </a:rPr>
              <a:t>vào thời điểm mở thừa kế;</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d) Những người được chỉ định làm người thừa kế theo di chúc mà </a:t>
            </a:r>
            <a:r>
              <a:rPr lang="en-US" sz="2000">
                <a:solidFill>
                  <a:srgbClr val="FF0000"/>
                </a:solidFill>
                <a:latin typeface="Times New Roman"/>
                <a:ea typeface="Times New Roman"/>
                <a:cs typeface="Times New Roman"/>
                <a:sym typeface="Times New Roman"/>
              </a:rPr>
              <a:t>không có quyền hưởng di sản hoặc từ chối nhận di sản</a:t>
            </a:r>
            <a:r>
              <a:rPr lang="en-US" sz="20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2. Thừa kế theo pháp luật cũng được áp dụng đối với các phần di sản sau đây:</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a) Phần di sản không được định đoạt trong di chúc;</a:t>
            </a:r>
            <a:endParaRPr/>
          </a:p>
          <a:p>
            <a:pPr indent="0" lvl="0" marL="0" marR="0" rtl="0" algn="just">
              <a:spcBef>
                <a:spcPts val="0"/>
              </a:spcBef>
              <a:spcAft>
                <a:spcPts val="0"/>
              </a:spcAft>
              <a:buNone/>
            </a:pPr>
            <a:r>
              <a:rPr lang="en-US" sz="2000">
                <a:solidFill>
                  <a:srgbClr val="FF0000"/>
                </a:solidFill>
                <a:latin typeface="Times New Roman"/>
                <a:ea typeface="Times New Roman"/>
                <a:cs typeface="Times New Roman"/>
                <a:sym typeface="Times New Roman"/>
              </a:rPr>
              <a:t>b) Phần di sản có liên quan đến phần của di chúc không có hiệu lực pháp luật;</a:t>
            </a:r>
            <a:endParaRPr/>
          </a:p>
          <a:p>
            <a:pPr indent="0" lvl="0" marL="0" marR="0" rtl="0" algn="just">
              <a:spcBef>
                <a:spcPts val="0"/>
              </a:spcBef>
              <a:spcAft>
                <a:spcPts val="0"/>
              </a:spcAft>
              <a:buNone/>
            </a:pPr>
            <a:r>
              <a:rPr lang="en-US" sz="2000">
                <a:solidFill>
                  <a:schemeClr val="dk1"/>
                </a:solidFill>
                <a:latin typeface="Times New Roman"/>
                <a:ea typeface="Times New Roman"/>
                <a:cs typeface="Times New Roman"/>
                <a:sym typeface="Times New Roman"/>
              </a:rPr>
              <a:t>c) Phần di sản có liên quan đến người được thừa kế theo di chúc nhưng họ </a:t>
            </a:r>
            <a:r>
              <a:rPr lang="en-US" sz="2000">
                <a:solidFill>
                  <a:srgbClr val="FF0000"/>
                </a:solidFill>
                <a:latin typeface="Times New Roman"/>
                <a:ea typeface="Times New Roman"/>
                <a:cs typeface="Times New Roman"/>
                <a:sym typeface="Times New Roman"/>
              </a:rPr>
              <a:t>không có quyền hưởng di sản, từ chối nhận di sản, chết trước hoặc chết cùng thời điểm</a:t>
            </a:r>
            <a:r>
              <a:rPr lang="en-US" sz="2000">
                <a:solidFill>
                  <a:schemeClr val="dk1"/>
                </a:solidFill>
                <a:latin typeface="Times New Roman"/>
                <a:ea typeface="Times New Roman"/>
                <a:cs typeface="Times New Roman"/>
                <a:sym typeface="Times New Roman"/>
              </a:rPr>
              <a:t> với người lập di chúc; liên quan đến cơ quan, tổ chức được hưởng di sản theo di chúc, nhưng không còn tồn tại vào thời điểm mở thừa kế.</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25.jpg" id="579" name="Google Shape;579;p72"/>
          <p:cNvPicPr preferRelativeResize="0"/>
          <p:nvPr/>
        </p:nvPicPr>
        <p:blipFill rotWithShape="1">
          <a:blip r:embed="rId3">
            <a:alphaModFix/>
          </a:blip>
          <a:srcRect b="0" l="0" r="0" t="0"/>
          <a:stretch/>
        </p:blipFill>
        <p:spPr>
          <a:xfrm>
            <a:off x="6934200" y="304799"/>
            <a:ext cx="1933575" cy="131393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73"/>
          <p:cNvSpPr txBox="1"/>
          <p:nvPr>
            <p:ph idx="1" type="body"/>
          </p:nvPr>
        </p:nvSpPr>
        <p:spPr>
          <a:xfrm>
            <a:off x="838200" y="2286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85" name="Google Shape;585;p73"/>
          <p:cNvSpPr txBox="1"/>
          <p:nvPr/>
        </p:nvSpPr>
        <p:spPr>
          <a:xfrm>
            <a:off x="838200" y="1219200"/>
            <a:ext cx="8153400" cy="3539430"/>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Thừa kế theo pháp luật</a:t>
            </a:r>
            <a:endParaRPr/>
          </a:p>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652. Thừa kế thế vị</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Trường hợp </a:t>
            </a:r>
            <a:r>
              <a:rPr lang="en-US" sz="2400">
                <a:solidFill>
                  <a:srgbClr val="FF0000"/>
                </a:solidFill>
                <a:latin typeface="Times New Roman"/>
                <a:ea typeface="Times New Roman"/>
                <a:cs typeface="Times New Roman"/>
                <a:sym typeface="Times New Roman"/>
              </a:rPr>
              <a:t>con của người để lại di sản </a:t>
            </a:r>
            <a:r>
              <a:rPr lang="en-US" sz="2400">
                <a:solidFill>
                  <a:schemeClr val="dk1"/>
                </a:solidFill>
                <a:latin typeface="Times New Roman"/>
                <a:ea typeface="Times New Roman"/>
                <a:cs typeface="Times New Roman"/>
                <a:sym typeface="Times New Roman"/>
              </a:rPr>
              <a:t>chết trước hoặc cùng một thời điểm với người để lại di sản </a:t>
            </a:r>
            <a:r>
              <a:rPr lang="en-US" sz="2400">
                <a:solidFill>
                  <a:srgbClr val="FF0000"/>
                </a:solidFill>
                <a:latin typeface="Times New Roman"/>
                <a:ea typeface="Times New Roman"/>
                <a:cs typeface="Times New Roman"/>
                <a:sym typeface="Times New Roman"/>
              </a:rPr>
              <a:t>thì cháu được hưởng </a:t>
            </a:r>
            <a:r>
              <a:rPr lang="en-US" sz="2400">
                <a:solidFill>
                  <a:schemeClr val="dk1"/>
                </a:solidFill>
                <a:latin typeface="Times New Roman"/>
                <a:ea typeface="Times New Roman"/>
                <a:cs typeface="Times New Roman"/>
                <a:sym typeface="Times New Roman"/>
              </a:rPr>
              <a:t>phần di sản mà cha hoặc mẹ của cháu được hưởng nếu còn sống; nếu </a:t>
            </a:r>
            <a:r>
              <a:rPr lang="en-US" sz="2400">
                <a:solidFill>
                  <a:srgbClr val="FF0000"/>
                </a:solidFill>
                <a:latin typeface="Times New Roman"/>
                <a:ea typeface="Times New Roman"/>
                <a:cs typeface="Times New Roman"/>
                <a:sym typeface="Times New Roman"/>
              </a:rPr>
              <a:t>cháu cũng chết trước hoặc cùng một thời điểm </a:t>
            </a:r>
            <a:r>
              <a:rPr lang="en-US" sz="2400">
                <a:solidFill>
                  <a:schemeClr val="dk1"/>
                </a:solidFill>
                <a:latin typeface="Times New Roman"/>
                <a:ea typeface="Times New Roman"/>
                <a:cs typeface="Times New Roman"/>
                <a:sym typeface="Times New Roman"/>
              </a:rPr>
              <a:t>với người để lại di sản thì </a:t>
            </a:r>
            <a:r>
              <a:rPr lang="en-US" sz="2400">
                <a:solidFill>
                  <a:srgbClr val="FF0000"/>
                </a:solidFill>
                <a:latin typeface="Times New Roman"/>
                <a:ea typeface="Times New Roman"/>
                <a:cs typeface="Times New Roman"/>
                <a:sym typeface="Times New Roman"/>
              </a:rPr>
              <a:t>chắt được hưởng phần di sản </a:t>
            </a:r>
            <a:r>
              <a:rPr lang="en-US" sz="2400">
                <a:solidFill>
                  <a:schemeClr val="dk1"/>
                </a:solidFill>
                <a:latin typeface="Times New Roman"/>
                <a:ea typeface="Times New Roman"/>
                <a:cs typeface="Times New Roman"/>
                <a:sym typeface="Times New Roman"/>
              </a:rPr>
              <a:t>mà cha hoặc mẹ của chắt được hưởng nếu còn sống.</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3.png" id="586" name="Google Shape;586;p73"/>
          <p:cNvPicPr preferRelativeResize="0"/>
          <p:nvPr/>
        </p:nvPicPr>
        <p:blipFill rotWithShape="1">
          <a:blip r:embed="rId3">
            <a:alphaModFix/>
          </a:blip>
          <a:srcRect b="0" l="0" r="0" t="0"/>
          <a:stretch/>
        </p:blipFill>
        <p:spPr>
          <a:xfrm>
            <a:off x="2514600" y="4257675"/>
            <a:ext cx="5410200" cy="2143125"/>
          </a:xfrm>
          <a:prstGeom prst="rect">
            <a:avLst/>
          </a:prstGeom>
          <a:noFill/>
          <a:ln>
            <a:noFill/>
          </a:ln>
        </p:spPr>
      </p:pic>
      <p:pic>
        <p:nvPicPr>
          <p:cNvPr descr="13.jpg" id="587" name="Google Shape;587;p73"/>
          <p:cNvPicPr preferRelativeResize="0"/>
          <p:nvPr/>
        </p:nvPicPr>
        <p:blipFill rotWithShape="1">
          <a:blip r:embed="rId4">
            <a:alphaModFix/>
          </a:blip>
          <a:srcRect b="0" l="0" r="0" t="0"/>
          <a:stretch/>
        </p:blipFill>
        <p:spPr>
          <a:xfrm>
            <a:off x="6553200" y="304800"/>
            <a:ext cx="2206854" cy="1712519"/>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74"/>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593" name="Google Shape;593;p74"/>
          <p:cNvSpPr txBox="1"/>
          <p:nvPr/>
        </p:nvSpPr>
        <p:spPr>
          <a:xfrm>
            <a:off x="914400" y="1219200"/>
            <a:ext cx="7924800" cy="5324535"/>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5. Thanh toán và phân chia di sản</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Điều 658. Thứ tự ưu tiên thanh toán</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Các nghĩa vụ tài sản và các khoản chi phí liên quan đến thừa kế được thanh toán theo thứ tự sau đây:</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 Chi phí hợp lý theo tập quán cho việc mai táng.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2. Tiền cấp dưỡng còn thiếu.</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3. Chi phí cho việc bảo quản di sản.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4. Tiền trợ cấp cho người sống nương nhờ.</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5. Tiền công lao động.</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6. Tiền bồi thường thiệt hại.</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7. Thuế và các khoản phải nộp khác vào ngân sách nhà nước.</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Các khoản nợ khác đối với cá nhân, pháp nhân.</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9. Tiền phạt.</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10. Các chi phí khác.</a:t>
            </a:r>
            <a:endParaRPr sz="2400">
              <a:solidFill>
                <a:schemeClr val="dk1"/>
              </a:solidFill>
              <a:latin typeface="Times New Roman"/>
              <a:ea typeface="Times New Roman"/>
              <a:cs typeface="Times New Roman"/>
              <a:sym typeface="Times New Roman"/>
            </a:endParaRPr>
          </a:p>
        </p:txBody>
      </p:sp>
      <p:pic>
        <p:nvPicPr>
          <p:cNvPr descr="14.jpg" id="594" name="Google Shape;594;p74"/>
          <p:cNvPicPr preferRelativeResize="0"/>
          <p:nvPr/>
        </p:nvPicPr>
        <p:blipFill rotWithShape="1">
          <a:blip r:embed="rId3">
            <a:alphaModFix/>
          </a:blip>
          <a:srcRect b="0" l="0" r="0" t="0"/>
          <a:stretch/>
        </p:blipFill>
        <p:spPr>
          <a:xfrm>
            <a:off x="6629400" y="381000"/>
            <a:ext cx="2114550" cy="17621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5"/>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600" name="Google Shape;600;p75"/>
          <p:cNvSpPr txBox="1"/>
          <p:nvPr/>
        </p:nvSpPr>
        <p:spPr>
          <a:xfrm>
            <a:off x="914400" y="1219201"/>
            <a:ext cx="7924800" cy="9541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Bài tập chia thừa kế</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25.jpg" id="601" name="Google Shape;601;p75"/>
          <p:cNvPicPr preferRelativeResize="0"/>
          <p:nvPr/>
        </p:nvPicPr>
        <p:blipFill rotWithShape="1">
          <a:blip r:embed="rId3">
            <a:alphaModFix/>
          </a:blip>
          <a:srcRect b="0" l="0" r="0" t="0"/>
          <a:stretch/>
        </p:blipFill>
        <p:spPr>
          <a:xfrm>
            <a:off x="6400800" y="304800"/>
            <a:ext cx="2466975" cy="1676400"/>
          </a:xfrm>
          <a:prstGeom prst="rect">
            <a:avLst/>
          </a:prstGeom>
          <a:noFill/>
          <a:ln>
            <a:noFill/>
          </a:ln>
        </p:spPr>
      </p:pic>
      <p:grpSp>
        <p:nvGrpSpPr>
          <p:cNvPr id="602" name="Google Shape;602;p75"/>
          <p:cNvGrpSpPr/>
          <p:nvPr/>
        </p:nvGrpSpPr>
        <p:grpSpPr>
          <a:xfrm>
            <a:off x="1295400" y="1752600"/>
            <a:ext cx="7239000" cy="4724400"/>
            <a:chOff x="1295400" y="1752600"/>
            <a:chExt cx="7239000" cy="4724400"/>
          </a:xfrm>
        </p:grpSpPr>
        <p:grpSp>
          <p:nvGrpSpPr>
            <p:cNvPr id="603" name="Google Shape;603;p75"/>
            <p:cNvGrpSpPr/>
            <p:nvPr/>
          </p:nvGrpSpPr>
          <p:grpSpPr>
            <a:xfrm>
              <a:off x="1295400" y="1752600"/>
              <a:ext cx="7239000" cy="4724400"/>
              <a:chOff x="1295400" y="1752600"/>
              <a:chExt cx="7239000" cy="4724400"/>
            </a:xfrm>
          </p:grpSpPr>
          <p:sp>
            <p:nvSpPr>
              <p:cNvPr id="604" name="Google Shape;604;p75"/>
              <p:cNvSpPr/>
              <p:nvPr/>
            </p:nvSpPr>
            <p:spPr>
              <a:xfrm>
                <a:off x="3505200" y="1752600"/>
                <a:ext cx="2514600" cy="4572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B1: Vẽ sơ đồ phả hệ</a:t>
                </a:r>
                <a:endParaRPr b="1" sz="1800">
                  <a:solidFill>
                    <a:schemeClr val="lt1"/>
                  </a:solidFill>
                  <a:latin typeface="Times New Roman"/>
                  <a:ea typeface="Times New Roman"/>
                  <a:cs typeface="Times New Roman"/>
                  <a:sym typeface="Times New Roman"/>
                </a:endParaRPr>
              </a:p>
            </p:txBody>
          </p:sp>
          <p:sp>
            <p:nvSpPr>
              <p:cNvPr id="605" name="Google Shape;605;p75"/>
              <p:cNvSpPr/>
              <p:nvPr/>
            </p:nvSpPr>
            <p:spPr>
              <a:xfrm>
                <a:off x="3505200" y="2362200"/>
                <a:ext cx="2514600" cy="4572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B2: Xác định di sản</a:t>
                </a:r>
                <a:endParaRPr b="1" sz="1800">
                  <a:solidFill>
                    <a:schemeClr val="lt1"/>
                  </a:solidFill>
                  <a:latin typeface="Times New Roman"/>
                  <a:ea typeface="Times New Roman"/>
                  <a:cs typeface="Times New Roman"/>
                  <a:sym typeface="Times New Roman"/>
                </a:endParaRPr>
              </a:p>
            </p:txBody>
          </p:sp>
          <p:sp>
            <p:nvSpPr>
              <p:cNvPr id="606" name="Google Shape;606;p75"/>
              <p:cNvSpPr/>
              <p:nvPr/>
            </p:nvSpPr>
            <p:spPr>
              <a:xfrm>
                <a:off x="3505200" y="2971800"/>
                <a:ext cx="25146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B3: Xác định có di chúc/ không có di chúc</a:t>
                </a:r>
                <a:endParaRPr b="1" sz="1800">
                  <a:solidFill>
                    <a:schemeClr val="lt1"/>
                  </a:solidFill>
                  <a:latin typeface="Times New Roman"/>
                  <a:ea typeface="Times New Roman"/>
                  <a:cs typeface="Times New Roman"/>
                  <a:sym typeface="Times New Roman"/>
                </a:endParaRPr>
              </a:p>
            </p:txBody>
          </p:sp>
          <p:sp>
            <p:nvSpPr>
              <p:cNvPr id="607" name="Google Shape;607;p75"/>
              <p:cNvSpPr/>
              <p:nvPr/>
            </p:nvSpPr>
            <p:spPr>
              <a:xfrm>
                <a:off x="1295400" y="3733800"/>
                <a:ext cx="28956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Chia Di sản theo Di chúc</a:t>
                </a:r>
                <a:endParaRPr b="1" sz="1800">
                  <a:solidFill>
                    <a:schemeClr val="lt1"/>
                  </a:solidFill>
                  <a:latin typeface="Times New Roman"/>
                  <a:ea typeface="Times New Roman"/>
                  <a:cs typeface="Times New Roman"/>
                  <a:sym typeface="Times New Roman"/>
                </a:endParaRPr>
              </a:p>
            </p:txBody>
          </p:sp>
          <p:sp>
            <p:nvSpPr>
              <p:cNvPr id="608" name="Google Shape;608;p75"/>
              <p:cNvSpPr/>
              <p:nvPr/>
            </p:nvSpPr>
            <p:spPr>
              <a:xfrm>
                <a:off x="5410200" y="3733800"/>
                <a:ext cx="3124200" cy="533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Chia Di sản theo Pháp luật</a:t>
                </a:r>
                <a:endParaRPr b="1" sz="1800">
                  <a:solidFill>
                    <a:schemeClr val="lt1"/>
                  </a:solidFill>
                  <a:latin typeface="Times New Roman"/>
                  <a:ea typeface="Times New Roman"/>
                  <a:cs typeface="Times New Roman"/>
                  <a:sym typeface="Times New Roman"/>
                </a:endParaRPr>
              </a:p>
            </p:txBody>
          </p:sp>
          <p:sp>
            <p:nvSpPr>
              <p:cNvPr id="609" name="Google Shape;609;p75"/>
              <p:cNvSpPr/>
              <p:nvPr/>
            </p:nvSpPr>
            <p:spPr>
              <a:xfrm>
                <a:off x="3581400" y="5410200"/>
                <a:ext cx="2514600" cy="10668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B4: kết quả cuối cùng</a:t>
                </a:r>
                <a:endParaRPr/>
              </a:p>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Xác định phần tài sản mỗi người thừa kế được hưởng cuối cùng</a:t>
                </a:r>
                <a:endParaRPr b="1" sz="1800">
                  <a:solidFill>
                    <a:schemeClr val="lt1"/>
                  </a:solidFill>
                  <a:latin typeface="Times New Roman"/>
                  <a:ea typeface="Times New Roman"/>
                  <a:cs typeface="Times New Roman"/>
                  <a:sym typeface="Times New Roman"/>
                </a:endParaRPr>
              </a:p>
            </p:txBody>
          </p:sp>
          <p:sp>
            <p:nvSpPr>
              <p:cNvPr id="610" name="Google Shape;610;p75"/>
              <p:cNvSpPr/>
              <p:nvPr/>
            </p:nvSpPr>
            <p:spPr>
              <a:xfrm>
                <a:off x="1295400" y="4419600"/>
                <a:ext cx="2895600" cy="914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Lưu ý các đối tượng được hưởng thừa kế không phụ thuộc nội dung di chúc</a:t>
                </a:r>
                <a:endParaRPr b="1" sz="1800">
                  <a:solidFill>
                    <a:schemeClr val="lt1"/>
                  </a:solidFill>
                  <a:latin typeface="Times New Roman"/>
                  <a:ea typeface="Times New Roman"/>
                  <a:cs typeface="Times New Roman"/>
                  <a:sym typeface="Times New Roman"/>
                </a:endParaRPr>
              </a:p>
            </p:txBody>
          </p:sp>
          <p:sp>
            <p:nvSpPr>
              <p:cNvPr id="611" name="Google Shape;611;p75"/>
              <p:cNvSpPr/>
              <p:nvPr/>
            </p:nvSpPr>
            <p:spPr>
              <a:xfrm>
                <a:off x="5486400" y="4419600"/>
                <a:ext cx="3048000" cy="9144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Lưu ý các đối tượng được hưởng thừa kế kế vị</a:t>
                </a:r>
                <a:endParaRPr b="1" sz="1800">
                  <a:solidFill>
                    <a:schemeClr val="lt1"/>
                  </a:solidFill>
                  <a:latin typeface="Times New Roman"/>
                  <a:ea typeface="Times New Roman"/>
                  <a:cs typeface="Times New Roman"/>
                  <a:sym typeface="Times New Roman"/>
                </a:endParaRPr>
              </a:p>
            </p:txBody>
          </p:sp>
        </p:grpSp>
        <p:sp>
          <p:nvSpPr>
            <p:cNvPr id="612" name="Google Shape;612;p75"/>
            <p:cNvSpPr/>
            <p:nvPr/>
          </p:nvSpPr>
          <p:spPr>
            <a:xfrm rot="10800000">
              <a:off x="2209800" y="3200400"/>
              <a:ext cx="1295399" cy="381000"/>
            </a:xfrm>
            <a:prstGeom prst="bentUpArrow">
              <a:avLst>
                <a:gd fmla="val 25000" name="adj1"/>
                <a:gd fmla="val 25000" name="adj2"/>
                <a:gd fmla="val 25000" name="adj3"/>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613" name="Google Shape;613;p75"/>
            <p:cNvSpPr/>
            <p:nvPr/>
          </p:nvSpPr>
          <p:spPr>
            <a:xfrm flipH="1" rot="10800000">
              <a:off x="6019800" y="3200400"/>
              <a:ext cx="1447800" cy="381000"/>
            </a:xfrm>
            <a:prstGeom prst="bentUpArrow">
              <a:avLst>
                <a:gd fmla="val 25000" name="adj1"/>
                <a:gd fmla="val 25000" name="adj2"/>
                <a:gd fmla="val 25000" name="adj3"/>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gr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76"/>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619" name="Google Shape;619;p76"/>
          <p:cNvSpPr txBox="1"/>
          <p:nvPr/>
        </p:nvSpPr>
        <p:spPr>
          <a:xfrm>
            <a:off x="914400" y="1219201"/>
            <a:ext cx="7924800" cy="954107"/>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Bài tập chia thừa kế</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p:txBody>
      </p:sp>
      <p:pic>
        <p:nvPicPr>
          <p:cNvPr descr="cacbuocchiathuke.jpg" id="620" name="Google Shape;620;p76"/>
          <p:cNvPicPr preferRelativeResize="0"/>
          <p:nvPr/>
        </p:nvPicPr>
        <p:blipFill rotWithShape="1">
          <a:blip r:embed="rId3">
            <a:alphaModFix/>
          </a:blip>
          <a:srcRect b="0" l="0" r="0" t="0"/>
          <a:stretch/>
        </p:blipFill>
        <p:spPr>
          <a:xfrm>
            <a:off x="4572000" y="381000"/>
            <a:ext cx="4343400" cy="60960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7"/>
          <p:cNvSpPr txBox="1"/>
          <p:nvPr>
            <p:ph idx="1" type="body"/>
          </p:nvPr>
        </p:nvSpPr>
        <p:spPr>
          <a:xfrm>
            <a:off x="914400" y="381000"/>
            <a:ext cx="6553200" cy="9906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768"/>
              <a:buNone/>
            </a:pPr>
            <a:r>
              <a:rPr b="1" lang="en-US" sz="2600">
                <a:latin typeface="Times New Roman"/>
                <a:ea typeface="Times New Roman"/>
                <a:cs typeface="Times New Roman"/>
                <a:sym typeface="Times New Roman"/>
              </a:rPr>
              <a:t>A.Luật Dân sự</a:t>
            </a:r>
            <a:endParaRPr/>
          </a:p>
          <a:p>
            <a:pPr indent="-571500" lvl="0" marL="571500" rtl="0" algn="just">
              <a:spcBef>
                <a:spcPts val="400"/>
              </a:spcBef>
              <a:spcAft>
                <a:spcPts val="0"/>
              </a:spcAft>
              <a:buSzPts val="1768"/>
              <a:buNone/>
            </a:pPr>
            <a:r>
              <a:rPr b="1" lang="en-US" sz="2600">
                <a:latin typeface="Times New Roman"/>
                <a:ea typeface="Times New Roman"/>
                <a:cs typeface="Times New Roman"/>
                <a:sym typeface="Times New Roman"/>
              </a:rPr>
              <a:t>III. Quyền thừa kế</a:t>
            </a:r>
            <a:endParaRPr b="1" sz="2600">
              <a:latin typeface="Times New Roman"/>
              <a:ea typeface="Times New Roman"/>
              <a:cs typeface="Times New Roman"/>
              <a:sym typeface="Times New Roman"/>
            </a:endParaRPr>
          </a:p>
        </p:txBody>
      </p:sp>
      <p:sp>
        <p:nvSpPr>
          <p:cNvPr id="626" name="Google Shape;626;p77"/>
          <p:cNvSpPr txBox="1"/>
          <p:nvPr/>
        </p:nvSpPr>
        <p:spPr>
          <a:xfrm>
            <a:off x="914400" y="1219200"/>
            <a:ext cx="7924800" cy="5262979"/>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6. Bài tập chia thừa kế</a:t>
            </a:r>
            <a:endParaRPr/>
          </a:p>
          <a:p>
            <a:pPr indent="-342900" lvl="0" marL="342900" marR="0" rtl="0" algn="l">
              <a:spcBef>
                <a:spcPts val="0"/>
              </a:spcBef>
              <a:spcAft>
                <a:spcPts val="0"/>
              </a:spcAft>
              <a:buNone/>
            </a:pPr>
            <a:r>
              <a:t/>
            </a:r>
            <a:endParaRPr b="1" sz="2800">
              <a:solidFill>
                <a:schemeClr val="dk1"/>
              </a:solidFill>
              <a:latin typeface="Times New Roman"/>
              <a:ea typeface="Times New Roman"/>
              <a:cs typeface="Times New Roman"/>
              <a:sym typeface="Times New Roman"/>
            </a:endParaRPr>
          </a:p>
          <a:p>
            <a:pPr indent="-514350" lvl="0" marL="51435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A và B là hai vợ chồng, có tài sản chung là 1 tỷ. Có 3 đứa con, C,D,E. A chết không để lại di chúc. Chia thừa kế.`</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A và B là hai vợ chồng, A có tài sản riêng là 1 tỷ, tài sản chung giữa A và B là 1 tỷ. A chết, để lại di chúc cho cha mẹ của A là C và D, con là E và F mỗi người một phần bằng nhau. Chia thừa kế</a:t>
            </a:r>
            <a:endParaRPr/>
          </a:p>
          <a:p>
            <a:pPr indent="-342900" lvl="0" marL="342900" marR="0" rtl="0" algn="l">
              <a:spcBef>
                <a:spcPts val="0"/>
              </a:spcBef>
              <a:spcAft>
                <a:spcPts val="0"/>
              </a:spcAft>
              <a:buClr>
                <a:schemeClr val="dk1"/>
              </a:buClr>
              <a:buSzPts val="2800"/>
              <a:buFont typeface="Times New Roman"/>
              <a:buAutoNum type="arabicPeriod"/>
            </a:pPr>
            <a:r>
              <a:rPr b="1" lang="en-US" sz="2800">
                <a:solidFill>
                  <a:schemeClr val="dk1"/>
                </a:solidFill>
                <a:latin typeface="Times New Roman"/>
                <a:ea typeface="Times New Roman"/>
                <a:cs typeface="Times New Roman"/>
                <a:sym typeface="Times New Roman"/>
              </a:rPr>
              <a:t>A chết, để lại di sản 900 triệu. A có vợ là B và hai con là C, D. D chết trước A 1 tháng và có 2 con là E,F. Chia thừa kế.</a:t>
            </a:r>
            <a:endParaRPr sz="1800">
              <a:solidFill>
                <a:schemeClr val="dk1"/>
              </a:solidFill>
              <a:latin typeface="Times New Roman"/>
              <a:ea typeface="Times New Roman"/>
              <a:cs typeface="Times New Roman"/>
              <a:sym typeface="Times New Roman"/>
            </a:endParaRPr>
          </a:p>
        </p:txBody>
      </p:sp>
      <p:pic>
        <p:nvPicPr>
          <p:cNvPr descr="25.jpg" id="627" name="Google Shape;627;p77"/>
          <p:cNvPicPr preferRelativeResize="0"/>
          <p:nvPr/>
        </p:nvPicPr>
        <p:blipFill rotWithShape="1">
          <a:blip r:embed="rId3">
            <a:alphaModFix/>
          </a:blip>
          <a:srcRect b="0" l="0" r="0" t="0"/>
          <a:stretch/>
        </p:blipFill>
        <p:spPr>
          <a:xfrm>
            <a:off x="6400800" y="304800"/>
            <a:ext cx="2466975" cy="167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48" name="Google Shape;148;p19"/>
          <p:cNvSpPr txBox="1"/>
          <p:nvPr/>
        </p:nvSpPr>
        <p:spPr>
          <a:xfrm>
            <a:off x="1219200" y="1371600"/>
            <a:ext cx="6858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Nguyên tắc cơ bản của pháp luật dân sự</a:t>
            </a:r>
            <a:endParaRPr b="1" sz="2800">
              <a:solidFill>
                <a:schemeClr val="dk1"/>
              </a:solidFill>
              <a:latin typeface="Times New Roman"/>
              <a:ea typeface="Times New Roman"/>
              <a:cs typeface="Times New Roman"/>
              <a:sym typeface="Times New Roman"/>
            </a:endParaRPr>
          </a:p>
        </p:txBody>
      </p:sp>
      <p:sp>
        <p:nvSpPr>
          <p:cNvPr id="149" name="Google Shape;149;p19"/>
          <p:cNvSpPr/>
          <p:nvPr/>
        </p:nvSpPr>
        <p:spPr>
          <a:xfrm>
            <a:off x="838200" y="1981200"/>
            <a:ext cx="8077200" cy="42672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77800" lvl="1" marL="114300" marR="0" rtl="0" algn="l">
              <a:lnSpc>
                <a:spcPct val="75000"/>
              </a:lnSpc>
              <a:spcBef>
                <a:spcPts val="0"/>
              </a:spcBef>
              <a:spcAft>
                <a:spcPts val="0"/>
              </a:spcAft>
              <a:buClr>
                <a:schemeClr val="dk1"/>
              </a:buClr>
              <a:buSzPts val="2800"/>
              <a:buFont typeface="Times New Roman"/>
              <a:buChar char="•"/>
            </a:pPr>
            <a:r>
              <a:rPr b="1" i="0" lang="en-US" sz="2800" u="none" cap="none" strike="noStrike">
                <a:solidFill>
                  <a:schemeClr val="dk1"/>
                </a:solidFill>
                <a:latin typeface="Times New Roman"/>
                <a:ea typeface="Times New Roman"/>
                <a:cs typeface="Times New Roman"/>
                <a:sym typeface="Times New Roman"/>
              </a:rPr>
              <a:t>Nguyên tắc cơ bản của pháp luật dân sự</a:t>
            </a:r>
            <a:endParaRPr b="1" i="0" sz="2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2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Bình đẳng</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Tự do, tự nguyện, cam kết, thỏa thuận</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Thiện chí, trung thực</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Không xâm phạm lợi ích QG dân tộc, cộng đồng hoặc của người khác</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a:p>
            <a:pPr indent="-114300" lvl="2" marL="228600" marR="0" rtl="0" algn="l">
              <a:lnSpc>
                <a:spcPct val="75000"/>
              </a:lnSpc>
              <a:spcBef>
                <a:spcPts val="180"/>
              </a:spcBef>
              <a:spcAft>
                <a:spcPts val="0"/>
              </a:spcAft>
              <a:buClr>
                <a:schemeClr val="dk1"/>
              </a:buClr>
              <a:buSzPts val="1800"/>
              <a:buFont typeface="Times New Roman"/>
              <a:buChar char="•"/>
            </a:pPr>
            <a:r>
              <a:rPr b="1" i="0" lang="en-US" sz="1800" u="none" cap="none" strike="noStrike">
                <a:solidFill>
                  <a:schemeClr val="dk1"/>
                </a:solidFill>
                <a:latin typeface="Times New Roman"/>
                <a:ea typeface="Times New Roman"/>
                <a:cs typeface="Times New Roman"/>
                <a:sym typeface="Times New Roman"/>
              </a:rPr>
              <a:t>Tự chịu trách nhiệm</a:t>
            </a:r>
            <a:endParaRPr b="1" i="0" sz="18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180"/>
              </a:spcBef>
              <a:spcAft>
                <a:spcPts val="0"/>
              </a:spcAft>
              <a:buClr>
                <a:schemeClr val="dk1"/>
              </a:buClr>
              <a:buSzPts val="1800"/>
              <a:buFont typeface="Lucida San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55" name="Google Shape;155;p20"/>
          <p:cNvSpPr txBox="1"/>
          <p:nvPr/>
        </p:nvSpPr>
        <p:spPr>
          <a:xfrm>
            <a:off x="990600" y="1371600"/>
            <a:ext cx="7924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5. Phương pháp điều chỉnh của ngành luật dân sự</a:t>
            </a:r>
            <a:endParaRPr b="1" sz="2800">
              <a:solidFill>
                <a:schemeClr val="dk1"/>
              </a:solidFill>
              <a:latin typeface="Times New Roman"/>
              <a:ea typeface="Times New Roman"/>
              <a:cs typeface="Times New Roman"/>
              <a:sym typeface="Times New Roman"/>
            </a:endParaRPr>
          </a:p>
        </p:txBody>
      </p:sp>
      <p:sp>
        <p:nvSpPr>
          <p:cNvPr id="156" name="Google Shape;156;p20"/>
          <p:cNvSpPr/>
          <p:nvPr/>
        </p:nvSpPr>
        <p:spPr>
          <a:xfrm>
            <a:off x="1371600" y="1828800"/>
            <a:ext cx="6697226" cy="100458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Phương pháp thỏa thuận</a:t>
            </a:r>
            <a:endParaRPr sz="1800">
              <a:solidFill>
                <a:schemeClr val="lt1"/>
              </a:solidFill>
              <a:latin typeface="Times New Roman"/>
              <a:ea typeface="Times New Roman"/>
              <a:cs typeface="Times New Roman"/>
              <a:sym typeface="Times New Roman"/>
            </a:endParaRPr>
          </a:p>
        </p:txBody>
      </p:sp>
      <p:sp>
        <p:nvSpPr>
          <p:cNvPr id="157" name="Google Shape;157;p20"/>
          <p:cNvSpPr/>
          <p:nvPr/>
        </p:nvSpPr>
        <p:spPr>
          <a:xfrm>
            <a:off x="1490087" y="2984071"/>
            <a:ext cx="6697226" cy="1004584"/>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Xuất phát từ mong muốn của các bên</a:t>
            </a:r>
            <a:endParaRPr b="0" i="0" sz="1800" u="none" cap="none" strike="noStrike">
              <a:solidFill>
                <a:schemeClr val="dk1"/>
              </a:solidFill>
              <a:latin typeface="Times New Roman"/>
              <a:ea typeface="Times New Roman"/>
              <a:cs typeface="Times New Roman"/>
              <a:sym typeface="Times New Roman"/>
            </a:endParaRPr>
          </a:p>
        </p:txBody>
      </p:sp>
      <p:sp>
        <p:nvSpPr>
          <p:cNvPr id="158" name="Google Shape;158;p20"/>
          <p:cNvSpPr/>
          <p:nvPr/>
        </p:nvSpPr>
        <p:spPr>
          <a:xfrm>
            <a:off x="1371600" y="4139342"/>
            <a:ext cx="6697226" cy="1004584"/>
          </a:xfrm>
          <a:prstGeom prst="roundRect">
            <a:avLst>
              <a:gd fmla="val 16667" name="adj"/>
            </a:avLst>
          </a:prstGeom>
          <a:solidFill>
            <a:schemeClr val="lt1"/>
          </a:solidFill>
          <a:ln cap="flat" cmpd="thickThin" w="550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Times New Roman"/>
                <a:ea typeface="Times New Roman"/>
                <a:cs typeface="Times New Roman"/>
                <a:sym typeface="Times New Roman"/>
              </a:rPr>
              <a:t>Phương pháp tự định đoạt</a:t>
            </a:r>
            <a:endParaRPr sz="1800">
              <a:solidFill>
                <a:schemeClr val="lt1"/>
              </a:solidFill>
              <a:latin typeface="Times New Roman"/>
              <a:ea typeface="Times New Roman"/>
              <a:cs typeface="Times New Roman"/>
              <a:sym typeface="Times New Roman"/>
            </a:endParaRPr>
          </a:p>
        </p:txBody>
      </p:sp>
      <p:sp>
        <p:nvSpPr>
          <p:cNvPr id="159" name="Google Shape;159;p20"/>
          <p:cNvSpPr/>
          <p:nvPr/>
        </p:nvSpPr>
        <p:spPr>
          <a:xfrm>
            <a:off x="1490087" y="5294613"/>
            <a:ext cx="6697226" cy="1004584"/>
          </a:xfrm>
          <a:prstGeom prst="rect">
            <a:avLst/>
          </a:prstGeom>
          <a:solidFill>
            <a:srgbClr val="CACACA">
              <a:alpha val="89803"/>
            </a:srgbClr>
          </a:solidFill>
          <a:ln cap="flat" cmpd="thickThin" w="550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114300" lvl="1" marL="114300" marR="0" rtl="0" algn="l">
              <a:lnSpc>
                <a:spcPct val="75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Xuất phát từ lợi ích của các bên</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descr="3.jpg" id="164" name="Google Shape;164;p21"/>
          <p:cNvPicPr preferRelativeResize="0"/>
          <p:nvPr/>
        </p:nvPicPr>
        <p:blipFill rotWithShape="1">
          <a:blip r:embed="rId3">
            <a:alphaModFix/>
          </a:blip>
          <a:srcRect b="0" l="0" r="0" t="0"/>
          <a:stretch/>
        </p:blipFill>
        <p:spPr>
          <a:xfrm>
            <a:off x="6858000" y="1981200"/>
            <a:ext cx="2095500" cy="1600200"/>
          </a:xfrm>
          <a:prstGeom prst="rect">
            <a:avLst/>
          </a:prstGeom>
          <a:noFill/>
          <a:ln>
            <a:noFill/>
          </a:ln>
        </p:spPr>
      </p:pic>
      <p:pic>
        <p:nvPicPr>
          <p:cNvPr descr="2.jpg" id="165" name="Google Shape;165;p21"/>
          <p:cNvPicPr preferRelativeResize="0"/>
          <p:nvPr/>
        </p:nvPicPr>
        <p:blipFill rotWithShape="1">
          <a:blip r:embed="rId4">
            <a:alphaModFix/>
          </a:blip>
          <a:srcRect b="0" l="0" r="0" t="0"/>
          <a:stretch/>
        </p:blipFill>
        <p:spPr>
          <a:xfrm>
            <a:off x="457200" y="1752600"/>
            <a:ext cx="2390775" cy="1914525"/>
          </a:xfrm>
          <a:prstGeom prst="rect">
            <a:avLst/>
          </a:prstGeom>
          <a:noFill/>
          <a:ln>
            <a:noFill/>
          </a:ln>
        </p:spPr>
      </p:pic>
      <p:sp>
        <p:nvSpPr>
          <p:cNvPr id="166" name="Google Shape;166;p21"/>
          <p:cNvSpPr txBox="1"/>
          <p:nvPr>
            <p:ph idx="1" type="body"/>
          </p:nvPr>
        </p:nvSpPr>
        <p:spPr>
          <a:xfrm>
            <a:off x="762000" y="381000"/>
            <a:ext cx="8229600" cy="11430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SzPts val="1904"/>
              <a:buNone/>
            </a:pPr>
            <a:r>
              <a:rPr b="1" lang="en-US" sz="2800">
                <a:latin typeface="Times New Roman"/>
                <a:ea typeface="Times New Roman"/>
                <a:cs typeface="Times New Roman"/>
                <a:sym typeface="Times New Roman"/>
              </a:rPr>
              <a:t>A.Luật Dân sự</a:t>
            </a:r>
            <a:endParaRPr/>
          </a:p>
          <a:p>
            <a:pPr indent="-457200" lvl="0" marL="914400" rtl="0" algn="l">
              <a:spcBef>
                <a:spcPts val="400"/>
              </a:spcBef>
              <a:spcAft>
                <a:spcPts val="0"/>
              </a:spcAft>
              <a:buClr>
                <a:schemeClr val="dk1"/>
              </a:buClr>
              <a:buSzPts val="2800"/>
              <a:buAutoNum type="romanUcPeriod"/>
            </a:pPr>
            <a:r>
              <a:rPr b="1" lang="en-US" sz="2800">
                <a:latin typeface="Times New Roman"/>
                <a:ea typeface="Times New Roman"/>
                <a:cs typeface="Times New Roman"/>
                <a:sym typeface="Times New Roman"/>
              </a:rPr>
              <a:t>Khái quát chung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67" name="Google Shape;167;p21"/>
          <p:cNvSpPr/>
          <p:nvPr/>
        </p:nvSpPr>
        <p:spPr>
          <a:xfrm>
            <a:off x="914400" y="1905000"/>
            <a:ext cx="7772400" cy="3403600"/>
          </a:xfrm>
          <a:custGeom>
            <a:rect b="b" l="l" r="r" t="t"/>
            <a:pathLst>
              <a:path extrusionOk="0" h="120000" w="120000">
                <a:moveTo>
                  <a:pt x="0" y="0"/>
                </a:moveTo>
                <a:lnTo>
                  <a:pt x="120000" y="0"/>
                </a:lnTo>
                <a:lnTo>
                  <a:pt x="120000" y="120000"/>
                </a:lnTo>
                <a:lnTo>
                  <a:pt x="0" y="120000"/>
                </a:lnTo>
                <a:close/>
              </a:path>
              <a:path extrusionOk="0" fill="none" h="120000" w="120000">
                <a:moveTo>
                  <a:pt x="-10000" y="0"/>
                </a:moveTo>
                <a:close/>
                <a:lnTo>
                  <a:pt x="-10000" y="120000"/>
                </a:lnTo>
              </a:path>
              <a:path extrusionOk="0" fill="none" h="120000" w="120000">
                <a:moveTo>
                  <a:pt x="-10000" y="22500"/>
                </a:moveTo>
                <a:lnTo>
                  <a:pt x="-46000" y="135000"/>
                </a:lnTo>
              </a:path>
            </a:pathLst>
          </a:custGeom>
          <a:noFill/>
          <a:ln>
            <a:noFill/>
          </a:ln>
        </p:spPr>
        <p:txBody>
          <a:bodyPr anchorCtr="1" anchor="ctr" bIns="45700" lIns="91425" spcFirstLastPara="1" rIns="91425" wrap="square" tIns="45700">
            <a:noAutofit/>
          </a:bodyPr>
          <a:lstStyle/>
          <a:p>
            <a:pPr indent="-152400" lvl="1" marL="114300" marR="0" rtl="0" algn="l">
              <a:lnSpc>
                <a:spcPct val="75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Đặc điểm của phương pháp điều chỉnh</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Các chủ thể độc lập với nhau</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a:p>
            <a:pPr indent="-152400" lvl="2" marL="228600" marR="0" rtl="0" algn="l">
              <a:lnSpc>
                <a:spcPct val="75000"/>
              </a:lnSpc>
              <a:spcBef>
                <a:spcPts val="24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Các chủ thể tự nguyện</a:t>
            </a:r>
            <a:endParaRPr b="0" i="0" sz="2400" u="none" cap="none" strike="noStrike">
              <a:solidFill>
                <a:schemeClr val="dk1"/>
              </a:solidFill>
              <a:latin typeface="Times New Roman"/>
              <a:ea typeface="Times New Roman"/>
              <a:cs typeface="Times New Roman"/>
              <a:sym typeface="Times New Roman"/>
            </a:endParaRPr>
          </a:p>
          <a:p>
            <a:pPr indent="0" lvl="2" marL="228600" marR="0" rtl="0" algn="l">
              <a:lnSpc>
                <a:spcPct val="75000"/>
              </a:lnSpc>
              <a:spcBef>
                <a:spcPts val="240"/>
              </a:spcBef>
              <a:spcAft>
                <a:spcPts val="0"/>
              </a:spcAft>
              <a:buClr>
                <a:schemeClr val="dk1"/>
              </a:buClr>
              <a:buSzPts val="2400"/>
              <a:buFont typeface="Lucida Sans"/>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8" name="Google Shape;168;p21"/>
          <p:cNvSpPr/>
          <p:nvPr/>
        </p:nvSpPr>
        <p:spPr>
          <a:xfrm>
            <a:off x="2438400" y="5105400"/>
            <a:ext cx="838200" cy="4572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69" name="Google Shape;169;p21"/>
          <p:cNvSpPr/>
          <p:nvPr/>
        </p:nvSpPr>
        <p:spPr>
          <a:xfrm>
            <a:off x="6629400" y="5105400"/>
            <a:ext cx="838200" cy="457200"/>
          </a:xfrm>
          <a:prstGeom prst="down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70" name="Google Shape;170;p21"/>
          <p:cNvSpPr/>
          <p:nvPr/>
        </p:nvSpPr>
        <p:spPr>
          <a:xfrm>
            <a:off x="1524000" y="5562600"/>
            <a:ext cx="2743200" cy="838200"/>
          </a:xfrm>
          <a:prstGeom prst="roundRect">
            <a:avLst>
              <a:gd fmla="val 16667" name="adj"/>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BÌNH ĐẲNG</a:t>
            </a:r>
            <a:endParaRPr b="1" sz="1800">
              <a:solidFill>
                <a:schemeClr val="lt1"/>
              </a:solidFill>
              <a:latin typeface="Times New Roman"/>
              <a:ea typeface="Times New Roman"/>
              <a:cs typeface="Times New Roman"/>
              <a:sym typeface="Times New Roman"/>
            </a:endParaRPr>
          </a:p>
        </p:txBody>
      </p:sp>
      <p:sp>
        <p:nvSpPr>
          <p:cNvPr id="171" name="Google Shape;171;p21"/>
          <p:cNvSpPr/>
          <p:nvPr/>
        </p:nvSpPr>
        <p:spPr>
          <a:xfrm>
            <a:off x="5715000" y="5562600"/>
            <a:ext cx="2743200" cy="838200"/>
          </a:xfrm>
          <a:prstGeom prst="roundRect">
            <a:avLst>
              <a:gd fmla="val 16667" name="adj"/>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TỰ QUYẾT</a:t>
            </a:r>
            <a:endParaRPr b="1" sz="1800">
              <a:solidFill>
                <a:schemeClr val="lt1"/>
              </a:solidFill>
              <a:latin typeface="Times New Roman"/>
              <a:ea typeface="Times New Roman"/>
              <a:cs typeface="Times New Roman"/>
              <a:sym typeface="Times New Roman"/>
            </a:endParaRPr>
          </a:p>
        </p:txBody>
      </p:sp>
      <p:sp>
        <p:nvSpPr>
          <p:cNvPr id="172" name="Google Shape;172;p21"/>
          <p:cNvSpPr txBox="1"/>
          <p:nvPr/>
        </p:nvSpPr>
        <p:spPr>
          <a:xfrm>
            <a:off x="990600" y="1371600"/>
            <a:ext cx="79248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5. Phương pháp điều chỉnh của ngành luật dân sự</a:t>
            </a:r>
            <a:endParaRPr b="1" sz="2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