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458C4EE-1A21-450A-B541-B27C578CD524}">
  <a:tblStyle styleId="{3458C4EE-1A21-450A-B541-B27C578CD524}" styleName="Table_0">
    <a:wholeTbl>
      <a:tcTxStyle b="off" i="off">
        <a:font>
          <a:latin typeface="Lucida Sans Unicode"/>
          <a:ea typeface="Lucida Sans Unicode"/>
          <a:cs typeface="Lucida Sans Unicode"/>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0F4"/>
          </a:solidFill>
        </a:fill>
      </a:tcStyle>
    </a:wholeTbl>
    <a:band1H>
      <a:tcTxStyle/>
      <a:tcStyle>
        <a:fill>
          <a:solidFill>
            <a:srgbClr val="CCDFE8"/>
          </a:solidFill>
        </a:fill>
      </a:tcStyle>
    </a:band1H>
    <a:band2H>
      <a:tcTxStyle/>
    </a:band2H>
    <a:band1V>
      <a:tcTxStyle/>
      <a:tcStyle>
        <a:fill>
          <a:solidFill>
            <a:srgbClr val="CCDFE8"/>
          </a:solidFill>
        </a:fill>
      </a:tcStyle>
    </a:band1V>
    <a:band2V>
      <a:tcTxStyle/>
    </a:band2V>
    <a:lastCol>
      <a:tcTxStyle b="on" i="off">
        <a:font>
          <a:latin typeface="Lucida Sans Unicode"/>
          <a:ea typeface="Lucida Sans Unicode"/>
          <a:cs typeface="Lucida Sans Unicode"/>
        </a:font>
        <a:schemeClr val="lt1"/>
      </a:tcTxStyle>
      <a:tcStyle>
        <a:fill>
          <a:solidFill>
            <a:schemeClr val="accent1"/>
          </a:solidFill>
        </a:fill>
      </a:tcStyle>
    </a:lastCol>
    <a:firstCol>
      <a:tcTxStyle b="on" i="off">
        <a:font>
          <a:latin typeface="Lucida Sans Unicode"/>
          <a:ea typeface="Lucida Sans Unicode"/>
          <a:cs typeface="Lucida Sans Unicode"/>
        </a:font>
        <a:schemeClr val="lt1"/>
      </a:tcTxStyle>
      <a:tcStyle>
        <a:fill>
          <a:solidFill>
            <a:schemeClr val="accent1"/>
          </a:solidFill>
        </a:fill>
      </a:tcStyle>
    </a:firstCol>
    <a:lastRow>
      <a:tcTxStyle b="on" i="off">
        <a:font>
          <a:latin typeface="Lucida Sans Unicode"/>
          <a:ea typeface="Lucida Sans Unicode"/>
          <a:cs typeface="Lucida Sans Unicode"/>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Lucida Sans Unicode"/>
          <a:ea typeface="Lucida Sans Unicode"/>
          <a:cs typeface="Lucida Sans Unicode"/>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9" name="Shape 19"/>
        <p:cNvGrpSpPr/>
        <p:nvPr/>
      </p:nvGrpSpPr>
      <p:grpSpPr>
        <a:xfrm>
          <a:off x="0" y="0"/>
          <a:ext cx="0" cy="0"/>
          <a:chOff x="0" y="0"/>
          <a:chExt cx="0" cy="0"/>
        </a:xfrm>
      </p:grpSpPr>
      <p:sp>
        <p:nvSpPr>
          <p:cNvPr id="20" name="Google Shape;20;p2"/>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21" name="Google Shape;21;p2"/>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dk2"/>
              </a:buClr>
              <a:buSzPts val="4800"/>
              <a:buFont typeface="Lucida Sans"/>
              <a:buNone/>
              <a:defRPr b="1"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Autofit/>
          </a:bodyPr>
          <a:lstStyle>
            <a:lvl1pPr lvl="0" marR="64008"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p:txBody>
      </p:sp>
      <p:grpSp>
        <p:nvGrpSpPr>
          <p:cNvPr id="23" name="Google Shape;23;p2"/>
          <p:cNvGrpSpPr/>
          <p:nvPr/>
        </p:nvGrpSpPr>
        <p:grpSpPr>
          <a:xfrm>
            <a:off x="-3765" y="4953000"/>
            <a:ext cx="9147765" cy="1912088"/>
            <a:chOff x="-3765" y="4832896"/>
            <a:chExt cx="9147765" cy="2032192"/>
          </a:xfrm>
        </p:grpSpPr>
        <p:sp>
          <p:nvSpPr>
            <p:cNvPr id="24" name="Google Shape;24;p2"/>
            <p:cNvSpPr/>
            <p:nvPr/>
          </p:nvSpPr>
          <p:spPr>
            <a:xfrm>
              <a:off x="1687513" y="4832896"/>
              <a:ext cx="7456487" cy="518816"/>
            </a:xfrm>
            <a:custGeom>
              <a:rect b="b" l="l" r="r" t="t"/>
              <a:pathLst>
                <a:path extrusionOk="0" h="367" w="4697">
                  <a:moveTo>
                    <a:pt x="4697" y="0"/>
                  </a:moveTo>
                  <a:lnTo>
                    <a:pt x="4697" y="367"/>
                  </a:lnTo>
                  <a:lnTo>
                    <a:pt x="0" y="218"/>
                  </a:lnTo>
                  <a:lnTo>
                    <a:pt x="4697" y="0"/>
                  </a:lnTo>
                  <a:close/>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5" name="Google Shape;25;p2"/>
            <p:cNvSpPr/>
            <p:nvPr/>
          </p:nvSpPr>
          <p:spPr>
            <a:xfrm>
              <a:off x="35443" y="5135526"/>
              <a:ext cx="9108557" cy="838200"/>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6" name="Google Shape;26;p2"/>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27" name="Google Shape;27;p2"/>
            <p:cNvCxnSpPr/>
            <p:nvPr/>
          </p:nvCxnSpPr>
          <p:spPr>
            <a:xfrm>
              <a:off x="-3765" y="4880373"/>
              <a:ext cx="9147765" cy="839943"/>
            </a:xfrm>
            <a:prstGeom prst="straightConnector1">
              <a:avLst/>
            </a:prstGeom>
            <a:noFill/>
            <a:ln cap="flat" cmpd="sng" w="12050">
              <a:solidFill>
                <a:srgbClr val="93C5D8"/>
              </a:solidFill>
              <a:prstDash val="solid"/>
              <a:miter lim="800000"/>
              <a:headEnd len="sm" w="sm" type="none"/>
              <a:tailEnd len="sm" w="sm" type="none"/>
            </a:ln>
          </p:spPr>
        </p:cxnSp>
      </p:grpSp>
      <p:sp>
        <p:nvSpPr>
          <p:cNvPr id="28" name="Google Shape;28;p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rgbClr val="FFFFFF"/>
                </a:solidFill>
                <a:latin typeface="Lucida Sans"/>
                <a:ea typeface="Lucida Sans"/>
                <a:cs typeface="Lucida Sans"/>
                <a:sym typeface="Lucida Sans"/>
              </a:defRPr>
            </a:lvl1pPr>
            <a:lvl2pPr indent="0" lvl="1" marL="0" algn="r">
              <a:spcBef>
                <a:spcPts val="0"/>
              </a:spcBef>
              <a:buNone/>
              <a:defRPr b="0" sz="1000">
                <a:solidFill>
                  <a:srgbClr val="FFFFFF"/>
                </a:solidFill>
                <a:latin typeface="Lucida Sans"/>
                <a:ea typeface="Lucida Sans"/>
                <a:cs typeface="Lucida Sans"/>
                <a:sym typeface="Lucida Sans"/>
              </a:defRPr>
            </a:lvl2pPr>
            <a:lvl3pPr indent="0" lvl="2" marL="0" algn="r">
              <a:spcBef>
                <a:spcPts val="0"/>
              </a:spcBef>
              <a:buNone/>
              <a:defRPr b="0" sz="1000">
                <a:solidFill>
                  <a:srgbClr val="FFFFFF"/>
                </a:solidFill>
                <a:latin typeface="Lucida Sans"/>
                <a:ea typeface="Lucida Sans"/>
                <a:cs typeface="Lucida Sans"/>
                <a:sym typeface="Lucida Sans"/>
              </a:defRPr>
            </a:lvl3pPr>
            <a:lvl4pPr indent="0" lvl="3" marL="0" algn="r">
              <a:spcBef>
                <a:spcPts val="0"/>
              </a:spcBef>
              <a:buNone/>
              <a:defRPr b="0" sz="1000">
                <a:solidFill>
                  <a:srgbClr val="FFFFFF"/>
                </a:solidFill>
                <a:latin typeface="Lucida Sans"/>
                <a:ea typeface="Lucida Sans"/>
                <a:cs typeface="Lucida Sans"/>
                <a:sym typeface="Lucida Sans"/>
              </a:defRPr>
            </a:lvl4pPr>
            <a:lvl5pPr indent="0" lvl="4" marL="0" algn="r">
              <a:spcBef>
                <a:spcPts val="0"/>
              </a:spcBef>
              <a:buNone/>
              <a:defRPr b="0" sz="1000">
                <a:solidFill>
                  <a:srgbClr val="FFFFFF"/>
                </a:solidFill>
                <a:latin typeface="Lucida Sans"/>
                <a:ea typeface="Lucida Sans"/>
                <a:cs typeface="Lucida Sans"/>
                <a:sym typeface="Lucida Sans"/>
              </a:defRPr>
            </a:lvl5pPr>
            <a:lvl6pPr indent="0" lvl="5" marL="0" algn="r">
              <a:spcBef>
                <a:spcPts val="0"/>
              </a:spcBef>
              <a:buNone/>
              <a:defRPr b="0" sz="1000">
                <a:solidFill>
                  <a:srgbClr val="FFFFFF"/>
                </a:solidFill>
                <a:latin typeface="Lucida Sans"/>
                <a:ea typeface="Lucida Sans"/>
                <a:cs typeface="Lucida Sans"/>
                <a:sym typeface="Lucida Sans"/>
              </a:defRPr>
            </a:lvl6pPr>
            <a:lvl7pPr indent="0" lvl="6" marL="0" algn="r">
              <a:spcBef>
                <a:spcPts val="0"/>
              </a:spcBef>
              <a:buNone/>
              <a:defRPr b="0" sz="1000">
                <a:solidFill>
                  <a:srgbClr val="FFFFFF"/>
                </a:solidFill>
                <a:latin typeface="Lucida Sans"/>
                <a:ea typeface="Lucida Sans"/>
                <a:cs typeface="Lucida Sans"/>
                <a:sym typeface="Lucida Sans"/>
              </a:defRPr>
            </a:lvl7pPr>
            <a:lvl8pPr indent="0" lvl="7" marL="0" algn="r">
              <a:spcBef>
                <a:spcPts val="0"/>
              </a:spcBef>
              <a:buNone/>
              <a:defRPr b="0" sz="1000">
                <a:solidFill>
                  <a:srgbClr val="FFFFFF"/>
                </a:solidFill>
                <a:latin typeface="Lucida Sans"/>
                <a:ea typeface="Lucida Sans"/>
                <a:cs typeface="Lucida Sans"/>
                <a:sym typeface="Lucida Sans"/>
              </a:defRPr>
            </a:lvl8pPr>
            <a:lvl9pPr indent="0" lvl="8" marL="0" algn="r">
              <a:spcBef>
                <a:spcPts val="0"/>
              </a:spcBef>
              <a:buNone/>
              <a:defRPr b="0" sz="1000">
                <a:solidFill>
                  <a:srgbClr val="FFFFFF"/>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90" name="Shape 90"/>
        <p:cNvGrpSpPr/>
        <p:nvPr/>
      </p:nvGrpSpPr>
      <p:grpSpPr>
        <a:xfrm>
          <a:off x="0" y="0"/>
          <a:ext cx="0" cy="0"/>
          <a:chOff x="0" y="0"/>
          <a:chExt cx="0" cy="0"/>
        </a:xfrm>
      </p:grpSpPr>
      <p:sp>
        <p:nvSpPr>
          <p:cNvPr id="91" name="Google Shape;91;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1"/>
          <p:cNvSpPr txBox="1"/>
          <p:nvPr>
            <p:ph idx="1" type="body"/>
          </p:nvPr>
        </p:nvSpPr>
        <p:spPr>
          <a:xfrm rot="5400000">
            <a:off x="2378964" y="-440436"/>
            <a:ext cx="4386071" cy="8229600"/>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3" name="Google Shape;93;p1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6" name="Shape 96"/>
        <p:cNvGrpSpPr/>
        <p:nvPr/>
      </p:nvGrpSpPr>
      <p:grpSpPr>
        <a:xfrm>
          <a:off x="0" y="0"/>
          <a:ext cx="0" cy="0"/>
          <a:chOff x="0" y="0"/>
          <a:chExt cx="0" cy="0"/>
        </a:xfrm>
      </p:grpSpPr>
      <p:sp>
        <p:nvSpPr>
          <p:cNvPr id="97" name="Google Shape;97;p12"/>
          <p:cNvSpPr txBox="1"/>
          <p:nvPr>
            <p:ph type="title"/>
          </p:nvPr>
        </p:nvSpPr>
        <p:spPr>
          <a:xfrm rot="5400000">
            <a:off x="4936367" y="2182285"/>
            <a:ext cx="5592761" cy="1777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2"/>
          <p:cNvSpPr txBox="1"/>
          <p:nvPr>
            <p:ph idx="1" type="body"/>
          </p:nvPr>
        </p:nvSpPr>
        <p:spPr>
          <a:xfrm rot="5400000">
            <a:off x="823120" y="-91279"/>
            <a:ext cx="5592760" cy="6324600"/>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9" name="Google Shape;99;p1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31" name="Shape 31"/>
        <p:cNvGrpSpPr/>
        <p:nvPr/>
      </p:nvGrpSpPr>
      <p:grpSpPr>
        <a:xfrm>
          <a:off x="0" y="0"/>
          <a:ext cx="0" cy="0"/>
          <a:chOff x="0" y="0"/>
          <a:chExt cx="0" cy="0"/>
        </a:xfrm>
      </p:grpSpPr>
      <p:sp>
        <p:nvSpPr>
          <p:cNvPr id="32" name="Google Shape;32;p3"/>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33" name="Google Shape;33;p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7" name="Shape 37"/>
        <p:cNvGrpSpPr/>
        <p:nvPr/>
      </p:nvGrpSpPr>
      <p:grpSpPr>
        <a:xfrm>
          <a:off x="0" y="0"/>
          <a:ext cx="0" cy="0"/>
          <a:chOff x="0" y="0"/>
          <a:chExt cx="0" cy="0"/>
        </a:xfrm>
      </p:grpSpPr>
      <p:sp>
        <p:nvSpPr>
          <p:cNvPr id="38" name="Google Shape;38;p4"/>
          <p:cNvSpPr txBox="1"/>
          <p:nvPr>
            <p:ph type="title"/>
          </p:nvPr>
        </p:nvSpPr>
        <p:spPr>
          <a:xfrm>
            <a:off x="722376" y="1059712"/>
            <a:ext cx="7772400" cy="18288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lt2"/>
              </a:buClr>
              <a:buSzPts val="4800"/>
              <a:buFont typeface="Lucida Sans"/>
              <a:buNone/>
              <a:defRPr b="1"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
          <p:cNvSpPr txBox="1"/>
          <p:nvPr>
            <p:ph idx="1" type="body"/>
          </p:nvPr>
        </p:nvSpPr>
        <p:spPr>
          <a:xfrm>
            <a:off x="3922713" y="2931712"/>
            <a:ext cx="4572000" cy="1454888"/>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SzPts val="1564"/>
              <a:buNone/>
              <a:defRPr sz="2300">
                <a:solidFill>
                  <a:schemeClr val="lt1"/>
                </a:solidFill>
              </a:defRPr>
            </a:lvl1pPr>
            <a:lvl2pPr indent="-228600" lvl="1" marL="914400" algn="l">
              <a:spcBef>
                <a:spcPts val="324"/>
              </a:spcBef>
              <a:spcAft>
                <a:spcPts val="0"/>
              </a:spcAft>
              <a:buSzPts val="1800"/>
              <a:buNone/>
              <a:defRPr sz="1800">
                <a:solidFill>
                  <a:schemeClr val="lt1"/>
                </a:solidFill>
              </a:defRPr>
            </a:lvl2pPr>
            <a:lvl3pPr indent="-228600" lvl="2" marL="1371600" algn="l">
              <a:spcBef>
                <a:spcPts val="350"/>
              </a:spcBef>
              <a:spcAft>
                <a:spcPts val="0"/>
              </a:spcAft>
              <a:buSzPts val="1600"/>
              <a:buNone/>
              <a:defRPr sz="1600">
                <a:solidFill>
                  <a:schemeClr val="lt1"/>
                </a:solidFill>
              </a:defRPr>
            </a:lvl3pPr>
            <a:lvl4pPr indent="-228600" lvl="3" marL="1828800" algn="l">
              <a:spcBef>
                <a:spcPts val="350"/>
              </a:spcBef>
              <a:spcAft>
                <a:spcPts val="0"/>
              </a:spcAft>
              <a:buSzPts val="1400"/>
              <a:buNone/>
              <a:defRPr sz="1400">
                <a:solidFill>
                  <a:schemeClr val="lt1"/>
                </a:solidFill>
              </a:defRPr>
            </a:lvl4pPr>
            <a:lvl5pPr indent="-228600" lvl="4" marL="2286000" algn="l">
              <a:spcBef>
                <a:spcPts val="350"/>
              </a:spcBef>
              <a:spcAft>
                <a:spcPts val="0"/>
              </a:spcAft>
              <a:buSzPts val="1400"/>
              <a:buNone/>
              <a:defRPr sz="1400">
                <a:solidFill>
                  <a:schemeClr val="lt1"/>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0" name="Google Shape;40;p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4"/>
          <p:cNvSpPr/>
          <p:nvPr/>
        </p:nvSpPr>
        <p:spPr>
          <a:xfrm>
            <a:off x="3636680"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44" name="Google Shape;44;p4"/>
          <p:cNvSpPr/>
          <p:nvPr/>
        </p:nvSpPr>
        <p:spPr>
          <a:xfrm>
            <a:off x="3450264"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45" name="Shape 45"/>
        <p:cNvGrpSpPr/>
        <p:nvPr/>
      </p:nvGrpSpPr>
      <p:grpSpPr>
        <a:xfrm>
          <a:off x="0" y="0"/>
          <a:ext cx="0" cy="0"/>
          <a:chOff x="0" y="0"/>
          <a:chExt cx="0" cy="0"/>
        </a:xfrm>
      </p:grpSpPr>
      <p:sp>
        <p:nvSpPr>
          <p:cNvPr id="46" name="Google Shape;46;p5"/>
          <p:cNvSpPr txBox="1"/>
          <p:nvPr>
            <p:ph idx="1" type="body"/>
          </p:nvPr>
        </p:nvSpPr>
        <p:spPr>
          <a:xfrm>
            <a:off x="457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7" name="Google Shape;47;p5"/>
          <p:cNvSpPr txBox="1"/>
          <p:nvPr>
            <p:ph idx="2" type="body"/>
          </p:nvPr>
        </p:nvSpPr>
        <p:spPr>
          <a:xfrm>
            <a:off x="4648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8" name="Google Shape;48;p5"/>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1" name="Google Shape;51;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52" name="Shape 52"/>
        <p:cNvGrpSpPr/>
        <p:nvPr/>
      </p:nvGrpSpPr>
      <p:grpSpPr>
        <a:xfrm>
          <a:off x="0" y="0"/>
          <a:ext cx="0" cy="0"/>
          <a:chOff x="0" y="0"/>
          <a:chExt cx="0" cy="0"/>
        </a:xfrm>
      </p:grpSpPr>
      <p:sp>
        <p:nvSpPr>
          <p:cNvPr id="53" name="Google Shape;53;p6"/>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6"/>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5" name="Google Shape;55;p6"/>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6" name="Google Shape;56;p6"/>
          <p:cNvSpPr txBox="1"/>
          <p:nvPr>
            <p:ph idx="3" type="body"/>
          </p:nvPr>
        </p:nvSpPr>
        <p:spPr>
          <a:xfrm>
            <a:off x="457200" y="1444294"/>
            <a:ext cx="4040188" cy="3941763"/>
          </a:xfrm>
          <a:prstGeom prst="rect">
            <a:avLst/>
          </a:prstGeom>
          <a:noFill/>
          <a:ln>
            <a:noFill/>
          </a:ln>
        </p:spPr>
        <p:txBody>
          <a:bodyPr anchorCtr="0" anchor="t" bIns="45700" lIns="91425" spcFirstLastPara="1" rIns="91425" wrap="square" tIns="45700">
            <a:noAutofit/>
          </a:bodyPr>
          <a:lstStyle>
            <a:lvl1pPr indent="-332232" lvl="0" marL="457200" algn="l">
              <a:spcBef>
                <a:spcPts val="40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7" name="Google Shape;57;p6"/>
          <p:cNvSpPr txBox="1"/>
          <p:nvPr>
            <p:ph idx="4" type="body"/>
          </p:nvPr>
        </p:nvSpPr>
        <p:spPr>
          <a:xfrm>
            <a:off x="4645025" y="1444294"/>
            <a:ext cx="4041775" cy="3941763"/>
          </a:xfrm>
          <a:prstGeom prst="rect">
            <a:avLst/>
          </a:prstGeom>
          <a:noFill/>
          <a:ln>
            <a:noFill/>
          </a:ln>
        </p:spPr>
        <p:txBody>
          <a:bodyPr anchorCtr="0" anchor="t" bIns="45700" lIns="91425" spcFirstLastPara="1" rIns="91425" wrap="square" tIns="45700">
            <a:noAutofit/>
          </a:bodyPr>
          <a:lstStyle>
            <a:lvl1pPr indent="-332232" lvl="0" marL="457200" algn="l">
              <a:spcBef>
                <a:spcPts val="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8" name="Google Shape;58;p6"/>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61" name="Shape 61"/>
        <p:cNvGrpSpPr/>
        <p:nvPr/>
      </p:nvGrpSpPr>
      <p:grpSpPr>
        <a:xfrm>
          <a:off x="0" y="0"/>
          <a:ext cx="0" cy="0"/>
          <a:chOff x="0" y="0"/>
          <a:chExt cx="0" cy="0"/>
        </a:xfrm>
      </p:grpSpPr>
      <p:sp>
        <p:nvSpPr>
          <p:cNvPr id="62" name="Google Shape;62;p7"/>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5" name="Google Shape;6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6" name="Shape 66"/>
        <p:cNvGrpSpPr/>
        <p:nvPr/>
      </p:nvGrpSpPr>
      <p:grpSpPr>
        <a:xfrm>
          <a:off x="0" y="0"/>
          <a:ext cx="0" cy="0"/>
          <a:chOff x="0" y="0"/>
          <a:chExt cx="0" cy="0"/>
        </a:xfrm>
      </p:grpSpPr>
      <p:sp>
        <p:nvSpPr>
          <p:cNvPr id="67" name="Google Shape;67;p8"/>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0" name="Shape 70"/>
        <p:cNvGrpSpPr/>
        <p:nvPr/>
      </p:nvGrpSpPr>
      <p:grpSpPr>
        <a:xfrm>
          <a:off x="0" y="0"/>
          <a:ext cx="0" cy="0"/>
          <a:chOff x="0" y="0"/>
          <a:chExt cx="0" cy="0"/>
        </a:xfrm>
      </p:grpSpPr>
      <p:sp>
        <p:nvSpPr>
          <p:cNvPr id="71" name="Google Shape;71;p9"/>
          <p:cNvSpPr txBox="1"/>
          <p:nvPr>
            <p:ph type="title"/>
          </p:nvPr>
        </p:nvSpPr>
        <p:spPr>
          <a:xfrm>
            <a:off x="914400" y="4876800"/>
            <a:ext cx="7481776"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accent1"/>
              </a:buClr>
              <a:buSzPts val="2500"/>
              <a:buFont typeface="Lucida Sans"/>
              <a:buNone/>
              <a:defRPr b="0" sz="25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9"/>
          <p:cNvSpPr txBox="1"/>
          <p:nvPr>
            <p:ph idx="1" type="body"/>
          </p:nvPr>
        </p:nvSpPr>
        <p:spPr>
          <a:xfrm>
            <a:off x="4419600" y="5355102"/>
            <a:ext cx="3974592" cy="914400"/>
          </a:xfrm>
          <a:prstGeom prst="rect">
            <a:avLst/>
          </a:prstGeom>
          <a:noFill/>
          <a:ln>
            <a:noFill/>
          </a:ln>
        </p:spPr>
        <p:txBody>
          <a:bodyPr anchorCtr="0" anchor="t" bIns="45700" lIns="91425" spcFirstLastPara="1" rIns="91425" wrap="square" tIns="45700">
            <a:noAutofit/>
          </a:bodyPr>
          <a:lstStyle>
            <a:lvl1pPr indent="-228600" lvl="0" marL="457200" algn="r">
              <a:spcBef>
                <a:spcPts val="400"/>
              </a:spcBef>
              <a:spcAft>
                <a:spcPts val="0"/>
              </a:spcAft>
              <a:buSzPts val="1088"/>
              <a:buNone/>
              <a:defRPr sz="1600"/>
            </a:lvl1pPr>
            <a:lvl2pPr indent="-228600" lvl="1" marL="914400" algn="l">
              <a:spcBef>
                <a:spcPts val="324"/>
              </a:spcBef>
              <a:spcAft>
                <a:spcPts val="0"/>
              </a:spcAft>
              <a:buSzPts val="1200"/>
              <a:buNone/>
              <a:defRPr sz="1200"/>
            </a:lvl2pPr>
            <a:lvl3pPr indent="-228600" lvl="2" marL="1371600" algn="l">
              <a:spcBef>
                <a:spcPts val="350"/>
              </a:spcBef>
              <a:spcAft>
                <a:spcPts val="0"/>
              </a:spcAft>
              <a:buSzPts val="1000"/>
              <a:buNone/>
              <a:defRPr sz="1000"/>
            </a:lvl3pPr>
            <a:lvl4pPr indent="-228600" lvl="3" marL="1828800" algn="l">
              <a:spcBef>
                <a:spcPts val="350"/>
              </a:spcBef>
              <a:spcAft>
                <a:spcPts val="0"/>
              </a:spcAft>
              <a:buSzPts val="900"/>
              <a:buNone/>
              <a:defRPr sz="900"/>
            </a:lvl4pPr>
            <a:lvl5pPr indent="-228600" lvl="4" marL="2286000" algn="l">
              <a:spcBef>
                <a:spcPts val="350"/>
              </a:spcBef>
              <a:spcAft>
                <a:spcPts val="0"/>
              </a:spcAft>
              <a:buSzPts val="900"/>
              <a:buNone/>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3" name="Google Shape;73;p9"/>
          <p:cNvSpPr txBox="1"/>
          <p:nvPr>
            <p:ph idx="2" type="body"/>
          </p:nvPr>
        </p:nvSpPr>
        <p:spPr>
          <a:xfrm>
            <a:off x="914400" y="274320"/>
            <a:ext cx="7479792" cy="4572000"/>
          </a:xfrm>
          <a:prstGeom prst="rect">
            <a:avLst/>
          </a:prstGeom>
          <a:noFill/>
          <a:ln>
            <a:noFill/>
          </a:ln>
        </p:spPr>
        <p:txBody>
          <a:bodyPr anchorCtr="0" anchor="t" bIns="45700" lIns="91425" spcFirstLastPara="1" rIns="91425" wrap="square" tIns="45700">
            <a:noAutofit/>
          </a:bodyPr>
          <a:lstStyle>
            <a:lvl1pPr indent="-366776" lvl="0" marL="457200" algn="l">
              <a:spcBef>
                <a:spcPts val="400"/>
              </a:spcBef>
              <a:spcAft>
                <a:spcPts val="0"/>
              </a:spcAft>
              <a:buSzPts val="2176"/>
              <a:buChar char="🞂"/>
              <a:defRPr sz="3200"/>
            </a:lvl1pPr>
            <a:lvl2pPr indent="-406400" lvl="1" marL="914400" algn="l">
              <a:spcBef>
                <a:spcPts val="324"/>
              </a:spcBef>
              <a:spcAft>
                <a:spcPts val="0"/>
              </a:spcAft>
              <a:buSzPts val="2800"/>
              <a:buChar char="◦"/>
              <a:defRPr sz="2800"/>
            </a:lvl2pPr>
            <a:lvl3pPr indent="-381000" lvl="2" marL="1371600" algn="l">
              <a:spcBef>
                <a:spcPts val="350"/>
              </a:spcBef>
              <a:spcAft>
                <a:spcPts val="0"/>
              </a:spcAft>
              <a:buSzPts val="2400"/>
              <a:buChar char="●"/>
              <a:defRPr sz="2400"/>
            </a:lvl3pPr>
            <a:lvl4pPr indent="-355600" lvl="3" marL="1828800" algn="l">
              <a:spcBef>
                <a:spcPts val="350"/>
              </a:spcBef>
              <a:spcAft>
                <a:spcPts val="0"/>
              </a:spcAft>
              <a:buSzPts val="2000"/>
              <a:buChar char="●"/>
              <a:defRPr sz="2000"/>
            </a:lvl4pPr>
            <a:lvl5pPr indent="-355600" lvl="4" marL="2286000" algn="l">
              <a:spcBef>
                <a:spcPts val="350"/>
              </a:spcBef>
              <a:spcAft>
                <a:spcPts val="0"/>
              </a:spcAft>
              <a:buSzPts val="2000"/>
              <a:buChar char="●"/>
              <a:defRPr sz="20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4" name="Google Shape;74;p9"/>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7" name="Shape 77"/>
        <p:cNvGrpSpPr/>
        <p:nvPr/>
      </p:nvGrpSpPr>
      <p:grpSpPr>
        <a:xfrm>
          <a:off x="0" y="0"/>
          <a:ext cx="0" cy="0"/>
          <a:chOff x="0" y="0"/>
          <a:chExt cx="0" cy="0"/>
        </a:xfrm>
      </p:grpSpPr>
      <p:sp>
        <p:nvSpPr>
          <p:cNvPr id="78" name="Google Shape;78;p10"/>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Autofit/>
          </a:bodyPr>
          <a:lstStyle>
            <a:lvl1pPr indent="-228600" lvl="0" marL="457200" marR="18288" algn="r">
              <a:spcBef>
                <a:spcPts val="400"/>
              </a:spcBef>
              <a:spcAft>
                <a:spcPts val="0"/>
              </a:spcAft>
              <a:buSzPts val="952"/>
              <a:buNone/>
              <a:defRPr sz="1400"/>
            </a:lvl1pPr>
            <a:lvl2pPr indent="-304800" lvl="1" marL="914400" algn="l">
              <a:spcBef>
                <a:spcPts val="324"/>
              </a:spcBef>
              <a:spcAft>
                <a:spcPts val="0"/>
              </a:spcAft>
              <a:buSzPts val="1200"/>
              <a:buChar char="◦"/>
              <a:defRPr sz="1200"/>
            </a:lvl2pPr>
            <a:lvl3pPr indent="-292100" lvl="2" marL="1371600" algn="l">
              <a:spcBef>
                <a:spcPts val="350"/>
              </a:spcBef>
              <a:spcAft>
                <a:spcPts val="0"/>
              </a:spcAft>
              <a:buSzPts val="1000"/>
              <a:buChar char="●"/>
              <a:defRPr sz="1000"/>
            </a:lvl3pPr>
            <a:lvl4pPr indent="-285750" lvl="3" marL="1828800" algn="l">
              <a:spcBef>
                <a:spcPts val="350"/>
              </a:spcBef>
              <a:spcAft>
                <a:spcPts val="0"/>
              </a:spcAft>
              <a:buSzPts val="900"/>
              <a:buChar char="●"/>
              <a:defRPr sz="900"/>
            </a:lvl4pPr>
            <a:lvl5pPr indent="-285750" lvl="4" marL="2286000" algn="l">
              <a:spcBef>
                <a:spcPts val="350"/>
              </a:spcBef>
              <a:spcAft>
                <a:spcPts val="0"/>
              </a:spcAft>
              <a:buSzPts val="900"/>
              <a:buChar char="●"/>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9" name="Google Shape;79;p10"/>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lvl1pPr lvl="0" marR="0" rtl="0" algn="l">
              <a:spcBef>
                <a:spcPts val="400"/>
              </a:spcBef>
              <a:spcAft>
                <a:spcPts val="0"/>
              </a:spcAft>
              <a:buClr>
                <a:schemeClr val="accent1"/>
              </a:buClr>
              <a:buSzPts val="2176"/>
              <a:buFont typeface="Noto Sans Symbols"/>
              <a:buNone/>
              <a:defRPr b="0" i="0" sz="3200" u="none" cap="none" strike="noStrike">
                <a:solidFill>
                  <a:schemeClr val="lt1"/>
                </a:solidFill>
                <a:latin typeface="Lucida Sans"/>
                <a:ea typeface="Lucida Sans"/>
                <a:cs typeface="Lucida Sans"/>
                <a:sym typeface="Lucida Sans"/>
              </a:defRPr>
            </a:lvl1pPr>
            <a:lvl2pPr lvl="1" marR="0" rtl="0" algn="l">
              <a:spcBef>
                <a:spcPts val="324"/>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lvl="2"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lvl="3"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lvl="4"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Lucida Sans"/>
                <a:ea typeface="Lucida Sans"/>
                <a:cs typeface="Lucida Sans"/>
                <a:sym typeface="Lucida Sans"/>
              </a:defRPr>
            </a:lvl5pPr>
            <a:lvl6pPr lvl="5"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lvl="6"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lvl="7"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lvl="8"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80" name="Google Shape;80;p10"/>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10"/>
          <p:cNvSpPr txBox="1"/>
          <p:nvPr>
            <p:ph type="title"/>
          </p:nvPr>
        </p:nvSpPr>
        <p:spPr>
          <a:xfrm>
            <a:off x="228600" y="4865122"/>
            <a:ext cx="8075432" cy="562672"/>
          </a:xfrm>
          <a:prstGeom prst="rect">
            <a:avLst/>
          </a:prstGeom>
          <a:noFill/>
          <a:ln>
            <a:noFill/>
          </a:ln>
        </p:spPr>
        <p:txBody>
          <a:bodyPr anchorCtr="0" anchor="t" bIns="45700" lIns="91425" spcFirstLastPara="1" rIns="91425" wrap="square" tIns="45700">
            <a:noAutofit/>
          </a:bodyPr>
          <a:lstStyle>
            <a:lvl1pPr lvl="0" marR="0" algn="r">
              <a:spcBef>
                <a:spcPts val="0"/>
              </a:spcBef>
              <a:spcAft>
                <a:spcPts val="0"/>
              </a:spcAft>
              <a:buClr>
                <a:schemeClr val="accent1"/>
              </a:buClr>
              <a:buSzPts val="3000"/>
              <a:buFont typeface="Lucida Sans"/>
              <a:buNone/>
              <a:defRPr b="0" sz="3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0"/>
          <p:cNvSpPr/>
          <p:nvPr/>
        </p:nvSpPr>
        <p:spPr>
          <a:xfrm>
            <a:off x="716436" y="5001993"/>
            <a:ext cx="3802003" cy="1443111"/>
          </a:xfrm>
          <a:custGeom>
            <a:rect b="b" l="l" r="r" t="t"/>
            <a:pathLst>
              <a:path extrusionOk="0" h="528" w="5760">
                <a:moveTo>
                  <a:pt x="-329" y="347"/>
                </a:moveTo>
                <a:lnTo>
                  <a:pt x="7156" y="682"/>
                </a:lnTo>
                <a:lnTo>
                  <a:pt x="5229" y="682"/>
                </a:lnTo>
                <a:lnTo>
                  <a:pt x="-328" y="345"/>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5" name="Google Shape;85;p10"/>
          <p:cNvSpPr/>
          <p:nvPr/>
        </p:nvSpPr>
        <p:spPr>
          <a:xfrm>
            <a:off x="-53561" y="5785023"/>
            <a:ext cx="3802003"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6" name="Google Shape;86;p10"/>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87" name="Google Shape;87;p10"/>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88" name="Google Shape;88;p10"/>
          <p:cNvSpPr/>
          <p:nvPr/>
        </p:nvSpPr>
        <p:spPr>
          <a:xfrm>
            <a:off x="8664112"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9" name="Google Shape;89;p10"/>
          <p:cNvSpPr/>
          <p:nvPr/>
        </p:nvSpPr>
        <p:spPr>
          <a:xfrm>
            <a:off x="8477696"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5.jpg"/><Relationship Id="rId2" Type="http://schemas.openxmlformats.org/officeDocument/2006/relationships/image" Target="../media/image7.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p:nvPr/>
        </p:nvSpPr>
        <p:spPr>
          <a:xfrm>
            <a:off x="716436" y="5001993"/>
            <a:ext cx="3802003" cy="1443111"/>
          </a:xfrm>
          <a:custGeom>
            <a:rect b="b" l="l" r="r" t="t"/>
            <a:pathLst>
              <a:path extrusionOk="0" h="528" w="5760">
                <a:moveTo>
                  <a:pt x="-329" y="347"/>
                </a:moveTo>
                <a:lnTo>
                  <a:pt x="7156" y="682"/>
                </a:lnTo>
                <a:lnTo>
                  <a:pt x="5229" y="682"/>
                </a:lnTo>
                <a:lnTo>
                  <a:pt x="-328" y="345"/>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11" name="Google Shape;11;p1"/>
          <p:cNvSpPr/>
          <p:nvPr/>
        </p:nvSpPr>
        <p:spPr>
          <a:xfrm>
            <a:off x="-53561" y="5785023"/>
            <a:ext cx="3802003"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12" name="Google Shape;12;p1"/>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13" name="Google Shape;13;p1"/>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4" name="Google Shape;14;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2"/>
              </a:buClr>
              <a:buSzPts val="4100"/>
              <a:buFont typeface="Lucida Sans"/>
              <a:buNone/>
              <a:defRPr b="1" i="0" sz="4100" u="none" cap="none" strike="noStrik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6" name="Google Shape;16;p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17" name="Google Shape;17;p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18" name="Google Shape;18;p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u="none">
                <a:solidFill>
                  <a:schemeClr val="dk1"/>
                </a:solidFill>
                <a:latin typeface="Lucida Sans"/>
                <a:ea typeface="Lucida Sans"/>
                <a:cs typeface="Lucida Sans"/>
                <a:sym typeface="Lucida Sans"/>
              </a:defRPr>
            </a:lvl1pPr>
            <a:lvl2pPr indent="0" lvl="1" marL="0" marR="0" rtl="0" algn="r">
              <a:spcBef>
                <a:spcPts val="0"/>
              </a:spcBef>
              <a:buNone/>
              <a:defRPr b="0" sz="1000" u="none">
                <a:solidFill>
                  <a:schemeClr val="dk1"/>
                </a:solidFill>
                <a:latin typeface="Lucida Sans"/>
                <a:ea typeface="Lucida Sans"/>
                <a:cs typeface="Lucida Sans"/>
                <a:sym typeface="Lucida Sans"/>
              </a:defRPr>
            </a:lvl2pPr>
            <a:lvl3pPr indent="0" lvl="2" marL="0" marR="0" rtl="0" algn="r">
              <a:spcBef>
                <a:spcPts val="0"/>
              </a:spcBef>
              <a:buNone/>
              <a:defRPr b="0" sz="1000" u="none">
                <a:solidFill>
                  <a:schemeClr val="dk1"/>
                </a:solidFill>
                <a:latin typeface="Lucida Sans"/>
                <a:ea typeface="Lucida Sans"/>
                <a:cs typeface="Lucida Sans"/>
                <a:sym typeface="Lucida Sans"/>
              </a:defRPr>
            </a:lvl3pPr>
            <a:lvl4pPr indent="0" lvl="3" marL="0" marR="0" rtl="0" algn="r">
              <a:spcBef>
                <a:spcPts val="0"/>
              </a:spcBef>
              <a:buNone/>
              <a:defRPr b="0" sz="1000" u="none">
                <a:solidFill>
                  <a:schemeClr val="dk1"/>
                </a:solidFill>
                <a:latin typeface="Lucida Sans"/>
                <a:ea typeface="Lucida Sans"/>
                <a:cs typeface="Lucida Sans"/>
                <a:sym typeface="Lucida Sans"/>
              </a:defRPr>
            </a:lvl4pPr>
            <a:lvl5pPr indent="0" lvl="4" marL="0" marR="0" rtl="0" algn="r">
              <a:spcBef>
                <a:spcPts val="0"/>
              </a:spcBef>
              <a:buNone/>
              <a:defRPr b="0" sz="1000" u="none">
                <a:solidFill>
                  <a:schemeClr val="dk1"/>
                </a:solidFill>
                <a:latin typeface="Lucida Sans"/>
                <a:ea typeface="Lucida Sans"/>
                <a:cs typeface="Lucida Sans"/>
                <a:sym typeface="Lucida Sans"/>
              </a:defRPr>
            </a:lvl5pPr>
            <a:lvl6pPr indent="0" lvl="5" marL="0" marR="0" rtl="0" algn="r">
              <a:spcBef>
                <a:spcPts val="0"/>
              </a:spcBef>
              <a:buNone/>
              <a:defRPr b="0" sz="1000" u="none">
                <a:solidFill>
                  <a:schemeClr val="dk1"/>
                </a:solidFill>
                <a:latin typeface="Lucida Sans"/>
                <a:ea typeface="Lucida Sans"/>
                <a:cs typeface="Lucida Sans"/>
                <a:sym typeface="Lucida Sans"/>
              </a:defRPr>
            </a:lvl6pPr>
            <a:lvl7pPr indent="0" lvl="6" marL="0" marR="0" rtl="0" algn="r">
              <a:spcBef>
                <a:spcPts val="0"/>
              </a:spcBef>
              <a:buNone/>
              <a:defRPr b="0" sz="1000" u="none">
                <a:solidFill>
                  <a:schemeClr val="dk1"/>
                </a:solidFill>
                <a:latin typeface="Lucida Sans"/>
                <a:ea typeface="Lucida Sans"/>
                <a:cs typeface="Lucida Sans"/>
                <a:sym typeface="Lucida Sans"/>
              </a:defRPr>
            </a:lvl7pPr>
            <a:lvl8pPr indent="0" lvl="7" marL="0" marR="0" rtl="0" algn="r">
              <a:spcBef>
                <a:spcPts val="0"/>
              </a:spcBef>
              <a:buNone/>
              <a:defRPr b="0" sz="1000" u="none">
                <a:solidFill>
                  <a:schemeClr val="dk1"/>
                </a:solidFill>
                <a:latin typeface="Lucida Sans"/>
                <a:ea typeface="Lucida Sans"/>
                <a:cs typeface="Lucida Sans"/>
                <a:sym typeface="Lucida Sans"/>
              </a:defRPr>
            </a:lvl8pPr>
            <a:lvl9pPr indent="0" lvl="8" marL="0" marR="0" rtl="0" algn="r">
              <a:spcBef>
                <a:spcPts val="0"/>
              </a:spcBef>
              <a:buNone/>
              <a:defRPr b="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jpg"/><Relationship Id="rId4" Type="http://schemas.openxmlformats.org/officeDocument/2006/relationships/image" Target="../media/image1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0.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1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5" name="Shape 105"/>
        <p:cNvGrpSpPr/>
        <p:nvPr/>
      </p:nvGrpSpPr>
      <p:grpSpPr>
        <a:xfrm>
          <a:off x="0" y="0"/>
          <a:ext cx="0" cy="0"/>
          <a:chOff x="0" y="0"/>
          <a:chExt cx="0" cy="0"/>
        </a:xfrm>
      </p:grpSpPr>
      <p:sp>
        <p:nvSpPr>
          <p:cNvPr id="106" name="Google Shape;106;p13"/>
          <p:cNvSpPr txBox="1"/>
          <p:nvPr>
            <p:ph type="ctrTitle"/>
          </p:nvPr>
        </p:nvSpPr>
        <p:spPr>
          <a:xfrm>
            <a:off x="609600" y="1371600"/>
            <a:ext cx="8458200" cy="122237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FF0000"/>
              </a:buClr>
              <a:buSzPts val="4800"/>
              <a:buFont typeface="Times New Roman"/>
              <a:buNone/>
            </a:pPr>
            <a:r>
              <a:rPr b="1" lang="en-US" sz="4800">
                <a:solidFill>
                  <a:srgbClr val="FF0000"/>
                </a:solidFill>
                <a:latin typeface="Times New Roman"/>
                <a:ea typeface="Times New Roman"/>
                <a:cs typeface="Times New Roman"/>
                <a:sym typeface="Times New Roman"/>
              </a:rPr>
              <a:t>PHÁP LUẬT ĐẠI CƯƠNG</a:t>
            </a:r>
            <a:endParaRPr b="1" sz="4800">
              <a:solidFill>
                <a:srgbClr val="FF0000"/>
              </a:solidFill>
              <a:latin typeface="Times New Roman"/>
              <a:ea typeface="Times New Roman"/>
              <a:cs typeface="Times New Roman"/>
              <a:sym typeface="Times New Roman"/>
            </a:endParaRPr>
          </a:p>
        </p:txBody>
      </p:sp>
      <p:sp>
        <p:nvSpPr>
          <p:cNvPr id="107" name="Google Shape;107;p13"/>
          <p:cNvSpPr txBox="1"/>
          <p:nvPr>
            <p:ph idx="1" type="subTitle"/>
          </p:nvPr>
        </p:nvSpPr>
        <p:spPr>
          <a:xfrm>
            <a:off x="457200" y="3048000"/>
            <a:ext cx="8458200" cy="914400"/>
          </a:xfrm>
          <a:prstGeom prst="rect">
            <a:avLst/>
          </a:prstGeom>
          <a:noFill/>
          <a:ln>
            <a:noFill/>
          </a:ln>
        </p:spPr>
        <p:txBody>
          <a:bodyPr anchorCtr="0" anchor="t" bIns="45700" lIns="45700" spcFirstLastPara="1" rIns="45700" wrap="square" tIns="45700">
            <a:noAutofit/>
          </a:bodyPr>
          <a:lstStyle/>
          <a:p>
            <a:pPr indent="0" lvl="0" marL="0" rtl="0" algn="ctr">
              <a:spcBef>
                <a:spcPts val="0"/>
              </a:spcBef>
              <a:spcAft>
                <a:spcPts val="0"/>
              </a:spcAft>
              <a:buSzPts val="1836"/>
              <a:buNone/>
            </a:pPr>
            <a:r>
              <a:rPr lang="en-US">
                <a:solidFill>
                  <a:schemeClr val="dk1"/>
                </a:solidFill>
                <a:latin typeface="Times New Roman"/>
                <a:ea typeface="Times New Roman"/>
                <a:cs typeface="Times New Roman"/>
                <a:sym typeface="Times New Roman"/>
              </a:rPr>
              <a:t>Dành cho sinh viên không chuyên ngành Luật, khối ngành Khoa học Tự nhiên</a:t>
            </a:r>
            <a:endParaRPr>
              <a:solidFill>
                <a:schemeClr val="dk1"/>
              </a:solidFill>
              <a:latin typeface="Times New Roman"/>
              <a:ea typeface="Times New Roman"/>
              <a:cs typeface="Times New Roman"/>
              <a:sym typeface="Times New Roman"/>
            </a:endParaRPr>
          </a:p>
        </p:txBody>
      </p:sp>
      <p:sp>
        <p:nvSpPr>
          <p:cNvPr id="108" name="Google Shape;108;p13"/>
          <p:cNvSpPr txBox="1"/>
          <p:nvPr/>
        </p:nvSpPr>
        <p:spPr>
          <a:xfrm>
            <a:off x="3810000" y="5486400"/>
            <a:ext cx="53340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Thạc sĩ: Ngô Minh Tín</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Email: nmtin@hcmus.edu.vn</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2"/>
          <p:cNvSpPr txBox="1"/>
          <p:nvPr>
            <p:ph idx="1" type="body"/>
          </p:nvPr>
        </p:nvSpPr>
        <p:spPr>
          <a:xfrm>
            <a:off x="914400" y="457200"/>
            <a:ext cx="6553200" cy="9906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768"/>
              <a:buNone/>
            </a:pPr>
            <a:r>
              <a:rPr b="1" lang="en-US" sz="26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768"/>
              <a:buNone/>
            </a:pPr>
            <a:r>
              <a:rPr b="1" lang="en-US" sz="2600">
                <a:latin typeface="Times New Roman"/>
                <a:ea typeface="Times New Roman"/>
                <a:cs typeface="Times New Roman"/>
                <a:sym typeface="Times New Roman"/>
              </a:rPr>
              <a:t>IV. Nghĩa vụ dân sự và hợp đồng dân sự</a:t>
            </a:r>
            <a:endParaRPr b="1" sz="2600">
              <a:latin typeface="Times New Roman"/>
              <a:ea typeface="Times New Roman"/>
              <a:cs typeface="Times New Roman"/>
              <a:sym typeface="Times New Roman"/>
            </a:endParaRPr>
          </a:p>
        </p:txBody>
      </p:sp>
      <p:sp>
        <p:nvSpPr>
          <p:cNvPr id="181" name="Google Shape;181;p22"/>
          <p:cNvSpPr txBox="1"/>
          <p:nvPr/>
        </p:nvSpPr>
        <p:spPr>
          <a:xfrm>
            <a:off x="914400" y="1334631"/>
            <a:ext cx="7924800" cy="1815882"/>
          </a:xfrm>
          <a:prstGeom prst="rect">
            <a:avLst/>
          </a:prstGeom>
          <a:noFill/>
          <a:ln>
            <a:noFill/>
          </a:ln>
        </p:spPr>
        <p:txBody>
          <a:bodyPr anchorCtr="0" anchor="t" bIns="45700" lIns="91425" spcFirstLastPara="1" rIns="91425" wrap="square" tIns="45700">
            <a:noAutofit/>
          </a:bodyPr>
          <a:lstStyle/>
          <a:p>
            <a:pPr indent="-514350" lvl="0" marL="51435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2. Khái quát chung Hợp đồng dân sự</a:t>
            </a:r>
            <a:endParaRPr/>
          </a:p>
          <a:p>
            <a:pPr indent="0" lvl="0" marL="0" marR="0" rtl="0" algn="just">
              <a:spcBef>
                <a:spcPts val="0"/>
              </a:spcBef>
              <a:spcAft>
                <a:spcPts val="0"/>
              </a:spcAft>
              <a:buNone/>
            </a:pPr>
            <a:r>
              <a:rPr b="1" lang="en-US" sz="2800">
                <a:solidFill>
                  <a:schemeClr val="dk1"/>
                </a:solidFill>
                <a:latin typeface="Times New Roman"/>
                <a:ea typeface="Times New Roman"/>
                <a:cs typeface="Times New Roman"/>
                <a:sym typeface="Times New Roman"/>
              </a:rPr>
              <a:t>Khái niệm: </a:t>
            </a:r>
            <a:r>
              <a:rPr lang="en-US" sz="2800">
                <a:solidFill>
                  <a:schemeClr val="dk1"/>
                </a:solidFill>
                <a:latin typeface="Times New Roman"/>
                <a:ea typeface="Times New Roman"/>
                <a:cs typeface="Times New Roman"/>
                <a:sym typeface="Times New Roman"/>
              </a:rPr>
              <a:t>hợp đồng là sự thỏa thuận giữa các bên về việc xác lập, thay đổi hoặc chấm dứt quyền, nghĩa vụ dân sự (Điều 385, BLDS 2015)</a:t>
            </a:r>
            <a:endParaRPr/>
          </a:p>
        </p:txBody>
      </p:sp>
      <p:pic>
        <p:nvPicPr>
          <p:cNvPr descr="1.jpg" id="182" name="Google Shape;182;p22"/>
          <p:cNvPicPr preferRelativeResize="0"/>
          <p:nvPr/>
        </p:nvPicPr>
        <p:blipFill rotWithShape="1">
          <a:blip r:embed="rId3">
            <a:alphaModFix/>
          </a:blip>
          <a:srcRect b="0" l="0" r="0" t="0"/>
          <a:stretch/>
        </p:blipFill>
        <p:spPr>
          <a:xfrm>
            <a:off x="4724400" y="3200400"/>
            <a:ext cx="3962400" cy="314387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3"/>
          <p:cNvSpPr txBox="1"/>
          <p:nvPr>
            <p:ph idx="1" type="body"/>
          </p:nvPr>
        </p:nvSpPr>
        <p:spPr>
          <a:xfrm>
            <a:off x="914400" y="457200"/>
            <a:ext cx="6553200" cy="9906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768"/>
              <a:buNone/>
            </a:pPr>
            <a:r>
              <a:rPr b="1" lang="en-US" sz="26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768"/>
              <a:buNone/>
            </a:pPr>
            <a:r>
              <a:rPr b="1" lang="en-US" sz="2600">
                <a:latin typeface="Times New Roman"/>
                <a:ea typeface="Times New Roman"/>
                <a:cs typeface="Times New Roman"/>
                <a:sym typeface="Times New Roman"/>
              </a:rPr>
              <a:t>IV. Nghĩa vụ dân sự và hợp đồng dân sự</a:t>
            </a:r>
            <a:endParaRPr b="1" sz="2600">
              <a:latin typeface="Times New Roman"/>
              <a:ea typeface="Times New Roman"/>
              <a:cs typeface="Times New Roman"/>
              <a:sym typeface="Times New Roman"/>
            </a:endParaRPr>
          </a:p>
        </p:txBody>
      </p:sp>
      <p:sp>
        <p:nvSpPr>
          <p:cNvPr id="188" name="Google Shape;188;p23"/>
          <p:cNvSpPr txBox="1"/>
          <p:nvPr/>
        </p:nvSpPr>
        <p:spPr>
          <a:xfrm>
            <a:off x="914400" y="1334631"/>
            <a:ext cx="7924800" cy="954107"/>
          </a:xfrm>
          <a:prstGeom prst="rect">
            <a:avLst/>
          </a:prstGeom>
          <a:noFill/>
          <a:ln>
            <a:noFill/>
          </a:ln>
        </p:spPr>
        <p:txBody>
          <a:bodyPr anchorCtr="0" anchor="t" bIns="45700" lIns="91425" spcFirstLastPara="1" rIns="91425" wrap="square" tIns="45700">
            <a:noAutofit/>
          </a:bodyPr>
          <a:lstStyle/>
          <a:p>
            <a:pPr indent="-514350" lvl="0" marL="51435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2. Khái quát chung Hợp đồng dân sự</a:t>
            </a:r>
            <a:endParaRPr/>
          </a:p>
          <a:p>
            <a:pPr indent="-514350" lvl="0" marL="51435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Đặc điểm:</a:t>
            </a:r>
            <a:endParaRPr/>
          </a:p>
        </p:txBody>
      </p:sp>
      <p:sp>
        <p:nvSpPr>
          <p:cNvPr id="189" name="Google Shape;189;p23"/>
          <p:cNvSpPr/>
          <p:nvPr/>
        </p:nvSpPr>
        <p:spPr>
          <a:xfrm>
            <a:off x="990600" y="2209800"/>
            <a:ext cx="4490595" cy="471513"/>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1800">
                <a:solidFill>
                  <a:schemeClr val="lt1"/>
                </a:solidFill>
                <a:latin typeface="Times New Roman"/>
                <a:ea typeface="Times New Roman"/>
                <a:cs typeface="Times New Roman"/>
                <a:sym typeface="Times New Roman"/>
              </a:rPr>
              <a:t>Thể hiện ý chí và thống nhất ý chí cuả ít nhất hai bên chủ thể </a:t>
            </a:r>
            <a:endParaRPr b="1" sz="1800">
              <a:solidFill>
                <a:schemeClr val="lt1"/>
              </a:solidFill>
              <a:latin typeface="Times New Roman"/>
              <a:ea typeface="Times New Roman"/>
              <a:cs typeface="Times New Roman"/>
              <a:sym typeface="Times New Roman"/>
            </a:endParaRPr>
          </a:p>
        </p:txBody>
      </p:sp>
      <p:sp>
        <p:nvSpPr>
          <p:cNvPr id="190" name="Google Shape;190;p23"/>
          <p:cNvSpPr/>
          <p:nvPr/>
        </p:nvSpPr>
        <p:spPr>
          <a:xfrm>
            <a:off x="2631502" y="2752039"/>
            <a:ext cx="4490595" cy="471513"/>
          </a:xfrm>
          <a:prstGeom prst="rect">
            <a:avLst/>
          </a:prstGeom>
          <a:solidFill>
            <a:schemeClr val="lt1">
              <a:alpha val="89803"/>
            </a:schemeClr>
          </a:solidFill>
          <a:ln cap="flat" cmpd="thickThin" w="550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23"/>
          <p:cNvSpPr/>
          <p:nvPr/>
        </p:nvSpPr>
        <p:spPr>
          <a:xfrm>
            <a:off x="990600" y="3294278"/>
            <a:ext cx="4490595" cy="471513"/>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1800">
                <a:solidFill>
                  <a:schemeClr val="lt1"/>
                </a:solidFill>
                <a:latin typeface="Times New Roman"/>
                <a:ea typeface="Times New Roman"/>
                <a:cs typeface="Times New Roman"/>
                <a:sym typeface="Times New Roman"/>
              </a:rPr>
              <a:t>Nội dung thỏa thuận không được trái với pháp luật, đạo đức</a:t>
            </a:r>
            <a:endParaRPr b="1" sz="1800">
              <a:solidFill>
                <a:schemeClr val="lt1"/>
              </a:solidFill>
              <a:latin typeface="Times New Roman"/>
              <a:ea typeface="Times New Roman"/>
              <a:cs typeface="Times New Roman"/>
              <a:sym typeface="Times New Roman"/>
            </a:endParaRPr>
          </a:p>
        </p:txBody>
      </p:sp>
      <p:sp>
        <p:nvSpPr>
          <p:cNvPr id="192" name="Google Shape;192;p23"/>
          <p:cNvSpPr/>
          <p:nvPr/>
        </p:nvSpPr>
        <p:spPr>
          <a:xfrm>
            <a:off x="2631502" y="3836517"/>
            <a:ext cx="4490595" cy="471513"/>
          </a:xfrm>
          <a:prstGeom prst="rect">
            <a:avLst/>
          </a:prstGeom>
          <a:solidFill>
            <a:schemeClr val="lt1">
              <a:alpha val="89803"/>
            </a:schemeClr>
          </a:solidFill>
          <a:ln cap="flat" cmpd="thickThin" w="550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23"/>
          <p:cNvSpPr/>
          <p:nvPr/>
        </p:nvSpPr>
        <p:spPr>
          <a:xfrm>
            <a:off x="990600" y="4378756"/>
            <a:ext cx="4490595" cy="471513"/>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1800">
                <a:solidFill>
                  <a:schemeClr val="lt1"/>
                </a:solidFill>
                <a:latin typeface="Times New Roman"/>
                <a:ea typeface="Times New Roman"/>
                <a:cs typeface="Times New Roman"/>
                <a:sym typeface="Times New Roman"/>
              </a:rPr>
              <a:t>Được thể hiện dưới bất kỳ hình thức nào </a:t>
            </a:r>
            <a:r>
              <a:rPr b="1" i="1" lang="en-US" sz="1800">
                <a:solidFill>
                  <a:schemeClr val="lt1"/>
                </a:solidFill>
                <a:latin typeface="Times New Roman"/>
                <a:ea typeface="Times New Roman"/>
                <a:cs typeface="Times New Roman"/>
                <a:sym typeface="Times New Roman"/>
              </a:rPr>
              <a:t>(trừ trường hợp PL quy định hình thức là điều kiện có hiệu lực của hợp đồng)</a:t>
            </a:r>
            <a:endParaRPr b="1" i="1" sz="1800">
              <a:solidFill>
                <a:schemeClr val="lt1"/>
              </a:solidFill>
              <a:latin typeface="Times New Roman"/>
              <a:ea typeface="Times New Roman"/>
              <a:cs typeface="Times New Roman"/>
              <a:sym typeface="Times New Roman"/>
            </a:endParaRPr>
          </a:p>
        </p:txBody>
      </p:sp>
      <p:sp>
        <p:nvSpPr>
          <p:cNvPr id="194" name="Google Shape;194;p23"/>
          <p:cNvSpPr/>
          <p:nvPr/>
        </p:nvSpPr>
        <p:spPr>
          <a:xfrm>
            <a:off x="2631502" y="4920995"/>
            <a:ext cx="4490595" cy="471513"/>
          </a:xfrm>
          <a:prstGeom prst="rect">
            <a:avLst/>
          </a:prstGeom>
          <a:solidFill>
            <a:schemeClr val="lt1">
              <a:alpha val="89803"/>
            </a:schemeClr>
          </a:solidFill>
          <a:ln cap="flat" cmpd="thickThin" w="550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23"/>
          <p:cNvSpPr/>
          <p:nvPr/>
        </p:nvSpPr>
        <p:spPr>
          <a:xfrm>
            <a:off x="990600" y="5463234"/>
            <a:ext cx="4490595" cy="471513"/>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1800">
                <a:solidFill>
                  <a:schemeClr val="lt1"/>
                </a:solidFill>
                <a:latin typeface="Times New Roman"/>
                <a:ea typeface="Times New Roman"/>
                <a:cs typeface="Times New Roman"/>
                <a:sym typeface="Times New Roman"/>
              </a:rPr>
              <a:t>Sự thống ý chí của các bên làm phát sinh, thay đổi, chấm dứt quyền, nghĩa vụ dân sự</a:t>
            </a:r>
            <a:endParaRPr b="1" sz="1800">
              <a:solidFill>
                <a:schemeClr val="lt1"/>
              </a:solidFill>
              <a:latin typeface="Times New Roman"/>
              <a:ea typeface="Times New Roman"/>
              <a:cs typeface="Times New Roman"/>
              <a:sym typeface="Times New Roman"/>
            </a:endParaRPr>
          </a:p>
        </p:txBody>
      </p:sp>
      <p:sp>
        <p:nvSpPr>
          <p:cNvPr id="196" name="Google Shape;196;p23"/>
          <p:cNvSpPr/>
          <p:nvPr/>
        </p:nvSpPr>
        <p:spPr>
          <a:xfrm>
            <a:off x="2631502" y="6005473"/>
            <a:ext cx="4490595" cy="471513"/>
          </a:xfrm>
          <a:prstGeom prst="rect">
            <a:avLst/>
          </a:prstGeom>
          <a:solidFill>
            <a:schemeClr val="lt1">
              <a:alpha val="89803"/>
            </a:schemeClr>
          </a:solidFill>
          <a:ln cap="flat" cmpd="thickThin" w="550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pic>
        <p:nvPicPr>
          <p:cNvPr descr="2.jpg" id="197" name="Google Shape;197;p23"/>
          <p:cNvPicPr preferRelativeResize="0"/>
          <p:nvPr/>
        </p:nvPicPr>
        <p:blipFill rotWithShape="1">
          <a:blip r:embed="rId3">
            <a:alphaModFix/>
          </a:blip>
          <a:srcRect b="0" l="0" r="0" t="0"/>
          <a:stretch/>
        </p:blipFill>
        <p:spPr>
          <a:xfrm>
            <a:off x="6781800" y="488442"/>
            <a:ext cx="2165230" cy="172135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idx="1" type="body"/>
          </p:nvPr>
        </p:nvSpPr>
        <p:spPr>
          <a:xfrm>
            <a:off x="914400" y="457200"/>
            <a:ext cx="6553200" cy="9906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768"/>
              <a:buNone/>
            </a:pPr>
            <a:r>
              <a:rPr b="1" lang="en-US" sz="26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768"/>
              <a:buNone/>
            </a:pPr>
            <a:r>
              <a:rPr b="1" lang="en-US" sz="2600">
                <a:latin typeface="Times New Roman"/>
                <a:ea typeface="Times New Roman"/>
                <a:cs typeface="Times New Roman"/>
                <a:sym typeface="Times New Roman"/>
              </a:rPr>
              <a:t>IV. Nghĩa vụ dân sự và hợp đồng dân sự</a:t>
            </a:r>
            <a:endParaRPr b="1" sz="2600">
              <a:latin typeface="Times New Roman"/>
              <a:ea typeface="Times New Roman"/>
              <a:cs typeface="Times New Roman"/>
              <a:sym typeface="Times New Roman"/>
            </a:endParaRPr>
          </a:p>
        </p:txBody>
      </p:sp>
      <p:sp>
        <p:nvSpPr>
          <p:cNvPr id="203" name="Google Shape;203;p24"/>
          <p:cNvSpPr txBox="1"/>
          <p:nvPr/>
        </p:nvSpPr>
        <p:spPr>
          <a:xfrm>
            <a:off x="914400" y="1334631"/>
            <a:ext cx="7924800" cy="954107"/>
          </a:xfrm>
          <a:prstGeom prst="rect">
            <a:avLst/>
          </a:prstGeom>
          <a:noFill/>
          <a:ln>
            <a:noFill/>
          </a:ln>
        </p:spPr>
        <p:txBody>
          <a:bodyPr anchorCtr="0" anchor="t" bIns="45700" lIns="91425" spcFirstLastPara="1" rIns="91425" wrap="square" tIns="45700">
            <a:noAutofit/>
          </a:bodyPr>
          <a:lstStyle/>
          <a:p>
            <a:pPr indent="-514350" lvl="0" marL="51435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2. Khái quát chung Hợp đồng dân sự</a:t>
            </a:r>
            <a:endParaRPr/>
          </a:p>
          <a:p>
            <a:pPr indent="-514350" lvl="0" marL="51435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Đặc điểm:</a:t>
            </a:r>
            <a:endParaRPr/>
          </a:p>
        </p:txBody>
      </p:sp>
      <p:pic>
        <p:nvPicPr>
          <p:cNvPr descr="2.jpg" id="204" name="Google Shape;204;p24"/>
          <p:cNvPicPr preferRelativeResize="0"/>
          <p:nvPr/>
        </p:nvPicPr>
        <p:blipFill rotWithShape="1">
          <a:blip r:embed="rId3">
            <a:alphaModFix/>
          </a:blip>
          <a:srcRect b="0" l="0" r="0" t="0"/>
          <a:stretch/>
        </p:blipFill>
        <p:spPr>
          <a:xfrm>
            <a:off x="6781800" y="488442"/>
            <a:ext cx="2165230" cy="1721358"/>
          </a:xfrm>
          <a:prstGeom prst="rect">
            <a:avLst/>
          </a:prstGeom>
          <a:noFill/>
          <a:ln>
            <a:noFill/>
          </a:ln>
        </p:spPr>
      </p:pic>
      <p:sp>
        <p:nvSpPr>
          <p:cNvPr id="205" name="Google Shape;205;p24"/>
          <p:cNvSpPr txBox="1"/>
          <p:nvPr/>
        </p:nvSpPr>
        <p:spPr>
          <a:xfrm>
            <a:off x="914400" y="2286000"/>
            <a:ext cx="8001000" cy="2308324"/>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Nguyên tắc: BÚT SA GÀ CHẾT – </a:t>
            </a:r>
            <a:r>
              <a:rPr b="1" lang="en-US" sz="2400">
                <a:solidFill>
                  <a:srgbClr val="FF0000"/>
                </a:solidFill>
                <a:latin typeface="Times New Roman"/>
                <a:ea typeface="Times New Roman"/>
                <a:cs typeface="Times New Roman"/>
                <a:sym typeface="Times New Roman"/>
              </a:rPr>
              <a:t>Pacta sunt servanda </a:t>
            </a:r>
            <a:r>
              <a:rPr b="1" lang="en-US" sz="2400">
                <a:solidFill>
                  <a:schemeClr val="dk1"/>
                </a:solidFill>
                <a:latin typeface="Times New Roman"/>
                <a:ea typeface="Times New Roman"/>
                <a:cs typeface="Times New Roman"/>
                <a:sym typeface="Times New Roman"/>
              </a:rPr>
              <a:t>(Luật La Mã)</a:t>
            </a:r>
            <a:endParaRPr/>
          </a:p>
          <a:p>
            <a:pPr indent="-152400" lvl="0" marL="0" marR="0" rtl="0" algn="just">
              <a:spcBef>
                <a:spcPts val="0"/>
              </a:spcBef>
              <a:spcAft>
                <a:spcPts val="0"/>
              </a:spcAft>
              <a:buClr>
                <a:schemeClr val="dk1"/>
              </a:buClr>
              <a:buSzPts val="2400"/>
              <a:buFont typeface="Times New Roman"/>
              <a:buChar char="-"/>
            </a:pPr>
            <a:r>
              <a:rPr b="1" lang="en-US" sz="2400">
                <a:solidFill>
                  <a:schemeClr val="dk1"/>
                </a:solidFill>
                <a:latin typeface="Times New Roman"/>
                <a:ea typeface="Times New Roman"/>
                <a:cs typeface="Times New Roman"/>
                <a:sym typeface="Times New Roman"/>
              </a:rPr>
              <a:t>Khi giao kết, hợp đồng sẽ có hiệu lực ràng buộc các bên trong hợp đồng</a:t>
            </a:r>
            <a:endParaRPr/>
          </a:p>
          <a:p>
            <a:pPr indent="-152400" lvl="0" marL="0" marR="0" rtl="0" algn="just">
              <a:spcBef>
                <a:spcPts val="0"/>
              </a:spcBef>
              <a:spcAft>
                <a:spcPts val="0"/>
              </a:spcAft>
              <a:buClr>
                <a:schemeClr val="dk1"/>
              </a:buClr>
              <a:buSzPts val="2400"/>
              <a:buFont typeface="Times New Roman"/>
              <a:buChar char="-"/>
            </a:pPr>
            <a:r>
              <a:rPr b="1" lang="en-US" sz="2400">
                <a:solidFill>
                  <a:schemeClr val="dk1"/>
                </a:solidFill>
                <a:latin typeface="Times New Roman"/>
                <a:ea typeface="Times New Roman"/>
                <a:cs typeface="Times New Roman"/>
                <a:sym typeface="Times New Roman"/>
              </a:rPr>
              <a:t>Hợp đồng chỉ có thể được thay đổi hoặc chấm dứt trên cơ sở các điều khoản của hợp đồng hoặc bằng thỏa thuận</a:t>
            </a:r>
            <a:endParaRPr b="1" sz="2400">
              <a:solidFill>
                <a:schemeClr val="dk1"/>
              </a:solidFill>
              <a:latin typeface="Times New Roman"/>
              <a:ea typeface="Times New Roman"/>
              <a:cs typeface="Times New Roman"/>
              <a:sym typeface="Times New Roman"/>
            </a:endParaRPr>
          </a:p>
        </p:txBody>
      </p:sp>
      <p:sp>
        <p:nvSpPr>
          <p:cNvPr id="206" name="Google Shape;206;p24"/>
          <p:cNvSpPr/>
          <p:nvPr/>
        </p:nvSpPr>
        <p:spPr>
          <a:xfrm>
            <a:off x="1419952" y="4800600"/>
            <a:ext cx="7114448" cy="14465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cap="none">
                <a:solidFill>
                  <a:srgbClr val="B7E6FD"/>
                </a:solidFill>
                <a:latin typeface="Times New Roman"/>
                <a:ea typeface="Times New Roman"/>
                <a:cs typeface="Times New Roman"/>
                <a:sym typeface="Times New Roman"/>
              </a:rPr>
              <a:t>Bản chất của các ngành luật </a:t>
            </a:r>
            <a:endParaRPr/>
          </a:p>
          <a:p>
            <a:pPr indent="0" lvl="0" marL="0" marR="0" rtl="0" algn="ctr">
              <a:spcBef>
                <a:spcPts val="0"/>
              </a:spcBef>
              <a:spcAft>
                <a:spcPts val="0"/>
              </a:spcAft>
              <a:buNone/>
            </a:pPr>
            <a:r>
              <a:rPr b="1" lang="en-US" sz="4400" cap="none">
                <a:solidFill>
                  <a:srgbClr val="B7E6FD"/>
                </a:solidFill>
                <a:latin typeface="Times New Roman"/>
                <a:ea typeface="Times New Roman"/>
                <a:cs typeface="Times New Roman"/>
                <a:sym typeface="Times New Roman"/>
              </a:rPr>
              <a:t>là hợp đồng</a:t>
            </a:r>
            <a:endParaRPr b="1" sz="4400" cap="none">
              <a:solidFill>
                <a:srgbClr val="B7E6FD"/>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idx="1" type="body"/>
          </p:nvPr>
        </p:nvSpPr>
        <p:spPr>
          <a:xfrm>
            <a:off x="914400" y="457200"/>
            <a:ext cx="6553200" cy="9906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768"/>
              <a:buNone/>
            </a:pPr>
            <a:r>
              <a:rPr b="1" lang="en-US" sz="26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768"/>
              <a:buNone/>
            </a:pPr>
            <a:r>
              <a:rPr b="1" lang="en-US" sz="2600">
                <a:latin typeface="Times New Roman"/>
                <a:ea typeface="Times New Roman"/>
                <a:cs typeface="Times New Roman"/>
                <a:sym typeface="Times New Roman"/>
              </a:rPr>
              <a:t>IV. Nghĩa vụ dân sự và hợp đồng dân sự</a:t>
            </a:r>
            <a:endParaRPr b="1" sz="2600">
              <a:latin typeface="Times New Roman"/>
              <a:ea typeface="Times New Roman"/>
              <a:cs typeface="Times New Roman"/>
              <a:sym typeface="Times New Roman"/>
            </a:endParaRPr>
          </a:p>
        </p:txBody>
      </p:sp>
      <p:sp>
        <p:nvSpPr>
          <p:cNvPr id="212" name="Google Shape;212;p25"/>
          <p:cNvSpPr txBox="1"/>
          <p:nvPr/>
        </p:nvSpPr>
        <p:spPr>
          <a:xfrm>
            <a:off x="914400" y="1334631"/>
            <a:ext cx="7924800" cy="954107"/>
          </a:xfrm>
          <a:prstGeom prst="rect">
            <a:avLst/>
          </a:prstGeom>
          <a:noFill/>
          <a:ln>
            <a:noFill/>
          </a:ln>
        </p:spPr>
        <p:txBody>
          <a:bodyPr anchorCtr="0" anchor="t" bIns="45700" lIns="91425" spcFirstLastPara="1" rIns="91425" wrap="square" tIns="45700">
            <a:noAutofit/>
          </a:bodyPr>
          <a:lstStyle/>
          <a:p>
            <a:pPr indent="-514350" lvl="0" marL="51435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2. Khái quát chung Hợp đồng dân sự</a:t>
            </a:r>
            <a:endParaRPr/>
          </a:p>
          <a:p>
            <a:pPr indent="-514350" lvl="0" marL="51435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Phân loại</a:t>
            </a:r>
            <a:endParaRPr/>
          </a:p>
        </p:txBody>
      </p:sp>
      <p:sp>
        <p:nvSpPr>
          <p:cNvPr id="213" name="Google Shape;213;p25"/>
          <p:cNvSpPr/>
          <p:nvPr/>
        </p:nvSpPr>
        <p:spPr>
          <a:xfrm>
            <a:off x="990600" y="2209800"/>
            <a:ext cx="4490595" cy="471513"/>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1800">
                <a:solidFill>
                  <a:schemeClr val="lt1"/>
                </a:solidFill>
                <a:latin typeface="Times New Roman"/>
                <a:ea typeface="Times New Roman"/>
                <a:cs typeface="Times New Roman"/>
                <a:sym typeface="Times New Roman"/>
              </a:rPr>
              <a:t>Hợp đồng song vụ, hợp đồng đơn vụ</a:t>
            </a:r>
            <a:endParaRPr b="1" sz="1800">
              <a:solidFill>
                <a:schemeClr val="lt1"/>
              </a:solidFill>
              <a:latin typeface="Times New Roman"/>
              <a:ea typeface="Times New Roman"/>
              <a:cs typeface="Times New Roman"/>
              <a:sym typeface="Times New Roman"/>
            </a:endParaRPr>
          </a:p>
        </p:txBody>
      </p:sp>
      <p:sp>
        <p:nvSpPr>
          <p:cNvPr id="214" name="Google Shape;214;p25"/>
          <p:cNvSpPr/>
          <p:nvPr/>
        </p:nvSpPr>
        <p:spPr>
          <a:xfrm>
            <a:off x="2631502" y="2752039"/>
            <a:ext cx="4490595" cy="471513"/>
          </a:xfrm>
          <a:prstGeom prst="rect">
            <a:avLst/>
          </a:prstGeom>
          <a:solidFill>
            <a:schemeClr val="lt1">
              <a:alpha val="89803"/>
            </a:schemeClr>
          </a:solidFill>
          <a:ln cap="flat" cmpd="thickThin" w="550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25"/>
          <p:cNvSpPr/>
          <p:nvPr/>
        </p:nvSpPr>
        <p:spPr>
          <a:xfrm>
            <a:off x="990600" y="3294278"/>
            <a:ext cx="4490595" cy="471513"/>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1800">
                <a:solidFill>
                  <a:schemeClr val="lt1"/>
                </a:solidFill>
                <a:latin typeface="Times New Roman"/>
                <a:ea typeface="Times New Roman"/>
                <a:cs typeface="Times New Roman"/>
                <a:sym typeface="Times New Roman"/>
              </a:rPr>
              <a:t>Hợp đồng chính và hợp đồng phụ</a:t>
            </a:r>
            <a:endParaRPr b="1" sz="1800">
              <a:solidFill>
                <a:schemeClr val="lt1"/>
              </a:solidFill>
              <a:latin typeface="Times New Roman"/>
              <a:ea typeface="Times New Roman"/>
              <a:cs typeface="Times New Roman"/>
              <a:sym typeface="Times New Roman"/>
            </a:endParaRPr>
          </a:p>
        </p:txBody>
      </p:sp>
      <p:sp>
        <p:nvSpPr>
          <p:cNvPr id="216" name="Google Shape;216;p25"/>
          <p:cNvSpPr/>
          <p:nvPr/>
        </p:nvSpPr>
        <p:spPr>
          <a:xfrm>
            <a:off x="2631502" y="3836517"/>
            <a:ext cx="4490595" cy="471513"/>
          </a:xfrm>
          <a:prstGeom prst="rect">
            <a:avLst/>
          </a:prstGeom>
          <a:solidFill>
            <a:schemeClr val="lt1">
              <a:alpha val="89803"/>
            </a:schemeClr>
          </a:solidFill>
          <a:ln cap="flat" cmpd="thickThin" w="550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25"/>
          <p:cNvSpPr/>
          <p:nvPr/>
        </p:nvSpPr>
        <p:spPr>
          <a:xfrm>
            <a:off x="990600" y="4378756"/>
            <a:ext cx="4490595" cy="471513"/>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1800">
                <a:solidFill>
                  <a:schemeClr val="lt1"/>
                </a:solidFill>
                <a:latin typeface="Times New Roman"/>
                <a:ea typeface="Times New Roman"/>
                <a:cs typeface="Times New Roman"/>
                <a:sym typeface="Times New Roman"/>
              </a:rPr>
              <a:t>Hợp đồng vì lợi ích của người thứ ba</a:t>
            </a:r>
            <a:endParaRPr b="1" i="1" sz="1800">
              <a:solidFill>
                <a:schemeClr val="lt1"/>
              </a:solidFill>
              <a:latin typeface="Times New Roman"/>
              <a:ea typeface="Times New Roman"/>
              <a:cs typeface="Times New Roman"/>
              <a:sym typeface="Times New Roman"/>
            </a:endParaRPr>
          </a:p>
        </p:txBody>
      </p:sp>
      <p:sp>
        <p:nvSpPr>
          <p:cNvPr id="218" name="Google Shape;218;p25"/>
          <p:cNvSpPr/>
          <p:nvPr/>
        </p:nvSpPr>
        <p:spPr>
          <a:xfrm>
            <a:off x="2631502" y="4920995"/>
            <a:ext cx="4490595" cy="471513"/>
          </a:xfrm>
          <a:prstGeom prst="rect">
            <a:avLst/>
          </a:prstGeom>
          <a:solidFill>
            <a:schemeClr val="lt1">
              <a:alpha val="89803"/>
            </a:schemeClr>
          </a:solidFill>
          <a:ln cap="flat" cmpd="thickThin" w="550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5"/>
          <p:cNvSpPr/>
          <p:nvPr/>
        </p:nvSpPr>
        <p:spPr>
          <a:xfrm>
            <a:off x="990600" y="5463234"/>
            <a:ext cx="4490595" cy="471513"/>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1800">
                <a:solidFill>
                  <a:schemeClr val="lt1"/>
                </a:solidFill>
                <a:latin typeface="Times New Roman"/>
                <a:ea typeface="Times New Roman"/>
                <a:cs typeface="Times New Roman"/>
                <a:sym typeface="Times New Roman"/>
              </a:rPr>
              <a:t>Hợp đồng có điều kiện</a:t>
            </a:r>
            <a:endParaRPr b="1" sz="1800">
              <a:solidFill>
                <a:schemeClr val="lt1"/>
              </a:solidFill>
              <a:latin typeface="Times New Roman"/>
              <a:ea typeface="Times New Roman"/>
              <a:cs typeface="Times New Roman"/>
              <a:sym typeface="Times New Roman"/>
            </a:endParaRPr>
          </a:p>
        </p:txBody>
      </p:sp>
      <p:sp>
        <p:nvSpPr>
          <p:cNvPr id="220" name="Google Shape;220;p25"/>
          <p:cNvSpPr/>
          <p:nvPr/>
        </p:nvSpPr>
        <p:spPr>
          <a:xfrm>
            <a:off x="2631502" y="6005473"/>
            <a:ext cx="4490595" cy="471513"/>
          </a:xfrm>
          <a:prstGeom prst="rect">
            <a:avLst/>
          </a:prstGeom>
          <a:solidFill>
            <a:schemeClr val="lt1">
              <a:alpha val="89803"/>
            </a:schemeClr>
          </a:solidFill>
          <a:ln cap="flat" cmpd="thickThin" w="550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pic>
        <p:nvPicPr>
          <p:cNvPr descr="8.jpg" id="221" name="Google Shape;221;p25"/>
          <p:cNvPicPr preferRelativeResize="0"/>
          <p:nvPr/>
        </p:nvPicPr>
        <p:blipFill rotWithShape="1">
          <a:blip r:embed="rId3">
            <a:alphaModFix/>
          </a:blip>
          <a:srcRect b="0" l="0" r="0" t="0"/>
          <a:stretch/>
        </p:blipFill>
        <p:spPr>
          <a:xfrm>
            <a:off x="6705600" y="381000"/>
            <a:ext cx="2257425" cy="1752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6"/>
          <p:cNvSpPr txBox="1"/>
          <p:nvPr>
            <p:ph idx="1" type="body"/>
          </p:nvPr>
        </p:nvSpPr>
        <p:spPr>
          <a:xfrm>
            <a:off x="914400" y="457200"/>
            <a:ext cx="6553200" cy="9906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768"/>
              <a:buNone/>
            </a:pPr>
            <a:r>
              <a:rPr b="1" lang="en-US" sz="26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768"/>
              <a:buNone/>
            </a:pPr>
            <a:r>
              <a:rPr b="1" lang="en-US" sz="2600">
                <a:latin typeface="Times New Roman"/>
                <a:ea typeface="Times New Roman"/>
                <a:cs typeface="Times New Roman"/>
                <a:sym typeface="Times New Roman"/>
              </a:rPr>
              <a:t>IV. Nghĩa vụ dân sự và hợp đồng dân sự</a:t>
            </a:r>
            <a:endParaRPr b="1" sz="2600">
              <a:latin typeface="Times New Roman"/>
              <a:ea typeface="Times New Roman"/>
              <a:cs typeface="Times New Roman"/>
              <a:sym typeface="Times New Roman"/>
            </a:endParaRPr>
          </a:p>
        </p:txBody>
      </p:sp>
      <p:sp>
        <p:nvSpPr>
          <p:cNvPr id="227" name="Google Shape;227;p26"/>
          <p:cNvSpPr txBox="1"/>
          <p:nvPr/>
        </p:nvSpPr>
        <p:spPr>
          <a:xfrm>
            <a:off x="914400" y="1334631"/>
            <a:ext cx="5715000" cy="954107"/>
          </a:xfrm>
          <a:prstGeom prst="rect">
            <a:avLst/>
          </a:prstGeom>
          <a:noFill/>
          <a:ln>
            <a:noFill/>
          </a:ln>
        </p:spPr>
        <p:txBody>
          <a:bodyPr anchorCtr="0" anchor="t" bIns="45700" lIns="91425" spcFirstLastPara="1" rIns="91425" wrap="square" tIns="45700">
            <a:noAutofit/>
          </a:bodyPr>
          <a:lstStyle/>
          <a:p>
            <a:pPr indent="-514350" lvl="0" marL="51435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3. Giao kết, thực hiện, sửa đổi, chấm dứt hợp đồng</a:t>
            </a:r>
            <a:endParaRPr/>
          </a:p>
        </p:txBody>
      </p:sp>
      <p:pic>
        <p:nvPicPr>
          <p:cNvPr descr="8.jpg" id="228" name="Google Shape;228;p26"/>
          <p:cNvPicPr preferRelativeResize="0"/>
          <p:nvPr/>
        </p:nvPicPr>
        <p:blipFill rotWithShape="1">
          <a:blip r:embed="rId3">
            <a:alphaModFix/>
          </a:blip>
          <a:srcRect b="0" l="0" r="0" t="0"/>
          <a:stretch/>
        </p:blipFill>
        <p:spPr>
          <a:xfrm>
            <a:off x="6705600" y="381000"/>
            <a:ext cx="2257425" cy="1905000"/>
          </a:xfrm>
          <a:prstGeom prst="rect">
            <a:avLst/>
          </a:prstGeom>
          <a:noFill/>
          <a:ln>
            <a:noFill/>
          </a:ln>
        </p:spPr>
      </p:pic>
      <p:sp>
        <p:nvSpPr>
          <p:cNvPr id="229" name="Google Shape;229;p26"/>
          <p:cNvSpPr txBox="1"/>
          <p:nvPr/>
        </p:nvSpPr>
        <p:spPr>
          <a:xfrm>
            <a:off x="1066800" y="2286000"/>
            <a:ext cx="7772400" cy="4247317"/>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600">
                <a:solidFill>
                  <a:schemeClr val="dk1"/>
                </a:solidFill>
                <a:latin typeface="Times New Roman"/>
                <a:ea typeface="Times New Roman"/>
                <a:cs typeface="Times New Roman"/>
                <a:sym typeface="Times New Roman"/>
              </a:rPr>
              <a:t>Khái niệm: </a:t>
            </a:r>
            <a:r>
              <a:rPr lang="en-US" sz="2800">
                <a:solidFill>
                  <a:schemeClr val="dk1"/>
                </a:solidFill>
                <a:latin typeface="Times New Roman"/>
                <a:ea typeface="Times New Roman"/>
                <a:cs typeface="Times New Roman"/>
                <a:sym typeface="Times New Roman"/>
              </a:rPr>
              <a:t>Đề nghị giao kết hợp đồng </a:t>
            </a:r>
            <a:r>
              <a:rPr lang="en-US" sz="2800">
                <a:solidFill>
                  <a:srgbClr val="FF0000"/>
                </a:solidFill>
                <a:latin typeface="Times New Roman"/>
                <a:ea typeface="Times New Roman"/>
                <a:cs typeface="Times New Roman"/>
                <a:sym typeface="Times New Roman"/>
              </a:rPr>
              <a:t>là việc thể hiện rõ ý định</a:t>
            </a:r>
            <a:r>
              <a:rPr lang="en-US" sz="2800">
                <a:solidFill>
                  <a:schemeClr val="dk1"/>
                </a:solidFill>
                <a:latin typeface="Times New Roman"/>
                <a:ea typeface="Times New Roman"/>
                <a:cs typeface="Times New Roman"/>
                <a:sym typeface="Times New Roman"/>
              </a:rPr>
              <a:t> giao kết hợp đồng </a:t>
            </a:r>
            <a:r>
              <a:rPr lang="en-US" sz="2800">
                <a:solidFill>
                  <a:srgbClr val="FF0000"/>
                </a:solidFill>
                <a:latin typeface="Times New Roman"/>
                <a:ea typeface="Times New Roman"/>
                <a:cs typeface="Times New Roman"/>
                <a:sym typeface="Times New Roman"/>
              </a:rPr>
              <a:t>và chịu sự ràng buộc về đề nghị này của bên đề nghị </a:t>
            </a:r>
            <a:r>
              <a:rPr lang="en-US" sz="2800">
                <a:solidFill>
                  <a:schemeClr val="dk1"/>
                </a:solidFill>
                <a:latin typeface="Times New Roman"/>
                <a:ea typeface="Times New Roman"/>
                <a:cs typeface="Times New Roman"/>
                <a:sym typeface="Times New Roman"/>
              </a:rPr>
              <a:t>đối với bên đã được xác định hoặc tới công chúng (sau đây gọi chung là bên được đề nghị).</a:t>
            </a:r>
            <a:endParaRPr sz="2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600">
                <a:solidFill>
                  <a:schemeClr val="dk1"/>
                </a:solidFill>
                <a:latin typeface="Times New Roman"/>
                <a:ea typeface="Times New Roman"/>
                <a:cs typeface="Times New Roman"/>
                <a:sym typeface="Times New Roman"/>
              </a:rPr>
              <a:t>Nguyên tắc giao kết hợp đồng:</a:t>
            </a:r>
            <a:endParaRPr/>
          </a:p>
          <a:p>
            <a:pPr indent="-165100" lvl="0" marL="0" marR="0" rtl="0" algn="l">
              <a:spcBef>
                <a:spcPts val="0"/>
              </a:spcBef>
              <a:spcAft>
                <a:spcPts val="0"/>
              </a:spcAft>
              <a:buClr>
                <a:srgbClr val="FF0000"/>
              </a:buClr>
              <a:buSzPts val="2600"/>
              <a:buFont typeface="Noto Sans Symbols"/>
              <a:buChar char="⮚"/>
            </a:pPr>
            <a:r>
              <a:rPr lang="en-US" sz="2600">
                <a:solidFill>
                  <a:srgbClr val="FF0000"/>
                </a:solidFill>
                <a:latin typeface="Times New Roman"/>
                <a:ea typeface="Times New Roman"/>
                <a:cs typeface="Times New Roman"/>
                <a:sym typeface="Times New Roman"/>
              </a:rPr>
              <a:t>Tự do </a:t>
            </a:r>
            <a:r>
              <a:rPr lang="en-US" sz="2600">
                <a:solidFill>
                  <a:schemeClr val="dk1"/>
                </a:solidFill>
                <a:latin typeface="Times New Roman"/>
                <a:ea typeface="Times New Roman"/>
                <a:cs typeface="Times New Roman"/>
                <a:sym typeface="Times New Roman"/>
              </a:rPr>
              <a:t>giao kết hợp đồng, </a:t>
            </a:r>
            <a:r>
              <a:rPr lang="en-US" sz="2600">
                <a:solidFill>
                  <a:srgbClr val="FF0000"/>
                </a:solidFill>
                <a:latin typeface="Times New Roman"/>
                <a:ea typeface="Times New Roman"/>
                <a:cs typeface="Times New Roman"/>
                <a:sym typeface="Times New Roman"/>
              </a:rPr>
              <a:t>không trái pháp luật và đạo đức</a:t>
            </a:r>
            <a:endParaRPr/>
          </a:p>
          <a:p>
            <a:pPr indent="-165100" lvl="0" marL="0" marR="0" rtl="0" algn="l">
              <a:spcBef>
                <a:spcPts val="0"/>
              </a:spcBef>
              <a:spcAft>
                <a:spcPts val="0"/>
              </a:spcAft>
              <a:buClr>
                <a:srgbClr val="FF0000"/>
              </a:buClr>
              <a:buSzPts val="2600"/>
              <a:buFont typeface="Noto Sans Symbols"/>
              <a:buChar char="⮚"/>
            </a:pPr>
            <a:r>
              <a:rPr lang="en-US" sz="2600">
                <a:solidFill>
                  <a:srgbClr val="FF0000"/>
                </a:solidFill>
                <a:latin typeface="Times New Roman"/>
                <a:ea typeface="Times New Roman"/>
                <a:cs typeface="Times New Roman"/>
                <a:sym typeface="Times New Roman"/>
              </a:rPr>
              <a:t>Tự nguyện, bình đẳng, thiện chí, hợp tác, trung thực </a:t>
            </a:r>
            <a:r>
              <a:rPr lang="en-US" sz="2600">
                <a:solidFill>
                  <a:schemeClr val="dk1"/>
                </a:solidFill>
                <a:latin typeface="Times New Roman"/>
                <a:ea typeface="Times New Roman"/>
                <a:cs typeface="Times New Roman"/>
                <a:sym typeface="Times New Roman"/>
              </a:rPr>
              <a:t>và </a:t>
            </a:r>
            <a:r>
              <a:rPr lang="en-US" sz="2600">
                <a:solidFill>
                  <a:srgbClr val="FF0000"/>
                </a:solidFill>
                <a:latin typeface="Times New Roman"/>
                <a:ea typeface="Times New Roman"/>
                <a:cs typeface="Times New Roman"/>
                <a:sym typeface="Times New Roman"/>
              </a:rPr>
              <a:t>ngay thẳng</a:t>
            </a:r>
            <a:endParaRPr sz="2600">
              <a:solidFill>
                <a:srgbClr val="FF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7"/>
          <p:cNvSpPr txBox="1"/>
          <p:nvPr>
            <p:ph idx="1" type="body"/>
          </p:nvPr>
        </p:nvSpPr>
        <p:spPr>
          <a:xfrm>
            <a:off x="914400" y="457200"/>
            <a:ext cx="6553200" cy="9906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768"/>
              <a:buNone/>
            </a:pPr>
            <a:r>
              <a:rPr b="1" lang="en-US" sz="26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768"/>
              <a:buNone/>
            </a:pPr>
            <a:r>
              <a:rPr b="1" lang="en-US" sz="2600">
                <a:latin typeface="Times New Roman"/>
                <a:ea typeface="Times New Roman"/>
                <a:cs typeface="Times New Roman"/>
                <a:sym typeface="Times New Roman"/>
              </a:rPr>
              <a:t>IV. Nghĩa vụ dân sự và hợp đồng dân sự</a:t>
            </a:r>
            <a:endParaRPr b="1" sz="2600">
              <a:latin typeface="Times New Roman"/>
              <a:ea typeface="Times New Roman"/>
              <a:cs typeface="Times New Roman"/>
              <a:sym typeface="Times New Roman"/>
            </a:endParaRPr>
          </a:p>
        </p:txBody>
      </p:sp>
      <p:sp>
        <p:nvSpPr>
          <p:cNvPr id="235" name="Google Shape;235;p27"/>
          <p:cNvSpPr txBox="1"/>
          <p:nvPr/>
        </p:nvSpPr>
        <p:spPr>
          <a:xfrm>
            <a:off x="914400" y="1334631"/>
            <a:ext cx="8001000" cy="523220"/>
          </a:xfrm>
          <a:prstGeom prst="rect">
            <a:avLst/>
          </a:prstGeom>
          <a:noFill/>
          <a:ln>
            <a:noFill/>
          </a:ln>
        </p:spPr>
        <p:txBody>
          <a:bodyPr anchorCtr="0" anchor="t" bIns="45700" lIns="91425" spcFirstLastPara="1" rIns="91425" wrap="square" tIns="45700">
            <a:noAutofit/>
          </a:bodyPr>
          <a:lstStyle/>
          <a:p>
            <a:pPr indent="-514350" lvl="0" marL="51435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4. Giao kết, thực hiện, sửa đổi, chấm dứt hợp đồng</a:t>
            </a:r>
            <a:endParaRPr/>
          </a:p>
        </p:txBody>
      </p:sp>
      <p:sp>
        <p:nvSpPr>
          <p:cNvPr id="236" name="Google Shape;236;p27"/>
          <p:cNvSpPr txBox="1"/>
          <p:nvPr/>
        </p:nvSpPr>
        <p:spPr>
          <a:xfrm>
            <a:off x="1066800" y="1828800"/>
            <a:ext cx="5791200" cy="49244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600">
                <a:solidFill>
                  <a:schemeClr val="dk1"/>
                </a:solidFill>
                <a:latin typeface="Times New Roman"/>
                <a:ea typeface="Times New Roman"/>
                <a:cs typeface="Times New Roman"/>
                <a:sym typeface="Times New Roman"/>
              </a:rPr>
              <a:t>Các điều kiện để hợp đồng có hiệu lực</a:t>
            </a:r>
            <a:endParaRPr b="1" sz="2600">
              <a:solidFill>
                <a:schemeClr val="dk1"/>
              </a:solidFill>
              <a:latin typeface="Times New Roman"/>
              <a:ea typeface="Times New Roman"/>
              <a:cs typeface="Times New Roman"/>
              <a:sym typeface="Times New Roman"/>
            </a:endParaRPr>
          </a:p>
        </p:txBody>
      </p:sp>
      <p:sp>
        <p:nvSpPr>
          <p:cNvPr id="237" name="Google Shape;237;p27"/>
          <p:cNvSpPr/>
          <p:nvPr/>
        </p:nvSpPr>
        <p:spPr>
          <a:xfrm>
            <a:off x="914400" y="2413000"/>
            <a:ext cx="7848600" cy="40640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52400" lvl="1" marL="114300" marR="0" rtl="0" algn="l">
              <a:lnSpc>
                <a:spcPct val="75000"/>
              </a:lnSpc>
              <a:spcBef>
                <a:spcPts val="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Chủ thể</a:t>
            </a:r>
            <a:endParaRPr b="1" i="0" sz="2400" u="none" cap="none" strike="noStrike">
              <a:solidFill>
                <a:schemeClr val="dk1"/>
              </a:solidFill>
              <a:latin typeface="Times New Roman"/>
              <a:ea typeface="Times New Roman"/>
              <a:cs typeface="Times New Roman"/>
              <a:sym typeface="Times New Roman"/>
            </a:endParaRPr>
          </a:p>
          <a:p>
            <a:pPr indent="-152400" lvl="2" marL="228600" marR="0" rtl="0" algn="l">
              <a:lnSpc>
                <a:spcPct val="75000"/>
              </a:lnSpc>
              <a:spcBef>
                <a:spcPts val="24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Người tham gia ký kết hợp đồng phải có </a:t>
            </a:r>
            <a:r>
              <a:rPr b="1" i="0" lang="en-US" sz="2400" u="none" cap="none" strike="noStrike">
                <a:solidFill>
                  <a:srgbClr val="FF0000"/>
                </a:solidFill>
                <a:latin typeface="Times New Roman"/>
                <a:ea typeface="Times New Roman"/>
                <a:cs typeface="Times New Roman"/>
                <a:sym typeface="Times New Roman"/>
              </a:rPr>
              <a:t>năng lực hành vi dân sự</a:t>
            </a:r>
            <a:r>
              <a:rPr b="1" i="0" lang="en-US" sz="2400" u="none" cap="none" strike="noStrike">
                <a:solidFill>
                  <a:schemeClr val="dk1"/>
                </a:solidFill>
                <a:latin typeface="Times New Roman"/>
                <a:ea typeface="Times New Roman"/>
                <a:cs typeface="Times New Roman"/>
                <a:sym typeface="Times New Roman"/>
              </a:rPr>
              <a:t>. Hoàn toàn </a:t>
            </a:r>
            <a:r>
              <a:rPr b="1" i="0" lang="en-US" sz="2400" u="none" cap="none" strike="noStrike">
                <a:solidFill>
                  <a:srgbClr val="FF0000"/>
                </a:solidFill>
                <a:latin typeface="Times New Roman"/>
                <a:ea typeface="Times New Roman"/>
                <a:cs typeface="Times New Roman"/>
                <a:sym typeface="Times New Roman"/>
              </a:rPr>
              <a:t>tự nguyện</a:t>
            </a:r>
            <a:endParaRPr b="1" i="0" sz="2400" u="none" cap="none" strike="noStrike">
              <a:solidFill>
                <a:srgbClr val="FF0000"/>
              </a:solidFill>
              <a:latin typeface="Times New Roman"/>
              <a:ea typeface="Times New Roman"/>
              <a:cs typeface="Times New Roman"/>
              <a:sym typeface="Times New Roman"/>
            </a:endParaRPr>
          </a:p>
          <a:p>
            <a:pPr indent="0" lvl="1" marL="114300" marR="0" rtl="0" algn="l">
              <a:lnSpc>
                <a:spcPct val="75000"/>
              </a:lnSpc>
              <a:spcBef>
                <a:spcPts val="240"/>
              </a:spcBef>
              <a:spcAft>
                <a:spcPts val="0"/>
              </a:spcAft>
              <a:buClr>
                <a:schemeClr val="dk1"/>
              </a:buClr>
              <a:buSzPts val="2400"/>
              <a:buFont typeface="Lucida Sans"/>
              <a:buNone/>
            </a:pPr>
            <a:r>
              <a:t/>
            </a:r>
            <a:endParaRPr b="1" i="0" sz="2400" u="none" cap="none" strike="noStrike">
              <a:solidFill>
                <a:schemeClr val="dk1"/>
              </a:solidFill>
              <a:latin typeface="Times New Roman"/>
              <a:ea typeface="Times New Roman"/>
              <a:cs typeface="Times New Roman"/>
              <a:sym typeface="Times New Roman"/>
            </a:endParaRPr>
          </a:p>
          <a:p>
            <a:pPr indent="-152400" lvl="1" marL="114300" marR="0" rtl="0" algn="l">
              <a:lnSpc>
                <a:spcPct val="75000"/>
              </a:lnSpc>
              <a:spcBef>
                <a:spcPts val="24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Nội dung</a:t>
            </a:r>
            <a:endParaRPr b="1" i="0" sz="2400" u="none" cap="none" strike="noStrike">
              <a:solidFill>
                <a:schemeClr val="dk1"/>
              </a:solidFill>
              <a:latin typeface="Times New Roman"/>
              <a:ea typeface="Times New Roman"/>
              <a:cs typeface="Times New Roman"/>
              <a:sym typeface="Times New Roman"/>
            </a:endParaRPr>
          </a:p>
          <a:p>
            <a:pPr indent="-152400" lvl="2" marL="228600" marR="0" rtl="0" algn="l">
              <a:lnSpc>
                <a:spcPct val="75000"/>
              </a:lnSpc>
              <a:spcBef>
                <a:spcPts val="24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Mục đích và nội dung của hợp đồng </a:t>
            </a:r>
            <a:r>
              <a:rPr b="1" i="0" lang="en-US" sz="2400" u="none" cap="none" strike="noStrike">
                <a:solidFill>
                  <a:srgbClr val="FF0000"/>
                </a:solidFill>
                <a:latin typeface="Times New Roman"/>
                <a:ea typeface="Times New Roman"/>
                <a:cs typeface="Times New Roman"/>
                <a:sym typeface="Times New Roman"/>
              </a:rPr>
              <a:t>không vi phạm điều cấm của PL</a:t>
            </a:r>
            <a:r>
              <a:rPr b="1" i="0" lang="en-US" sz="2400" u="none" cap="none" strike="noStrike">
                <a:solidFill>
                  <a:schemeClr val="dk1"/>
                </a:solidFill>
                <a:latin typeface="Times New Roman"/>
                <a:ea typeface="Times New Roman"/>
                <a:cs typeface="Times New Roman"/>
                <a:sym typeface="Times New Roman"/>
              </a:rPr>
              <a:t>, </a:t>
            </a:r>
            <a:r>
              <a:rPr b="1" i="0" lang="en-US" sz="2400" u="none" cap="none" strike="noStrike">
                <a:solidFill>
                  <a:srgbClr val="FF0000"/>
                </a:solidFill>
                <a:latin typeface="Times New Roman"/>
                <a:ea typeface="Times New Roman"/>
                <a:cs typeface="Times New Roman"/>
                <a:sym typeface="Times New Roman"/>
              </a:rPr>
              <a:t>không trái đạo đức xã hội</a:t>
            </a:r>
            <a:endParaRPr b="1" i="0" sz="2400" u="none" cap="none" strike="noStrike">
              <a:solidFill>
                <a:srgbClr val="FF0000"/>
              </a:solidFill>
              <a:latin typeface="Times New Roman"/>
              <a:ea typeface="Times New Roman"/>
              <a:cs typeface="Times New Roman"/>
              <a:sym typeface="Times New Roman"/>
            </a:endParaRPr>
          </a:p>
          <a:p>
            <a:pPr indent="0" lvl="1" marL="114300" marR="0" rtl="0" algn="l">
              <a:lnSpc>
                <a:spcPct val="75000"/>
              </a:lnSpc>
              <a:spcBef>
                <a:spcPts val="240"/>
              </a:spcBef>
              <a:spcAft>
                <a:spcPts val="0"/>
              </a:spcAft>
              <a:buClr>
                <a:schemeClr val="dk1"/>
              </a:buClr>
              <a:buSzPts val="2400"/>
              <a:buFont typeface="Lucida Sans"/>
              <a:buNone/>
            </a:pPr>
            <a:r>
              <a:t/>
            </a:r>
            <a:endParaRPr b="1" i="0" sz="2400" u="none" cap="none" strike="noStrike">
              <a:solidFill>
                <a:schemeClr val="dk1"/>
              </a:solidFill>
              <a:latin typeface="Times New Roman"/>
              <a:ea typeface="Times New Roman"/>
              <a:cs typeface="Times New Roman"/>
              <a:sym typeface="Times New Roman"/>
            </a:endParaRPr>
          </a:p>
          <a:p>
            <a:pPr indent="-152400" lvl="1" marL="114300" marR="0" rtl="0" algn="l">
              <a:lnSpc>
                <a:spcPct val="75000"/>
              </a:lnSpc>
              <a:spcBef>
                <a:spcPts val="24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Hình thức</a:t>
            </a:r>
            <a:endParaRPr b="1" i="0" sz="2400" u="none" cap="none" strike="noStrike">
              <a:solidFill>
                <a:schemeClr val="dk1"/>
              </a:solidFill>
              <a:latin typeface="Times New Roman"/>
              <a:ea typeface="Times New Roman"/>
              <a:cs typeface="Times New Roman"/>
              <a:sym typeface="Times New Roman"/>
            </a:endParaRPr>
          </a:p>
          <a:p>
            <a:pPr indent="-152400" lvl="2" marL="228600" marR="0" rtl="0" algn="l">
              <a:lnSpc>
                <a:spcPct val="75000"/>
              </a:lnSpc>
              <a:spcBef>
                <a:spcPts val="24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Hình thức của hợp đồng </a:t>
            </a:r>
            <a:r>
              <a:rPr b="1" i="0" lang="en-US" sz="2400" u="none" cap="none" strike="noStrike">
                <a:solidFill>
                  <a:srgbClr val="FF0000"/>
                </a:solidFill>
                <a:latin typeface="Times New Roman"/>
                <a:ea typeface="Times New Roman"/>
                <a:cs typeface="Times New Roman"/>
                <a:sym typeface="Times New Roman"/>
              </a:rPr>
              <a:t>phù hợp </a:t>
            </a:r>
            <a:r>
              <a:rPr b="1" i="0" lang="en-US" sz="2400" u="none" cap="none" strike="noStrike">
                <a:solidFill>
                  <a:schemeClr val="dk1"/>
                </a:solidFill>
                <a:latin typeface="Times New Roman"/>
                <a:ea typeface="Times New Roman"/>
                <a:cs typeface="Times New Roman"/>
                <a:sym typeface="Times New Roman"/>
              </a:rPr>
              <a:t>với quy định của pháp luật</a:t>
            </a:r>
            <a:endParaRPr b="1"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8"/>
          <p:cNvSpPr txBox="1"/>
          <p:nvPr>
            <p:ph idx="1" type="body"/>
          </p:nvPr>
        </p:nvSpPr>
        <p:spPr>
          <a:xfrm>
            <a:off x="914400" y="457200"/>
            <a:ext cx="6553200" cy="9906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768"/>
              <a:buNone/>
            </a:pPr>
            <a:r>
              <a:rPr b="1" lang="en-US" sz="26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768"/>
              <a:buNone/>
            </a:pPr>
            <a:r>
              <a:rPr b="1" lang="en-US" sz="2600">
                <a:latin typeface="Times New Roman"/>
                <a:ea typeface="Times New Roman"/>
                <a:cs typeface="Times New Roman"/>
                <a:sym typeface="Times New Roman"/>
              </a:rPr>
              <a:t>IV. Nghĩa vụ dân sự và hợp đồng dân sự</a:t>
            </a:r>
            <a:endParaRPr b="1" sz="2600">
              <a:latin typeface="Times New Roman"/>
              <a:ea typeface="Times New Roman"/>
              <a:cs typeface="Times New Roman"/>
              <a:sym typeface="Times New Roman"/>
            </a:endParaRPr>
          </a:p>
        </p:txBody>
      </p:sp>
      <p:sp>
        <p:nvSpPr>
          <p:cNvPr id="243" name="Google Shape;243;p28"/>
          <p:cNvSpPr txBox="1"/>
          <p:nvPr/>
        </p:nvSpPr>
        <p:spPr>
          <a:xfrm>
            <a:off x="914400" y="1334631"/>
            <a:ext cx="8001000" cy="523220"/>
          </a:xfrm>
          <a:prstGeom prst="rect">
            <a:avLst/>
          </a:prstGeom>
          <a:noFill/>
          <a:ln>
            <a:noFill/>
          </a:ln>
        </p:spPr>
        <p:txBody>
          <a:bodyPr anchorCtr="0" anchor="t" bIns="45700" lIns="91425" spcFirstLastPara="1" rIns="91425" wrap="square" tIns="45700">
            <a:noAutofit/>
          </a:bodyPr>
          <a:lstStyle/>
          <a:p>
            <a:pPr indent="-514350" lvl="0" marL="51435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4. Giao kết, thực hiện, sửa đổi, chấm dứt hợp đồng</a:t>
            </a:r>
            <a:endParaRPr/>
          </a:p>
        </p:txBody>
      </p:sp>
      <p:sp>
        <p:nvSpPr>
          <p:cNvPr id="244" name="Google Shape;244;p28"/>
          <p:cNvSpPr txBox="1"/>
          <p:nvPr/>
        </p:nvSpPr>
        <p:spPr>
          <a:xfrm>
            <a:off x="1066800" y="1828800"/>
            <a:ext cx="5791200" cy="49244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600">
                <a:solidFill>
                  <a:schemeClr val="dk1"/>
                </a:solidFill>
                <a:latin typeface="Times New Roman"/>
                <a:ea typeface="Times New Roman"/>
                <a:cs typeface="Times New Roman"/>
                <a:sym typeface="Times New Roman"/>
              </a:rPr>
              <a:t>Hợp đồng vô hiệu và hậu quả pháp lý</a:t>
            </a:r>
            <a:endParaRPr b="1" sz="2600">
              <a:solidFill>
                <a:schemeClr val="dk1"/>
              </a:solidFill>
              <a:latin typeface="Times New Roman"/>
              <a:ea typeface="Times New Roman"/>
              <a:cs typeface="Times New Roman"/>
              <a:sym typeface="Times New Roman"/>
            </a:endParaRPr>
          </a:p>
        </p:txBody>
      </p:sp>
      <p:sp>
        <p:nvSpPr>
          <p:cNvPr id="245" name="Google Shape;245;p28"/>
          <p:cNvSpPr/>
          <p:nvPr/>
        </p:nvSpPr>
        <p:spPr>
          <a:xfrm>
            <a:off x="914400" y="2413000"/>
            <a:ext cx="7848600" cy="40640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52400" lvl="1" marL="114300" marR="0" rtl="0" algn="l">
              <a:lnSpc>
                <a:spcPct val="75000"/>
              </a:lnSpc>
              <a:spcBef>
                <a:spcPts val="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Chủ thể</a:t>
            </a:r>
            <a:endParaRPr b="1" i="0" sz="2400" u="none" cap="none" strike="noStrike">
              <a:solidFill>
                <a:schemeClr val="dk1"/>
              </a:solidFill>
              <a:latin typeface="Times New Roman"/>
              <a:ea typeface="Times New Roman"/>
              <a:cs typeface="Times New Roman"/>
              <a:sym typeface="Times New Roman"/>
            </a:endParaRPr>
          </a:p>
          <a:p>
            <a:pPr indent="-152400" lvl="2" marL="228600" marR="0" rtl="0" algn="l">
              <a:lnSpc>
                <a:spcPct val="75000"/>
              </a:lnSpc>
              <a:spcBef>
                <a:spcPts val="24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Người tham gia ký kết hợp đồng phải có </a:t>
            </a:r>
            <a:r>
              <a:rPr b="1" i="0" lang="en-US" sz="2400" u="none" cap="none" strike="noStrike">
                <a:solidFill>
                  <a:srgbClr val="FF0000"/>
                </a:solidFill>
                <a:latin typeface="Times New Roman"/>
                <a:ea typeface="Times New Roman"/>
                <a:cs typeface="Times New Roman"/>
                <a:sym typeface="Times New Roman"/>
              </a:rPr>
              <a:t>năng lực hành vi dân sự, không có thẩm quyền, vượt quá thẩm quyền được ủy quyền</a:t>
            </a:r>
            <a:endParaRPr b="1" i="0" sz="2400" u="none" cap="none" strike="noStrike">
              <a:solidFill>
                <a:srgbClr val="FF0000"/>
              </a:solidFill>
              <a:latin typeface="Times New Roman"/>
              <a:ea typeface="Times New Roman"/>
              <a:cs typeface="Times New Roman"/>
              <a:sym typeface="Times New Roman"/>
            </a:endParaRPr>
          </a:p>
          <a:p>
            <a:pPr indent="0" lvl="1" marL="114300" marR="0" rtl="0" algn="l">
              <a:lnSpc>
                <a:spcPct val="75000"/>
              </a:lnSpc>
              <a:spcBef>
                <a:spcPts val="240"/>
              </a:spcBef>
              <a:spcAft>
                <a:spcPts val="0"/>
              </a:spcAft>
              <a:buClr>
                <a:schemeClr val="dk1"/>
              </a:buClr>
              <a:buSzPts val="2400"/>
              <a:buFont typeface="Lucida Sans"/>
              <a:buNone/>
            </a:pPr>
            <a:r>
              <a:t/>
            </a:r>
            <a:endParaRPr b="1" i="0" sz="2400" u="none" cap="none" strike="noStrike">
              <a:solidFill>
                <a:schemeClr val="dk1"/>
              </a:solidFill>
              <a:latin typeface="Times New Roman"/>
              <a:ea typeface="Times New Roman"/>
              <a:cs typeface="Times New Roman"/>
              <a:sym typeface="Times New Roman"/>
            </a:endParaRPr>
          </a:p>
          <a:p>
            <a:pPr indent="-152400" lvl="1" marL="114300" marR="0" rtl="0" algn="l">
              <a:lnSpc>
                <a:spcPct val="75000"/>
              </a:lnSpc>
              <a:spcBef>
                <a:spcPts val="24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Nội dung</a:t>
            </a:r>
            <a:endParaRPr b="1" i="0" sz="2400" u="none" cap="none" strike="noStrike">
              <a:solidFill>
                <a:schemeClr val="dk1"/>
              </a:solidFill>
              <a:latin typeface="Times New Roman"/>
              <a:ea typeface="Times New Roman"/>
              <a:cs typeface="Times New Roman"/>
              <a:sym typeface="Times New Roman"/>
            </a:endParaRPr>
          </a:p>
          <a:p>
            <a:pPr indent="-152400" lvl="2" marL="228600" marR="0" rtl="0" algn="l">
              <a:lnSpc>
                <a:spcPct val="75000"/>
              </a:lnSpc>
              <a:spcBef>
                <a:spcPts val="24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Mục đích và nội dung của hợp đồng </a:t>
            </a:r>
            <a:r>
              <a:rPr b="1" i="0" lang="en-US" sz="2400" u="none" cap="none" strike="noStrike">
                <a:solidFill>
                  <a:srgbClr val="FF0000"/>
                </a:solidFill>
                <a:latin typeface="Times New Roman"/>
                <a:ea typeface="Times New Roman"/>
                <a:cs typeface="Times New Roman"/>
                <a:sym typeface="Times New Roman"/>
              </a:rPr>
              <a:t>vi phạm điều cấm của pháp luật, trái với đạo đức xã hội</a:t>
            </a:r>
            <a:endParaRPr b="1" i="0" sz="2400" u="none" cap="none" strike="noStrike">
              <a:solidFill>
                <a:srgbClr val="FF0000"/>
              </a:solidFill>
              <a:latin typeface="Times New Roman"/>
              <a:ea typeface="Times New Roman"/>
              <a:cs typeface="Times New Roman"/>
              <a:sym typeface="Times New Roman"/>
            </a:endParaRPr>
          </a:p>
          <a:p>
            <a:pPr indent="0" lvl="1" marL="114300" marR="0" rtl="0" algn="l">
              <a:lnSpc>
                <a:spcPct val="75000"/>
              </a:lnSpc>
              <a:spcBef>
                <a:spcPts val="240"/>
              </a:spcBef>
              <a:spcAft>
                <a:spcPts val="0"/>
              </a:spcAft>
              <a:buClr>
                <a:schemeClr val="dk1"/>
              </a:buClr>
              <a:buSzPts val="2400"/>
              <a:buFont typeface="Lucida Sans"/>
              <a:buNone/>
            </a:pPr>
            <a:r>
              <a:t/>
            </a:r>
            <a:endParaRPr b="1" i="0" sz="2400" u="none" cap="none" strike="noStrike">
              <a:solidFill>
                <a:schemeClr val="dk1"/>
              </a:solidFill>
              <a:latin typeface="Times New Roman"/>
              <a:ea typeface="Times New Roman"/>
              <a:cs typeface="Times New Roman"/>
              <a:sym typeface="Times New Roman"/>
            </a:endParaRPr>
          </a:p>
          <a:p>
            <a:pPr indent="-152400" lvl="1" marL="114300" marR="0" rtl="0" algn="l">
              <a:lnSpc>
                <a:spcPct val="75000"/>
              </a:lnSpc>
              <a:spcBef>
                <a:spcPts val="24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Hình thức</a:t>
            </a:r>
            <a:endParaRPr b="1" i="0" sz="2400" u="none" cap="none" strike="noStrike">
              <a:solidFill>
                <a:schemeClr val="dk1"/>
              </a:solidFill>
              <a:latin typeface="Times New Roman"/>
              <a:ea typeface="Times New Roman"/>
              <a:cs typeface="Times New Roman"/>
              <a:sym typeface="Times New Roman"/>
            </a:endParaRPr>
          </a:p>
          <a:p>
            <a:pPr indent="-152400" lvl="2" marL="228600" marR="0" rtl="0" algn="l">
              <a:lnSpc>
                <a:spcPct val="75000"/>
              </a:lnSpc>
              <a:spcBef>
                <a:spcPts val="24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Vi phạm hình thức mà pháp luật bắt buộc phải thực hiện (văn bản có công chứng, chứng thực)</a:t>
            </a:r>
            <a:endParaRPr b="1" i="0" sz="2400" u="none" cap="none" strike="noStrike">
              <a:solidFill>
                <a:schemeClr val="dk1"/>
              </a:solidFill>
              <a:latin typeface="Times New Roman"/>
              <a:ea typeface="Times New Roman"/>
              <a:cs typeface="Times New Roman"/>
              <a:sym typeface="Times New Roman"/>
            </a:endParaRPr>
          </a:p>
        </p:txBody>
      </p:sp>
      <p:pic>
        <p:nvPicPr>
          <p:cNvPr descr="2.png" id="246" name="Google Shape;246;p28"/>
          <p:cNvPicPr preferRelativeResize="0"/>
          <p:nvPr/>
        </p:nvPicPr>
        <p:blipFill rotWithShape="1">
          <a:blip r:embed="rId3">
            <a:alphaModFix/>
          </a:blip>
          <a:srcRect b="0" l="0" r="0" t="0"/>
          <a:stretch/>
        </p:blipFill>
        <p:spPr>
          <a:xfrm>
            <a:off x="6705600" y="457200"/>
            <a:ext cx="2159979" cy="838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descr="2.png" id="251" name="Google Shape;251;p29"/>
          <p:cNvPicPr preferRelativeResize="0"/>
          <p:nvPr/>
        </p:nvPicPr>
        <p:blipFill rotWithShape="1">
          <a:blip r:embed="rId3">
            <a:alphaModFix/>
          </a:blip>
          <a:srcRect b="0" l="0" r="0" t="0"/>
          <a:stretch/>
        </p:blipFill>
        <p:spPr>
          <a:xfrm rot="-1168164">
            <a:off x="1486485" y="3158200"/>
            <a:ext cx="4595747" cy="1783424"/>
          </a:xfrm>
          <a:prstGeom prst="rect">
            <a:avLst/>
          </a:prstGeom>
          <a:noFill/>
          <a:ln>
            <a:noFill/>
          </a:ln>
        </p:spPr>
      </p:pic>
      <p:sp>
        <p:nvSpPr>
          <p:cNvPr id="252" name="Google Shape;252;p29"/>
          <p:cNvSpPr txBox="1"/>
          <p:nvPr>
            <p:ph idx="1" type="body"/>
          </p:nvPr>
        </p:nvSpPr>
        <p:spPr>
          <a:xfrm>
            <a:off x="914400" y="457200"/>
            <a:ext cx="6553200" cy="9906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768"/>
              <a:buNone/>
            </a:pPr>
            <a:r>
              <a:rPr b="1" lang="en-US" sz="26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768"/>
              <a:buNone/>
            </a:pPr>
            <a:r>
              <a:rPr b="1" lang="en-US" sz="2600">
                <a:latin typeface="Times New Roman"/>
                <a:ea typeface="Times New Roman"/>
                <a:cs typeface="Times New Roman"/>
                <a:sym typeface="Times New Roman"/>
              </a:rPr>
              <a:t>IV. Nghĩa vụ dân sự và hợp đồng dân sự</a:t>
            </a:r>
            <a:endParaRPr b="1" sz="2600">
              <a:latin typeface="Times New Roman"/>
              <a:ea typeface="Times New Roman"/>
              <a:cs typeface="Times New Roman"/>
              <a:sym typeface="Times New Roman"/>
            </a:endParaRPr>
          </a:p>
        </p:txBody>
      </p:sp>
      <p:sp>
        <p:nvSpPr>
          <p:cNvPr id="253" name="Google Shape;253;p29"/>
          <p:cNvSpPr txBox="1"/>
          <p:nvPr/>
        </p:nvSpPr>
        <p:spPr>
          <a:xfrm>
            <a:off x="914400" y="1334631"/>
            <a:ext cx="8001000" cy="523220"/>
          </a:xfrm>
          <a:prstGeom prst="rect">
            <a:avLst/>
          </a:prstGeom>
          <a:noFill/>
          <a:ln>
            <a:noFill/>
          </a:ln>
        </p:spPr>
        <p:txBody>
          <a:bodyPr anchorCtr="0" anchor="t" bIns="45700" lIns="91425" spcFirstLastPara="1" rIns="91425" wrap="square" tIns="45700">
            <a:noAutofit/>
          </a:bodyPr>
          <a:lstStyle/>
          <a:p>
            <a:pPr indent="-514350" lvl="0" marL="51435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4. Giao kết, thực hiện, sửa đổi, chấm dứt hợp đồng</a:t>
            </a:r>
            <a:endParaRPr/>
          </a:p>
        </p:txBody>
      </p:sp>
      <p:sp>
        <p:nvSpPr>
          <p:cNvPr id="254" name="Google Shape;254;p29"/>
          <p:cNvSpPr txBox="1"/>
          <p:nvPr/>
        </p:nvSpPr>
        <p:spPr>
          <a:xfrm>
            <a:off x="1066800" y="1828800"/>
            <a:ext cx="7772400" cy="47705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600">
                <a:solidFill>
                  <a:schemeClr val="dk1"/>
                </a:solidFill>
                <a:latin typeface="Times New Roman"/>
                <a:ea typeface="Times New Roman"/>
                <a:cs typeface="Times New Roman"/>
                <a:sym typeface="Times New Roman"/>
              </a:rPr>
              <a:t>Hợp đồng vô hiệu và hậu quả pháp lý:</a:t>
            </a:r>
            <a:endParaRPr/>
          </a:p>
          <a:p>
            <a:pPr indent="-177800" lvl="0" marL="0" marR="0" rtl="0" algn="just">
              <a:spcBef>
                <a:spcPts val="0"/>
              </a:spcBef>
              <a:spcAft>
                <a:spcPts val="0"/>
              </a:spcAft>
              <a:buClr>
                <a:schemeClr val="dk1"/>
              </a:buClr>
              <a:buSzPts val="2800"/>
              <a:buFont typeface="Times New Roman"/>
              <a:buChar char="-"/>
            </a:pPr>
            <a:r>
              <a:rPr b="1" lang="en-US" sz="2800">
                <a:solidFill>
                  <a:schemeClr val="dk1"/>
                </a:solidFill>
                <a:latin typeface="Times New Roman"/>
                <a:ea typeface="Times New Roman"/>
                <a:cs typeface="Times New Roman"/>
                <a:sym typeface="Times New Roman"/>
              </a:rPr>
              <a:t>Giá trị pháp lý của HĐ: </a:t>
            </a:r>
            <a:r>
              <a:rPr lang="en-US" sz="2800">
                <a:solidFill>
                  <a:schemeClr val="dk1"/>
                </a:solidFill>
                <a:latin typeface="Times New Roman"/>
                <a:ea typeface="Times New Roman"/>
                <a:cs typeface="Times New Roman"/>
                <a:sym typeface="Times New Roman"/>
              </a:rPr>
              <a:t>không có giá trị pháp lý, không làm phát sinh, thay đổi, chấm dứt quyền và nghĩa vụ của các bên, từ thời điểm giao kết hợp đồng.</a:t>
            </a:r>
            <a:endParaRPr/>
          </a:p>
          <a:p>
            <a:pPr indent="-177800" lvl="0" marL="0" marR="0" rtl="0" algn="just">
              <a:spcBef>
                <a:spcPts val="0"/>
              </a:spcBef>
              <a:spcAft>
                <a:spcPts val="0"/>
              </a:spcAft>
              <a:buClr>
                <a:schemeClr val="dk1"/>
              </a:buClr>
              <a:buSzPts val="2800"/>
              <a:buFont typeface="Times New Roman"/>
              <a:buChar char="-"/>
            </a:pPr>
            <a:r>
              <a:rPr b="1" lang="en-US" sz="2800">
                <a:solidFill>
                  <a:schemeClr val="dk1"/>
                </a:solidFill>
                <a:latin typeface="Times New Roman"/>
                <a:ea typeface="Times New Roman"/>
                <a:cs typeface="Times New Roman"/>
                <a:sym typeface="Times New Roman"/>
              </a:rPr>
              <a:t>Lợi ích vật chất: </a:t>
            </a:r>
            <a:r>
              <a:rPr lang="en-US" sz="2800">
                <a:solidFill>
                  <a:schemeClr val="dk1"/>
                </a:solidFill>
                <a:latin typeface="Times New Roman"/>
                <a:ea typeface="Times New Roman"/>
                <a:cs typeface="Times New Roman"/>
                <a:sym typeface="Times New Roman"/>
              </a:rPr>
              <a:t>các bên khôi phục lại tình trạng ban đầu, hoàn trả lại cho nhau những gì đã nhận</a:t>
            </a:r>
            <a:endParaRPr/>
          </a:p>
          <a:p>
            <a:pPr indent="-177800" lvl="0" marL="0" marR="0" rtl="0" algn="just">
              <a:spcBef>
                <a:spcPts val="0"/>
              </a:spcBef>
              <a:spcAft>
                <a:spcPts val="0"/>
              </a:spcAft>
              <a:buClr>
                <a:schemeClr val="dk1"/>
              </a:buClr>
              <a:buSzPts val="2800"/>
              <a:buFont typeface="Times New Roman"/>
              <a:buChar char="-"/>
            </a:pPr>
            <a:r>
              <a:rPr b="1" lang="en-US" sz="2800">
                <a:solidFill>
                  <a:schemeClr val="dk1"/>
                </a:solidFill>
                <a:latin typeface="Times New Roman"/>
                <a:ea typeface="Times New Roman"/>
                <a:cs typeface="Times New Roman"/>
                <a:sym typeface="Times New Roman"/>
              </a:rPr>
              <a:t>Trách nhiệm: </a:t>
            </a:r>
            <a:r>
              <a:rPr lang="en-US" sz="2800">
                <a:solidFill>
                  <a:schemeClr val="dk1"/>
                </a:solidFill>
                <a:latin typeface="Times New Roman"/>
                <a:ea typeface="Times New Roman"/>
                <a:cs typeface="Times New Roman"/>
                <a:sym typeface="Times New Roman"/>
              </a:rPr>
              <a:t>bên có lỗi làm hợp đồng vô hiệu mà gây ra thiệt hại cho bên kia thì phải bồi thường thiệt hại do mình gây ra.</a:t>
            </a:r>
            <a:endParaRPr/>
          </a:p>
          <a:p>
            <a:pPr indent="0" lvl="0" marL="0" marR="0" rtl="0" algn="l">
              <a:spcBef>
                <a:spcPts val="0"/>
              </a:spcBef>
              <a:spcAft>
                <a:spcPts val="0"/>
              </a:spcAft>
              <a:buNone/>
            </a:pPr>
            <a:r>
              <a:t/>
            </a:r>
            <a:endParaRPr b="1" sz="26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0"/>
          <p:cNvSpPr txBox="1"/>
          <p:nvPr>
            <p:ph idx="1" type="body"/>
          </p:nvPr>
        </p:nvSpPr>
        <p:spPr>
          <a:xfrm>
            <a:off x="914400" y="457200"/>
            <a:ext cx="6553200" cy="9906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768"/>
              <a:buNone/>
            </a:pPr>
            <a:r>
              <a:rPr b="1" lang="en-US" sz="26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768"/>
              <a:buNone/>
            </a:pPr>
            <a:r>
              <a:rPr b="1" lang="en-US" sz="2600">
                <a:latin typeface="Times New Roman"/>
                <a:ea typeface="Times New Roman"/>
                <a:cs typeface="Times New Roman"/>
                <a:sym typeface="Times New Roman"/>
              </a:rPr>
              <a:t>IV. Nghĩa vụ dân sự và hợp đồng dân sự</a:t>
            </a:r>
            <a:endParaRPr b="1" sz="2600">
              <a:latin typeface="Times New Roman"/>
              <a:ea typeface="Times New Roman"/>
              <a:cs typeface="Times New Roman"/>
              <a:sym typeface="Times New Roman"/>
            </a:endParaRPr>
          </a:p>
        </p:txBody>
      </p:sp>
      <p:sp>
        <p:nvSpPr>
          <p:cNvPr id="260" name="Google Shape;260;p30"/>
          <p:cNvSpPr txBox="1"/>
          <p:nvPr/>
        </p:nvSpPr>
        <p:spPr>
          <a:xfrm>
            <a:off x="914400" y="1334631"/>
            <a:ext cx="8001000" cy="523220"/>
          </a:xfrm>
          <a:prstGeom prst="rect">
            <a:avLst/>
          </a:prstGeom>
          <a:noFill/>
          <a:ln>
            <a:noFill/>
          </a:ln>
        </p:spPr>
        <p:txBody>
          <a:bodyPr anchorCtr="0" anchor="t" bIns="45700" lIns="91425" spcFirstLastPara="1" rIns="91425" wrap="square" tIns="45700">
            <a:noAutofit/>
          </a:bodyPr>
          <a:lstStyle/>
          <a:p>
            <a:pPr indent="-514350" lvl="0" marL="51435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4. Giao kết, thực hiện, sửa đổi, chấm dứt hợp đồng</a:t>
            </a:r>
            <a:endParaRPr/>
          </a:p>
        </p:txBody>
      </p:sp>
      <p:sp>
        <p:nvSpPr>
          <p:cNvPr id="261" name="Google Shape;261;p30"/>
          <p:cNvSpPr txBox="1"/>
          <p:nvPr/>
        </p:nvSpPr>
        <p:spPr>
          <a:xfrm>
            <a:off x="1066800" y="1828800"/>
            <a:ext cx="7696200" cy="1692771"/>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600">
                <a:solidFill>
                  <a:schemeClr val="dk1"/>
                </a:solidFill>
                <a:latin typeface="Times New Roman"/>
                <a:ea typeface="Times New Roman"/>
                <a:cs typeface="Times New Roman"/>
                <a:sym typeface="Times New Roman"/>
              </a:rPr>
              <a:t>Thực hiện hợp đồng: </a:t>
            </a:r>
            <a:r>
              <a:rPr lang="en-US" sz="2600">
                <a:solidFill>
                  <a:schemeClr val="dk1"/>
                </a:solidFill>
                <a:latin typeface="Times New Roman"/>
                <a:ea typeface="Times New Roman"/>
                <a:cs typeface="Times New Roman"/>
                <a:sym typeface="Times New Roman"/>
              </a:rPr>
              <a:t>là việc </a:t>
            </a:r>
            <a:r>
              <a:rPr lang="en-US" sz="2600">
                <a:solidFill>
                  <a:srgbClr val="FF0000"/>
                </a:solidFill>
                <a:latin typeface="Times New Roman"/>
                <a:ea typeface="Times New Roman"/>
                <a:cs typeface="Times New Roman"/>
                <a:sym typeface="Times New Roman"/>
              </a:rPr>
              <a:t>người có nghĩa vụ phải làm </a:t>
            </a:r>
            <a:r>
              <a:rPr lang="en-US" sz="2600">
                <a:solidFill>
                  <a:schemeClr val="dk1"/>
                </a:solidFill>
                <a:latin typeface="Times New Roman"/>
                <a:ea typeface="Times New Roman"/>
                <a:cs typeface="Times New Roman"/>
                <a:sym typeface="Times New Roman"/>
              </a:rPr>
              <a:t>hoặc </a:t>
            </a:r>
            <a:r>
              <a:rPr lang="en-US" sz="2600">
                <a:solidFill>
                  <a:srgbClr val="FF0000"/>
                </a:solidFill>
                <a:latin typeface="Times New Roman"/>
                <a:ea typeface="Times New Roman"/>
                <a:cs typeface="Times New Roman"/>
                <a:sym typeface="Times New Roman"/>
              </a:rPr>
              <a:t>không được làm </a:t>
            </a:r>
            <a:r>
              <a:rPr lang="en-US" sz="2600">
                <a:solidFill>
                  <a:schemeClr val="dk1"/>
                </a:solidFill>
                <a:latin typeface="Times New Roman"/>
                <a:ea typeface="Times New Roman"/>
                <a:cs typeface="Times New Roman"/>
                <a:sym typeface="Times New Roman"/>
              </a:rPr>
              <a:t>một công việc nhất định theo đúng nội dung của hợp đồng, qua đó thỏa mãn các quyền dân sự tương ứng của bên kia.</a:t>
            </a:r>
            <a:endParaRPr b="1" sz="2600">
              <a:solidFill>
                <a:schemeClr val="dk1"/>
              </a:solidFill>
              <a:latin typeface="Times New Roman"/>
              <a:ea typeface="Times New Roman"/>
              <a:cs typeface="Times New Roman"/>
              <a:sym typeface="Times New Roman"/>
            </a:endParaRPr>
          </a:p>
        </p:txBody>
      </p:sp>
      <p:pic>
        <p:nvPicPr>
          <p:cNvPr descr="9.jpg" id="262" name="Google Shape;262;p30"/>
          <p:cNvPicPr preferRelativeResize="0"/>
          <p:nvPr/>
        </p:nvPicPr>
        <p:blipFill rotWithShape="1">
          <a:blip r:embed="rId3">
            <a:alphaModFix/>
          </a:blip>
          <a:srcRect b="0" l="0" r="0" t="0"/>
          <a:stretch/>
        </p:blipFill>
        <p:spPr>
          <a:xfrm>
            <a:off x="2209800" y="3733800"/>
            <a:ext cx="5029200" cy="251199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descr="10.jpg" id="267" name="Google Shape;267;p31"/>
          <p:cNvPicPr preferRelativeResize="0"/>
          <p:nvPr/>
        </p:nvPicPr>
        <p:blipFill rotWithShape="1">
          <a:blip r:embed="rId3">
            <a:alphaModFix/>
          </a:blip>
          <a:srcRect b="0" l="0" r="0" t="0"/>
          <a:stretch/>
        </p:blipFill>
        <p:spPr>
          <a:xfrm>
            <a:off x="5562600" y="1362075"/>
            <a:ext cx="2390775" cy="1914525"/>
          </a:xfrm>
          <a:prstGeom prst="rect">
            <a:avLst/>
          </a:prstGeom>
          <a:noFill/>
          <a:ln>
            <a:noFill/>
          </a:ln>
        </p:spPr>
      </p:pic>
      <p:sp>
        <p:nvSpPr>
          <p:cNvPr id="268" name="Google Shape;268;p31"/>
          <p:cNvSpPr txBox="1"/>
          <p:nvPr>
            <p:ph idx="1" type="body"/>
          </p:nvPr>
        </p:nvSpPr>
        <p:spPr>
          <a:xfrm>
            <a:off x="914400" y="457200"/>
            <a:ext cx="6553200" cy="9906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768"/>
              <a:buNone/>
            </a:pPr>
            <a:r>
              <a:rPr b="1" lang="en-US" sz="26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768"/>
              <a:buNone/>
            </a:pPr>
            <a:r>
              <a:rPr b="1" lang="en-US" sz="2600">
                <a:latin typeface="Times New Roman"/>
                <a:ea typeface="Times New Roman"/>
                <a:cs typeface="Times New Roman"/>
                <a:sym typeface="Times New Roman"/>
              </a:rPr>
              <a:t>IV. Nghĩa vụ dân sự và hợp đồng dân sự</a:t>
            </a:r>
            <a:endParaRPr b="1" sz="2600">
              <a:latin typeface="Times New Roman"/>
              <a:ea typeface="Times New Roman"/>
              <a:cs typeface="Times New Roman"/>
              <a:sym typeface="Times New Roman"/>
            </a:endParaRPr>
          </a:p>
        </p:txBody>
      </p:sp>
      <p:sp>
        <p:nvSpPr>
          <p:cNvPr id="269" name="Google Shape;269;p31"/>
          <p:cNvSpPr txBox="1"/>
          <p:nvPr/>
        </p:nvSpPr>
        <p:spPr>
          <a:xfrm>
            <a:off x="914400" y="1334631"/>
            <a:ext cx="8001000" cy="523220"/>
          </a:xfrm>
          <a:prstGeom prst="rect">
            <a:avLst/>
          </a:prstGeom>
          <a:noFill/>
          <a:ln>
            <a:noFill/>
          </a:ln>
        </p:spPr>
        <p:txBody>
          <a:bodyPr anchorCtr="0" anchor="t" bIns="45700" lIns="91425" spcFirstLastPara="1" rIns="91425" wrap="square" tIns="45700">
            <a:noAutofit/>
          </a:bodyPr>
          <a:lstStyle/>
          <a:p>
            <a:pPr indent="-514350" lvl="0" marL="51435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4. Giao kết, thực hiện, sửa đổi, chấm dứt hợp đồng</a:t>
            </a:r>
            <a:endParaRPr/>
          </a:p>
        </p:txBody>
      </p:sp>
      <p:sp>
        <p:nvSpPr>
          <p:cNvPr id="270" name="Google Shape;270;p31"/>
          <p:cNvSpPr txBox="1"/>
          <p:nvPr/>
        </p:nvSpPr>
        <p:spPr>
          <a:xfrm>
            <a:off x="1066800" y="1828800"/>
            <a:ext cx="7696200" cy="89255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600">
                <a:solidFill>
                  <a:schemeClr val="dk1"/>
                </a:solidFill>
                <a:latin typeface="Times New Roman"/>
                <a:ea typeface="Times New Roman"/>
                <a:cs typeface="Times New Roman"/>
                <a:sym typeface="Times New Roman"/>
              </a:rPr>
              <a:t>Thực hiện hợp đồng</a:t>
            </a:r>
            <a:endParaRPr/>
          </a:p>
          <a:p>
            <a:pPr indent="0" lvl="0" marL="0" marR="0" rtl="0" algn="just">
              <a:spcBef>
                <a:spcPts val="0"/>
              </a:spcBef>
              <a:spcAft>
                <a:spcPts val="0"/>
              </a:spcAft>
              <a:buNone/>
            </a:pPr>
            <a:r>
              <a:rPr b="1" lang="en-US" sz="2600">
                <a:solidFill>
                  <a:schemeClr val="dk1"/>
                </a:solidFill>
                <a:latin typeface="Times New Roman"/>
                <a:ea typeface="Times New Roman"/>
                <a:cs typeface="Times New Roman"/>
                <a:sym typeface="Times New Roman"/>
              </a:rPr>
              <a:t>Nguyên tắc:</a:t>
            </a:r>
            <a:endParaRPr b="1" sz="2600">
              <a:solidFill>
                <a:schemeClr val="dk1"/>
              </a:solidFill>
              <a:latin typeface="Times New Roman"/>
              <a:ea typeface="Times New Roman"/>
              <a:cs typeface="Times New Roman"/>
              <a:sym typeface="Times New Roman"/>
            </a:endParaRPr>
          </a:p>
        </p:txBody>
      </p:sp>
      <p:sp>
        <p:nvSpPr>
          <p:cNvPr id="271" name="Google Shape;271;p31"/>
          <p:cNvSpPr/>
          <p:nvPr/>
        </p:nvSpPr>
        <p:spPr>
          <a:xfrm>
            <a:off x="990600" y="2774564"/>
            <a:ext cx="3956786" cy="657536"/>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lang="en-US" sz="2400">
                <a:solidFill>
                  <a:schemeClr val="lt1"/>
                </a:solidFill>
                <a:latin typeface="Times New Roman"/>
                <a:ea typeface="Times New Roman"/>
                <a:cs typeface="Times New Roman"/>
                <a:sym typeface="Times New Roman"/>
              </a:rPr>
              <a:t>Thực hiện đúng hợp đồng, đúng đối tượng, chất lượng, số lượng, chủng loại, thời hạn, phương thức</a:t>
            </a:r>
            <a:endParaRPr sz="2400">
              <a:solidFill>
                <a:schemeClr val="lt1"/>
              </a:solidFill>
              <a:latin typeface="Times New Roman"/>
              <a:ea typeface="Times New Roman"/>
              <a:cs typeface="Times New Roman"/>
              <a:sym typeface="Times New Roman"/>
            </a:endParaRPr>
          </a:p>
        </p:txBody>
      </p:sp>
      <p:sp>
        <p:nvSpPr>
          <p:cNvPr id="272" name="Google Shape;272;p31"/>
          <p:cNvSpPr/>
          <p:nvPr/>
        </p:nvSpPr>
        <p:spPr>
          <a:xfrm>
            <a:off x="2974607" y="3373382"/>
            <a:ext cx="3956786" cy="657536"/>
          </a:xfrm>
          <a:prstGeom prst="rect">
            <a:avLst/>
          </a:prstGeom>
          <a:solidFill>
            <a:schemeClr val="lt1">
              <a:alpha val="89803"/>
            </a:schemeClr>
          </a:solidFill>
          <a:ln cap="flat" cmpd="thickThin" w="550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31"/>
          <p:cNvSpPr/>
          <p:nvPr/>
        </p:nvSpPr>
        <p:spPr>
          <a:xfrm>
            <a:off x="990600" y="3972201"/>
            <a:ext cx="3956786" cy="657536"/>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lang="en-US" sz="2400">
                <a:solidFill>
                  <a:schemeClr val="lt1"/>
                </a:solidFill>
                <a:latin typeface="Times New Roman"/>
                <a:ea typeface="Times New Roman"/>
                <a:cs typeface="Times New Roman"/>
                <a:sym typeface="Times New Roman"/>
              </a:rPr>
              <a:t>Thực hiện trung thực, hợp tác, cùng có lợi, uy tín</a:t>
            </a:r>
            <a:endParaRPr sz="2400">
              <a:solidFill>
                <a:schemeClr val="lt1"/>
              </a:solidFill>
              <a:latin typeface="Times New Roman"/>
              <a:ea typeface="Times New Roman"/>
              <a:cs typeface="Times New Roman"/>
              <a:sym typeface="Times New Roman"/>
            </a:endParaRPr>
          </a:p>
        </p:txBody>
      </p:sp>
      <p:sp>
        <p:nvSpPr>
          <p:cNvPr id="274" name="Google Shape;274;p31"/>
          <p:cNvSpPr/>
          <p:nvPr/>
        </p:nvSpPr>
        <p:spPr>
          <a:xfrm>
            <a:off x="2974607" y="4571019"/>
            <a:ext cx="3956786" cy="657536"/>
          </a:xfrm>
          <a:prstGeom prst="rect">
            <a:avLst/>
          </a:prstGeom>
          <a:solidFill>
            <a:schemeClr val="lt1">
              <a:alpha val="89803"/>
            </a:schemeClr>
          </a:solidFill>
          <a:ln cap="flat" cmpd="thickThin" w="550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31"/>
          <p:cNvSpPr/>
          <p:nvPr/>
        </p:nvSpPr>
        <p:spPr>
          <a:xfrm>
            <a:off x="990600" y="5169838"/>
            <a:ext cx="3956786" cy="657536"/>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lang="en-US" sz="2400">
                <a:solidFill>
                  <a:schemeClr val="lt1"/>
                </a:solidFill>
                <a:latin typeface="Times New Roman"/>
                <a:ea typeface="Times New Roman"/>
                <a:cs typeface="Times New Roman"/>
                <a:sym typeface="Times New Roman"/>
              </a:rPr>
              <a:t>Không xâm phạm tới lợi ích của nhà nước, lợi ích công cộng, quyền, lợi ích hợp pháp của cá nhân, tổ chức</a:t>
            </a:r>
            <a:endParaRPr sz="2400">
              <a:solidFill>
                <a:schemeClr val="lt1"/>
              </a:solidFill>
              <a:latin typeface="Times New Roman"/>
              <a:ea typeface="Times New Roman"/>
              <a:cs typeface="Times New Roman"/>
              <a:sym typeface="Times New Roman"/>
            </a:endParaRPr>
          </a:p>
        </p:txBody>
      </p:sp>
      <p:sp>
        <p:nvSpPr>
          <p:cNvPr id="276" name="Google Shape;276;p31"/>
          <p:cNvSpPr/>
          <p:nvPr/>
        </p:nvSpPr>
        <p:spPr>
          <a:xfrm>
            <a:off x="2974607" y="5768656"/>
            <a:ext cx="3956786" cy="657536"/>
          </a:xfrm>
          <a:prstGeom prst="rect">
            <a:avLst/>
          </a:prstGeom>
          <a:solidFill>
            <a:schemeClr val="lt1">
              <a:alpha val="89803"/>
            </a:schemeClr>
          </a:solidFill>
          <a:ln cap="flat" cmpd="thickThin" w="550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2" name="Shape 112"/>
        <p:cNvGrpSpPr/>
        <p:nvPr/>
      </p:nvGrpSpPr>
      <p:grpSpPr>
        <a:xfrm>
          <a:off x="0" y="0"/>
          <a:ext cx="0" cy="0"/>
          <a:chOff x="0" y="0"/>
          <a:chExt cx="0" cy="0"/>
        </a:xfrm>
      </p:grpSpPr>
      <p:sp>
        <p:nvSpPr>
          <p:cNvPr id="113" name="Google Shape;113;p14"/>
          <p:cNvSpPr txBox="1"/>
          <p:nvPr>
            <p:ph idx="1" type="body"/>
          </p:nvPr>
        </p:nvSpPr>
        <p:spPr>
          <a:xfrm>
            <a:off x="685800" y="1752600"/>
            <a:ext cx="8229600" cy="4495800"/>
          </a:xfrm>
          <a:prstGeom prst="rect">
            <a:avLst/>
          </a:prstGeom>
          <a:noFill/>
          <a:ln>
            <a:noFill/>
          </a:ln>
        </p:spPr>
        <p:txBody>
          <a:bodyPr anchorCtr="0" anchor="t" bIns="45700" lIns="91425" spcFirstLastPara="1" rIns="91425" wrap="square" tIns="45700">
            <a:noAutofit/>
          </a:bodyPr>
          <a:lstStyle/>
          <a:p>
            <a:pPr indent="457200" lvl="0" marL="0" rtl="0" algn="just">
              <a:lnSpc>
                <a:spcPct val="90000"/>
              </a:lnSpc>
              <a:spcBef>
                <a:spcPts val="0"/>
              </a:spcBef>
              <a:spcAft>
                <a:spcPts val="0"/>
              </a:spcAft>
              <a:buSzPts val="1698"/>
              <a:buNone/>
            </a:pPr>
            <a:r>
              <a:rPr b="1" lang="en-US" sz="2497">
                <a:latin typeface="Times New Roman"/>
                <a:ea typeface="Times New Roman"/>
                <a:cs typeface="Times New Roman"/>
                <a:sym typeface="Times New Roman"/>
              </a:rPr>
              <a:t>Bài 7. Giới thiệu ngành Luật Dân sự, Luật Tố tụng Dân sự</a:t>
            </a:r>
            <a:endParaRPr/>
          </a:p>
          <a:p>
            <a:pPr indent="0" lvl="0" marL="457200" rtl="0" algn="just">
              <a:lnSpc>
                <a:spcPct val="90000"/>
              </a:lnSpc>
              <a:spcBef>
                <a:spcPts val="400"/>
              </a:spcBef>
              <a:spcAft>
                <a:spcPts val="0"/>
              </a:spcAft>
              <a:buSzPts val="1761"/>
              <a:buNone/>
            </a:pPr>
            <a:r>
              <a:rPr b="1" lang="en-US" sz="2590">
                <a:latin typeface="Times New Roman"/>
                <a:ea typeface="Times New Roman"/>
                <a:cs typeface="Times New Roman"/>
                <a:sym typeface="Times New Roman"/>
              </a:rPr>
              <a:t>A.Luật Dân sự</a:t>
            </a:r>
            <a:endParaRPr/>
          </a:p>
          <a:p>
            <a:pPr indent="457200" lvl="0" marL="457200" rtl="0" algn="l">
              <a:lnSpc>
                <a:spcPct val="90000"/>
              </a:lnSpc>
              <a:spcBef>
                <a:spcPts val="400"/>
              </a:spcBef>
              <a:spcAft>
                <a:spcPts val="0"/>
              </a:spcAft>
              <a:buClr>
                <a:schemeClr val="dk1"/>
              </a:buClr>
              <a:buSzPts val="2590"/>
              <a:buNone/>
            </a:pPr>
            <a:r>
              <a:rPr lang="en-US" sz="2590">
                <a:latin typeface="Times New Roman"/>
                <a:ea typeface="Times New Roman"/>
                <a:cs typeface="Times New Roman"/>
                <a:sym typeface="Times New Roman"/>
              </a:rPr>
              <a:t>I. Khái quát chung</a:t>
            </a:r>
            <a:endParaRPr/>
          </a:p>
          <a:p>
            <a:pPr indent="457200" lvl="0" marL="457200" rtl="0" algn="l">
              <a:lnSpc>
                <a:spcPct val="90000"/>
              </a:lnSpc>
              <a:spcBef>
                <a:spcPts val="400"/>
              </a:spcBef>
              <a:spcAft>
                <a:spcPts val="0"/>
              </a:spcAft>
              <a:buClr>
                <a:schemeClr val="dk1"/>
              </a:buClr>
              <a:buSzPts val="2590"/>
              <a:buNone/>
            </a:pPr>
            <a:r>
              <a:rPr lang="en-US" sz="2590">
                <a:latin typeface="Times New Roman"/>
                <a:ea typeface="Times New Roman"/>
                <a:cs typeface="Times New Roman"/>
                <a:sym typeface="Times New Roman"/>
              </a:rPr>
              <a:t>II. Quyền sở hữu</a:t>
            </a:r>
            <a:endParaRPr/>
          </a:p>
          <a:p>
            <a:pPr indent="457200" lvl="0" marL="457200" rtl="0" algn="l">
              <a:lnSpc>
                <a:spcPct val="90000"/>
              </a:lnSpc>
              <a:spcBef>
                <a:spcPts val="400"/>
              </a:spcBef>
              <a:spcAft>
                <a:spcPts val="0"/>
              </a:spcAft>
              <a:buClr>
                <a:schemeClr val="dk1"/>
              </a:buClr>
              <a:buSzPts val="2590"/>
              <a:buNone/>
            </a:pPr>
            <a:r>
              <a:rPr lang="en-US" sz="2590">
                <a:latin typeface="Times New Roman"/>
                <a:ea typeface="Times New Roman"/>
                <a:cs typeface="Times New Roman"/>
                <a:sym typeface="Times New Roman"/>
              </a:rPr>
              <a:t>III. Quyền thừa kế</a:t>
            </a:r>
            <a:endParaRPr/>
          </a:p>
          <a:p>
            <a:pPr indent="457200" lvl="0" marL="457200" rtl="0" algn="l">
              <a:lnSpc>
                <a:spcPct val="90000"/>
              </a:lnSpc>
              <a:spcBef>
                <a:spcPts val="400"/>
              </a:spcBef>
              <a:spcAft>
                <a:spcPts val="0"/>
              </a:spcAft>
              <a:buClr>
                <a:schemeClr val="dk1"/>
              </a:buClr>
              <a:buSzPts val="2590"/>
              <a:buNone/>
            </a:pPr>
            <a:r>
              <a:rPr lang="en-US" sz="2590">
                <a:latin typeface="Times New Roman"/>
                <a:ea typeface="Times New Roman"/>
                <a:cs typeface="Times New Roman"/>
                <a:sym typeface="Times New Roman"/>
              </a:rPr>
              <a:t>IV. Nghĩa vụ dân sự và hợp đồng dân sự</a:t>
            </a:r>
            <a:endParaRPr/>
          </a:p>
          <a:p>
            <a:pPr indent="457200" lvl="0" marL="457200" rtl="0" algn="l">
              <a:lnSpc>
                <a:spcPct val="90000"/>
              </a:lnSpc>
              <a:spcBef>
                <a:spcPts val="400"/>
              </a:spcBef>
              <a:spcAft>
                <a:spcPts val="0"/>
              </a:spcAft>
              <a:buClr>
                <a:schemeClr val="dk1"/>
              </a:buClr>
              <a:buSzPts val="2590"/>
              <a:buNone/>
            </a:pPr>
            <a:r>
              <a:rPr lang="en-US" sz="2590">
                <a:latin typeface="Times New Roman"/>
                <a:ea typeface="Times New Roman"/>
                <a:cs typeface="Times New Roman"/>
                <a:sym typeface="Times New Roman"/>
              </a:rPr>
              <a:t>V. Bồi thường nghĩa vụ ngoài hợp đồng</a:t>
            </a:r>
            <a:endParaRPr/>
          </a:p>
          <a:p>
            <a:pPr indent="0" lvl="0" marL="457200" rtl="0" algn="l">
              <a:lnSpc>
                <a:spcPct val="90000"/>
              </a:lnSpc>
              <a:spcBef>
                <a:spcPts val="400"/>
              </a:spcBef>
              <a:spcAft>
                <a:spcPts val="0"/>
              </a:spcAft>
              <a:buClr>
                <a:schemeClr val="dk1"/>
              </a:buClr>
              <a:buSzPts val="2590"/>
              <a:buNone/>
            </a:pPr>
            <a:r>
              <a:rPr b="1" lang="en-US" sz="2590">
                <a:latin typeface="Times New Roman"/>
                <a:ea typeface="Times New Roman"/>
                <a:cs typeface="Times New Roman"/>
                <a:sym typeface="Times New Roman"/>
              </a:rPr>
              <a:t>B.Luật Tố tụng Dân sự</a:t>
            </a:r>
            <a:endParaRPr/>
          </a:p>
          <a:p>
            <a:pPr indent="457200" lvl="0" marL="457200" rtl="0" algn="just">
              <a:lnSpc>
                <a:spcPct val="90000"/>
              </a:lnSpc>
              <a:spcBef>
                <a:spcPts val="400"/>
              </a:spcBef>
              <a:spcAft>
                <a:spcPts val="0"/>
              </a:spcAft>
              <a:buSzPts val="1761"/>
              <a:buNone/>
            </a:pPr>
            <a:r>
              <a:rPr lang="en-US" sz="2590">
                <a:latin typeface="Times New Roman"/>
                <a:ea typeface="Times New Roman"/>
                <a:cs typeface="Times New Roman"/>
                <a:sym typeface="Times New Roman"/>
              </a:rPr>
              <a:t>I.Khái quát chung</a:t>
            </a:r>
            <a:endParaRPr/>
          </a:p>
          <a:p>
            <a:pPr indent="457200" lvl="0" marL="457200" rtl="0" algn="just">
              <a:lnSpc>
                <a:spcPct val="90000"/>
              </a:lnSpc>
              <a:spcBef>
                <a:spcPts val="400"/>
              </a:spcBef>
              <a:spcAft>
                <a:spcPts val="0"/>
              </a:spcAft>
              <a:buSzPts val="1761"/>
              <a:buNone/>
            </a:pPr>
            <a:r>
              <a:rPr lang="en-US" sz="2590">
                <a:latin typeface="Times New Roman"/>
                <a:ea typeface="Times New Roman"/>
                <a:cs typeface="Times New Roman"/>
                <a:sym typeface="Times New Roman"/>
              </a:rPr>
              <a:t>II. Thủ tục tố tụng dân sự</a:t>
            </a:r>
            <a:endParaRPr/>
          </a:p>
          <a:p>
            <a:pPr indent="-571500" lvl="0" marL="571500" rtl="0" algn="just">
              <a:lnSpc>
                <a:spcPct val="90000"/>
              </a:lnSpc>
              <a:spcBef>
                <a:spcPts val="400"/>
              </a:spcBef>
              <a:spcAft>
                <a:spcPts val="0"/>
              </a:spcAft>
              <a:buSzPts val="1761"/>
              <a:buNone/>
            </a:pPr>
            <a:r>
              <a:t/>
            </a:r>
            <a:endParaRPr b="1" sz="2590">
              <a:latin typeface="Times New Roman"/>
              <a:ea typeface="Times New Roman"/>
              <a:cs typeface="Times New Roman"/>
              <a:sym typeface="Times New Roman"/>
            </a:endParaRPr>
          </a:p>
        </p:txBody>
      </p:sp>
      <p:sp>
        <p:nvSpPr>
          <p:cNvPr id="114" name="Google Shape;114;p14"/>
          <p:cNvSpPr txBox="1"/>
          <p:nvPr>
            <p:ph type="title"/>
          </p:nvPr>
        </p:nvSpPr>
        <p:spPr>
          <a:xfrm>
            <a:off x="914400" y="838200"/>
            <a:ext cx="77724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90"/>
              <a:buFont typeface="Times New Roman"/>
              <a:buNone/>
            </a:pPr>
            <a:r>
              <a:rPr b="1" lang="en-US" sz="3690">
                <a:solidFill>
                  <a:schemeClr val="dk1"/>
                </a:solidFill>
                <a:latin typeface="Times New Roman"/>
                <a:ea typeface="Times New Roman"/>
                <a:cs typeface="Times New Roman"/>
                <a:sym typeface="Times New Roman"/>
              </a:rPr>
              <a:t>CHƯƠNG 4</a:t>
            </a:r>
            <a:endParaRPr b="1" sz="3690">
              <a:solidFill>
                <a:schemeClr val="dk1"/>
              </a:solidFill>
              <a:latin typeface="Times New Roman"/>
              <a:ea typeface="Times New Roman"/>
              <a:cs typeface="Times New Roman"/>
              <a:sym typeface="Times New Roman"/>
            </a:endParaRPr>
          </a:p>
        </p:txBody>
      </p:sp>
      <p:pic>
        <p:nvPicPr>
          <p:cNvPr descr="4.jpg" id="115" name="Google Shape;115;p14"/>
          <p:cNvPicPr preferRelativeResize="0"/>
          <p:nvPr/>
        </p:nvPicPr>
        <p:blipFill rotWithShape="1">
          <a:blip r:embed="rId3">
            <a:alphaModFix/>
          </a:blip>
          <a:srcRect b="0" l="0" r="0" t="0"/>
          <a:stretch/>
        </p:blipFill>
        <p:spPr>
          <a:xfrm>
            <a:off x="7086600" y="2286000"/>
            <a:ext cx="1809750" cy="2524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descr="11.jpg" id="281" name="Google Shape;281;p32"/>
          <p:cNvPicPr preferRelativeResize="0"/>
          <p:nvPr/>
        </p:nvPicPr>
        <p:blipFill rotWithShape="1">
          <a:blip r:embed="rId3">
            <a:alphaModFix/>
          </a:blip>
          <a:srcRect b="0" l="0" r="0" t="0"/>
          <a:stretch/>
        </p:blipFill>
        <p:spPr>
          <a:xfrm>
            <a:off x="5943600" y="1828800"/>
            <a:ext cx="2999832" cy="2209800"/>
          </a:xfrm>
          <a:prstGeom prst="rect">
            <a:avLst/>
          </a:prstGeom>
          <a:noFill/>
          <a:ln>
            <a:noFill/>
          </a:ln>
        </p:spPr>
      </p:pic>
      <p:sp>
        <p:nvSpPr>
          <p:cNvPr id="282" name="Google Shape;282;p32"/>
          <p:cNvSpPr txBox="1"/>
          <p:nvPr>
            <p:ph idx="1" type="body"/>
          </p:nvPr>
        </p:nvSpPr>
        <p:spPr>
          <a:xfrm>
            <a:off x="914400" y="457200"/>
            <a:ext cx="6553200" cy="9906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768"/>
              <a:buNone/>
            </a:pPr>
            <a:r>
              <a:rPr b="1" lang="en-US" sz="26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768"/>
              <a:buNone/>
            </a:pPr>
            <a:r>
              <a:rPr b="1" lang="en-US" sz="2600">
                <a:latin typeface="Times New Roman"/>
                <a:ea typeface="Times New Roman"/>
                <a:cs typeface="Times New Roman"/>
                <a:sym typeface="Times New Roman"/>
              </a:rPr>
              <a:t>IV. Nghĩa vụ dân sự và hợp đồng dân sự</a:t>
            </a:r>
            <a:endParaRPr b="1" sz="2600">
              <a:latin typeface="Times New Roman"/>
              <a:ea typeface="Times New Roman"/>
              <a:cs typeface="Times New Roman"/>
              <a:sym typeface="Times New Roman"/>
            </a:endParaRPr>
          </a:p>
        </p:txBody>
      </p:sp>
      <p:sp>
        <p:nvSpPr>
          <p:cNvPr id="283" name="Google Shape;283;p32"/>
          <p:cNvSpPr txBox="1"/>
          <p:nvPr/>
        </p:nvSpPr>
        <p:spPr>
          <a:xfrm>
            <a:off x="914400" y="1334631"/>
            <a:ext cx="8001000" cy="523220"/>
          </a:xfrm>
          <a:prstGeom prst="rect">
            <a:avLst/>
          </a:prstGeom>
          <a:noFill/>
          <a:ln>
            <a:noFill/>
          </a:ln>
        </p:spPr>
        <p:txBody>
          <a:bodyPr anchorCtr="0" anchor="t" bIns="45700" lIns="91425" spcFirstLastPara="1" rIns="91425" wrap="square" tIns="45700">
            <a:noAutofit/>
          </a:bodyPr>
          <a:lstStyle/>
          <a:p>
            <a:pPr indent="-514350" lvl="0" marL="51435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4. Giao kết, thực hiện, sửa đổi, chấm dứt hợp đồng</a:t>
            </a:r>
            <a:endParaRPr/>
          </a:p>
        </p:txBody>
      </p:sp>
      <p:sp>
        <p:nvSpPr>
          <p:cNvPr id="284" name="Google Shape;284;p32"/>
          <p:cNvSpPr txBox="1"/>
          <p:nvPr/>
        </p:nvSpPr>
        <p:spPr>
          <a:xfrm>
            <a:off x="1066800" y="1828800"/>
            <a:ext cx="5029200" cy="28931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600">
                <a:solidFill>
                  <a:schemeClr val="dk1"/>
                </a:solidFill>
                <a:latin typeface="Times New Roman"/>
                <a:ea typeface="Times New Roman"/>
                <a:cs typeface="Times New Roman"/>
                <a:sym typeface="Times New Roman"/>
              </a:rPr>
              <a:t>Sửa đổi hợp đồng:</a:t>
            </a:r>
            <a:endParaRPr/>
          </a:p>
          <a:p>
            <a:pPr indent="0" lvl="0" marL="0" marR="0" rtl="0" algn="just">
              <a:spcBef>
                <a:spcPts val="0"/>
              </a:spcBef>
              <a:spcAft>
                <a:spcPts val="0"/>
              </a:spcAft>
              <a:buNone/>
            </a:pPr>
            <a:r>
              <a:rPr lang="en-US" sz="2600">
                <a:solidFill>
                  <a:schemeClr val="dk1"/>
                </a:solidFill>
                <a:latin typeface="Times New Roman"/>
                <a:ea typeface="Times New Roman"/>
                <a:cs typeface="Times New Roman"/>
                <a:sym typeface="Times New Roman"/>
              </a:rPr>
              <a:t>Là thỏa thuận giữa các bên để </a:t>
            </a:r>
            <a:r>
              <a:rPr lang="en-US" sz="2600">
                <a:solidFill>
                  <a:srgbClr val="FF0000"/>
                </a:solidFill>
                <a:latin typeface="Times New Roman"/>
                <a:ea typeface="Times New Roman"/>
                <a:cs typeface="Times New Roman"/>
                <a:sym typeface="Times New Roman"/>
              </a:rPr>
              <a:t>điều chỉnh một phần nội dung </a:t>
            </a:r>
            <a:r>
              <a:rPr lang="en-US" sz="2600">
                <a:solidFill>
                  <a:schemeClr val="dk1"/>
                </a:solidFill>
                <a:latin typeface="Times New Roman"/>
                <a:ea typeface="Times New Roman"/>
                <a:cs typeface="Times New Roman"/>
                <a:sym typeface="Times New Roman"/>
              </a:rPr>
              <a:t>hợp đồng đã ký bằng cách đưa ra một số </a:t>
            </a:r>
            <a:r>
              <a:rPr lang="en-US" sz="2600">
                <a:solidFill>
                  <a:srgbClr val="FF0000"/>
                </a:solidFill>
                <a:latin typeface="Times New Roman"/>
                <a:ea typeface="Times New Roman"/>
                <a:cs typeface="Times New Roman"/>
                <a:sym typeface="Times New Roman"/>
              </a:rPr>
              <a:t>điều khoản mới </a:t>
            </a:r>
            <a:r>
              <a:rPr lang="en-US" sz="2600">
                <a:solidFill>
                  <a:schemeClr val="dk1"/>
                </a:solidFill>
                <a:latin typeface="Times New Roman"/>
                <a:ea typeface="Times New Roman"/>
                <a:cs typeface="Times New Roman"/>
                <a:sym typeface="Times New Roman"/>
              </a:rPr>
              <a:t>phù hợp với lợi ích của các bên, thay cho các điều khoản cũ bị bãi bỏ.</a:t>
            </a:r>
            <a:endParaRPr sz="2600">
              <a:solidFill>
                <a:schemeClr val="dk1"/>
              </a:solidFill>
              <a:latin typeface="Times New Roman"/>
              <a:ea typeface="Times New Roman"/>
              <a:cs typeface="Times New Roman"/>
              <a:sym typeface="Times New Roman"/>
            </a:endParaRPr>
          </a:p>
        </p:txBody>
      </p:sp>
      <p:pic>
        <p:nvPicPr>
          <p:cNvPr descr="6.jpg" id="285" name="Google Shape;285;p32"/>
          <p:cNvPicPr preferRelativeResize="0"/>
          <p:nvPr/>
        </p:nvPicPr>
        <p:blipFill rotWithShape="1">
          <a:blip r:embed="rId4">
            <a:alphaModFix/>
          </a:blip>
          <a:srcRect b="0" l="0" r="0" t="0"/>
          <a:stretch/>
        </p:blipFill>
        <p:spPr>
          <a:xfrm>
            <a:off x="2667000" y="4191001"/>
            <a:ext cx="4953000" cy="2286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descr="12.jpg" id="290" name="Google Shape;290;p33"/>
          <p:cNvPicPr preferRelativeResize="0"/>
          <p:nvPr/>
        </p:nvPicPr>
        <p:blipFill rotWithShape="1">
          <a:blip r:embed="rId3">
            <a:alphaModFix/>
          </a:blip>
          <a:srcRect b="0" l="0" r="0" t="0"/>
          <a:stretch/>
        </p:blipFill>
        <p:spPr>
          <a:xfrm>
            <a:off x="5257800" y="1828800"/>
            <a:ext cx="3657600" cy="2279561"/>
          </a:xfrm>
          <a:prstGeom prst="rect">
            <a:avLst/>
          </a:prstGeom>
          <a:noFill/>
          <a:ln>
            <a:noFill/>
          </a:ln>
        </p:spPr>
      </p:pic>
      <p:sp>
        <p:nvSpPr>
          <p:cNvPr id="291" name="Google Shape;291;p33"/>
          <p:cNvSpPr txBox="1"/>
          <p:nvPr>
            <p:ph idx="1" type="body"/>
          </p:nvPr>
        </p:nvSpPr>
        <p:spPr>
          <a:xfrm>
            <a:off x="914400" y="457200"/>
            <a:ext cx="6553200" cy="9906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768"/>
              <a:buNone/>
            </a:pPr>
            <a:r>
              <a:rPr b="1" lang="en-US" sz="26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768"/>
              <a:buNone/>
            </a:pPr>
            <a:r>
              <a:rPr b="1" lang="en-US" sz="2600">
                <a:latin typeface="Times New Roman"/>
                <a:ea typeface="Times New Roman"/>
                <a:cs typeface="Times New Roman"/>
                <a:sym typeface="Times New Roman"/>
              </a:rPr>
              <a:t>IV. Nghĩa vụ dân sự và hợp đồng dân sự</a:t>
            </a:r>
            <a:endParaRPr b="1" sz="2600">
              <a:latin typeface="Times New Roman"/>
              <a:ea typeface="Times New Roman"/>
              <a:cs typeface="Times New Roman"/>
              <a:sym typeface="Times New Roman"/>
            </a:endParaRPr>
          </a:p>
        </p:txBody>
      </p:sp>
      <p:sp>
        <p:nvSpPr>
          <p:cNvPr id="292" name="Google Shape;292;p33"/>
          <p:cNvSpPr txBox="1"/>
          <p:nvPr/>
        </p:nvSpPr>
        <p:spPr>
          <a:xfrm>
            <a:off x="914400" y="1334631"/>
            <a:ext cx="8001000" cy="523220"/>
          </a:xfrm>
          <a:prstGeom prst="rect">
            <a:avLst/>
          </a:prstGeom>
          <a:noFill/>
          <a:ln>
            <a:noFill/>
          </a:ln>
        </p:spPr>
        <p:txBody>
          <a:bodyPr anchorCtr="0" anchor="t" bIns="45700" lIns="91425" spcFirstLastPara="1" rIns="91425" wrap="square" tIns="45700">
            <a:noAutofit/>
          </a:bodyPr>
          <a:lstStyle/>
          <a:p>
            <a:pPr indent="-514350" lvl="0" marL="51435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4. Giao kết, thực hiện, sửa đổi, chấm dứt hợp đồng</a:t>
            </a:r>
            <a:endParaRPr/>
          </a:p>
        </p:txBody>
      </p:sp>
      <p:sp>
        <p:nvSpPr>
          <p:cNvPr id="293" name="Google Shape;293;p33"/>
          <p:cNvSpPr txBox="1"/>
          <p:nvPr/>
        </p:nvSpPr>
        <p:spPr>
          <a:xfrm>
            <a:off x="990600" y="1752600"/>
            <a:ext cx="7924800" cy="517064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Điều 422. Chấm dứt hợp đồng</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Hợp đồng chấm dứt trong trường hợp sau đây:</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1. </a:t>
            </a:r>
            <a:r>
              <a:rPr lang="en-US" sz="2400">
                <a:solidFill>
                  <a:srgbClr val="FF0000"/>
                </a:solidFill>
                <a:latin typeface="Times New Roman"/>
                <a:ea typeface="Times New Roman"/>
                <a:cs typeface="Times New Roman"/>
                <a:sym typeface="Times New Roman"/>
              </a:rPr>
              <a:t>Hợp đồng đã được hoàn thành</a:t>
            </a:r>
            <a:r>
              <a:rPr lang="en-US" sz="2400">
                <a:solidFill>
                  <a:schemeClr val="dk1"/>
                </a:solidFill>
                <a:latin typeface="Times New Roman"/>
                <a:ea typeface="Times New Roman"/>
                <a:cs typeface="Times New Roman"/>
                <a:sym typeface="Times New Roman"/>
              </a:rPr>
              <a:t>;</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2. </a:t>
            </a:r>
            <a:r>
              <a:rPr lang="en-US" sz="2400">
                <a:solidFill>
                  <a:srgbClr val="FF0000"/>
                </a:solidFill>
                <a:latin typeface="Times New Roman"/>
                <a:ea typeface="Times New Roman"/>
                <a:cs typeface="Times New Roman"/>
                <a:sym typeface="Times New Roman"/>
              </a:rPr>
              <a:t>Theo thỏa thuận của các bên</a:t>
            </a:r>
            <a:r>
              <a:rPr lang="en-US" sz="2400">
                <a:solidFill>
                  <a:schemeClr val="dk1"/>
                </a:solidFill>
                <a:latin typeface="Times New Roman"/>
                <a:ea typeface="Times New Roman"/>
                <a:cs typeface="Times New Roman"/>
                <a:sym typeface="Times New Roman"/>
              </a:rPr>
              <a:t>;</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3. Cá nhân giao kết hợp đồng chết, pháp nhân giao kết hợp đồng chấm dứt tồn tại mà hợp đồng phải do chính cá nhân, pháp nhân đó thực hiện;</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4. </a:t>
            </a:r>
            <a:r>
              <a:rPr lang="en-US" sz="2400">
                <a:solidFill>
                  <a:srgbClr val="FF0000"/>
                </a:solidFill>
                <a:latin typeface="Times New Roman"/>
                <a:ea typeface="Times New Roman"/>
                <a:cs typeface="Times New Roman"/>
                <a:sym typeface="Times New Roman"/>
              </a:rPr>
              <a:t>Hợp đồng bị hủy bỏ, bị đơn phương chấm dứt thực hiện</a:t>
            </a:r>
            <a:r>
              <a:rPr lang="en-US" sz="2400">
                <a:solidFill>
                  <a:schemeClr val="dk1"/>
                </a:solidFill>
                <a:latin typeface="Times New Roman"/>
                <a:ea typeface="Times New Roman"/>
                <a:cs typeface="Times New Roman"/>
                <a:sym typeface="Times New Roman"/>
              </a:rPr>
              <a:t>;</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5. Hợp đồng không thể thực hiện được do đối tượng của hợp đồng không còn;</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6. Hợp đồng chấm dứt theo quy định tại Điều 420 của Bộ luật này;</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7. Trường hợp khác do luật quy định.</a:t>
            </a:r>
            <a:endParaRPr/>
          </a:p>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descr="1.png" id="298" name="Google Shape;298;p34"/>
          <p:cNvPicPr preferRelativeResize="0"/>
          <p:nvPr/>
        </p:nvPicPr>
        <p:blipFill rotWithShape="1">
          <a:blip r:embed="rId3">
            <a:alphaModFix/>
          </a:blip>
          <a:srcRect b="0" l="0" r="0" t="0"/>
          <a:stretch/>
        </p:blipFill>
        <p:spPr>
          <a:xfrm>
            <a:off x="5943600" y="2286000"/>
            <a:ext cx="2647950" cy="1724025"/>
          </a:xfrm>
          <a:prstGeom prst="rect">
            <a:avLst/>
          </a:prstGeom>
          <a:noFill/>
          <a:ln>
            <a:noFill/>
          </a:ln>
        </p:spPr>
      </p:pic>
      <p:sp>
        <p:nvSpPr>
          <p:cNvPr id="299" name="Google Shape;299;p34"/>
          <p:cNvSpPr txBox="1"/>
          <p:nvPr>
            <p:ph idx="1" type="body"/>
          </p:nvPr>
        </p:nvSpPr>
        <p:spPr>
          <a:xfrm>
            <a:off x="914400" y="457200"/>
            <a:ext cx="6553200" cy="9906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768"/>
              <a:buNone/>
            </a:pPr>
            <a:r>
              <a:rPr b="1" lang="en-US" sz="26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768"/>
              <a:buNone/>
            </a:pPr>
            <a:r>
              <a:rPr b="1" lang="en-US" sz="2600">
                <a:latin typeface="Times New Roman"/>
                <a:ea typeface="Times New Roman"/>
                <a:cs typeface="Times New Roman"/>
                <a:sym typeface="Times New Roman"/>
              </a:rPr>
              <a:t>IV. Nghĩa vụ dân sự và hợp đồng dân sự</a:t>
            </a:r>
            <a:endParaRPr b="1" sz="2600">
              <a:latin typeface="Times New Roman"/>
              <a:ea typeface="Times New Roman"/>
              <a:cs typeface="Times New Roman"/>
              <a:sym typeface="Times New Roman"/>
            </a:endParaRPr>
          </a:p>
        </p:txBody>
      </p:sp>
      <p:sp>
        <p:nvSpPr>
          <p:cNvPr id="300" name="Google Shape;300;p34"/>
          <p:cNvSpPr txBox="1"/>
          <p:nvPr/>
        </p:nvSpPr>
        <p:spPr>
          <a:xfrm>
            <a:off x="914400" y="1334631"/>
            <a:ext cx="8001000" cy="523220"/>
          </a:xfrm>
          <a:prstGeom prst="rect">
            <a:avLst/>
          </a:prstGeom>
          <a:noFill/>
          <a:ln>
            <a:noFill/>
          </a:ln>
        </p:spPr>
        <p:txBody>
          <a:bodyPr anchorCtr="0" anchor="t" bIns="45700" lIns="91425" spcFirstLastPara="1" rIns="91425" wrap="square" tIns="45700">
            <a:noAutofit/>
          </a:bodyPr>
          <a:lstStyle/>
          <a:p>
            <a:pPr indent="-514350" lvl="0" marL="51435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4. Giao kết, thực hiện, sửa đổi, chấm dứt hợp đồng</a:t>
            </a:r>
            <a:endParaRPr/>
          </a:p>
        </p:txBody>
      </p:sp>
      <p:sp>
        <p:nvSpPr>
          <p:cNvPr id="301" name="Google Shape;301;p34"/>
          <p:cNvSpPr txBox="1"/>
          <p:nvPr/>
        </p:nvSpPr>
        <p:spPr>
          <a:xfrm>
            <a:off x="990600" y="1752600"/>
            <a:ext cx="7924800" cy="4893647"/>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Điều 423. Hủy bỏ hợp đồng</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1. Một bên có quyền hủy bỏ hợp đồng và không phải bồi thường thiệt hại trong trường hợp sau đây:</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a) </a:t>
            </a:r>
            <a:r>
              <a:rPr lang="en-US" sz="2400">
                <a:solidFill>
                  <a:srgbClr val="FF0000"/>
                </a:solidFill>
                <a:latin typeface="Times New Roman"/>
                <a:ea typeface="Times New Roman"/>
                <a:cs typeface="Times New Roman"/>
                <a:sym typeface="Times New Roman"/>
              </a:rPr>
              <a:t>Bên kia vi phạm hợp đồng là điều kiện hủy bỏ mà các bên đã thỏa thuận;</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b) Bên kia </a:t>
            </a:r>
            <a:r>
              <a:rPr lang="en-US" sz="2400">
                <a:solidFill>
                  <a:srgbClr val="FF0000"/>
                </a:solidFill>
                <a:latin typeface="Times New Roman"/>
                <a:ea typeface="Times New Roman"/>
                <a:cs typeface="Times New Roman"/>
                <a:sym typeface="Times New Roman"/>
              </a:rPr>
              <a:t>vi phạm nghiêm trọng nghĩa vụ hợp đồng;</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c) Trường hợp khác do luật quy định.</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2. Vi phạm nghiêm trọng là việc không thực hiện đúng nghĩa vụ của một bên đến mức </a:t>
            </a:r>
            <a:r>
              <a:rPr lang="en-US" sz="2400">
                <a:solidFill>
                  <a:srgbClr val="FF0000"/>
                </a:solidFill>
                <a:latin typeface="Times New Roman"/>
                <a:ea typeface="Times New Roman"/>
                <a:cs typeface="Times New Roman"/>
                <a:sym typeface="Times New Roman"/>
              </a:rPr>
              <a:t>làm cho bên kia không đạt được mục đích của việc giao kết hợp đồng.</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3. Bên hủy bỏ hợp đồng phải thông báo ngay cho bên kia biết về việc hủy bỏ, nếu không thông báo mà gây thiệt hại thì phải bồi thường.</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descr="12.jpg" id="306" name="Google Shape;306;p35"/>
          <p:cNvPicPr preferRelativeResize="0"/>
          <p:nvPr/>
        </p:nvPicPr>
        <p:blipFill rotWithShape="1">
          <a:blip r:embed="rId3">
            <a:alphaModFix/>
          </a:blip>
          <a:srcRect b="0" l="0" r="0" t="0"/>
          <a:stretch/>
        </p:blipFill>
        <p:spPr>
          <a:xfrm>
            <a:off x="5562600" y="990600"/>
            <a:ext cx="2705100" cy="1685925"/>
          </a:xfrm>
          <a:prstGeom prst="rect">
            <a:avLst/>
          </a:prstGeom>
          <a:noFill/>
          <a:ln>
            <a:noFill/>
          </a:ln>
        </p:spPr>
      </p:pic>
      <p:sp>
        <p:nvSpPr>
          <p:cNvPr id="307" name="Google Shape;307;p35"/>
          <p:cNvSpPr txBox="1"/>
          <p:nvPr>
            <p:ph idx="1" type="body"/>
          </p:nvPr>
        </p:nvSpPr>
        <p:spPr>
          <a:xfrm>
            <a:off x="914400" y="152400"/>
            <a:ext cx="6553200" cy="9906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768"/>
              <a:buNone/>
            </a:pPr>
            <a:r>
              <a:rPr b="1" lang="en-US" sz="26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768"/>
              <a:buNone/>
            </a:pPr>
            <a:r>
              <a:rPr b="1" lang="en-US" sz="2600">
                <a:latin typeface="Times New Roman"/>
                <a:ea typeface="Times New Roman"/>
                <a:cs typeface="Times New Roman"/>
                <a:sym typeface="Times New Roman"/>
              </a:rPr>
              <a:t>IV. Nghĩa vụ dân sự và hợp đồng dân sự</a:t>
            </a:r>
            <a:endParaRPr b="1" sz="2600">
              <a:latin typeface="Times New Roman"/>
              <a:ea typeface="Times New Roman"/>
              <a:cs typeface="Times New Roman"/>
              <a:sym typeface="Times New Roman"/>
            </a:endParaRPr>
          </a:p>
        </p:txBody>
      </p:sp>
      <p:sp>
        <p:nvSpPr>
          <p:cNvPr id="308" name="Google Shape;308;p35"/>
          <p:cNvSpPr txBox="1"/>
          <p:nvPr/>
        </p:nvSpPr>
        <p:spPr>
          <a:xfrm>
            <a:off x="838200" y="914400"/>
            <a:ext cx="8001000" cy="523220"/>
          </a:xfrm>
          <a:prstGeom prst="rect">
            <a:avLst/>
          </a:prstGeom>
          <a:noFill/>
          <a:ln>
            <a:noFill/>
          </a:ln>
        </p:spPr>
        <p:txBody>
          <a:bodyPr anchorCtr="0" anchor="t" bIns="45700" lIns="91425" spcFirstLastPara="1" rIns="91425" wrap="square" tIns="45700">
            <a:noAutofit/>
          </a:bodyPr>
          <a:lstStyle/>
          <a:p>
            <a:pPr indent="-514350" lvl="0" marL="51435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4. Giao kết, thực hiện, sửa đổi, chấm dứt hợp đồng</a:t>
            </a:r>
            <a:endParaRPr/>
          </a:p>
        </p:txBody>
      </p:sp>
      <p:sp>
        <p:nvSpPr>
          <p:cNvPr id="309" name="Google Shape;309;p35"/>
          <p:cNvSpPr txBox="1"/>
          <p:nvPr/>
        </p:nvSpPr>
        <p:spPr>
          <a:xfrm>
            <a:off x="914400" y="1295400"/>
            <a:ext cx="7848600" cy="535531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800">
                <a:solidFill>
                  <a:schemeClr val="dk1"/>
                </a:solidFill>
                <a:latin typeface="Times New Roman"/>
                <a:ea typeface="Times New Roman"/>
                <a:cs typeface="Times New Roman"/>
                <a:sym typeface="Times New Roman"/>
              </a:rPr>
              <a:t>Điều 428. Đơn phương chấm dứt thực hiện hợp đồng</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1. Một bên có quyền đơn phương chấm dứt thực hiện hợp đồng và không phải bồi thường thiệt hại khi bên kia vi phạm nghiêm trọng nghĩa vụ trong hợp đồng hoặc các bên có thỏa thuận hoặc pháp luật có quy định.</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2. Bên đơn phương chấm dứt thực hiện hợp đồng phải thông báo ngay cho bên kia biết về việc chấm dứt hợp đồng, nếu không thông báo mà gây thiệt hại thì phải bồi thường.</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3. Khi hợp đồng bị đơn phương chấm dứt thực hiện thì hợp đồng chấm dứt kể từ thời điểm bên kia nhận được thông báo chấm dứt. Các bên không phải tiếp tục thực hiện nghĩa vụ, trừ thỏa thuận về phạt vi phạm, bồi thường thiệt hại và thỏa thuận về giải quyết tranh chấp. Bên đã thực hiện nghĩa vụ có quyền yêu cầu bên kia thanh toán phần nghĩa vụ đã thực hiện.</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4. Bên bị thiệt hại do hành vi không thực hiện đúng nghĩa vụ trong hợp đồng của bên kia được bồi thường.</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5. Trường hợp việc đơn phương chấm dứt thực hiện hợp đồng không có căn cứ quy định tại khoản 1 Điều này thì bên đơn phương chấm dứt thực hiện hợp đồng được xác định là bên vi phạm nghĩa vụ và phải thực hiện trách nhiệm dân sự theo quy định của Bộ luật này, luật khác có liên quan do không thực hiện đúng nghĩa vụ trong hợp đồng.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6"/>
          <p:cNvSpPr txBox="1"/>
          <p:nvPr>
            <p:ph idx="1" type="body"/>
          </p:nvPr>
        </p:nvSpPr>
        <p:spPr>
          <a:xfrm>
            <a:off x="914400" y="304800"/>
            <a:ext cx="6553200" cy="9906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768"/>
              <a:buNone/>
            </a:pPr>
            <a:r>
              <a:rPr b="1" lang="en-US" sz="26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768"/>
              <a:buNone/>
            </a:pPr>
            <a:r>
              <a:rPr b="1" lang="en-US" sz="2600">
                <a:latin typeface="Times New Roman"/>
                <a:ea typeface="Times New Roman"/>
                <a:cs typeface="Times New Roman"/>
                <a:sym typeface="Times New Roman"/>
              </a:rPr>
              <a:t>IV. Nghĩa vụ dân sự và hợp đồng dân sự</a:t>
            </a:r>
            <a:endParaRPr b="1" sz="2600">
              <a:latin typeface="Times New Roman"/>
              <a:ea typeface="Times New Roman"/>
              <a:cs typeface="Times New Roman"/>
              <a:sym typeface="Times New Roman"/>
            </a:endParaRPr>
          </a:p>
        </p:txBody>
      </p:sp>
      <p:sp>
        <p:nvSpPr>
          <p:cNvPr id="315" name="Google Shape;315;p36"/>
          <p:cNvSpPr txBox="1"/>
          <p:nvPr/>
        </p:nvSpPr>
        <p:spPr>
          <a:xfrm>
            <a:off x="762000" y="1143000"/>
            <a:ext cx="8001000" cy="523220"/>
          </a:xfrm>
          <a:prstGeom prst="rect">
            <a:avLst/>
          </a:prstGeom>
          <a:noFill/>
          <a:ln>
            <a:noFill/>
          </a:ln>
        </p:spPr>
        <p:txBody>
          <a:bodyPr anchorCtr="0" anchor="t" bIns="45700" lIns="91425" spcFirstLastPara="1" rIns="91425" wrap="square" tIns="45700">
            <a:noAutofit/>
          </a:bodyPr>
          <a:lstStyle/>
          <a:p>
            <a:pPr indent="-514350" lvl="0" marL="51435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4. Giao kết, thực hiện, sửa đổi, chấm dứt hợp đồng</a:t>
            </a:r>
            <a:endParaRPr/>
          </a:p>
        </p:txBody>
      </p:sp>
      <p:sp>
        <p:nvSpPr>
          <p:cNvPr id="316" name="Google Shape;316;p36"/>
          <p:cNvSpPr txBox="1"/>
          <p:nvPr/>
        </p:nvSpPr>
        <p:spPr>
          <a:xfrm>
            <a:off x="914400" y="1600200"/>
            <a:ext cx="7848600" cy="2215991"/>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Điều 429. Thời hiệu khởi kiện về hợp đồng</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Thời hiệu khởi kiện để yêu cầu Tòa án giải quyết tranh chấp hợp đồng là 03 năm, kể từ ngày người có quyền yêu cầu biết hoặc phải biết quyền và lợi ích hợp pháp của mình bị xâm phạm.</a:t>
            </a:r>
            <a:endParaRPr/>
          </a:p>
          <a:p>
            <a:pPr indent="0" lvl="0" marL="0" marR="0" rtl="0" algn="just">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pic>
        <p:nvPicPr>
          <p:cNvPr descr="25.jpg" id="317" name="Google Shape;317;p36"/>
          <p:cNvPicPr preferRelativeResize="0"/>
          <p:nvPr/>
        </p:nvPicPr>
        <p:blipFill rotWithShape="1">
          <a:blip r:embed="rId3">
            <a:alphaModFix/>
          </a:blip>
          <a:srcRect b="0" l="0" r="0" t="0"/>
          <a:stretch/>
        </p:blipFill>
        <p:spPr>
          <a:xfrm>
            <a:off x="3505200" y="3429000"/>
            <a:ext cx="3200400" cy="239721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7"/>
          <p:cNvSpPr txBox="1"/>
          <p:nvPr>
            <p:ph idx="1" type="body"/>
          </p:nvPr>
        </p:nvSpPr>
        <p:spPr>
          <a:xfrm>
            <a:off x="914400" y="304800"/>
            <a:ext cx="6553200" cy="9906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768"/>
              <a:buNone/>
            </a:pPr>
            <a:r>
              <a:rPr b="1" lang="en-US" sz="26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768"/>
              <a:buNone/>
            </a:pPr>
            <a:r>
              <a:rPr b="1" lang="en-US" sz="2600">
                <a:latin typeface="Times New Roman"/>
                <a:ea typeface="Times New Roman"/>
                <a:cs typeface="Times New Roman"/>
                <a:sym typeface="Times New Roman"/>
              </a:rPr>
              <a:t>IV. Nghĩa vụ dân sự và hợp đồng dân sự</a:t>
            </a:r>
            <a:endParaRPr b="1" sz="2600">
              <a:latin typeface="Times New Roman"/>
              <a:ea typeface="Times New Roman"/>
              <a:cs typeface="Times New Roman"/>
              <a:sym typeface="Times New Roman"/>
            </a:endParaRPr>
          </a:p>
        </p:txBody>
      </p:sp>
      <p:sp>
        <p:nvSpPr>
          <p:cNvPr id="323" name="Google Shape;323;p37"/>
          <p:cNvSpPr txBox="1"/>
          <p:nvPr/>
        </p:nvSpPr>
        <p:spPr>
          <a:xfrm>
            <a:off x="914400" y="1066800"/>
            <a:ext cx="8001000" cy="5355312"/>
          </a:xfrm>
          <a:prstGeom prst="rect">
            <a:avLst/>
          </a:prstGeom>
          <a:noFill/>
          <a:ln>
            <a:noFill/>
          </a:ln>
        </p:spPr>
        <p:txBody>
          <a:bodyPr anchorCtr="0" anchor="t" bIns="45700" lIns="91425" spcFirstLastPara="1" rIns="91425" wrap="square" tIns="45700">
            <a:noAutofit/>
          </a:bodyPr>
          <a:lstStyle/>
          <a:p>
            <a:pPr indent="-514350" lvl="0" marL="51435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5. Biện pháp bảo đảm thực hiện nghĩa vụ</a:t>
            </a:r>
            <a:endParaRPr/>
          </a:p>
          <a:p>
            <a:pPr indent="0" lvl="0" marL="0" marR="0" rtl="0" algn="just">
              <a:spcBef>
                <a:spcPts val="0"/>
              </a:spcBef>
              <a:spcAft>
                <a:spcPts val="0"/>
              </a:spcAft>
              <a:buNone/>
            </a:pPr>
            <a:r>
              <a:rPr b="1" i="1" lang="en-US" sz="2600">
                <a:solidFill>
                  <a:schemeClr val="dk1"/>
                </a:solidFill>
                <a:latin typeface="Times New Roman"/>
                <a:ea typeface="Times New Roman"/>
                <a:cs typeface="Times New Roman"/>
                <a:sym typeface="Times New Roman"/>
              </a:rPr>
              <a:t>Điều 292. Biện pháp bảo đảm thực hiện nghĩa vụ</a:t>
            </a:r>
            <a:endParaRPr i="1" sz="26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600">
                <a:solidFill>
                  <a:schemeClr val="dk1"/>
                </a:solidFill>
                <a:latin typeface="Times New Roman"/>
                <a:ea typeface="Times New Roman"/>
                <a:cs typeface="Times New Roman"/>
                <a:sym typeface="Times New Roman"/>
              </a:rPr>
              <a:t>Các biện pháp bảo đảm thực hiện nghĩa vụ bao gồm:</a:t>
            </a:r>
            <a:endParaRPr/>
          </a:p>
          <a:p>
            <a:pPr indent="0" lvl="0" marL="0" marR="0" rtl="0" algn="just">
              <a:spcBef>
                <a:spcPts val="0"/>
              </a:spcBef>
              <a:spcAft>
                <a:spcPts val="0"/>
              </a:spcAft>
              <a:buNone/>
            </a:pPr>
            <a:r>
              <a:rPr i="1" lang="en-US" sz="2600">
                <a:solidFill>
                  <a:schemeClr val="dk1"/>
                </a:solidFill>
                <a:latin typeface="Times New Roman"/>
                <a:ea typeface="Times New Roman"/>
                <a:cs typeface="Times New Roman"/>
                <a:sym typeface="Times New Roman"/>
              </a:rPr>
              <a:t>1. Cầm cố tài sản.</a:t>
            </a:r>
            <a:endParaRPr/>
          </a:p>
          <a:p>
            <a:pPr indent="0" lvl="0" marL="0" marR="0" rtl="0" algn="just">
              <a:spcBef>
                <a:spcPts val="0"/>
              </a:spcBef>
              <a:spcAft>
                <a:spcPts val="0"/>
              </a:spcAft>
              <a:buNone/>
            </a:pPr>
            <a:r>
              <a:rPr i="1" lang="en-US" sz="2600">
                <a:solidFill>
                  <a:schemeClr val="dk1"/>
                </a:solidFill>
                <a:latin typeface="Times New Roman"/>
                <a:ea typeface="Times New Roman"/>
                <a:cs typeface="Times New Roman"/>
                <a:sym typeface="Times New Roman"/>
              </a:rPr>
              <a:t>2. Thế chấp tài sản.</a:t>
            </a:r>
            <a:endParaRPr/>
          </a:p>
          <a:p>
            <a:pPr indent="0" lvl="0" marL="0" marR="0" rtl="0" algn="just">
              <a:spcBef>
                <a:spcPts val="0"/>
              </a:spcBef>
              <a:spcAft>
                <a:spcPts val="0"/>
              </a:spcAft>
              <a:buNone/>
            </a:pPr>
            <a:r>
              <a:rPr i="1" lang="en-US" sz="2600">
                <a:solidFill>
                  <a:schemeClr val="dk1"/>
                </a:solidFill>
                <a:latin typeface="Times New Roman"/>
                <a:ea typeface="Times New Roman"/>
                <a:cs typeface="Times New Roman"/>
                <a:sym typeface="Times New Roman"/>
              </a:rPr>
              <a:t>3. Đặt cọc.</a:t>
            </a:r>
            <a:endParaRPr/>
          </a:p>
          <a:p>
            <a:pPr indent="0" lvl="0" marL="0" marR="0" rtl="0" algn="just">
              <a:spcBef>
                <a:spcPts val="0"/>
              </a:spcBef>
              <a:spcAft>
                <a:spcPts val="0"/>
              </a:spcAft>
              <a:buNone/>
            </a:pPr>
            <a:r>
              <a:rPr i="1" lang="en-US" sz="2600">
                <a:solidFill>
                  <a:schemeClr val="dk1"/>
                </a:solidFill>
                <a:latin typeface="Times New Roman"/>
                <a:ea typeface="Times New Roman"/>
                <a:cs typeface="Times New Roman"/>
                <a:sym typeface="Times New Roman"/>
              </a:rPr>
              <a:t>4. Ký cược.</a:t>
            </a:r>
            <a:endParaRPr/>
          </a:p>
          <a:p>
            <a:pPr indent="0" lvl="0" marL="0" marR="0" rtl="0" algn="just">
              <a:spcBef>
                <a:spcPts val="0"/>
              </a:spcBef>
              <a:spcAft>
                <a:spcPts val="0"/>
              </a:spcAft>
              <a:buNone/>
            </a:pPr>
            <a:r>
              <a:rPr i="1" lang="en-US" sz="2600">
                <a:solidFill>
                  <a:schemeClr val="dk1"/>
                </a:solidFill>
                <a:latin typeface="Times New Roman"/>
                <a:ea typeface="Times New Roman"/>
                <a:cs typeface="Times New Roman"/>
                <a:sym typeface="Times New Roman"/>
              </a:rPr>
              <a:t>5. Ký quỹ.</a:t>
            </a:r>
            <a:endParaRPr/>
          </a:p>
          <a:p>
            <a:pPr indent="0" lvl="0" marL="0" marR="0" rtl="0" algn="just">
              <a:spcBef>
                <a:spcPts val="0"/>
              </a:spcBef>
              <a:spcAft>
                <a:spcPts val="0"/>
              </a:spcAft>
              <a:buNone/>
            </a:pPr>
            <a:r>
              <a:rPr i="1" lang="en-US" sz="2600">
                <a:solidFill>
                  <a:srgbClr val="FF0000"/>
                </a:solidFill>
                <a:latin typeface="Times New Roman"/>
                <a:ea typeface="Times New Roman"/>
                <a:cs typeface="Times New Roman"/>
                <a:sym typeface="Times New Roman"/>
              </a:rPr>
              <a:t>6. Bảo lưu quyền sở hữu</a:t>
            </a:r>
            <a:r>
              <a:rPr i="1" lang="en-US" sz="2600">
                <a:solidFill>
                  <a:schemeClr val="dk1"/>
                </a:solidFill>
                <a:latin typeface="Times New Roman"/>
                <a:ea typeface="Times New Roman"/>
                <a:cs typeface="Times New Roman"/>
                <a:sym typeface="Times New Roman"/>
              </a:rPr>
              <a:t>.</a:t>
            </a:r>
            <a:endParaRPr/>
          </a:p>
          <a:p>
            <a:pPr indent="0" lvl="0" marL="0" marR="0" rtl="0" algn="just">
              <a:spcBef>
                <a:spcPts val="0"/>
              </a:spcBef>
              <a:spcAft>
                <a:spcPts val="0"/>
              </a:spcAft>
              <a:buNone/>
            </a:pPr>
            <a:r>
              <a:rPr i="1" lang="en-US" sz="2600">
                <a:solidFill>
                  <a:schemeClr val="dk1"/>
                </a:solidFill>
                <a:latin typeface="Times New Roman"/>
                <a:ea typeface="Times New Roman"/>
                <a:cs typeface="Times New Roman"/>
                <a:sym typeface="Times New Roman"/>
              </a:rPr>
              <a:t>7. Bảo lãnh.</a:t>
            </a:r>
            <a:endParaRPr/>
          </a:p>
          <a:p>
            <a:pPr indent="0" lvl="0" marL="0" marR="0" rtl="0" algn="just">
              <a:spcBef>
                <a:spcPts val="0"/>
              </a:spcBef>
              <a:spcAft>
                <a:spcPts val="0"/>
              </a:spcAft>
              <a:buNone/>
            </a:pPr>
            <a:r>
              <a:rPr i="1" lang="en-US" sz="2600">
                <a:solidFill>
                  <a:schemeClr val="dk1"/>
                </a:solidFill>
                <a:latin typeface="Times New Roman"/>
                <a:ea typeface="Times New Roman"/>
                <a:cs typeface="Times New Roman"/>
                <a:sym typeface="Times New Roman"/>
              </a:rPr>
              <a:t>8. Tín chấp.</a:t>
            </a:r>
            <a:endParaRPr/>
          </a:p>
          <a:p>
            <a:pPr indent="0" lvl="0" marL="0" marR="0" rtl="0" algn="just">
              <a:spcBef>
                <a:spcPts val="0"/>
              </a:spcBef>
              <a:spcAft>
                <a:spcPts val="0"/>
              </a:spcAft>
              <a:buNone/>
            </a:pPr>
            <a:r>
              <a:rPr i="1" lang="en-US" sz="2600">
                <a:solidFill>
                  <a:srgbClr val="FF0000"/>
                </a:solidFill>
                <a:latin typeface="Times New Roman"/>
                <a:ea typeface="Times New Roman"/>
                <a:cs typeface="Times New Roman"/>
                <a:sym typeface="Times New Roman"/>
              </a:rPr>
              <a:t>9. Cầm giữ tài sản.</a:t>
            </a:r>
            <a:endParaRPr/>
          </a:p>
          <a:p>
            <a:pPr indent="-514350" lvl="0" marL="514350" marR="0" rtl="0" algn="l">
              <a:spcBef>
                <a:spcPts val="0"/>
              </a:spcBef>
              <a:spcAft>
                <a:spcPts val="0"/>
              </a:spcAft>
              <a:buNone/>
            </a:pPr>
            <a:r>
              <a:t/>
            </a:r>
            <a:endParaRPr b="1" sz="2800">
              <a:solidFill>
                <a:schemeClr val="dk1"/>
              </a:solidFill>
              <a:latin typeface="Times New Roman"/>
              <a:ea typeface="Times New Roman"/>
              <a:cs typeface="Times New Roman"/>
              <a:sym typeface="Times New Roman"/>
            </a:endParaRPr>
          </a:p>
        </p:txBody>
      </p:sp>
      <p:pic>
        <p:nvPicPr>
          <p:cNvPr descr="7.jpg" id="324" name="Google Shape;324;p37"/>
          <p:cNvPicPr preferRelativeResize="0"/>
          <p:nvPr/>
        </p:nvPicPr>
        <p:blipFill rotWithShape="1">
          <a:blip r:embed="rId3">
            <a:alphaModFix/>
          </a:blip>
          <a:srcRect b="0" l="0" r="0" t="0"/>
          <a:stretch/>
        </p:blipFill>
        <p:spPr>
          <a:xfrm>
            <a:off x="4800600" y="2667001"/>
            <a:ext cx="3448050" cy="32150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8"/>
          <p:cNvSpPr txBox="1"/>
          <p:nvPr>
            <p:ph idx="1" type="body"/>
          </p:nvPr>
        </p:nvSpPr>
        <p:spPr>
          <a:xfrm>
            <a:off x="838200" y="990600"/>
            <a:ext cx="6553200" cy="9906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768"/>
              <a:buNone/>
            </a:pPr>
            <a:r>
              <a:rPr b="1" lang="en-US" sz="26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768"/>
              <a:buNone/>
            </a:pPr>
            <a:r>
              <a:rPr b="1" lang="en-US" sz="2600">
                <a:latin typeface="Times New Roman"/>
                <a:ea typeface="Times New Roman"/>
                <a:cs typeface="Times New Roman"/>
                <a:sym typeface="Times New Roman"/>
              </a:rPr>
              <a:t>V. Bồi thường thiệt hại ngoài hợp đồng</a:t>
            </a:r>
            <a:endParaRPr b="1" sz="2600">
              <a:latin typeface="Times New Roman"/>
              <a:ea typeface="Times New Roman"/>
              <a:cs typeface="Times New Roman"/>
              <a:sym typeface="Times New Roman"/>
            </a:endParaRPr>
          </a:p>
        </p:txBody>
      </p:sp>
      <p:sp>
        <p:nvSpPr>
          <p:cNvPr id="330" name="Google Shape;330;p38"/>
          <p:cNvSpPr txBox="1"/>
          <p:nvPr/>
        </p:nvSpPr>
        <p:spPr>
          <a:xfrm>
            <a:off x="990600" y="1981200"/>
            <a:ext cx="7924800" cy="2246769"/>
          </a:xfrm>
          <a:prstGeom prst="rect">
            <a:avLst/>
          </a:prstGeom>
          <a:noFill/>
          <a:ln>
            <a:noFill/>
          </a:ln>
        </p:spPr>
        <p:txBody>
          <a:bodyPr anchorCtr="0" anchor="t" bIns="45700" lIns="91425" spcFirstLastPara="1" rIns="91425" wrap="square" tIns="45700">
            <a:noAutofit/>
          </a:bodyPr>
          <a:lstStyle/>
          <a:p>
            <a:pPr indent="-514350" lvl="0" marL="514350" marR="0" rtl="0" algn="l">
              <a:spcBef>
                <a:spcPts val="0"/>
              </a:spcBef>
              <a:spcAft>
                <a:spcPts val="0"/>
              </a:spcAft>
              <a:buClr>
                <a:schemeClr val="dk1"/>
              </a:buClr>
              <a:buSzPts val="2800"/>
              <a:buFont typeface="Times New Roman"/>
              <a:buAutoNum type="arabicPeriod"/>
            </a:pPr>
            <a:r>
              <a:rPr b="1" lang="en-US" sz="2800">
                <a:solidFill>
                  <a:schemeClr val="dk1"/>
                </a:solidFill>
                <a:latin typeface="Times New Roman"/>
                <a:ea typeface="Times New Roman"/>
                <a:cs typeface="Times New Roman"/>
                <a:sym typeface="Times New Roman"/>
              </a:rPr>
              <a:t>Căn cứ phát sinh trách nhiệm bồi thường thiệt hại</a:t>
            </a:r>
            <a:endParaRPr/>
          </a:p>
          <a:p>
            <a:pPr indent="-514350" lvl="0" marL="514350" marR="0" rtl="0" algn="l">
              <a:spcBef>
                <a:spcPts val="0"/>
              </a:spcBef>
              <a:spcAft>
                <a:spcPts val="0"/>
              </a:spcAft>
              <a:buClr>
                <a:schemeClr val="dk1"/>
              </a:buClr>
              <a:buSzPts val="2800"/>
              <a:buFont typeface="Times New Roman"/>
              <a:buAutoNum type="arabicPeriod"/>
            </a:pPr>
            <a:r>
              <a:rPr b="1" lang="en-US" sz="2800">
                <a:solidFill>
                  <a:schemeClr val="dk1"/>
                </a:solidFill>
                <a:latin typeface="Times New Roman"/>
                <a:ea typeface="Times New Roman"/>
                <a:cs typeface="Times New Roman"/>
                <a:sym typeface="Times New Roman"/>
              </a:rPr>
              <a:t>Nguyên tắc bồi thường thiệt hại</a:t>
            </a:r>
            <a:endParaRPr/>
          </a:p>
          <a:p>
            <a:pPr indent="-514350" lvl="0" marL="514350" marR="0" rtl="0" algn="l">
              <a:spcBef>
                <a:spcPts val="0"/>
              </a:spcBef>
              <a:spcAft>
                <a:spcPts val="0"/>
              </a:spcAft>
              <a:buClr>
                <a:schemeClr val="dk1"/>
              </a:buClr>
              <a:buSzPts val="2800"/>
              <a:buFont typeface="Times New Roman"/>
              <a:buAutoNum type="arabicPeriod"/>
            </a:pPr>
            <a:r>
              <a:rPr b="1" lang="en-US" sz="2800">
                <a:solidFill>
                  <a:schemeClr val="dk1"/>
                </a:solidFill>
                <a:latin typeface="Times New Roman"/>
                <a:ea typeface="Times New Roman"/>
                <a:cs typeface="Times New Roman"/>
                <a:sym typeface="Times New Roman"/>
              </a:rPr>
              <a:t>Xác định thiệt hại</a:t>
            </a:r>
            <a:endParaRPr/>
          </a:p>
          <a:p>
            <a:pPr indent="-514350" lvl="0" marL="514350" marR="0" rtl="0" algn="l">
              <a:spcBef>
                <a:spcPts val="0"/>
              </a:spcBef>
              <a:spcAft>
                <a:spcPts val="0"/>
              </a:spcAft>
              <a:buClr>
                <a:schemeClr val="dk1"/>
              </a:buClr>
              <a:buSzPts val="2800"/>
              <a:buFont typeface="Times New Roman"/>
              <a:buAutoNum type="arabicPeriod"/>
            </a:pPr>
            <a:r>
              <a:rPr b="1" lang="en-US" sz="2800">
                <a:solidFill>
                  <a:schemeClr val="dk1"/>
                </a:solidFill>
                <a:latin typeface="Times New Roman"/>
                <a:ea typeface="Times New Roman"/>
                <a:cs typeface="Times New Roman"/>
                <a:sym typeface="Times New Roman"/>
              </a:rPr>
              <a:t>Các trường hợp bồi thường thiệt hại cụ thể</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9"/>
          <p:cNvSpPr txBox="1"/>
          <p:nvPr>
            <p:ph idx="1" type="body"/>
          </p:nvPr>
        </p:nvSpPr>
        <p:spPr>
          <a:xfrm>
            <a:off x="838200" y="381000"/>
            <a:ext cx="6553200" cy="9906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768"/>
              <a:buNone/>
            </a:pPr>
            <a:r>
              <a:rPr b="1" lang="en-US" sz="26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768"/>
              <a:buNone/>
            </a:pPr>
            <a:r>
              <a:rPr b="1" lang="en-US" sz="2600">
                <a:latin typeface="Times New Roman"/>
                <a:ea typeface="Times New Roman"/>
                <a:cs typeface="Times New Roman"/>
                <a:sym typeface="Times New Roman"/>
              </a:rPr>
              <a:t>V. Bồi thường thiệt hại ngoài hợp đồng</a:t>
            </a:r>
            <a:endParaRPr b="1" sz="2600">
              <a:latin typeface="Times New Roman"/>
              <a:ea typeface="Times New Roman"/>
              <a:cs typeface="Times New Roman"/>
              <a:sym typeface="Times New Roman"/>
            </a:endParaRPr>
          </a:p>
        </p:txBody>
      </p:sp>
      <p:sp>
        <p:nvSpPr>
          <p:cNvPr id="336" name="Google Shape;336;p39"/>
          <p:cNvSpPr txBox="1"/>
          <p:nvPr/>
        </p:nvSpPr>
        <p:spPr>
          <a:xfrm>
            <a:off x="990600" y="1219200"/>
            <a:ext cx="7924800" cy="4893647"/>
          </a:xfrm>
          <a:prstGeom prst="rect">
            <a:avLst/>
          </a:prstGeom>
          <a:noFill/>
          <a:ln>
            <a:noFill/>
          </a:ln>
        </p:spPr>
        <p:txBody>
          <a:bodyPr anchorCtr="0" anchor="t" bIns="45700" lIns="91425" spcFirstLastPara="1" rIns="91425" wrap="square" tIns="45700">
            <a:noAutofit/>
          </a:bodyPr>
          <a:lstStyle/>
          <a:p>
            <a:pPr indent="-514350" lvl="0" marL="514350" marR="0" rtl="0" algn="just">
              <a:spcBef>
                <a:spcPts val="0"/>
              </a:spcBef>
              <a:spcAft>
                <a:spcPts val="0"/>
              </a:spcAft>
              <a:buClr>
                <a:schemeClr val="dk1"/>
              </a:buClr>
              <a:buSzPts val="2400"/>
              <a:buFont typeface="Times New Roman"/>
              <a:buAutoNum type="arabicPeriod"/>
            </a:pPr>
            <a:r>
              <a:rPr b="1" lang="en-US" sz="2400">
                <a:solidFill>
                  <a:schemeClr val="dk1"/>
                </a:solidFill>
                <a:latin typeface="Times New Roman"/>
                <a:ea typeface="Times New Roman"/>
                <a:cs typeface="Times New Roman"/>
                <a:sym typeface="Times New Roman"/>
              </a:rPr>
              <a:t>Căn cứ phát sinh trách nhiệm</a:t>
            </a:r>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“1. Người nào </a:t>
            </a:r>
            <a:r>
              <a:rPr i="1" lang="en-US" sz="2400">
                <a:solidFill>
                  <a:srgbClr val="FF0000"/>
                </a:solidFill>
                <a:latin typeface="Times New Roman"/>
                <a:ea typeface="Times New Roman"/>
                <a:cs typeface="Times New Roman"/>
                <a:sym typeface="Times New Roman"/>
              </a:rPr>
              <a:t>có hành vi xâm phạm tính mạng, sức khỏe, danh dự, nhân phẩm, uy tín, tài sản, quyền, lợi ích hợp pháp khác của người khác mà gây thiệt hại </a:t>
            </a:r>
            <a:r>
              <a:rPr i="1" lang="en-US" sz="2400">
                <a:solidFill>
                  <a:schemeClr val="dk1"/>
                </a:solidFill>
                <a:latin typeface="Times New Roman"/>
                <a:ea typeface="Times New Roman"/>
                <a:cs typeface="Times New Roman"/>
                <a:sym typeface="Times New Roman"/>
              </a:rPr>
              <a:t>thì phải bồi thường, trừ trường hợp Bộ luật này, luật khác có liên quan quy định khác.</a:t>
            </a:r>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2. Người gây thiệt hại </a:t>
            </a:r>
            <a:r>
              <a:rPr i="1" lang="en-US" sz="2400">
                <a:solidFill>
                  <a:srgbClr val="FF0000"/>
                </a:solidFill>
                <a:latin typeface="Times New Roman"/>
                <a:ea typeface="Times New Roman"/>
                <a:cs typeface="Times New Roman"/>
                <a:sym typeface="Times New Roman"/>
              </a:rPr>
              <a:t>không phải chịu trách nhiệm bồi thường thiệt hại</a:t>
            </a:r>
            <a:r>
              <a:rPr i="1" lang="en-US" sz="2400">
                <a:solidFill>
                  <a:schemeClr val="dk1"/>
                </a:solidFill>
                <a:latin typeface="Times New Roman"/>
                <a:ea typeface="Times New Roman"/>
                <a:cs typeface="Times New Roman"/>
                <a:sym typeface="Times New Roman"/>
              </a:rPr>
              <a:t> trong trường hợp thiệt hại phát sinh là do </a:t>
            </a:r>
            <a:r>
              <a:rPr i="1" lang="en-US" sz="2400">
                <a:solidFill>
                  <a:srgbClr val="FF0000"/>
                </a:solidFill>
                <a:latin typeface="Times New Roman"/>
                <a:ea typeface="Times New Roman"/>
                <a:cs typeface="Times New Roman"/>
                <a:sym typeface="Times New Roman"/>
              </a:rPr>
              <a:t>sự kiện bất khả kháng hoặc hoàn toàn do lỗi của bên bị thiệt hại</a:t>
            </a:r>
            <a:r>
              <a:rPr i="1" lang="en-US" sz="2400">
                <a:solidFill>
                  <a:schemeClr val="dk1"/>
                </a:solidFill>
                <a:latin typeface="Times New Roman"/>
                <a:ea typeface="Times New Roman"/>
                <a:cs typeface="Times New Roman"/>
                <a:sym typeface="Times New Roman"/>
              </a:rPr>
              <a:t>, trừ trường hợp có thỏa thuận khác hoặc luật có quy định khác.</a:t>
            </a:r>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3. Trường hợp tài sản gây thiệt hại thì chủ sở hữu, người chiếm hữu tài sản phải chịu trách nhiệm bồi thường thiệt hại, trừ trường hợp thiệt hại phát sinh theo quy định tại khoản 2 Điều này.” (Điều 584, BLDS 2015)</a:t>
            </a:r>
            <a:endParaRPr i="1" sz="2400">
              <a:solidFill>
                <a:schemeClr val="dk1"/>
              </a:solidFill>
              <a:latin typeface="Times New Roman"/>
              <a:ea typeface="Times New Roman"/>
              <a:cs typeface="Times New Roman"/>
              <a:sym typeface="Times New Roman"/>
            </a:endParaRPr>
          </a:p>
        </p:txBody>
      </p:sp>
      <p:pic>
        <p:nvPicPr>
          <p:cNvPr descr="13.jpg" id="337" name="Google Shape;337;p39"/>
          <p:cNvPicPr preferRelativeResize="0"/>
          <p:nvPr/>
        </p:nvPicPr>
        <p:blipFill rotWithShape="1">
          <a:blip r:embed="rId3">
            <a:alphaModFix/>
          </a:blip>
          <a:srcRect b="0" l="0" r="0" t="0"/>
          <a:stretch/>
        </p:blipFill>
        <p:spPr>
          <a:xfrm>
            <a:off x="6705600" y="381000"/>
            <a:ext cx="2209800" cy="133927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0"/>
          <p:cNvSpPr txBox="1"/>
          <p:nvPr>
            <p:ph idx="1" type="body"/>
          </p:nvPr>
        </p:nvSpPr>
        <p:spPr>
          <a:xfrm>
            <a:off x="838200" y="381000"/>
            <a:ext cx="6553200" cy="9906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768"/>
              <a:buNone/>
            </a:pPr>
            <a:r>
              <a:rPr b="1" lang="en-US" sz="26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768"/>
              <a:buNone/>
            </a:pPr>
            <a:r>
              <a:rPr b="1" lang="en-US" sz="2600">
                <a:latin typeface="Times New Roman"/>
                <a:ea typeface="Times New Roman"/>
                <a:cs typeface="Times New Roman"/>
                <a:sym typeface="Times New Roman"/>
              </a:rPr>
              <a:t>V. Bồi thường thiệt hại ngoài hợp đồng</a:t>
            </a:r>
            <a:endParaRPr b="1" sz="2600">
              <a:latin typeface="Times New Roman"/>
              <a:ea typeface="Times New Roman"/>
              <a:cs typeface="Times New Roman"/>
              <a:sym typeface="Times New Roman"/>
            </a:endParaRPr>
          </a:p>
        </p:txBody>
      </p:sp>
      <p:sp>
        <p:nvSpPr>
          <p:cNvPr id="343" name="Google Shape;343;p40"/>
          <p:cNvSpPr txBox="1"/>
          <p:nvPr/>
        </p:nvSpPr>
        <p:spPr>
          <a:xfrm>
            <a:off x="990600" y="1219200"/>
            <a:ext cx="7924800" cy="954107"/>
          </a:xfrm>
          <a:prstGeom prst="rect">
            <a:avLst/>
          </a:prstGeom>
          <a:noFill/>
          <a:ln>
            <a:noFill/>
          </a:ln>
        </p:spPr>
        <p:txBody>
          <a:bodyPr anchorCtr="0" anchor="t" bIns="45700" lIns="91425" spcFirstLastPara="1" rIns="91425" wrap="square" tIns="45700">
            <a:noAutofit/>
          </a:bodyPr>
          <a:lstStyle/>
          <a:p>
            <a:pPr indent="-514350" lvl="0" marL="51435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2. Điều kiện bồi thường và nguyên tắc bồi thường</a:t>
            </a:r>
            <a:endParaRPr/>
          </a:p>
          <a:p>
            <a:pPr indent="-514350" lvl="0" marL="51435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Điều kiện bồi thường:</a:t>
            </a:r>
            <a:endParaRPr/>
          </a:p>
        </p:txBody>
      </p:sp>
      <p:sp>
        <p:nvSpPr>
          <p:cNvPr id="344" name="Google Shape;344;p40"/>
          <p:cNvSpPr/>
          <p:nvPr/>
        </p:nvSpPr>
        <p:spPr>
          <a:xfrm>
            <a:off x="838200" y="2133600"/>
            <a:ext cx="8077200" cy="42672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27000" lvl="1" marL="114300" marR="0" rtl="0" algn="l">
              <a:lnSpc>
                <a:spcPct val="75000"/>
              </a:lnSpc>
              <a:spcBef>
                <a:spcPts val="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Có thiệt hại thực tế xảy ra</a:t>
            </a:r>
            <a:endParaRPr b="1" i="0" sz="2000" u="none" cap="none" strike="noStrike">
              <a:solidFill>
                <a:schemeClr val="dk1"/>
              </a:solidFill>
              <a:latin typeface="Times New Roman"/>
              <a:ea typeface="Times New Roman"/>
              <a:cs typeface="Times New Roman"/>
              <a:sym typeface="Times New Roman"/>
            </a:endParaRPr>
          </a:p>
          <a:p>
            <a:pPr indent="-127000" lvl="2" marL="228600" marR="0" rtl="0" algn="l">
              <a:lnSpc>
                <a:spcPct val="75000"/>
              </a:lnSpc>
              <a:spcBef>
                <a:spcPts val="2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Vật chất (tài sản bị mất mát, hư hỏng, tiêu hủy…)</a:t>
            </a:r>
            <a:endParaRPr b="0" i="0" sz="2000" u="none" cap="none" strike="noStrike">
              <a:solidFill>
                <a:schemeClr val="dk1"/>
              </a:solidFill>
              <a:latin typeface="Times New Roman"/>
              <a:ea typeface="Times New Roman"/>
              <a:cs typeface="Times New Roman"/>
              <a:sym typeface="Times New Roman"/>
            </a:endParaRPr>
          </a:p>
          <a:p>
            <a:pPr indent="-127000" lvl="2" marL="228600" marR="0" rtl="0" algn="l">
              <a:lnSpc>
                <a:spcPct val="75000"/>
              </a:lnSpc>
              <a:spcBef>
                <a:spcPts val="2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Tinh thần (tính mạng, sức khỏe, danh dự, nhân phẩm, uy tín)</a:t>
            </a:r>
            <a:endParaRPr b="0" i="0" sz="2000" u="none" cap="none" strike="noStrike">
              <a:solidFill>
                <a:schemeClr val="dk1"/>
              </a:solidFill>
              <a:latin typeface="Times New Roman"/>
              <a:ea typeface="Times New Roman"/>
              <a:cs typeface="Times New Roman"/>
              <a:sym typeface="Times New Roman"/>
            </a:endParaRPr>
          </a:p>
          <a:p>
            <a:pPr indent="0" lvl="1" marL="114300" marR="0" rtl="0" algn="l">
              <a:lnSpc>
                <a:spcPct val="75000"/>
              </a:lnSpc>
              <a:spcBef>
                <a:spcPts val="200"/>
              </a:spcBef>
              <a:spcAft>
                <a:spcPts val="0"/>
              </a:spcAft>
              <a:buClr>
                <a:schemeClr val="dk1"/>
              </a:buClr>
              <a:buSzPts val="2000"/>
              <a:buFont typeface="Lucida Sans"/>
              <a:buNone/>
            </a:pPr>
            <a:r>
              <a:t/>
            </a:r>
            <a:endParaRPr b="0" i="0" sz="2000" u="none" cap="none" strike="noStrike">
              <a:solidFill>
                <a:schemeClr val="dk1"/>
              </a:solidFill>
              <a:latin typeface="Times New Roman"/>
              <a:ea typeface="Times New Roman"/>
              <a:cs typeface="Times New Roman"/>
              <a:sym typeface="Times New Roman"/>
            </a:endParaRPr>
          </a:p>
          <a:p>
            <a:pPr indent="-127000" lvl="1" marL="114300" marR="0" rtl="0" algn="l">
              <a:lnSpc>
                <a:spcPct val="75000"/>
              </a:lnSpc>
              <a:spcBef>
                <a:spcPts val="20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Hành vi trái pháp luật</a:t>
            </a:r>
            <a:endParaRPr b="1" i="0" sz="2000" u="none" cap="none" strike="noStrike">
              <a:solidFill>
                <a:schemeClr val="dk1"/>
              </a:solidFill>
              <a:latin typeface="Times New Roman"/>
              <a:ea typeface="Times New Roman"/>
              <a:cs typeface="Times New Roman"/>
              <a:sym typeface="Times New Roman"/>
            </a:endParaRPr>
          </a:p>
          <a:p>
            <a:pPr indent="0" lvl="1" marL="114300" marR="0" rtl="0" algn="l">
              <a:lnSpc>
                <a:spcPct val="75000"/>
              </a:lnSpc>
              <a:spcBef>
                <a:spcPts val="200"/>
              </a:spcBef>
              <a:spcAft>
                <a:spcPts val="0"/>
              </a:spcAft>
              <a:buClr>
                <a:schemeClr val="dk1"/>
              </a:buClr>
              <a:buSzPts val="2000"/>
              <a:buFont typeface="Lucida Sans"/>
              <a:buNone/>
            </a:pPr>
            <a:r>
              <a:t/>
            </a:r>
            <a:endParaRPr b="0" i="0" sz="2000" u="none" cap="none" strike="noStrike">
              <a:solidFill>
                <a:schemeClr val="dk1"/>
              </a:solidFill>
              <a:latin typeface="Times New Roman"/>
              <a:ea typeface="Times New Roman"/>
              <a:cs typeface="Times New Roman"/>
              <a:sym typeface="Times New Roman"/>
            </a:endParaRPr>
          </a:p>
          <a:p>
            <a:pPr indent="-127000" lvl="1" marL="114300" marR="0" rtl="0" algn="l">
              <a:lnSpc>
                <a:spcPct val="75000"/>
              </a:lnSpc>
              <a:spcBef>
                <a:spcPts val="20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Mối quan hệ nhân quả giữa hành vi trái PL và thiệt hại</a:t>
            </a:r>
            <a:endParaRPr b="1" i="0" sz="2000" u="none" cap="none" strike="noStrike">
              <a:solidFill>
                <a:schemeClr val="dk1"/>
              </a:solidFill>
              <a:latin typeface="Times New Roman"/>
              <a:ea typeface="Times New Roman"/>
              <a:cs typeface="Times New Roman"/>
              <a:sym typeface="Times New Roman"/>
            </a:endParaRPr>
          </a:p>
          <a:p>
            <a:pPr indent="0" lvl="1" marL="114300" marR="0" rtl="0" algn="l">
              <a:lnSpc>
                <a:spcPct val="75000"/>
              </a:lnSpc>
              <a:spcBef>
                <a:spcPts val="200"/>
              </a:spcBef>
              <a:spcAft>
                <a:spcPts val="0"/>
              </a:spcAft>
              <a:buClr>
                <a:schemeClr val="dk1"/>
              </a:buClr>
              <a:buSzPts val="2000"/>
              <a:buFont typeface="Lucida Sans"/>
              <a:buNone/>
            </a:pPr>
            <a:r>
              <a:t/>
            </a:r>
            <a:endParaRPr b="0" i="0" sz="2000" u="none" cap="none" strike="noStrike">
              <a:solidFill>
                <a:schemeClr val="dk1"/>
              </a:solidFill>
              <a:latin typeface="Times New Roman"/>
              <a:ea typeface="Times New Roman"/>
              <a:cs typeface="Times New Roman"/>
              <a:sym typeface="Times New Roman"/>
            </a:endParaRPr>
          </a:p>
          <a:p>
            <a:pPr indent="-127000" lvl="1" marL="114300" marR="0" rtl="0" algn="l">
              <a:lnSpc>
                <a:spcPct val="75000"/>
              </a:lnSpc>
              <a:spcBef>
                <a:spcPts val="20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Lỗi của người gây thiệt hại (cố ý/vô ý)</a:t>
            </a:r>
            <a:endParaRPr b="1"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1"/>
          <p:cNvSpPr txBox="1"/>
          <p:nvPr>
            <p:ph idx="1" type="body"/>
          </p:nvPr>
        </p:nvSpPr>
        <p:spPr>
          <a:xfrm>
            <a:off x="838200" y="304800"/>
            <a:ext cx="6553200" cy="9906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768"/>
              <a:buNone/>
            </a:pPr>
            <a:r>
              <a:rPr b="1" lang="en-US" sz="26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768"/>
              <a:buNone/>
            </a:pPr>
            <a:r>
              <a:rPr b="1" lang="en-US" sz="2600">
                <a:latin typeface="Times New Roman"/>
                <a:ea typeface="Times New Roman"/>
                <a:cs typeface="Times New Roman"/>
                <a:sym typeface="Times New Roman"/>
              </a:rPr>
              <a:t>V. Bồi thường thiệt hại ngoài hợp đồng</a:t>
            </a:r>
            <a:endParaRPr b="1" sz="2600">
              <a:latin typeface="Times New Roman"/>
              <a:ea typeface="Times New Roman"/>
              <a:cs typeface="Times New Roman"/>
              <a:sym typeface="Times New Roman"/>
            </a:endParaRPr>
          </a:p>
        </p:txBody>
      </p:sp>
      <p:sp>
        <p:nvSpPr>
          <p:cNvPr id="350" name="Google Shape;350;p41"/>
          <p:cNvSpPr txBox="1"/>
          <p:nvPr/>
        </p:nvSpPr>
        <p:spPr>
          <a:xfrm>
            <a:off x="838200" y="1231642"/>
            <a:ext cx="8077200" cy="5078313"/>
          </a:xfrm>
          <a:prstGeom prst="rect">
            <a:avLst/>
          </a:prstGeom>
          <a:noFill/>
          <a:ln>
            <a:noFill/>
          </a:ln>
        </p:spPr>
        <p:txBody>
          <a:bodyPr anchorCtr="0" anchor="t" bIns="45700" lIns="91425" spcFirstLastPara="1" rIns="91425" wrap="square" tIns="45700">
            <a:noAutofit/>
          </a:bodyPr>
          <a:lstStyle/>
          <a:p>
            <a:pPr indent="-514350" lvl="0" marL="51435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2. Nguyên tắc bồi thường thiệt hại</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000">
                <a:solidFill>
                  <a:schemeClr val="dk1"/>
                </a:solidFill>
                <a:latin typeface="Times New Roman"/>
                <a:ea typeface="Times New Roman"/>
                <a:cs typeface="Times New Roman"/>
                <a:sym typeface="Times New Roman"/>
              </a:rPr>
              <a:t>“1. </a:t>
            </a:r>
            <a:r>
              <a:rPr i="1" lang="en-US" sz="2000">
                <a:solidFill>
                  <a:srgbClr val="FF0000"/>
                </a:solidFill>
                <a:latin typeface="Times New Roman"/>
                <a:ea typeface="Times New Roman"/>
                <a:cs typeface="Times New Roman"/>
                <a:sym typeface="Times New Roman"/>
              </a:rPr>
              <a:t>Thiệt hại thực tế phải được bồi thường toàn bộ và kịp thời</a:t>
            </a:r>
            <a:r>
              <a:rPr i="1" lang="en-US" sz="2000">
                <a:solidFill>
                  <a:schemeClr val="dk1"/>
                </a:solidFill>
                <a:latin typeface="Times New Roman"/>
                <a:ea typeface="Times New Roman"/>
                <a:cs typeface="Times New Roman"/>
                <a:sym typeface="Times New Roman"/>
              </a:rPr>
              <a:t>. Các bên có thể thỏa thuận về mức bồi thường, hình thức bồi thường bằng tiền, bằng hiện vật hoặc thực hiện một công việc, phương thức bồi thường một lần hoặc nhiều lần, trừ trường hợp pháp luật có quy định khác.</a:t>
            </a:r>
            <a:endParaRPr/>
          </a:p>
          <a:p>
            <a:pPr indent="0" lvl="0" marL="0" marR="0" rtl="0" algn="just">
              <a:spcBef>
                <a:spcPts val="0"/>
              </a:spcBef>
              <a:spcAft>
                <a:spcPts val="0"/>
              </a:spcAft>
              <a:buNone/>
            </a:pPr>
            <a:r>
              <a:rPr i="1" lang="en-US" sz="2000">
                <a:solidFill>
                  <a:schemeClr val="dk1"/>
                </a:solidFill>
                <a:latin typeface="Times New Roman"/>
                <a:ea typeface="Times New Roman"/>
                <a:cs typeface="Times New Roman"/>
                <a:sym typeface="Times New Roman"/>
              </a:rPr>
              <a:t>2. Người chịu trách nhiệm bồi thường thiệt hại </a:t>
            </a:r>
            <a:r>
              <a:rPr i="1" lang="en-US" sz="2000">
                <a:solidFill>
                  <a:srgbClr val="FF0000"/>
                </a:solidFill>
                <a:latin typeface="Times New Roman"/>
                <a:ea typeface="Times New Roman"/>
                <a:cs typeface="Times New Roman"/>
                <a:sym typeface="Times New Roman"/>
              </a:rPr>
              <a:t>có thể được giảm mức bồi thường nếu không có lỗi hoặc có lỗi vô ý và thiệt hại quá lớn so với khả năng kinh tế của mình.</a:t>
            </a:r>
            <a:endParaRPr/>
          </a:p>
          <a:p>
            <a:pPr indent="0" lvl="0" marL="0" marR="0" rtl="0" algn="just">
              <a:spcBef>
                <a:spcPts val="0"/>
              </a:spcBef>
              <a:spcAft>
                <a:spcPts val="0"/>
              </a:spcAft>
              <a:buNone/>
            </a:pPr>
            <a:r>
              <a:rPr i="1" lang="en-US" sz="2000">
                <a:solidFill>
                  <a:schemeClr val="dk1"/>
                </a:solidFill>
                <a:latin typeface="Times New Roman"/>
                <a:ea typeface="Times New Roman"/>
                <a:cs typeface="Times New Roman"/>
                <a:sym typeface="Times New Roman"/>
              </a:rPr>
              <a:t>3. Khi mức bồi thường không còn phù hợp với thực tế thì bên bị thiệt hại hoặc bên gây thiệt hại có quyền yêu cầu Tòa án hoặc cơ quan nhà nước có thẩm quyền khác thay đổi mức bồi thường.</a:t>
            </a:r>
            <a:endParaRPr/>
          </a:p>
          <a:p>
            <a:pPr indent="0" lvl="0" marL="0" marR="0" rtl="0" algn="just">
              <a:spcBef>
                <a:spcPts val="0"/>
              </a:spcBef>
              <a:spcAft>
                <a:spcPts val="0"/>
              </a:spcAft>
              <a:buNone/>
            </a:pPr>
            <a:r>
              <a:rPr i="1" lang="en-US" sz="2000">
                <a:solidFill>
                  <a:schemeClr val="dk1"/>
                </a:solidFill>
                <a:latin typeface="Times New Roman"/>
                <a:ea typeface="Times New Roman"/>
                <a:cs typeface="Times New Roman"/>
                <a:sym typeface="Times New Roman"/>
              </a:rPr>
              <a:t>4. </a:t>
            </a:r>
            <a:r>
              <a:rPr i="1" lang="en-US" sz="2000">
                <a:solidFill>
                  <a:srgbClr val="FF0000"/>
                </a:solidFill>
                <a:latin typeface="Times New Roman"/>
                <a:ea typeface="Times New Roman"/>
                <a:cs typeface="Times New Roman"/>
                <a:sym typeface="Times New Roman"/>
              </a:rPr>
              <a:t>Khi bên bị thiệt hại có lỗi trong việc gây thiệt hại thì không được bồi thường phần thiệt hại do lỗi của mình gây ra.</a:t>
            </a:r>
            <a:endParaRPr/>
          </a:p>
          <a:p>
            <a:pPr indent="0" lvl="0" marL="0" marR="0" rtl="0" algn="just">
              <a:spcBef>
                <a:spcPts val="0"/>
              </a:spcBef>
              <a:spcAft>
                <a:spcPts val="0"/>
              </a:spcAft>
              <a:buNone/>
            </a:pPr>
            <a:r>
              <a:rPr i="1" lang="en-US" sz="2000">
                <a:solidFill>
                  <a:schemeClr val="dk1"/>
                </a:solidFill>
                <a:latin typeface="Times New Roman"/>
                <a:ea typeface="Times New Roman"/>
                <a:cs typeface="Times New Roman"/>
                <a:sym typeface="Times New Roman"/>
              </a:rPr>
              <a:t>5. Bên có quyền, lợi ích bị xâm phạm không được bồi thường nếu thiệt hại xảy ra do không áp dụng các biện pháp cần thiết, hợp lý để ngăn chặn, hạn chế thiệt hại cho chính mình.” </a:t>
            </a:r>
            <a:r>
              <a:rPr lang="en-US" sz="2000">
                <a:solidFill>
                  <a:schemeClr val="dk1"/>
                </a:solidFill>
                <a:latin typeface="Times New Roman"/>
                <a:ea typeface="Times New Roman"/>
                <a:cs typeface="Times New Roman"/>
                <a:sym typeface="Times New Roman"/>
              </a:rPr>
              <a:t>(Điều 585, BLDS 2015)</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5"/>
          <p:cNvSpPr txBox="1"/>
          <p:nvPr>
            <p:ph idx="1" type="body"/>
          </p:nvPr>
        </p:nvSpPr>
        <p:spPr>
          <a:xfrm>
            <a:off x="838200" y="990600"/>
            <a:ext cx="6553200" cy="9906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768"/>
              <a:buNone/>
            </a:pPr>
            <a:r>
              <a:rPr b="1" lang="en-US" sz="26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768"/>
              <a:buNone/>
            </a:pPr>
            <a:r>
              <a:rPr b="1" lang="en-US" sz="2600">
                <a:latin typeface="Times New Roman"/>
                <a:ea typeface="Times New Roman"/>
                <a:cs typeface="Times New Roman"/>
                <a:sym typeface="Times New Roman"/>
              </a:rPr>
              <a:t>IV. Nghĩa vụ dân sự và hợp đồng dân sự</a:t>
            </a:r>
            <a:endParaRPr b="1" sz="2600">
              <a:latin typeface="Times New Roman"/>
              <a:ea typeface="Times New Roman"/>
              <a:cs typeface="Times New Roman"/>
              <a:sym typeface="Times New Roman"/>
            </a:endParaRPr>
          </a:p>
        </p:txBody>
      </p:sp>
      <p:sp>
        <p:nvSpPr>
          <p:cNvPr id="121" name="Google Shape;121;p15"/>
          <p:cNvSpPr txBox="1"/>
          <p:nvPr/>
        </p:nvSpPr>
        <p:spPr>
          <a:xfrm>
            <a:off x="990600" y="1981200"/>
            <a:ext cx="7924800" cy="2677656"/>
          </a:xfrm>
          <a:prstGeom prst="rect">
            <a:avLst/>
          </a:prstGeom>
          <a:noFill/>
          <a:ln>
            <a:noFill/>
          </a:ln>
        </p:spPr>
        <p:txBody>
          <a:bodyPr anchorCtr="0" anchor="t" bIns="45700" lIns="91425" spcFirstLastPara="1" rIns="91425" wrap="square" tIns="45700">
            <a:noAutofit/>
          </a:bodyPr>
          <a:lstStyle/>
          <a:p>
            <a:pPr indent="-514350" lvl="0" marL="514350" marR="0" rtl="0" algn="l">
              <a:spcBef>
                <a:spcPts val="0"/>
              </a:spcBef>
              <a:spcAft>
                <a:spcPts val="0"/>
              </a:spcAft>
              <a:buClr>
                <a:schemeClr val="dk1"/>
              </a:buClr>
              <a:buSzPts val="2800"/>
              <a:buFont typeface="Times New Roman"/>
              <a:buAutoNum type="arabicPeriod"/>
            </a:pPr>
            <a:r>
              <a:rPr b="1" lang="en-US" sz="2800">
                <a:solidFill>
                  <a:schemeClr val="dk1"/>
                </a:solidFill>
                <a:latin typeface="Times New Roman"/>
                <a:ea typeface="Times New Roman"/>
                <a:cs typeface="Times New Roman"/>
                <a:sym typeface="Times New Roman"/>
              </a:rPr>
              <a:t>Khái quát chung về giao dịch dân sự và nghĩa vụ dân sự</a:t>
            </a:r>
            <a:endParaRPr/>
          </a:p>
          <a:p>
            <a:pPr indent="-514350" lvl="0" marL="514350" marR="0" rtl="0" algn="l">
              <a:spcBef>
                <a:spcPts val="0"/>
              </a:spcBef>
              <a:spcAft>
                <a:spcPts val="0"/>
              </a:spcAft>
              <a:buClr>
                <a:schemeClr val="dk1"/>
              </a:buClr>
              <a:buSzPts val="2800"/>
              <a:buFont typeface="Times New Roman"/>
              <a:buAutoNum type="arabicPeriod"/>
            </a:pPr>
            <a:r>
              <a:rPr b="1" lang="en-US" sz="2800">
                <a:solidFill>
                  <a:schemeClr val="dk1"/>
                </a:solidFill>
                <a:latin typeface="Times New Roman"/>
                <a:ea typeface="Times New Roman"/>
                <a:cs typeface="Times New Roman"/>
                <a:sym typeface="Times New Roman"/>
              </a:rPr>
              <a:t>Khái quát chung về hợp đồng dân sự</a:t>
            </a:r>
            <a:endParaRPr/>
          </a:p>
          <a:p>
            <a:pPr indent="-514350" lvl="0" marL="514350" marR="0" rtl="0" algn="l">
              <a:spcBef>
                <a:spcPts val="0"/>
              </a:spcBef>
              <a:spcAft>
                <a:spcPts val="0"/>
              </a:spcAft>
              <a:buClr>
                <a:schemeClr val="dk1"/>
              </a:buClr>
              <a:buSzPts val="2800"/>
              <a:buFont typeface="Times New Roman"/>
              <a:buAutoNum type="arabicPeriod"/>
            </a:pPr>
            <a:r>
              <a:rPr b="1" lang="en-US" sz="2800">
                <a:solidFill>
                  <a:schemeClr val="dk1"/>
                </a:solidFill>
                <a:latin typeface="Times New Roman"/>
                <a:ea typeface="Times New Roman"/>
                <a:cs typeface="Times New Roman"/>
                <a:sym typeface="Times New Roman"/>
              </a:rPr>
              <a:t>Giao kết, thực hiện, sửa đổi, chấm dứt hợp đồng</a:t>
            </a:r>
            <a:endParaRPr/>
          </a:p>
          <a:p>
            <a:pPr indent="-514350" lvl="0" marL="514350" marR="0" rtl="0" algn="l">
              <a:spcBef>
                <a:spcPts val="0"/>
              </a:spcBef>
              <a:spcAft>
                <a:spcPts val="0"/>
              </a:spcAft>
              <a:buClr>
                <a:schemeClr val="dk1"/>
              </a:buClr>
              <a:buSzPts val="2800"/>
              <a:buFont typeface="Times New Roman"/>
              <a:buAutoNum type="arabicPeriod"/>
            </a:pPr>
            <a:r>
              <a:rPr b="1" lang="en-US" sz="2800">
                <a:solidFill>
                  <a:schemeClr val="dk1"/>
                </a:solidFill>
                <a:latin typeface="Times New Roman"/>
                <a:ea typeface="Times New Roman"/>
                <a:cs typeface="Times New Roman"/>
                <a:sym typeface="Times New Roman"/>
              </a:rPr>
              <a:t>Biện pháp bảo đảm thực hiện nghĩa vụ</a:t>
            </a:r>
            <a:endParaRPr/>
          </a:p>
        </p:txBody>
      </p:sp>
      <p:pic>
        <p:nvPicPr>
          <p:cNvPr descr="3.jpg" id="122" name="Google Shape;122;p15"/>
          <p:cNvPicPr preferRelativeResize="0"/>
          <p:nvPr/>
        </p:nvPicPr>
        <p:blipFill rotWithShape="1">
          <a:blip r:embed="rId3">
            <a:alphaModFix/>
          </a:blip>
          <a:srcRect b="0" l="0" r="0" t="0"/>
          <a:stretch/>
        </p:blipFill>
        <p:spPr>
          <a:xfrm>
            <a:off x="2895600" y="4800600"/>
            <a:ext cx="3886200" cy="16764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2"/>
          <p:cNvSpPr txBox="1"/>
          <p:nvPr>
            <p:ph idx="1" type="body"/>
          </p:nvPr>
        </p:nvSpPr>
        <p:spPr>
          <a:xfrm>
            <a:off x="838200" y="304800"/>
            <a:ext cx="6553200" cy="9906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768"/>
              <a:buNone/>
            </a:pPr>
            <a:r>
              <a:rPr b="1" lang="en-US" sz="26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768"/>
              <a:buNone/>
            </a:pPr>
            <a:r>
              <a:rPr b="1" lang="en-US" sz="2600">
                <a:latin typeface="Times New Roman"/>
                <a:ea typeface="Times New Roman"/>
                <a:cs typeface="Times New Roman"/>
                <a:sym typeface="Times New Roman"/>
              </a:rPr>
              <a:t>V. Bồi thường thiệt hại ngoài hợp đồng</a:t>
            </a:r>
            <a:endParaRPr b="1" sz="2600">
              <a:latin typeface="Times New Roman"/>
              <a:ea typeface="Times New Roman"/>
              <a:cs typeface="Times New Roman"/>
              <a:sym typeface="Times New Roman"/>
            </a:endParaRPr>
          </a:p>
        </p:txBody>
      </p:sp>
      <p:sp>
        <p:nvSpPr>
          <p:cNvPr id="356" name="Google Shape;356;p42"/>
          <p:cNvSpPr txBox="1"/>
          <p:nvPr/>
        </p:nvSpPr>
        <p:spPr>
          <a:xfrm>
            <a:off x="914400" y="1214735"/>
            <a:ext cx="7467600" cy="461665"/>
          </a:xfrm>
          <a:prstGeom prst="rect">
            <a:avLst/>
          </a:prstGeom>
          <a:noFill/>
          <a:ln>
            <a:noFill/>
          </a:ln>
        </p:spPr>
        <p:txBody>
          <a:bodyPr anchorCtr="0" anchor="t" bIns="45700" lIns="91425" spcFirstLastPara="1" rIns="91425" wrap="square" tIns="45700">
            <a:noAutofit/>
          </a:bodyPr>
          <a:lstStyle/>
          <a:p>
            <a:pPr indent="-514350" lvl="0" marL="51435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3. Xác định thiệt hại</a:t>
            </a:r>
            <a:endParaRPr sz="2400">
              <a:solidFill>
                <a:schemeClr val="dk1"/>
              </a:solidFill>
              <a:latin typeface="Times New Roman"/>
              <a:ea typeface="Times New Roman"/>
              <a:cs typeface="Times New Roman"/>
              <a:sym typeface="Times New Roman"/>
            </a:endParaRPr>
          </a:p>
        </p:txBody>
      </p:sp>
      <p:sp>
        <p:nvSpPr>
          <p:cNvPr id="357" name="Google Shape;357;p42"/>
          <p:cNvSpPr/>
          <p:nvPr/>
        </p:nvSpPr>
        <p:spPr>
          <a:xfrm>
            <a:off x="914400" y="1676400"/>
            <a:ext cx="3536353" cy="530453"/>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1800">
                <a:solidFill>
                  <a:schemeClr val="lt1"/>
                </a:solidFill>
                <a:latin typeface="Times New Roman"/>
                <a:ea typeface="Times New Roman"/>
                <a:cs typeface="Times New Roman"/>
                <a:sym typeface="Times New Roman"/>
              </a:rPr>
              <a:t>Thiệt hại do tài sản bị xâm phạm</a:t>
            </a:r>
            <a:endParaRPr b="1" sz="1800">
              <a:solidFill>
                <a:schemeClr val="lt1"/>
              </a:solidFill>
              <a:latin typeface="Times New Roman"/>
              <a:ea typeface="Times New Roman"/>
              <a:cs typeface="Times New Roman"/>
              <a:sym typeface="Times New Roman"/>
            </a:endParaRPr>
          </a:p>
        </p:txBody>
      </p:sp>
      <p:sp>
        <p:nvSpPr>
          <p:cNvPr id="358" name="Google Shape;358;p42"/>
          <p:cNvSpPr/>
          <p:nvPr/>
        </p:nvSpPr>
        <p:spPr>
          <a:xfrm>
            <a:off x="3108623" y="2286420"/>
            <a:ext cx="3536353" cy="530453"/>
          </a:xfrm>
          <a:prstGeom prst="rect">
            <a:avLst/>
          </a:prstGeom>
          <a:solidFill>
            <a:schemeClr val="lt1">
              <a:alpha val="89803"/>
            </a:schemeClr>
          </a:solidFill>
          <a:ln cap="flat" cmpd="thickThin" w="550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Times New Roman"/>
              <a:buChar char="•"/>
            </a:pPr>
            <a:r>
              <a:rPr b="1" i="0" lang="en-US" sz="1800" u="none" cap="none" strike="noStrike">
                <a:solidFill>
                  <a:schemeClr val="dk1"/>
                </a:solidFill>
                <a:latin typeface="Times New Roman"/>
                <a:ea typeface="Times New Roman"/>
                <a:cs typeface="Times New Roman"/>
                <a:sym typeface="Times New Roman"/>
              </a:rPr>
              <a:t>Điều 589, BLDS 2015: bồi thường về vật chất </a:t>
            </a:r>
            <a:endParaRPr b="1" i="0" sz="1800" u="none" cap="none" strike="noStrike">
              <a:solidFill>
                <a:schemeClr val="dk1"/>
              </a:solidFill>
              <a:latin typeface="Times New Roman"/>
              <a:ea typeface="Times New Roman"/>
              <a:cs typeface="Times New Roman"/>
              <a:sym typeface="Times New Roman"/>
            </a:endParaRPr>
          </a:p>
        </p:txBody>
      </p:sp>
      <p:sp>
        <p:nvSpPr>
          <p:cNvPr id="359" name="Google Shape;359;p42"/>
          <p:cNvSpPr/>
          <p:nvPr/>
        </p:nvSpPr>
        <p:spPr>
          <a:xfrm>
            <a:off x="914400" y="2896440"/>
            <a:ext cx="3536353" cy="530453"/>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1800">
                <a:solidFill>
                  <a:schemeClr val="lt1"/>
                </a:solidFill>
                <a:latin typeface="Times New Roman"/>
                <a:ea typeface="Times New Roman"/>
                <a:cs typeface="Times New Roman"/>
                <a:sym typeface="Times New Roman"/>
              </a:rPr>
              <a:t>Thiệt hại do sức khỏe bị xâm phạm</a:t>
            </a:r>
            <a:endParaRPr b="1" sz="1800">
              <a:solidFill>
                <a:schemeClr val="lt1"/>
              </a:solidFill>
              <a:latin typeface="Times New Roman"/>
              <a:ea typeface="Times New Roman"/>
              <a:cs typeface="Times New Roman"/>
              <a:sym typeface="Times New Roman"/>
            </a:endParaRPr>
          </a:p>
        </p:txBody>
      </p:sp>
      <p:sp>
        <p:nvSpPr>
          <p:cNvPr id="360" name="Google Shape;360;p42"/>
          <p:cNvSpPr/>
          <p:nvPr/>
        </p:nvSpPr>
        <p:spPr>
          <a:xfrm>
            <a:off x="3108623" y="3506460"/>
            <a:ext cx="3536353" cy="530453"/>
          </a:xfrm>
          <a:prstGeom prst="rect">
            <a:avLst/>
          </a:prstGeom>
          <a:solidFill>
            <a:schemeClr val="lt1">
              <a:alpha val="89803"/>
            </a:schemeClr>
          </a:solidFill>
          <a:ln cap="flat" cmpd="thickThin" w="550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Times New Roman"/>
              <a:buChar char="•"/>
            </a:pPr>
            <a:r>
              <a:rPr b="1" i="0" lang="en-US" sz="1800" u="none" cap="none" strike="noStrike">
                <a:solidFill>
                  <a:schemeClr val="dk1"/>
                </a:solidFill>
                <a:latin typeface="Times New Roman"/>
                <a:ea typeface="Times New Roman"/>
                <a:cs typeface="Times New Roman"/>
                <a:sym typeface="Times New Roman"/>
              </a:rPr>
              <a:t>Điều 590, BLDS 2015: bồi thường về vật chất + tinh thần </a:t>
            </a:r>
            <a:endParaRPr b="1" i="0" sz="1800" u="none" cap="none" strike="noStrike">
              <a:solidFill>
                <a:schemeClr val="dk1"/>
              </a:solidFill>
              <a:latin typeface="Times New Roman"/>
              <a:ea typeface="Times New Roman"/>
              <a:cs typeface="Times New Roman"/>
              <a:sym typeface="Times New Roman"/>
            </a:endParaRPr>
          </a:p>
        </p:txBody>
      </p:sp>
      <p:sp>
        <p:nvSpPr>
          <p:cNvPr id="361" name="Google Shape;361;p42"/>
          <p:cNvSpPr/>
          <p:nvPr/>
        </p:nvSpPr>
        <p:spPr>
          <a:xfrm>
            <a:off x="914400" y="4116480"/>
            <a:ext cx="3536353" cy="530453"/>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1800">
                <a:solidFill>
                  <a:schemeClr val="lt1"/>
                </a:solidFill>
                <a:latin typeface="Times New Roman"/>
                <a:ea typeface="Times New Roman"/>
                <a:cs typeface="Times New Roman"/>
                <a:sym typeface="Times New Roman"/>
              </a:rPr>
              <a:t>Thiệt hại do tính mạng bị xâm phạm</a:t>
            </a:r>
            <a:endParaRPr b="1" sz="1800">
              <a:solidFill>
                <a:schemeClr val="lt1"/>
              </a:solidFill>
              <a:latin typeface="Times New Roman"/>
              <a:ea typeface="Times New Roman"/>
              <a:cs typeface="Times New Roman"/>
              <a:sym typeface="Times New Roman"/>
            </a:endParaRPr>
          </a:p>
        </p:txBody>
      </p:sp>
      <p:sp>
        <p:nvSpPr>
          <p:cNvPr id="362" name="Google Shape;362;p42"/>
          <p:cNvSpPr/>
          <p:nvPr/>
        </p:nvSpPr>
        <p:spPr>
          <a:xfrm>
            <a:off x="3108623" y="4726500"/>
            <a:ext cx="3536353" cy="530453"/>
          </a:xfrm>
          <a:prstGeom prst="rect">
            <a:avLst/>
          </a:prstGeom>
          <a:solidFill>
            <a:schemeClr val="lt1">
              <a:alpha val="89803"/>
            </a:schemeClr>
          </a:solidFill>
          <a:ln cap="flat" cmpd="thickThin" w="550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Times New Roman"/>
              <a:buChar char="•"/>
            </a:pPr>
            <a:r>
              <a:rPr b="1" i="0" lang="en-US" sz="1800" u="none" cap="none" strike="noStrike">
                <a:solidFill>
                  <a:schemeClr val="dk1"/>
                </a:solidFill>
                <a:latin typeface="Times New Roman"/>
                <a:ea typeface="Times New Roman"/>
                <a:cs typeface="Times New Roman"/>
                <a:sym typeface="Times New Roman"/>
              </a:rPr>
              <a:t>Điều 591, BLDS 2015: bồi thường về vật chất + tinh thần </a:t>
            </a:r>
            <a:endParaRPr b="1" i="0" sz="1800" u="none" cap="none" strike="noStrike">
              <a:solidFill>
                <a:schemeClr val="dk1"/>
              </a:solidFill>
              <a:latin typeface="Times New Roman"/>
              <a:ea typeface="Times New Roman"/>
              <a:cs typeface="Times New Roman"/>
              <a:sym typeface="Times New Roman"/>
            </a:endParaRPr>
          </a:p>
        </p:txBody>
      </p:sp>
      <p:sp>
        <p:nvSpPr>
          <p:cNvPr id="363" name="Google Shape;363;p42"/>
          <p:cNvSpPr/>
          <p:nvPr/>
        </p:nvSpPr>
        <p:spPr>
          <a:xfrm>
            <a:off x="914400" y="5336520"/>
            <a:ext cx="3536353" cy="530453"/>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1800">
                <a:solidFill>
                  <a:schemeClr val="lt1"/>
                </a:solidFill>
                <a:latin typeface="Times New Roman"/>
                <a:ea typeface="Times New Roman"/>
                <a:cs typeface="Times New Roman"/>
                <a:sym typeface="Times New Roman"/>
              </a:rPr>
              <a:t>Thiệt hại do danh dự, nhân phẩm, uy tín bị xâm phạm </a:t>
            </a:r>
            <a:endParaRPr b="1" sz="1800">
              <a:solidFill>
                <a:schemeClr val="lt1"/>
              </a:solidFill>
              <a:latin typeface="Times New Roman"/>
              <a:ea typeface="Times New Roman"/>
              <a:cs typeface="Times New Roman"/>
              <a:sym typeface="Times New Roman"/>
            </a:endParaRPr>
          </a:p>
        </p:txBody>
      </p:sp>
      <p:sp>
        <p:nvSpPr>
          <p:cNvPr id="364" name="Google Shape;364;p42"/>
          <p:cNvSpPr/>
          <p:nvPr/>
        </p:nvSpPr>
        <p:spPr>
          <a:xfrm>
            <a:off x="3108623" y="5946540"/>
            <a:ext cx="3536353" cy="530453"/>
          </a:xfrm>
          <a:prstGeom prst="rect">
            <a:avLst/>
          </a:prstGeom>
          <a:solidFill>
            <a:schemeClr val="lt1">
              <a:alpha val="89803"/>
            </a:schemeClr>
          </a:solidFill>
          <a:ln cap="flat" cmpd="thickThin" w="550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Times New Roman"/>
              <a:buChar char="•"/>
            </a:pPr>
            <a:r>
              <a:rPr b="1" i="0" lang="en-US" sz="1800" u="none" cap="none" strike="noStrike">
                <a:solidFill>
                  <a:schemeClr val="dk1"/>
                </a:solidFill>
                <a:latin typeface="Times New Roman"/>
                <a:ea typeface="Times New Roman"/>
                <a:cs typeface="Times New Roman"/>
                <a:sym typeface="Times New Roman"/>
              </a:rPr>
              <a:t>Điều 592, BLDS 2015: bồi thường về vật chất + tinh thần </a:t>
            </a:r>
            <a:endParaRPr b="1"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3"/>
          <p:cNvSpPr txBox="1"/>
          <p:nvPr>
            <p:ph idx="1" type="body"/>
          </p:nvPr>
        </p:nvSpPr>
        <p:spPr>
          <a:xfrm>
            <a:off x="838200" y="304800"/>
            <a:ext cx="6553200" cy="9906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768"/>
              <a:buNone/>
            </a:pPr>
            <a:r>
              <a:rPr b="1" lang="en-US" sz="26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768"/>
              <a:buNone/>
            </a:pPr>
            <a:r>
              <a:rPr b="1" lang="en-US" sz="2600">
                <a:latin typeface="Times New Roman"/>
                <a:ea typeface="Times New Roman"/>
                <a:cs typeface="Times New Roman"/>
                <a:sym typeface="Times New Roman"/>
              </a:rPr>
              <a:t>V. Bồi thường thiệt hại ngoài hợp đồng</a:t>
            </a:r>
            <a:endParaRPr b="1" sz="2600">
              <a:latin typeface="Times New Roman"/>
              <a:ea typeface="Times New Roman"/>
              <a:cs typeface="Times New Roman"/>
              <a:sym typeface="Times New Roman"/>
            </a:endParaRPr>
          </a:p>
        </p:txBody>
      </p:sp>
      <p:sp>
        <p:nvSpPr>
          <p:cNvPr id="370" name="Google Shape;370;p43"/>
          <p:cNvSpPr txBox="1"/>
          <p:nvPr/>
        </p:nvSpPr>
        <p:spPr>
          <a:xfrm>
            <a:off x="838200" y="1153180"/>
            <a:ext cx="8077200" cy="1384995"/>
          </a:xfrm>
          <a:prstGeom prst="rect">
            <a:avLst/>
          </a:prstGeom>
          <a:noFill/>
          <a:ln>
            <a:noFill/>
          </a:ln>
        </p:spPr>
        <p:txBody>
          <a:bodyPr anchorCtr="0" anchor="t" bIns="45700" lIns="91425" spcFirstLastPara="1" rIns="91425" wrap="square" tIns="45700">
            <a:noAutofit/>
          </a:bodyPr>
          <a:lstStyle/>
          <a:p>
            <a:pPr indent="-514350" lvl="0" marL="51435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4. Các trường hợp bồi thường thiệt hại cụ thể</a:t>
            </a:r>
            <a:endParaRPr/>
          </a:p>
          <a:p>
            <a:pPr indent="6350" lvl="0" marL="514350" marR="0" rtl="0" algn="l">
              <a:spcBef>
                <a:spcPts val="0"/>
              </a:spcBef>
              <a:spcAft>
                <a:spcPts val="0"/>
              </a:spcAft>
              <a:buNone/>
            </a:pPr>
            <a:r>
              <a:rPr lang="en-US" sz="2800">
                <a:solidFill>
                  <a:srgbClr val="FF0000"/>
                </a:solidFill>
                <a:latin typeface="Times New Roman"/>
                <a:ea typeface="Times New Roman"/>
                <a:cs typeface="Times New Roman"/>
                <a:sym typeface="Times New Roman"/>
              </a:rPr>
              <a:t>Xem 14 trường hợp quy định từ Điều 594 đến Điều 608 Bộ luật dân sự năm 2015</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6"/>
          <p:cNvSpPr txBox="1"/>
          <p:nvPr>
            <p:ph idx="1" type="body"/>
          </p:nvPr>
        </p:nvSpPr>
        <p:spPr>
          <a:xfrm>
            <a:off x="914400" y="381000"/>
            <a:ext cx="6553200" cy="9906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768"/>
              <a:buNone/>
            </a:pPr>
            <a:r>
              <a:rPr b="1" lang="en-US" sz="26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768"/>
              <a:buNone/>
            </a:pPr>
            <a:r>
              <a:rPr b="1" lang="en-US" sz="2600">
                <a:latin typeface="Times New Roman"/>
                <a:ea typeface="Times New Roman"/>
                <a:cs typeface="Times New Roman"/>
                <a:sym typeface="Times New Roman"/>
              </a:rPr>
              <a:t>IV. Nghĩa vụ dân sự và hợp đồng dân sự</a:t>
            </a:r>
            <a:endParaRPr b="1" sz="2600">
              <a:latin typeface="Times New Roman"/>
              <a:ea typeface="Times New Roman"/>
              <a:cs typeface="Times New Roman"/>
              <a:sym typeface="Times New Roman"/>
            </a:endParaRPr>
          </a:p>
        </p:txBody>
      </p:sp>
      <p:sp>
        <p:nvSpPr>
          <p:cNvPr id="128" name="Google Shape;128;p16"/>
          <p:cNvSpPr txBox="1"/>
          <p:nvPr/>
        </p:nvSpPr>
        <p:spPr>
          <a:xfrm>
            <a:off x="914400" y="1219200"/>
            <a:ext cx="7924800" cy="3970318"/>
          </a:xfrm>
          <a:prstGeom prst="rect">
            <a:avLst/>
          </a:prstGeom>
          <a:noFill/>
          <a:ln>
            <a:noFill/>
          </a:ln>
        </p:spPr>
        <p:txBody>
          <a:bodyPr anchorCtr="0" anchor="t" bIns="45700" lIns="91425" spcFirstLastPara="1" rIns="91425" wrap="square" tIns="45700">
            <a:noAutofit/>
          </a:bodyPr>
          <a:lstStyle/>
          <a:p>
            <a:pPr indent="-514350" lvl="0" marL="514350" marR="0" rtl="0" algn="l">
              <a:spcBef>
                <a:spcPts val="0"/>
              </a:spcBef>
              <a:spcAft>
                <a:spcPts val="0"/>
              </a:spcAft>
              <a:buClr>
                <a:schemeClr val="dk1"/>
              </a:buClr>
              <a:buSzPts val="2800"/>
              <a:buFont typeface="Times New Roman"/>
              <a:buAutoNum type="arabicPeriod"/>
            </a:pPr>
            <a:r>
              <a:rPr b="1" lang="en-US" sz="2800">
                <a:solidFill>
                  <a:schemeClr val="dk1"/>
                </a:solidFill>
                <a:latin typeface="Times New Roman"/>
                <a:ea typeface="Times New Roman"/>
                <a:cs typeface="Times New Roman"/>
                <a:sym typeface="Times New Roman"/>
              </a:rPr>
              <a:t>Khái quát chung về GDDS, NVDS</a:t>
            </a:r>
            <a:endParaRPr/>
          </a:p>
          <a:p>
            <a:pPr indent="0" lvl="0" marL="0" marR="0" rtl="0" algn="just">
              <a:spcBef>
                <a:spcPts val="0"/>
              </a:spcBef>
              <a:spcAft>
                <a:spcPts val="0"/>
              </a:spcAft>
              <a:buNone/>
            </a:pPr>
            <a:r>
              <a:rPr b="1" lang="en-US" sz="2800">
                <a:solidFill>
                  <a:schemeClr val="dk1"/>
                </a:solidFill>
                <a:latin typeface="Times New Roman"/>
                <a:ea typeface="Times New Roman"/>
                <a:cs typeface="Times New Roman"/>
                <a:sym typeface="Times New Roman"/>
              </a:rPr>
              <a:t>Giao dịch dân sự:  </a:t>
            </a:r>
            <a:r>
              <a:rPr lang="en-US" sz="2800">
                <a:solidFill>
                  <a:schemeClr val="dk1"/>
                </a:solidFill>
                <a:latin typeface="Times New Roman"/>
                <a:ea typeface="Times New Roman"/>
                <a:cs typeface="Times New Roman"/>
                <a:sym typeface="Times New Roman"/>
              </a:rPr>
              <a:t>là </a:t>
            </a:r>
            <a:r>
              <a:rPr lang="en-US" sz="2800">
                <a:solidFill>
                  <a:srgbClr val="FF0000"/>
                </a:solidFill>
                <a:latin typeface="Times New Roman"/>
                <a:ea typeface="Times New Roman"/>
                <a:cs typeface="Times New Roman"/>
                <a:sym typeface="Times New Roman"/>
              </a:rPr>
              <a:t>hợp đồng hoặc hành vi pháp lý đơn phương </a:t>
            </a:r>
            <a:r>
              <a:rPr lang="en-US" sz="2800">
                <a:solidFill>
                  <a:schemeClr val="dk1"/>
                </a:solidFill>
                <a:latin typeface="Times New Roman"/>
                <a:ea typeface="Times New Roman"/>
                <a:cs typeface="Times New Roman"/>
                <a:sym typeface="Times New Roman"/>
              </a:rPr>
              <a:t>làm phát sinh, thay đổi hoặc chấm dứt quyền, nghĩa vụ dân sự                                .                       </a:t>
            </a:r>
            <a:br>
              <a:rPr lang="en-US" sz="2800">
                <a:solidFill>
                  <a:schemeClr val="dk1"/>
                </a:solidFill>
                <a:latin typeface="Times New Roman"/>
                <a:ea typeface="Times New Roman"/>
                <a:cs typeface="Times New Roman"/>
                <a:sym typeface="Times New Roman"/>
              </a:rPr>
            </a:br>
            <a:r>
              <a:rPr lang="en-US" sz="2800">
                <a:solidFill>
                  <a:schemeClr val="dk1"/>
                </a:solidFill>
                <a:latin typeface="Times New Roman"/>
                <a:ea typeface="Times New Roman"/>
                <a:cs typeface="Times New Roman"/>
                <a:sym typeface="Times New Roman"/>
              </a:rPr>
              <a:t>Có hai loại GDDS là </a:t>
            </a:r>
            <a:r>
              <a:rPr lang="en-US" sz="2800">
                <a:solidFill>
                  <a:srgbClr val="FF0000"/>
                </a:solidFill>
                <a:latin typeface="Times New Roman"/>
                <a:ea typeface="Times New Roman"/>
                <a:cs typeface="Times New Roman"/>
                <a:sym typeface="Times New Roman"/>
              </a:rPr>
              <a:t>hành vi pháp lý đơn phương </a:t>
            </a:r>
            <a:r>
              <a:rPr i="1" lang="en-US" sz="2800">
                <a:solidFill>
                  <a:schemeClr val="dk1"/>
                </a:solidFill>
                <a:latin typeface="Times New Roman"/>
                <a:ea typeface="Times New Roman"/>
                <a:cs typeface="Times New Roman"/>
                <a:sym typeface="Times New Roman"/>
              </a:rPr>
              <a:t>(hậu quả pháp lý chỉ phụ thuộc vào ý chỉ của một bên chủ thể)</a:t>
            </a:r>
            <a:r>
              <a:rPr lang="en-US" sz="2800">
                <a:solidFill>
                  <a:srgbClr val="FF0000"/>
                </a:solidFill>
                <a:latin typeface="Times New Roman"/>
                <a:ea typeface="Times New Roman"/>
                <a:cs typeface="Times New Roman"/>
                <a:sym typeface="Times New Roman"/>
              </a:rPr>
              <a:t> và hợp đồng </a:t>
            </a:r>
            <a:r>
              <a:rPr i="1" lang="en-US" sz="2800">
                <a:solidFill>
                  <a:schemeClr val="dk1"/>
                </a:solidFill>
                <a:latin typeface="Times New Roman"/>
                <a:ea typeface="Times New Roman"/>
                <a:cs typeface="Times New Roman"/>
                <a:sym typeface="Times New Roman"/>
              </a:rPr>
              <a:t>(hậu quả pháp lý phụ thuộc vào sự thống nhất ý chí của ít nhất là hai bên)</a:t>
            </a:r>
            <a:endParaRPr b="1" i="1" sz="2800">
              <a:solidFill>
                <a:schemeClr val="dk1"/>
              </a:solidFill>
              <a:latin typeface="Times New Roman"/>
              <a:ea typeface="Times New Roman"/>
              <a:cs typeface="Times New Roman"/>
              <a:sym typeface="Times New Roman"/>
            </a:endParaRPr>
          </a:p>
          <a:p>
            <a:pPr indent="-514350" lvl="0" marL="514350" marR="0" rtl="0" algn="l">
              <a:spcBef>
                <a:spcPts val="0"/>
              </a:spcBef>
              <a:spcAft>
                <a:spcPts val="0"/>
              </a:spcAft>
              <a:buNone/>
            </a:pPr>
            <a:r>
              <a:t/>
            </a:r>
            <a:endParaRPr b="1" sz="2800">
              <a:solidFill>
                <a:schemeClr val="dk1"/>
              </a:solidFill>
              <a:latin typeface="Times New Roman"/>
              <a:ea typeface="Times New Roman"/>
              <a:cs typeface="Times New Roman"/>
              <a:sym typeface="Times New Roman"/>
            </a:endParaRPr>
          </a:p>
        </p:txBody>
      </p:sp>
      <p:pic>
        <p:nvPicPr>
          <p:cNvPr descr="5.jpg" id="129" name="Google Shape;129;p16"/>
          <p:cNvPicPr preferRelativeResize="0"/>
          <p:nvPr/>
        </p:nvPicPr>
        <p:blipFill rotWithShape="1">
          <a:blip r:embed="rId3">
            <a:alphaModFix/>
          </a:blip>
          <a:srcRect b="0" l="0" r="0" t="0"/>
          <a:stretch/>
        </p:blipFill>
        <p:spPr>
          <a:xfrm>
            <a:off x="7162800" y="457200"/>
            <a:ext cx="1625600" cy="1219200"/>
          </a:xfrm>
          <a:prstGeom prst="rect">
            <a:avLst/>
          </a:prstGeom>
          <a:noFill/>
          <a:ln>
            <a:noFill/>
          </a:ln>
        </p:spPr>
      </p:pic>
      <p:pic>
        <p:nvPicPr>
          <p:cNvPr descr="7.jpg" id="130" name="Google Shape;130;p16"/>
          <p:cNvPicPr preferRelativeResize="0"/>
          <p:nvPr/>
        </p:nvPicPr>
        <p:blipFill rotWithShape="1">
          <a:blip r:embed="rId4">
            <a:alphaModFix/>
          </a:blip>
          <a:srcRect b="0" l="0" r="0" t="0"/>
          <a:stretch/>
        </p:blipFill>
        <p:spPr>
          <a:xfrm>
            <a:off x="3124200" y="4800600"/>
            <a:ext cx="3429000" cy="167948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ph idx="1" type="body"/>
          </p:nvPr>
        </p:nvSpPr>
        <p:spPr>
          <a:xfrm>
            <a:off x="914400" y="381000"/>
            <a:ext cx="6553200" cy="9906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768"/>
              <a:buNone/>
            </a:pPr>
            <a:r>
              <a:rPr b="1" lang="en-US" sz="26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768"/>
              <a:buNone/>
            </a:pPr>
            <a:r>
              <a:rPr b="1" lang="en-US" sz="2600">
                <a:latin typeface="Times New Roman"/>
                <a:ea typeface="Times New Roman"/>
                <a:cs typeface="Times New Roman"/>
                <a:sym typeface="Times New Roman"/>
              </a:rPr>
              <a:t>IV. Nghĩa vụ dân sự và hợp đồng dân sự</a:t>
            </a:r>
            <a:endParaRPr b="1" sz="2600">
              <a:latin typeface="Times New Roman"/>
              <a:ea typeface="Times New Roman"/>
              <a:cs typeface="Times New Roman"/>
              <a:sym typeface="Times New Roman"/>
            </a:endParaRPr>
          </a:p>
        </p:txBody>
      </p:sp>
      <p:sp>
        <p:nvSpPr>
          <p:cNvPr id="136" name="Google Shape;136;p17"/>
          <p:cNvSpPr txBox="1"/>
          <p:nvPr/>
        </p:nvSpPr>
        <p:spPr>
          <a:xfrm>
            <a:off x="914400" y="1219200"/>
            <a:ext cx="7924800" cy="4585871"/>
          </a:xfrm>
          <a:prstGeom prst="rect">
            <a:avLst/>
          </a:prstGeom>
          <a:noFill/>
          <a:ln>
            <a:noFill/>
          </a:ln>
        </p:spPr>
        <p:txBody>
          <a:bodyPr anchorCtr="0" anchor="t" bIns="45700" lIns="91425" spcFirstLastPara="1" rIns="91425" wrap="square" tIns="45700">
            <a:noAutofit/>
          </a:bodyPr>
          <a:lstStyle/>
          <a:p>
            <a:pPr indent="-514350" lvl="0" marL="514350" marR="0" rtl="0" algn="l">
              <a:spcBef>
                <a:spcPts val="0"/>
              </a:spcBef>
              <a:spcAft>
                <a:spcPts val="0"/>
              </a:spcAft>
              <a:buClr>
                <a:schemeClr val="dk1"/>
              </a:buClr>
              <a:buSzPts val="2800"/>
              <a:buFont typeface="Times New Roman"/>
              <a:buAutoNum type="arabicPeriod"/>
            </a:pPr>
            <a:r>
              <a:rPr b="1" lang="en-US" sz="2800">
                <a:solidFill>
                  <a:schemeClr val="dk1"/>
                </a:solidFill>
                <a:latin typeface="Times New Roman"/>
                <a:ea typeface="Times New Roman"/>
                <a:cs typeface="Times New Roman"/>
                <a:sym typeface="Times New Roman"/>
              </a:rPr>
              <a:t>Khái quát chung về GDDS, NVDS</a:t>
            </a:r>
            <a:endParaRPr/>
          </a:p>
          <a:p>
            <a:pPr indent="0" lvl="0" marL="0" marR="0" rtl="0" algn="just">
              <a:spcBef>
                <a:spcPts val="0"/>
              </a:spcBef>
              <a:spcAft>
                <a:spcPts val="0"/>
              </a:spcAft>
              <a:buNone/>
            </a:pPr>
            <a:br>
              <a:rPr b="1" i="1" lang="en-US" sz="2400">
                <a:solidFill>
                  <a:schemeClr val="dk1"/>
                </a:solidFill>
                <a:latin typeface="Times New Roman"/>
                <a:ea typeface="Times New Roman"/>
                <a:cs typeface="Times New Roman"/>
                <a:sym typeface="Times New Roman"/>
              </a:rPr>
            </a:br>
            <a:r>
              <a:rPr b="1" i="1" lang="en-US" sz="2400">
                <a:solidFill>
                  <a:schemeClr val="dk1"/>
                </a:solidFill>
                <a:latin typeface="Times New Roman"/>
                <a:ea typeface="Times New Roman"/>
                <a:cs typeface="Times New Roman"/>
                <a:sym typeface="Times New Roman"/>
              </a:rPr>
              <a:t>Điều 117. Điều kiện có hiệu lực của giao dịch dân sự</a:t>
            </a:r>
            <a:endParaRPr i="1"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1. Giao dịch dân sự có hiệu lực khi có đủ các điều kiện sau đây:</a:t>
            </a:r>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a) </a:t>
            </a:r>
            <a:r>
              <a:rPr i="1" lang="en-US" sz="2400">
                <a:solidFill>
                  <a:srgbClr val="FF0000"/>
                </a:solidFill>
                <a:latin typeface="Times New Roman"/>
                <a:ea typeface="Times New Roman"/>
                <a:cs typeface="Times New Roman"/>
                <a:sym typeface="Times New Roman"/>
              </a:rPr>
              <a:t>Chủ thể có năng lực pháp luật dân sự, năng lực hành vi dân sự phù hợp</a:t>
            </a:r>
            <a:r>
              <a:rPr i="1" lang="en-US" sz="2400">
                <a:solidFill>
                  <a:schemeClr val="dk1"/>
                </a:solidFill>
                <a:latin typeface="Times New Roman"/>
                <a:ea typeface="Times New Roman"/>
                <a:cs typeface="Times New Roman"/>
                <a:sym typeface="Times New Roman"/>
              </a:rPr>
              <a:t> với giao dịch dân sự được xác lập;</a:t>
            </a:r>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b) Chủ thể tham gia giao dịch dân sự </a:t>
            </a:r>
            <a:r>
              <a:rPr i="1" lang="en-US" sz="2400">
                <a:solidFill>
                  <a:srgbClr val="FF0000"/>
                </a:solidFill>
                <a:latin typeface="Times New Roman"/>
                <a:ea typeface="Times New Roman"/>
                <a:cs typeface="Times New Roman"/>
                <a:sym typeface="Times New Roman"/>
              </a:rPr>
              <a:t>hoàn toàn tự nguyện</a:t>
            </a:r>
            <a:r>
              <a:rPr i="1" lang="en-US" sz="2400">
                <a:solidFill>
                  <a:schemeClr val="dk1"/>
                </a:solidFill>
                <a:latin typeface="Times New Roman"/>
                <a:ea typeface="Times New Roman"/>
                <a:cs typeface="Times New Roman"/>
                <a:sym typeface="Times New Roman"/>
              </a:rPr>
              <a:t>;</a:t>
            </a:r>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c) </a:t>
            </a:r>
            <a:r>
              <a:rPr i="1" lang="en-US" sz="2400">
                <a:solidFill>
                  <a:srgbClr val="FF0000"/>
                </a:solidFill>
                <a:latin typeface="Times New Roman"/>
                <a:ea typeface="Times New Roman"/>
                <a:cs typeface="Times New Roman"/>
                <a:sym typeface="Times New Roman"/>
              </a:rPr>
              <a:t>Mục đích và nội dung </a:t>
            </a:r>
            <a:r>
              <a:rPr i="1" lang="en-US" sz="2400">
                <a:solidFill>
                  <a:schemeClr val="dk1"/>
                </a:solidFill>
                <a:latin typeface="Times New Roman"/>
                <a:ea typeface="Times New Roman"/>
                <a:cs typeface="Times New Roman"/>
                <a:sym typeface="Times New Roman"/>
              </a:rPr>
              <a:t>của giao dịch dân sự </a:t>
            </a:r>
            <a:r>
              <a:rPr i="1" lang="en-US" sz="2400">
                <a:solidFill>
                  <a:srgbClr val="FF0000"/>
                </a:solidFill>
                <a:latin typeface="Times New Roman"/>
                <a:ea typeface="Times New Roman"/>
                <a:cs typeface="Times New Roman"/>
                <a:sym typeface="Times New Roman"/>
              </a:rPr>
              <a:t>không vi phạm điều cấm của luật, không trái đạo đức xã hội</a:t>
            </a:r>
            <a:r>
              <a:rPr i="1" lang="en-US" sz="2400">
                <a:solidFill>
                  <a:schemeClr val="dk1"/>
                </a:solidFill>
                <a:latin typeface="Times New Roman"/>
                <a:ea typeface="Times New Roman"/>
                <a:cs typeface="Times New Roman"/>
                <a:sym typeface="Times New Roman"/>
              </a:rPr>
              <a:t>.</a:t>
            </a:r>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2. </a:t>
            </a:r>
            <a:r>
              <a:rPr i="1" lang="en-US" sz="2400">
                <a:solidFill>
                  <a:srgbClr val="FF0000"/>
                </a:solidFill>
                <a:latin typeface="Times New Roman"/>
                <a:ea typeface="Times New Roman"/>
                <a:cs typeface="Times New Roman"/>
                <a:sym typeface="Times New Roman"/>
              </a:rPr>
              <a:t>Hình thức </a:t>
            </a:r>
            <a:r>
              <a:rPr i="1" lang="en-US" sz="2400">
                <a:solidFill>
                  <a:schemeClr val="dk1"/>
                </a:solidFill>
                <a:latin typeface="Times New Roman"/>
                <a:ea typeface="Times New Roman"/>
                <a:cs typeface="Times New Roman"/>
                <a:sym typeface="Times New Roman"/>
              </a:rPr>
              <a:t>của giao dịch dân sự là điều kiện có hiệu lực của giao dịch dân sự trong trường hợp luật có quy định</a:t>
            </a:r>
            <a:endParaRPr b="1" i="1" sz="2400">
              <a:solidFill>
                <a:schemeClr val="dk1"/>
              </a:solidFill>
              <a:latin typeface="Times New Roman"/>
              <a:ea typeface="Times New Roman"/>
              <a:cs typeface="Times New Roman"/>
              <a:sym typeface="Times New Roman"/>
            </a:endParaRPr>
          </a:p>
        </p:txBody>
      </p:sp>
      <p:pic>
        <p:nvPicPr>
          <p:cNvPr descr="5.jpg" id="137" name="Google Shape;137;p17"/>
          <p:cNvPicPr preferRelativeResize="0"/>
          <p:nvPr/>
        </p:nvPicPr>
        <p:blipFill rotWithShape="1">
          <a:blip r:embed="rId3">
            <a:alphaModFix/>
          </a:blip>
          <a:srcRect b="0" l="0" r="0" t="0"/>
          <a:stretch/>
        </p:blipFill>
        <p:spPr>
          <a:xfrm>
            <a:off x="7162800" y="457200"/>
            <a:ext cx="1625600" cy="1219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8"/>
          <p:cNvSpPr txBox="1"/>
          <p:nvPr>
            <p:ph idx="1" type="body"/>
          </p:nvPr>
        </p:nvSpPr>
        <p:spPr>
          <a:xfrm>
            <a:off x="914400" y="381000"/>
            <a:ext cx="6553200" cy="9906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768"/>
              <a:buNone/>
            </a:pPr>
            <a:r>
              <a:rPr b="1" lang="en-US" sz="26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768"/>
              <a:buNone/>
            </a:pPr>
            <a:r>
              <a:rPr b="1" lang="en-US" sz="2600">
                <a:latin typeface="Times New Roman"/>
                <a:ea typeface="Times New Roman"/>
                <a:cs typeface="Times New Roman"/>
                <a:sym typeface="Times New Roman"/>
              </a:rPr>
              <a:t>IV. Nghĩa vụ dân sự và hợp đồng dân sự</a:t>
            </a:r>
            <a:endParaRPr b="1" sz="2600">
              <a:latin typeface="Times New Roman"/>
              <a:ea typeface="Times New Roman"/>
              <a:cs typeface="Times New Roman"/>
              <a:sym typeface="Times New Roman"/>
            </a:endParaRPr>
          </a:p>
        </p:txBody>
      </p:sp>
      <p:sp>
        <p:nvSpPr>
          <p:cNvPr id="143" name="Google Shape;143;p18"/>
          <p:cNvSpPr txBox="1"/>
          <p:nvPr/>
        </p:nvSpPr>
        <p:spPr>
          <a:xfrm>
            <a:off x="914400" y="1219200"/>
            <a:ext cx="7924800" cy="4832092"/>
          </a:xfrm>
          <a:prstGeom prst="rect">
            <a:avLst/>
          </a:prstGeom>
          <a:noFill/>
          <a:ln>
            <a:noFill/>
          </a:ln>
        </p:spPr>
        <p:txBody>
          <a:bodyPr anchorCtr="0" anchor="t" bIns="45700" lIns="91425" spcFirstLastPara="1" rIns="91425" wrap="square" tIns="45700">
            <a:noAutofit/>
          </a:bodyPr>
          <a:lstStyle/>
          <a:p>
            <a:pPr indent="-514350" lvl="0" marL="514350" marR="0" rtl="0" algn="l">
              <a:spcBef>
                <a:spcPts val="0"/>
              </a:spcBef>
              <a:spcAft>
                <a:spcPts val="0"/>
              </a:spcAft>
              <a:buClr>
                <a:schemeClr val="dk1"/>
              </a:buClr>
              <a:buSzPts val="2800"/>
              <a:buFont typeface="Times New Roman"/>
              <a:buAutoNum type="arabicPeriod"/>
            </a:pPr>
            <a:r>
              <a:rPr b="1" lang="en-US" sz="2800">
                <a:solidFill>
                  <a:schemeClr val="dk1"/>
                </a:solidFill>
                <a:latin typeface="Times New Roman"/>
                <a:ea typeface="Times New Roman"/>
                <a:cs typeface="Times New Roman"/>
                <a:sym typeface="Times New Roman"/>
              </a:rPr>
              <a:t>Khái quát chung về GDDS, NVDS</a:t>
            </a:r>
            <a:endParaRPr/>
          </a:p>
          <a:p>
            <a:pPr indent="0" lvl="0" marL="0" marR="0" rtl="0" algn="just">
              <a:spcBef>
                <a:spcPts val="0"/>
              </a:spcBef>
              <a:spcAft>
                <a:spcPts val="0"/>
              </a:spcAft>
              <a:buNone/>
            </a:pPr>
            <a:r>
              <a:rPr b="1" lang="en-US" sz="2800">
                <a:solidFill>
                  <a:schemeClr val="dk1"/>
                </a:solidFill>
                <a:latin typeface="Times New Roman"/>
                <a:ea typeface="Times New Roman"/>
                <a:cs typeface="Times New Roman"/>
                <a:sym typeface="Times New Roman"/>
              </a:rPr>
              <a:t>Nghĩa vụ (obligationes): </a:t>
            </a:r>
            <a:r>
              <a:rPr lang="en-US" sz="2800">
                <a:solidFill>
                  <a:schemeClr val="dk1"/>
                </a:solidFill>
                <a:latin typeface="Times New Roman"/>
                <a:ea typeface="Times New Roman"/>
                <a:cs typeface="Times New Roman"/>
                <a:sym typeface="Times New Roman"/>
              </a:rPr>
              <a:t>xuất phát từ một nghiên cứu của một luật gia La Mã – Gaius. Các quyền hình thành từ việc người khác phải thực hiện một công việc</a:t>
            </a:r>
            <a:endParaRPr/>
          </a:p>
          <a:p>
            <a:pPr indent="0" lvl="0" marL="0" marR="0" rtl="0" algn="just">
              <a:spcBef>
                <a:spcPts val="0"/>
              </a:spcBef>
              <a:spcAft>
                <a:spcPts val="0"/>
              </a:spcAft>
              <a:buNone/>
            </a:pPr>
            <a:r>
              <a:rPr b="1" i="1" lang="en-US" sz="2400">
                <a:solidFill>
                  <a:schemeClr val="dk1"/>
                </a:solidFill>
                <a:latin typeface="Times New Roman"/>
                <a:ea typeface="Times New Roman"/>
                <a:cs typeface="Times New Roman"/>
                <a:sym typeface="Times New Roman"/>
              </a:rPr>
              <a:t>Điều 274. Nghĩa vụ</a:t>
            </a:r>
            <a:endParaRPr i="1"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Nghĩa vụ là việc mà theo đó, một hoặc nhiều chủ thể (sau đây gọi chung là bên có nghĩa vụ) </a:t>
            </a:r>
            <a:r>
              <a:rPr i="1" lang="en-US" sz="2400">
                <a:solidFill>
                  <a:srgbClr val="FF0000"/>
                </a:solidFill>
                <a:latin typeface="Times New Roman"/>
                <a:ea typeface="Times New Roman"/>
                <a:cs typeface="Times New Roman"/>
                <a:sym typeface="Times New Roman"/>
              </a:rPr>
              <a:t>phải chuyển giao vật, chuyển giao quyền, trả tiền hoặc giấy tờ có giá, thực hiện công việc hoặc không được thực hiện công việc nhất định vì lợi ích </a:t>
            </a:r>
            <a:r>
              <a:rPr i="1" lang="en-US" sz="2400">
                <a:solidFill>
                  <a:schemeClr val="dk1"/>
                </a:solidFill>
                <a:latin typeface="Times New Roman"/>
                <a:ea typeface="Times New Roman"/>
                <a:cs typeface="Times New Roman"/>
                <a:sym typeface="Times New Roman"/>
              </a:rPr>
              <a:t>của một hoặc nhiều chủ thể khác (sau đây gọi chung là bên có quyền).</a:t>
            </a:r>
            <a:endParaRPr i="1" sz="2400">
              <a:solidFill>
                <a:schemeClr val="dk1"/>
              </a:solidFill>
              <a:latin typeface="Times New Roman"/>
              <a:ea typeface="Times New Roman"/>
              <a:cs typeface="Times New Roman"/>
              <a:sym typeface="Times New Roman"/>
            </a:endParaRPr>
          </a:p>
        </p:txBody>
      </p:sp>
      <p:pic>
        <p:nvPicPr>
          <p:cNvPr descr="5.jpg" id="144" name="Google Shape;144;p18"/>
          <p:cNvPicPr preferRelativeResize="0"/>
          <p:nvPr/>
        </p:nvPicPr>
        <p:blipFill rotWithShape="1">
          <a:blip r:embed="rId3">
            <a:alphaModFix/>
          </a:blip>
          <a:srcRect b="0" l="0" r="0" t="0"/>
          <a:stretch/>
        </p:blipFill>
        <p:spPr>
          <a:xfrm>
            <a:off x="7162800" y="457200"/>
            <a:ext cx="1625600" cy="1219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ph idx="1" type="body"/>
          </p:nvPr>
        </p:nvSpPr>
        <p:spPr>
          <a:xfrm>
            <a:off x="914400" y="381000"/>
            <a:ext cx="6553200" cy="9906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768"/>
              <a:buNone/>
            </a:pPr>
            <a:r>
              <a:rPr b="1" lang="en-US" sz="26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768"/>
              <a:buNone/>
            </a:pPr>
            <a:r>
              <a:rPr b="1" lang="en-US" sz="2600">
                <a:latin typeface="Times New Roman"/>
                <a:ea typeface="Times New Roman"/>
                <a:cs typeface="Times New Roman"/>
                <a:sym typeface="Times New Roman"/>
              </a:rPr>
              <a:t>IV. Nghĩa vụ dân sự và hợp đồng dân sự</a:t>
            </a:r>
            <a:endParaRPr b="1" sz="2600">
              <a:latin typeface="Times New Roman"/>
              <a:ea typeface="Times New Roman"/>
              <a:cs typeface="Times New Roman"/>
              <a:sym typeface="Times New Roman"/>
            </a:endParaRPr>
          </a:p>
        </p:txBody>
      </p:sp>
      <p:sp>
        <p:nvSpPr>
          <p:cNvPr id="150" name="Google Shape;150;p19"/>
          <p:cNvSpPr txBox="1"/>
          <p:nvPr/>
        </p:nvSpPr>
        <p:spPr>
          <a:xfrm>
            <a:off x="914400" y="1219200"/>
            <a:ext cx="7924800" cy="523220"/>
          </a:xfrm>
          <a:prstGeom prst="rect">
            <a:avLst/>
          </a:prstGeom>
          <a:noFill/>
          <a:ln>
            <a:noFill/>
          </a:ln>
        </p:spPr>
        <p:txBody>
          <a:bodyPr anchorCtr="0" anchor="t" bIns="45700" lIns="91425" spcFirstLastPara="1" rIns="91425" wrap="square" tIns="45700">
            <a:noAutofit/>
          </a:bodyPr>
          <a:lstStyle/>
          <a:p>
            <a:pPr indent="-514350" lvl="0" marL="514350" marR="0" rtl="0" algn="l">
              <a:spcBef>
                <a:spcPts val="0"/>
              </a:spcBef>
              <a:spcAft>
                <a:spcPts val="0"/>
              </a:spcAft>
              <a:buClr>
                <a:schemeClr val="dk1"/>
              </a:buClr>
              <a:buSzPts val="2800"/>
              <a:buFont typeface="Times New Roman"/>
              <a:buAutoNum type="arabicPeriod"/>
            </a:pPr>
            <a:r>
              <a:rPr b="1" lang="en-US" sz="2800">
                <a:solidFill>
                  <a:schemeClr val="dk1"/>
                </a:solidFill>
                <a:latin typeface="Times New Roman"/>
                <a:ea typeface="Times New Roman"/>
                <a:cs typeface="Times New Roman"/>
                <a:sym typeface="Times New Roman"/>
              </a:rPr>
              <a:t>Khái quát chung về GDDS, NVDS</a:t>
            </a:r>
            <a:endParaRPr/>
          </a:p>
        </p:txBody>
      </p:sp>
      <p:sp>
        <p:nvSpPr>
          <p:cNvPr id="151" name="Google Shape;151;p19"/>
          <p:cNvSpPr txBox="1"/>
          <p:nvPr/>
        </p:nvSpPr>
        <p:spPr>
          <a:xfrm>
            <a:off x="990600" y="1772483"/>
            <a:ext cx="7848600" cy="4247317"/>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1" lang="en-US" sz="2800">
                <a:solidFill>
                  <a:schemeClr val="dk1"/>
                </a:solidFill>
                <a:latin typeface="Times New Roman"/>
                <a:ea typeface="Times New Roman"/>
                <a:cs typeface="Times New Roman"/>
                <a:sym typeface="Times New Roman"/>
              </a:rPr>
              <a:t>Điều 275. Căn cứ phát sinh nghĩa vụ</a:t>
            </a:r>
            <a:endParaRPr i="1"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800">
                <a:solidFill>
                  <a:schemeClr val="dk1"/>
                </a:solidFill>
                <a:latin typeface="Times New Roman"/>
                <a:ea typeface="Times New Roman"/>
                <a:cs typeface="Times New Roman"/>
                <a:sym typeface="Times New Roman"/>
              </a:rPr>
              <a:t>Nghĩa vụ phát sinh từ căn cứ sau đây:</a:t>
            </a:r>
            <a:endParaRPr/>
          </a:p>
          <a:p>
            <a:pPr indent="0" lvl="0" marL="0" marR="0" rtl="0" algn="just">
              <a:spcBef>
                <a:spcPts val="0"/>
              </a:spcBef>
              <a:spcAft>
                <a:spcPts val="0"/>
              </a:spcAft>
              <a:buNone/>
            </a:pPr>
            <a:r>
              <a:rPr i="1" lang="en-US" sz="2800">
                <a:solidFill>
                  <a:schemeClr val="dk1"/>
                </a:solidFill>
                <a:latin typeface="Times New Roman"/>
                <a:ea typeface="Times New Roman"/>
                <a:cs typeface="Times New Roman"/>
                <a:sym typeface="Times New Roman"/>
              </a:rPr>
              <a:t>1. </a:t>
            </a:r>
            <a:r>
              <a:rPr i="1" lang="en-US" sz="2800">
                <a:solidFill>
                  <a:srgbClr val="FF0000"/>
                </a:solidFill>
                <a:latin typeface="Times New Roman"/>
                <a:ea typeface="Times New Roman"/>
                <a:cs typeface="Times New Roman"/>
                <a:sym typeface="Times New Roman"/>
              </a:rPr>
              <a:t>Hợp đồng.</a:t>
            </a:r>
            <a:endParaRPr/>
          </a:p>
          <a:p>
            <a:pPr indent="0" lvl="0" marL="0" marR="0" rtl="0" algn="just">
              <a:spcBef>
                <a:spcPts val="0"/>
              </a:spcBef>
              <a:spcAft>
                <a:spcPts val="0"/>
              </a:spcAft>
              <a:buNone/>
            </a:pPr>
            <a:r>
              <a:rPr i="1" lang="en-US" sz="2800">
                <a:solidFill>
                  <a:schemeClr val="dk1"/>
                </a:solidFill>
                <a:latin typeface="Times New Roman"/>
                <a:ea typeface="Times New Roman"/>
                <a:cs typeface="Times New Roman"/>
                <a:sym typeface="Times New Roman"/>
              </a:rPr>
              <a:t>2. </a:t>
            </a:r>
            <a:r>
              <a:rPr i="1" lang="en-US" sz="2800">
                <a:solidFill>
                  <a:srgbClr val="FF0000"/>
                </a:solidFill>
                <a:latin typeface="Times New Roman"/>
                <a:ea typeface="Times New Roman"/>
                <a:cs typeface="Times New Roman"/>
                <a:sym typeface="Times New Roman"/>
              </a:rPr>
              <a:t>Hành vi pháp lý đơn phương.</a:t>
            </a:r>
            <a:endParaRPr/>
          </a:p>
          <a:p>
            <a:pPr indent="0" lvl="0" marL="0" marR="0" rtl="0" algn="just">
              <a:spcBef>
                <a:spcPts val="0"/>
              </a:spcBef>
              <a:spcAft>
                <a:spcPts val="0"/>
              </a:spcAft>
              <a:buNone/>
            </a:pPr>
            <a:r>
              <a:rPr i="1" lang="en-US" sz="2800">
                <a:solidFill>
                  <a:schemeClr val="dk1"/>
                </a:solidFill>
                <a:latin typeface="Times New Roman"/>
                <a:ea typeface="Times New Roman"/>
                <a:cs typeface="Times New Roman"/>
                <a:sym typeface="Times New Roman"/>
              </a:rPr>
              <a:t>3. </a:t>
            </a:r>
            <a:r>
              <a:rPr i="1" lang="en-US" sz="2800">
                <a:solidFill>
                  <a:srgbClr val="FF0000"/>
                </a:solidFill>
                <a:latin typeface="Times New Roman"/>
                <a:ea typeface="Times New Roman"/>
                <a:cs typeface="Times New Roman"/>
                <a:sym typeface="Times New Roman"/>
              </a:rPr>
              <a:t>Thực hiện công việc không có ủy quyền.</a:t>
            </a:r>
            <a:endParaRPr/>
          </a:p>
          <a:p>
            <a:pPr indent="0" lvl="0" marL="0" marR="0" rtl="0" algn="just">
              <a:spcBef>
                <a:spcPts val="0"/>
              </a:spcBef>
              <a:spcAft>
                <a:spcPts val="0"/>
              </a:spcAft>
              <a:buNone/>
            </a:pPr>
            <a:r>
              <a:rPr i="1" lang="en-US" sz="2800">
                <a:solidFill>
                  <a:schemeClr val="dk1"/>
                </a:solidFill>
                <a:latin typeface="Times New Roman"/>
                <a:ea typeface="Times New Roman"/>
                <a:cs typeface="Times New Roman"/>
                <a:sym typeface="Times New Roman"/>
              </a:rPr>
              <a:t>4. Chiếm hữu, sử dụng tài sản hoặc được lợi về tài sản </a:t>
            </a:r>
            <a:r>
              <a:rPr i="1" lang="en-US" sz="2800">
                <a:solidFill>
                  <a:srgbClr val="FF0000"/>
                </a:solidFill>
                <a:latin typeface="Times New Roman"/>
                <a:ea typeface="Times New Roman"/>
                <a:cs typeface="Times New Roman"/>
                <a:sym typeface="Times New Roman"/>
              </a:rPr>
              <a:t>không có căn cứ pháp luật.</a:t>
            </a:r>
            <a:endParaRPr/>
          </a:p>
          <a:p>
            <a:pPr indent="0" lvl="0" marL="0" marR="0" rtl="0" algn="just">
              <a:spcBef>
                <a:spcPts val="0"/>
              </a:spcBef>
              <a:spcAft>
                <a:spcPts val="0"/>
              </a:spcAft>
              <a:buNone/>
            </a:pPr>
            <a:r>
              <a:rPr i="1" lang="en-US" sz="2800">
                <a:solidFill>
                  <a:schemeClr val="dk1"/>
                </a:solidFill>
                <a:latin typeface="Times New Roman"/>
                <a:ea typeface="Times New Roman"/>
                <a:cs typeface="Times New Roman"/>
                <a:sym typeface="Times New Roman"/>
              </a:rPr>
              <a:t>5. </a:t>
            </a:r>
            <a:r>
              <a:rPr i="1" lang="en-US" sz="2800">
                <a:solidFill>
                  <a:srgbClr val="FF0000"/>
                </a:solidFill>
                <a:latin typeface="Times New Roman"/>
                <a:ea typeface="Times New Roman"/>
                <a:cs typeface="Times New Roman"/>
                <a:sym typeface="Times New Roman"/>
              </a:rPr>
              <a:t>Gây thiệt hại do hành vi trái pháp luật</a:t>
            </a:r>
            <a:r>
              <a:rPr i="1" lang="en-US" sz="2800">
                <a:solidFill>
                  <a:schemeClr val="dk1"/>
                </a:solidFill>
                <a:latin typeface="Times New Roman"/>
                <a:ea typeface="Times New Roman"/>
                <a:cs typeface="Times New Roman"/>
                <a:sym typeface="Times New Roman"/>
              </a:rPr>
              <a:t>.</a:t>
            </a:r>
            <a:endParaRPr/>
          </a:p>
          <a:p>
            <a:pPr indent="0" lvl="0" marL="0" marR="0" rtl="0" algn="just">
              <a:spcBef>
                <a:spcPts val="0"/>
              </a:spcBef>
              <a:spcAft>
                <a:spcPts val="0"/>
              </a:spcAft>
              <a:buNone/>
            </a:pPr>
            <a:r>
              <a:rPr i="1" lang="en-US" sz="2800">
                <a:solidFill>
                  <a:schemeClr val="dk1"/>
                </a:solidFill>
                <a:latin typeface="Times New Roman"/>
                <a:ea typeface="Times New Roman"/>
                <a:cs typeface="Times New Roman"/>
                <a:sym typeface="Times New Roman"/>
              </a:rPr>
              <a:t>6. Căn cứ khác do pháp luật quy định.</a:t>
            </a:r>
            <a:endParaRPr/>
          </a:p>
          <a:p>
            <a:pPr indent="-342900" lvl="0" marL="34290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pic>
        <p:nvPicPr>
          <p:cNvPr descr="5.jpg" id="152" name="Google Shape;152;p19"/>
          <p:cNvPicPr preferRelativeResize="0"/>
          <p:nvPr/>
        </p:nvPicPr>
        <p:blipFill rotWithShape="1">
          <a:blip r:embed="rId3">
            <a:alphaModFix/>
          </a:blip>
          <a:srcRect b="0" l="0" r="0" t="0"/>
          <a:stretch/>
        </p:blipFill>
        <p:spPr>
          <a:xfrm>
            <a:off x="7162800" y="457200"/>
            <a:ext cx="1625600" cy="1219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0"/>
          <p:cNvSpPr txBox="1"/>
          <p:nvPr>
            <p:ph idx="1" type="body"/>
          </p:nvPr>
        </p:nvSpPr>
        <p:spPr>
          <a:xfrm>
            <a:off x="914400" y="381000"/>
            <a:ext cx="6553200" cy="9906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768"/>
              <a:buNone/>
            </a:pPr>
            <a:r>
              <a:rPr b="1" lang="en-US" sz="26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768"/>
              <a:buNone/>
            </a:pPr>
            <a:r>
              <a:rPr b="1" lang="en-US" sz="2600">
                <a:latin typeface="Times New Roman"/>
                <a:ea typeface="Times New Roman"/>
                <a:cs typeface="Times New Roman"/>
                <a:sym typeface="Times New Roman"/>
              </a:rPr>
              <a:t>IV. Nghĩa vụ dân sự và hợp đồng dân sự</a:t>
            </a:r>
            <a:endParaRPr b="1" sz="2600">
              <a:latin typeface="Times New Roman"/>
              <a:ea typeface="Times New Roman"/>
              <a:cs typeface="Times New Roman"/>
              <a:sym typeface="Times New Roman"/>
            </a:endParaRPr>
          </a:p>
        </p:txBody>
      </p:sp>
      <p:sp>
        <p:nvSpPr>
          <p:cNvPr id="158" name="Google Shape;158;p20"/>
          <p:cNvSpPr txBox="1"/>
          <p:nvPr/>
        </p:nvSpPr>
        <p:spPr>
          <a:xfrm>
            <a:off x="914400" y="1219200"/>
            <a:ext cx="7924800" cy="954107"/>
          </a:xfrm>
          <a:prstGeom prst="rect">
            <a:avLst/>
          </a:prstGeom>
          <a:noFill/>
          <a:ln>
            <a:noFill/>
          </a:ln>
        </p:spPr>
        <p:txBody>
          <a:bodyPr anchorCtr="0" anchor="t" bIns="45700" lIns="91425" spcFirstLastPara="1" rIns="91425" wrap="square" tIns="45700">
            <a:noAutofit/>
          </a:bodyPr>
          <a:lstStyle/>
          <a:p>
            <a:pPr indent="-514350" lvl="0" marL="514350" marR="0" rtl="0" algn="l">
              <a:spcBef>
                <a:spcPts val="0"/>
              </a:spcBef>
              <a:spcAft>
                <a:spcPts val="0"/>
              </a:spcAft>
              <a:buClr>
                <a:schemeClr val="dk1"/>
              </a:buClr>
              <a:buSzPts val="2800"/>
              <a:buFont typeface="Times New Roman"/>
              <a:buAutoNum type="arabicPeriod"/>
            </a:pPr>
            <a:r>
              <a:rPr b="1" lang="en-US" sz="2800">
                <a:solidFill>
                  <a:schemeClr val="dk1"/>
                </a:solidFill>
                <a:latin typeface="Times New Roman"/>
                <a:ea typeface="Times New Roman"/>
                <a:cs typeface="Times New Roman"/>
                <a:sym typeface="Times New Roman"/>
              </a:rPr>
              <a:t>Khái quát chung về GDDS, NVDS</a:t>
            </a:r>
            <a:endParaRPr/>
          </a:p>
          <a:p>
            <a:pPr indent="-514350" lvl="0" marL="51435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Quan hệ nghĩa vụ</a:t>
            </a:r>
            <a:endParaRPr/>
          </a:p>
        </p:txBody>
      </p:sp>
      <p:sp>
        <p:nvSpPr>
          <p:cNvPr id="159" name="Google Shape;159;p20"/>
          <p:cNvSpPr/>
          <p:nvPr/>
        </p:nvSpPr>
        <p:spPr>
          <a:xfrm>
            <a:off x="838200" y="2336800"/>
            <a:ext cx="2239118" cy="1231515"/>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b="1" lang="en-US" sz="1800">
                <a:solidFill>
                  <a:schemeClr val="lt1"/>
                </a:solidFill>
                <a:latin typeface="Times New Roman"/>
                <a:ea typeface="Times New Roman"/>
                <a:cs typeface="Times New Roman"/>
                <a:sym typeface="Times New Roman"/>
              </a:rPr>
              <a:t>Chủ thể</a:t>
            </a:r>
            <a:endParaRPr b="1" sz="1800">
              <a:solidFill>
                <a:schemeClr val="lt1"/>
              </a:solidFill>
              <a:latin typeface="Times New Roman"/>
              <a:ea typeface="Times New Roman"/>
              <a:cs typeface="Times New Roman"/>
              <a:sym typeface="Times New Roman"/>
            </a:endParaRPr>
          </a:p>
        </p:txBody>
      </p:sp>
      <p:sp>
        <p:nvSpPr>
          <p:cNvPr id="160" name="Google Shape;160;p20"/>
          <p:cNvSpPr/>
          <p:nvPr/>
        </p:nvSpPr>
        <p:spPr>
          <a:xfrm rot="5400000">
            <a:off x="3581119" y="1832999"/>
            <a:ext cx="1231515" cy="2239118"/>
          </a:xfrm>
          <a:prstGeom prst="round2SameRect">
            <a:avLst>
              <a:gd fmla="val 16667" name="adj1"/>
              <a:gd fmla="val 0" name="adj2"/>
            </a:avLst>
          </a:prstGeom>
          <a:solidFill>
            <a:srgbClr val="CCDFE8">
              <a:alpha val="89803"/>
            </a:srgbClr>
          </a:solidFill>
          <a:ln cap="flat" cmpd="thickThin" w="55000">
            <a:solidFill>
              <a:srgbClr val="CC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txBox="1"/>
          <p:nvPr/>
        </p:nvSpPr>
        <p:spPr>
          <a:xfrm>
            <a:off x="3077298" y="2396894"/>
            <a:ext cx="2179000" cy="1111280"/>
          </a:xfrm>
          <a:prstGeom prst="rect">
            <a:avLst/>
          </a:prstGeom>
          <a:noFill/>
          <a:ln>
            <a:noFill/>
          </a:ln>
        </p:spPr>
        <p:txBody>
          <a:bodyPr anchorCtr="0" anchor="ctr" bIns="45700" lIns="91425" spcFirstLastPara="1" rIns="91425" wrap="square" tIns="45700">
            <a:noAutofit/>
          </a:bodyPr>
          <a:lstStyle/>
          <a:p>
            <a:pPr indent="-152400" lvl="1" marL="114300" marR="0" rtl="0" algn="l">
              <a:lnSpc>
                <a:spcPct val="75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Bên có quyền</a:t>
            </a:r>
            <a:endParaRPr b="0" i="0" sz="2400" u="none" cap="none" strike="noStrike">
              <a:solidFill>
                <a:schemeClr val="dk1"/>
              </a:solidFill>
              <a:latin typeface="Times New Roman"/>
              <a:ea typeface="Times New Roman"/>
              <a:cs typeface="Times New Roman"/>
              <a:sym typeface="Times New Roman"/>
            </a:endParaRPr>
          </a:p>
          <a:p>
            <a:pPr indent="-152400" lvl="1" marL="114300" marR="0" rtl="0" algn="l">
              <a:lnSpc>
                <a:spcPct val="75000"/>
              </a:lnSpc>
              <a:spcBef>
                <a:spcPts val="24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Bên có nghĩa vụ</a:t>
            </a:r>
            <a:endParaRPr b="0" i="0" sz="2400" u="none" cap="none" strike="noStrike">
              <a:solidFill>
                <a:schemeClr val="dk1"/>
              </a:solidFill>
              <a:latin typeface="Times New Roman"/>
              <a:ea typeface="Times New Roman"/>
              <a:cs typeface="Times New Roman"/>
              <a:sym typeface="Times New Roman"/>
            </a:endParaRPr>
          </a:p>
          <a:p>
            <a:pPr indent="-114300" lvl="1" marL="114300" marR="0" rtl="0" algn="l">
              <a:lnSpc>
                <a:spcPct val="75000"/>
              </a:lnSpc>
              <a:spcBef>
                <a:spcPts val="240"/>
              </a:spcBef>
              <a:spcAft>
                <a:spcPts val="0"/>
              </a:spcAft>
              <a:buClr>
                <a:srgbClr val="FF0000"/>
              </a:buClr>
              <a:buSzPts val="1500"/>
              <a:buFont typeface="Times New Roman"/>
              <a:buChar char="•"/>
            </a:pPr>
            <a:r>
              <a:rPr b="0" i="1" lang="en-US" sz="1500" u="none" cap="none" strike="noStrike">
                <a:solidFill>
                  <a:srgbClr val="FF0000"/>
                </a:solidFill>
                <a:latin typeface="Times New Roman"/>
                <a:ea typeface="Times New Roman"/>
                <a:cs typeface="Times New Roman"/>
                <a:sym typeface="Times New Roman"/>
              </a:rPr>
              <a:t>*Người thứ ba (không phải là chủ thể của QH nghĩa vụ</a:t>
            </a:r>
            <a:r>
              <a:rPr b="0" i="1" lang="en-US" sz="2400" u="none" cap="none" strike="noStrike">
                <a:solidFill>
                  <a:srgbClr val="FF0000"/>
                </a:solidFill>
                <a:latin typeface="Times New Roman"/>
                <a:ea typeface="Times New Roman"/>
                <a:cs typeface="Times New Roman"/>
                <a:sym typeface="Times New Roman"/>
              </a:rPr>
              <a:t>)</a:t>
            </a:r>
            <a:endParaRPr b="0" i="1" sz="2400" u="none" cap="none" strike="noStrike">
              <a:solidFill>
                <a:srgbClr val="FF0000"/>
              </a:solidFill>
              <a:latin typeface="Times New Roman"/>
              <a:ea typeface="Times New Roman"/>
              <a:cs typeface="Times New Roman"/>
              <a:sym typeface="Times New Roman"/>
            </a:endParaRPr>
          </a:p>
        </p:txBody>
      </p:sp>
      <p:sp>
        <p:nvSpPr>
          <p:cNvPr id="162" name="Google Shape;162;p20"/>
          <p:cNvSpPr/>
          <p:nvPr/>
        </p:nvSpPr>
        <p:spPr>
          <a:xfrm>
            <a:off x="838200" y="3380060"/>
            <a:ext cx="2239118" cy="1977480"/>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b="1" lang="en-US" sz="1800">
                <a:solidFill>
                  <a:schemeClr val="lt1"/>
                </a:solidFill>
                <a:latin typeface="Times New Roman"/>
                <a:ea typeface="Times New Roman"/>
                <a:cs typeface="Times New Roman"/>
                <a:sym typeface="Times New Roman"/>
              </a:rPr>
              <a:t>Khách thể</a:t>
            </a:r>
            <a:endParaRPr b="1" sz="1800">
              <a:solidFill>
                <a:schemeClr val="lt1"/>
              </a:solidFill>
              <a:latin typeface="Times New Roman"/>
              <a:ea typeface="Times New Roman"/>
              <a:cs typeface="Times New Roman"/>
              <a:sym typeface="Times New Roman"/>
            </a:endParaRPr>
          </a:p>
        </p:txBody>
      </p:sp>
      <p:sp>
        <p:nvSpPr>
          <p:cNvPr id="163" name="Google Shape;163;p20"/>
          <p:cNvSpPr/>
          <p:nvPr/>
        </p:nvSpPr>
        <p:spPr>
          <a:xfrm rot="5400000">
            <a:off x="3208137" y="3249241"/>
            <a:ext cx="1977480" cy="2239118"/>
          </a:xfrm>
          <a:prstGeom prst="round2SameRect">
            <a:avLst>
              <a:gd fmla="val 16667" name="adj1"/>
              <a:gd fmla="val 0" name="adj2"/>
            </a:avLst>
          </a:prstGeom>
          <a:solidFill>
            <a:srgbClr val="CCDFE8">
              <a:alpha val="89803"/>
            </a:srgbClr>
          </a:solidFill>
          <a:ln cap="flat" cmpd="thickThin" w="55000">
            <a:solidFill>
              <a:srgbClr val="CC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0"/>
          <p:cNvSpPr txBox="1"/>
          <p:nvPr/>
        </p:nvSpPr>
        <p:spPr>
          <a:xfrm>
            <a:off x="3077306" y="3476577"/>
            <a:ext cx="2142585" cy="1784415"/>
          </a:xfrm>
          <a:prstGeom prst="rect">
            <a:avLst/>
          </a:prstGeom>
          <a:noFill/>
          <a:ln>
            <a:noFill/>
          </a:ln>
        </p:spPr>
        <p:txBody>
          <a:bodyPr anchorCtr="0" anchor="ctr" bIns="45700" lIns="91425" spcFirstLastPara="1" rIns="91425" wrap="square" tIns="45700">
            <a:noAutofit/>
          </a:bodyPr>
          <a:lstStyle/>
          <a:p>
            <a:pPr indent="-152400" lvl="1" marL="114300" marR="0" rtl="0" algn="l">
              <a:lnSpc>
                <a:spcPct val="75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Lợi ích của bên có quyền thông qua hành vi của bên có nghĩa vụ: tài sản phải giao, công việc phải làm, không được phép làm</a:t>
            </a:r>
            <a:endParaRPr b="0" i="0" sz="2400" u="none" cap="none" strike="noStrike">
              <a:solidFill>
                <a:schemeClr val="dk1"/>
              </a:solidFill>
              <a:latin typeface="Times New Roman"/>
              <a:ea typeface="Times New Roman"/>
              <a:cs typeface="Times New Roman"/>
              <a:sym typeface="Times New Roman"/>
            </a:endParaRPr>
          </a:p>
        </p:txBody>
      </p:sp>
      <p:sp>
        <p:nvSpPr>
          <p:cNvPr id="165" name="Google Shape;165;p20"/>
          <p:cNvSpPr/>
          <p:nvPr/>
        </p:nvSpPr>
        <p:spPr>
          <a:xfrm>
            <a:off x="838200" y="5089550"/>
            <a:ext cx="2239118" cy="1390983"/>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b="1" lang="en-US" sz="1800">
                <a:solidFill>
                  <a:schemeClr val="lt1"/>
                </a:solidFill>
                <a:latin typeface="Times New Roman"/>
                <a:ea typeface="Times New Roman"/>
                <a:cs typeface="Times New Roman"/>
                <a:sym typeface="Times New Roman"/>
              </a:rPr>
              <a:t>Nội dung</a:t>
            </a:r>
            <a:endParaRPr b="1" sz="1800">
              <a:solidFill>
                <a:schemeClr val="lt1"/>
              </a:solidFill>
              <a:latin typeface="Times New Roman"/>
              <a:ea typeface="Times New Roman"/>
              <a:cs typeface="Times New Roman"/>
              <a:sym typeface="Times New Roman"/>
            </a:endParaRPr>
          </a:p>
        </p:txBody>
      </p:sp>
      <p:sp>
        <p:nvSpPr>
          <p:cNvPr id="166" name="Google Shape;166;p20"/>
          <p:cNvSpPr/>
          <p:nvPr/>
        </p:nvSpPr>
        <p:spPr>
          <a:xfrm rot="5400000">
            <a:off x="3501385" y="4665483"/>
            <a:ext cx="1390983" cy="2239118"/>
          </a:xfrm>
          <a:prstGeom prst="round2SameRect">
            <a:avLst>
              <a:gd fmla="val 16667" name="adj1"/>
              <a:gd fmla="val 0" name="adj2"/>
            </a:avLst>
          </a:prstGeom>
          <a:solidFill>
            <a:srgbClr val="CCDFE8">
              <a:alpha val="89803"/>
            </a:srgbClr>
          </a:solidFill>
          <a:ln cap="flat" cmpd="thickThin" w="55000">
            <a:solidFill>
              <a:srgbClr val="CC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
          <p:cNvSpPr txBox="1"/>
          <p:nvPr/>
        </p:nvSpPr>
        <p:spPr>
          <a:xfrm>
            <a:off x="3077307" y="5157445"/>
            <a:ext cx="2171216" cy="1255179"/>
          </a:xfrm>
          <a:prstGeom prst="rect">
            <a:avLst/>
          </a:prstGeom>
          <a:noFill/>
          <a:ln>
            <a:noFill/>
          </a:ln>
        </p:spPr>
        <p:txBody>
          <a:bodyPr anchorCtr="0" anchor="ctr" bIns="45700" lIns="91425" spcFirstLastPara="1" rIns="91425" wrap="square" tIns="45700">
            <a:noAutofit/>
          </a:bodyPr>
          <a:lstStyle/>
          <a:p>
            <a:pPr indent="-152400" lvl="1" marL="114300" marR="0" rtl="0" algn="l">
              <a:lnSpc>
                <a:spcPct val="75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Quyền của bên có quyền</a:t>
            </a:r>
            <a:endParaRPr b="0" i="0" sz="2400" u="none" cap="none" strike="noStrike">
              <a:solidFill>
                <a:schemeClr val="dk1"/>
              </a:solidFill>
              <a:latin typeface="Times New Roman"/>
              <a:ea typeface="Times New Roman"/>
              <a:cs typeface="Times New Roman"/>
              <a:sym typeface="Times New Roman"/>
            </a:endParaRPr>
          </a:p>
          <a:p>
            <a:pPr indent="-152400" lvl="1" marL="114300" marR="0" rtl="0" algn="l">
              <a:lnSpc>
                <a:spcPct val="75000"/>
              </a:lnSpc>
              <a:spcBef>
                <a:spcPts val="24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Nghĩa vụ của bên có nghĩa vụ</a:t>
            </a:r>
            <a:endParaRPr b="0" i="0" sz="2400" u="none" cap="none" strike="noStrike">
              <a:solidFill>
                <a:schemeClr val="dk1"/>
              </a:solidFill>
              <a:latin typeface="Times New Roman"/>
              <a:ea typeface="Times New Roman"/>
              <a:cs typeface="Times New Roman"/>
              <a:sym typeface="Times New Roman"/>
            </a:endParaRPr>
          </a:p>
        </p:txBody>
      </p:sp>
      <p:pic>
        <p:nvPicPr>
          <p:cNvPr descr="5.jpg" id="168" name="Google Shape;168;p20"/>
          <p:cNvPicPr preferRelativeResize="0"/>
          <p:nvPr/>
        </p:nvPicPr>
        <p:blipFill rotWithShape="1">
          <a:blip r:embed="rId3">
            <a:alphaModFix/>
          </a:blip>
          <a:srcRect b="0" l="0" r="0" t="0"/>
          <a:stretch/>
        </p:blipFill>
        <p:spPr>
          <a:xfrm>
            <a:off x="7162800" y="457200"/>
            <a:ext cx="1625600" cy="1219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graphicFrame>
        <p:nvGraphicFramePr>
          <p:cNvPr id="173" name="Google Shape;173;p21"/>
          <p:cNvGraphicFramePr/>
          <p:nvPr/>
        </p:nvGraphicFramePr>
        <p:xfrm>
          <a:off x="838200" y="1503680"/>
          <a:ext cx="3000000" cy="3000000"/>
        </p:xfrm>
        <a:graphic>
          <a:graphicData uri="http://schemas.openxmlformats.org/drawingml/2006/table">
            <a:tbl>
              <a:tblPr bandRow="1" firstRow="1">
                <a:noFill/>
                <a:tableStyleId>{3458C4EE-1A21-450A-B541-B27C578CD524}</a:tableStyleId>
              </a:tblPr>
              <a:tblGrid>
                <a:gridCol w="2717800"/>
                <a:gridCol w="2717800"/>
                <a:gridCol w="2717800"/>
              </a:tblGrid>
              <a:tr h="812800">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SO SÁNH</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QUAN HỆ SỞ HỮU</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QUAN HỆ NGHĨA VỤ</a:t>
                      </a:r>
                      <a:endParaRPr sz="1800" u="none" cap="none" strike="noStrike">
                        <a:latin typeface="Times New Roman"/>
                        <a:ea typeface="Times New Roman"/>
                        <a:cs typeface="Times New Roman"/>
                        <a:sym typeface="Times New Roman"/>
                      </a:endParaRPr>
                    </a:p>
                  </a:txBody>
                  <a:tcPr marT="45725" marB="45725" marR="91450" marL="91450"/>
                </a:tc>
              </a:tr>
              <a:tr h="812800">
                <a:tc>
                  <a:txBody>
                    <a:bodyPr/>
                    <a:lstStyle/>
                    <a:p>
                      <a:pPr indent="0" lvl="0" marL="0" marR="0" rtl="0" algn="l">
                        <a:spcBef>
                          <a:spcPts val="0"/>
                        </a:spcBef>
                        <a:spcAft>
                          <a:spcPts val="0"/>
                        </a:spcAft>
                        <a:buNone/>
                      </a:pPr>
                      <a:r>
                        <a:rPr b="1" lang="en-US" sz="2000" u="none" cap="none" strike="noStrike">
                          <a:latin typeface="Times New Roman"/>
                          <a:ea typeface="Times New Roman"/>
                          <a:cs typeface="Times New Roman"/>
                          <a:sym typeface="Times New Roman"/>
                        </a:rPr>
                        <a:t>CHỦ THỂ</a:t>
                      </a:r>
                      <a:endParaRPr b="1" sz="2000">
                        <a:latin typeface="Times New Roman"/>
                        <a:ea typeface="Times New Roman"/>
                        <a:cs typeface="Times New Roman"/>
                        <a:sym typeface="Times New Roman"/>
                      </a:endParaRPr>
                    </a:p>
                  </a:txBody>
                  <a:tcPr marT="45725" marB="45725" marR="91450" marL="91450"/>
                </a:tc>
                <a:tc>
                  <a:txBody>
                    <a:bodyPr/>
                    <a:lstStyle/>
                    <a:p>
                      <a:pPr indent="0" lvl="0" marL="0" marR="0" rtl="0" algn="just">
                        <a:spcBef>
                          <a:spcPts val="0"/>
                        </a:spcBef>
                        <a:spcAft>
                          <a:spcPts val="0"/>
                        </a:spcAft>
                        <a:buNone/>
                      </a:pPr>
                      <a:r>
                        <a:rPr lang="en-US" sz="2000">
                          <a:latin typeface="Times New Roman"/>
                          <a:ea typeface="Times New Roman"/>
                          <a:cs typeface="Times New Roman"/>
                          <a:sym typeface="Times New Roman"/>
                        </a:rPr>
                        <a:t>Cá</a:t>
                      </a:r>
                      <a:r>
                        <a:rPr lang="en-US" sz="2000">
                          <a:latin typeface="Times New Roman"/>
                          <a:ea typeface="Times New Roman"/>
                          <a:cs typeface="Times New Roman"/>
                          <a:sym typeface="Times New Roman"/>
                        </a:rPr>
                        <a:t> nhân, pháp nhân, hộ gia đình, tổ hợp tác và các tổ chức khác không có tư cách pháp nhân</a:t>
                      </a:r>
                      <a:endParaRPr sz="20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Bên</a:t>
                      </a:r>
                      <a:r>
                        <a:rPr lang="en-US" sz="2000">
                          <a:latin typeface="Times New Roman"/>
                          <a:ea typeface="Times New Roman"/>
                          <a:cs typeface="Times New Roman"/>
                          <a:sym typeface="Times New Roman"/>
                        </a:rPr>
                        <a:t> có quyền</a:t>
                      </a:r>
                      <a:endParaRPr/>
                    </a:p>
                    <a:p>
                      <a:pPr indent="0" lvl="0" marL="0" marR="0" rtl="0" algn="l">
                        <a:spcBef>
                          <a:spcPts val="0"/>
                        </a:spcBef>
                        <a:spcAft>
                          <a:spcPts val="0"/>
                        </a:spcAft>
                        <a:buNone/>
                      </a:pPr>
                      <a:r>
                        <a:rPr lang="en-US" sz="2000">
                          <a:latin typeface="Times New Roman"/>
                          <a:ea typeface="Times New Roman"/>
                          <a:cs typeface="Times New Roman"/>
                          <a:sym typeface="Times New Roman"/>
                        </a:rPr>
                        <a:t>Bên có nghĩa vụ</a:t>
                      </a:r>
                      <a:endParaRPr sz="2000">
                        <a:latin typeface="Times New Roman"/>
                        <a:ea typeface="Times New Roman"/>
                        <a:cs typeface="Times New Roman"/>
                        <a:sym typeface="Times New Roman"/>
                      </a:endParaRPr>
                    </a:p>
                  </a:txBody>
                  <a:tcPr marT="45725" marB="45725" marR="91450" marL="91450"/>
                </a:tc>
              </a:tr>
              <a:tr h="812800">
                <a:tc>
                  <a:txBody>
                    <a:bodyPr/>
                    <a:lstStyle/>
                    <a:p>
                      <a:pPr indent="0" lvl="0" marL="0" marR="0" rtl="0" algn="l">
                        <a:spcBef>
                          <a:spcPts val="0"/>
                        </a:spcBef>
                        <a:spcAft>
                          <a:spcPts val="0"/>
                        </a:spcAft>
                        <a:buNone/>
                      </a:pPr>
                      <a:r>
                        <a:rPr b="1" lang="en-US" sz="2000">
                          <a:latin typeface="Times New Roman"/>
                          <a:ea typeface="Times New Roman"/>
                          <a:cs typeface="Times New Roman"/>
                          <a:sym typeface="Times New Roman"/>
                        </a:rPr>
                        <a:t>KHÁCH</a:t>
                      </a:r>
                      <a:r>
                        <a:rPr b="1" lang="en-US" sz="2000">
                          <a:latin typeface="Times New Roman"/>
                          <a:ea typeface="Times New Roman"/>
                          <a:cs typeface="Times New Roman"/>
                          <a:sym typeface="Times New Roman"/>
                        </a:rPr>
                        <a:t> THỂ</a:t>
                      </a:r>
                      <a:endParaRPr b="1" sz="20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Tài</a:t>
                      </a:r>
                      <a:r>
                        <a:rPr lang="en-US" sz="2000">
                          <a:latin typeface="Times New Roman"/>
                          <a:ea typeface="Times New Roman"/>
                          <a:cs typeface="Times New Roman"/>
                          <a:sym typeface="Times New Roman"/>
                        </a:rPr>
                        <a:t> sản</a:t>
                      </a:r>
                      <a:endParaRPr sz="2000">
                        <a:latin typeface="Times New Roman"/>
                        <a:ea typeface="Times New Roman"/>
                        <a:cs typeface="Times New Roman"/>
                        <a:sym typeface="Times New Roman"/>
                      </a:endParaRPr>
                    </a:p>
                  </a:txBody>
                  <a:tcPr marT="45725" marB="45725" marR="91450" marL="91450"/>
                </a:tc>
                <a:tc>
                  <a:txBody>
                    <a:bodyPr/>
                    <a:lstStyle/>
                    <a:p>
                      <a:pPr indent="0" lvl="0" marL="0" marR="0" rtl="0" algn="just">
                        <a:spcBef>
                          <a:spcPts val="0"/>
                        </a:spcBef>
                        <a:spcAft>
                          <a:spcPts val="0"/>
                        </a:spcAft>
                        <a:buNone/>
                      </a:pPr>
                      <a:r>
                        <a:rPr lang="en-US" sz="2000">
                          <a:latin typeface="Times New Roman"/>
                          <a:ea typeface="Times New Roman"/>
                          <a:cs typeface="Times New Roman"/>
                          <a:sym typeface="Times New Roman"/>
                        </a:rPr>
                        <a:t>Hành</a:t>
                      </a:r>
                      <a:r>
                        <a:rPr lang="en-US" sz="2000">
                          <a:latin typeface="Times New Roman"/>
                          <a:ea typeface="Times New Roman"/>
                          <a:cs typeface="Times New Roman"/>
                          <a:sym typeface="Times New Roman"/>
                        </a:rPr>
                        <a:t> vi: </a:t>
                      </a:r>
                      <a:r>
                        <a:rPr i="0" lang="en-US" sz="2000">
                          <a:solidFill>
                            <a:schemeClr val="dk1"/>
                          </a:solidFill>
                          <a:latin typeface="Times New Roman"/>
                          <a:ea typeface="Times New Roman"/>
                          <a:cs typeface="Times New Roman"/>
                          <a:sym typeface="Times New Roman"/>
                        </a:rPr>
                        <a:t>chuyển giao vật, chuyển giao quyền, trả tiền hoặc giấy tờ có giá, thực hiện công việc hoặc không được thực hiện công việc nhất định </a:t>
                      </a:r>
                      <a:endParaRPr i="0" sz="2000">
                        <a:solidFill>
                          <a:schemeClr val="dk1"/>
                        </a:solidFill>
                        <a:latin typeface="Times New Roman"/>
                        <a:ea typeface="Times New Roman"/>
                        <a:cs typeface="Times New Roman"/>
                        <a:sym typeface="Times New Roman"/>
                      </a:endParaRPr>
                    </a:p>
                  </a:txBody>
                  <a:tcPr marT="45725" marB="45725" marR="91450" marL="91450"/>
                </a:tc>
              </a:tr>
              <a:tr h="812800">
                <a:tc>
                  <a:txBody>
                    <a:bodyPr/>
                    <a:lstStyle/>
                    <a:p>
                      <a:pPr indent="0" lvl="0" marL="0" marR="0" rtl="0" algn="l">
                        <a:spcBef>
                          <a:spcPts val="0"/>
                        </a:spcBef>
                        <a:spcAft>
                          <a:spcPts val="0"/>
                        </a:spcAft>
                        <a:buNone/>
                      </a:pPr>
                      <a:r>
                        <a:rPr b="1" lang="en-US" sz="2000">
                          <a:latin typeface="Times New Roman"/>
                          <a:ea typeface="Times New Roman"/>
                          <a:cs typeface="Times New Roman"/>
                          <a:sym typeface="Times New Roman"/>
                        </a:rPr>
                        <a:t>NỘI</a:t>
                      </a:r>
                      <a:r>
                        <a:rPr b="1" lang="en-US" sz="2000">
                          <a:latin typeface="Times New Roman"/>
                          <a:ea typeface="Times New Roman"/>
                          <a:cs typeface="Times New Roman"/>
                          <a:sym typeface="Times New Roman"/>
                        </a:rPr>
                        <a:t> DUNG</a:t>
                      </a:r>
                      <a:endParaRPr b="1" sz="20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Quyền sở</a:t>
                      </a:r>
                      <a:r>
                        <a:rPr lang="en-US" sz="2000">
                          <a:latin typeface="Times New Roman"/>
                          <a:ea typeface="Times New Roman"/>
                          <a:cs typeface="Times New Roman"/>
                          <a:sym typeface="Times New Roman"/>
                        </a:rPr>
                        <a:t> hữu: quyền chiếm hữu, quyền sử dụng, quyền định đoạt</a:t>
                      </a:r>
                      <a:endParaRPr sz="20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Quyền</a:t>
                      </a:r>
                      <a:r>
                        <a:rPr lang="en-US" sz="2000">
                          <a:latin typeface="Times New Roman"/>
                          <a:ea typeface="Times New Roman"/>
                          <a:cs typeface="Times New Roman"/>
                          <a:sym typeface="Times New Roman"/>
                        </a:rPr>
                        <a:t> của bên có quyền</a:t>
                      </a:r>
                      <a:endParaRPr/>
                    </a:p>
                    <a:p>
                      <a:pPr indent="0" lvl="0" marL="0" marR="0" rtl="0" algn="l">
                        <a:spcBef>
                          <a:spcPts val="0"/>
                        </a:spcBef>
                        <a:spcAft>
                          <a:spcPts val="0"/>
                        </a:spcAft>
                        <a:buNone/>
                      </a:pPr>
                      <a:r>
                        <a:rPr lang="en-US" sz="2000">
                          <a:latin typeface="Times New Roman"/>
                          <a:ea typeface="Times New Roman"/>
                          <a:cs typeface="Times New Roman"/>
                          <a:sym typeface="Times New Roman"/>
                        </a:rPr>
                        <a:t>Nghĩa vụ của bên có nghĩa vụ</a:t>
                      </a:r>
                      <a:endParaRPr sz="2000">
                        <a:latin typeface="Times New Roman"/>
                        <a:ea typeface="Times New Roman"/>
                        <a:cs typeface="Times New Roman"/>
                        <a:sym typeface="Times New Roman"/>
                      </a:endParaRPr>
                    </a:p>
                  </a:txBody>
                  <a:tcPr marT="45725" marB="45725" marR="91450" marL="91450"/>
                </a:tc>
              </a:tr>
            </a:tbl>
          </a:graphicData>
        </a:graphic>
      </p:graphicFrame>
      <p:pic>
        <p:nvPicPr>
          <p:cNvPr descr="1.jpg" id="174" name="Google Shape;174;p21"/>
          <p:cNvPicPr preferRelativeResize="0"/>
          <p:nvPr/>
        </p:nvPicPr>
        <p:blipFill rotWithShape="1">
          <a:blip r:embed="rId3">
            <a:alphaModFix/>
          </a:blip>
          <a:srcRect b="0" l="0" r="0" t="0"/>
          <a:stretch/>
        </p:blipFill>
        <p:spPr>
          <a:xfrm>
            <a:off x="3657600" y="304800"/>
            <a:ext cx="2590800" cy="1143000"/>
          </a:xfrm>
          <a:prstGeom prst="rect">
            <a:avLst/>
          </a:prstGeom>
          <a:noFill/>
          <a:ln>
            <a:noFill/>
          </a:ln>
        </p:spPr>
      </p:pic>
      <p:pic>
        <p:nvPicPr>
          <p:cNvPr descr="8.jpg" id="175" name="Google Shape;175;p21"/>
          <p:cNvPicPr preferRelativeResize="0"/>
          <p:nvPr/>
        </p:nvPicPr>
        <p:blipFill rotWithShape="1">
          <a:blip r:embed="rId4">
            <a:alphaModFix/>
          </a:blip>
          <a:srcRect b="0" l="0" r="0" t="0"/>
          <a:stretch/>
        </p:blipFill>
        <p:spPr>
          <a:xfrm>
            <a:off x="6324600" y="381001"/>
            <a:ext cx="2514599" cy="10667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