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rPr b="1" lang="en-US" sz="839">
                <a:solidFill>
                  <a:schemeClr val="dk1"/>
                </a:solidFill>
                <a:latin typeface="Calibri"/>
                <a:ea typeface="Calibri"/>
                <a:cs typeface="Calibri"/>
                <a:sym typeface="Calibri"/>
              </a:rPr>
              <a:t>Điều 132. Thời hiệu yêu cầu Tòa án tuyên bố giao dịch dân sự vô hiệu</a:t>
            </a:r>
            <a:endParaRPr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1. Thời hiệu yêu cầu Tòa án tuyên bố giao dịch dân sự vô hiệu quy định tại các Điều 125, 126, 127, 128 và 129 của Bộ luật này là 02 năm, kể từ ngày:</a:t>
            </a:r>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a) Người đại diện của người chưa thành niên, người mất năng lực hành vi dân sự, người có khó khăn trong nhận thức, làm chủ hành vi, người bị hạn chế năng lực hành vi dân sự biết hoặc phải biết người được đại diện tự mình xác lập, thực hiện giao dịch;</a:t>
            </a:r>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b) Người bị nhầm lẫn, bị lừa dối biết hoặc phải biết giao dịch được xác lập do bị nhầm lẫn, do bị lừa dối;</a:t>
            </a:r>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c) Người có hành vi đe dọa, cưỡng ép chấm dứt hành vi đe dọa, cưỡng ép;</a:t>
            </a:r>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d) Người không nhận thức và làm chủ được hành vi của mình xác lập giao dịch;</a:t>
            </a:r>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đ) Giao dịch dân sự được xác lập trong trường hợp giao dịch dân sự không tuân thủ quy định về hình thức.</a:t>
            </a:r>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2. Hết thời hiệu quy định tại khoản 1 Điều này mà không có yêu cầu tuyên bố giao dịch dân sự vô hiệu thì giao dịch dân sự có hiệu lực.</a:t>
            </a:r>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3. Đối với giao dịch dân sự quy định tại Điều 123 và Điều 124 của Bộ luật này thì thời hiệu yêu cầu Tòa án tuyên bố giao dịch dân sự vô hiệu không bị hạn chế.</a:t>
            </a:r>
            <a:endParaRPr/>
          </a:p>
          <a:p>
            <a:pPr indent="0" lvl="0" marL="0" rtl="0" algn="l">
              <a:lnSpc>
                <a:spcPct val="80000"/>
              </a:lnSpc>
              <a:spcBef>
                <a:spcPts val="0"/>
              </a:spcBef>
              <a:spcAft>
                <a:spcPts val="0"/>
              </a:spcAft>
              <a:buNone/>
            </a:pPr>
            <a:r>
              <a:t/>
            </a:r>
            <a:endParaRPr b="1"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b="1" lang="en-US" sz="839">
                <a:solidFill>
                  <a:schemeClr val="dk1"/>
                </a:solidFill>
                <a:latin typeface="Calibri"/>
                <a:ea typeface="Calibri"/>
                <a:cs typeface="Calibri"/>
                <a:sym typeface="Calibri"/>
              </a:rPr>
              <a:t>Điều 155. Không áp dụng thời hiệu khởi kiện</a:t>
            </a:r>
            <a:endParaRPr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Thời hiệu khởi kiện không áp dụng trong trường hợp sau đây:</a:t>
            </a:r>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1. Yêu cầu bảo vệ quyền nhân thân không gắn với tài sản.</a:t>
            </a:r>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2. Yêu cầu bảo vệ quyền sở hữu, trừ trường hợp Bộ luật này, luật khác có liên quan quy định khác.</a:t>
            </a:r>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3. Tranh chấp về quyền sử dụng đất theo quy định của Luật đất đai.</a:t>
            </a:r>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4. Trường hợp khác do luật quy định.</a:t>
            </a:r>
            <a:endParaRPr/>
          </a:p>
          <a:p>
            <a:pPr indent="0" lvl="0" marL="0" rtl="0" algn="l">
              <a:lnSpc>
                <a:spcPct val="80000"/>
              </a:lnSpc>
              <a:spcBef>
                <a:spcPts val="0"/>
              </a:spcBef>
              <a:spcAft>
                <a:spcPts val="0"/>
              </a:spcAft>
              <a:buNone/>
            </a:pPr>
            <a:r>
              <a:rPr b="1" lang="en-US" sz="839">
                <a:solidFill>
                  <a:schemeClr val="dk1"/>
                </a:solidFill>
                <a:latin typeface="Calibri"/>
                <a:ea typeface="Calibri"/>
                <a:cs typeface="Calibri"/>
                <a:sym typeface="Calibri"/>
              </a:rPr>
              <a:t>Điều 429. Thời hiệu khởi kiện về hợp đồng</a:t>
            </a:r>
            <a:endParaRPr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Thời hiệu khởi kiện để yêu cầu Tòa án giải quyết tranh chấp hợp đồng là 03 năm, kể từ ngày người có quyền yêu cầu biết hoặc phải biết quyền và lợi ích hợp pháp của mình bị xâm phạm.</a:t>
            </a:r>
            <a:endParaRPr/>
          </a:p>
          <a:p>
            <a:pPr indent="0" lvl="0" marL="0" rtl="0" algn="l">
              <a:lnSpc>
                <a:spcPct val="80000"/>
              </a:lnSpc>
              <a:spcBef>
                <a:spcPts val="0"/>
              </a:spcBef>
              <a:spcAft>
                <a:spcPts val="0"/>
              </a:spcAft>
              <a:buNone/>
            </a:pPr>
            <a:r>
              <a:rPr b="1" lang="en-US" sz="839">
                <a:solidFill>
                  <a:schemeClr val="dk1"/>
                </a:solidFill>
                <a:latin typeface="Calibri"/>
                <a:ea typeface="Calibri"/>
                <a:cs typeface="Calibri"/>
                <a:sym typeface="Calibri"/>
              </a:rPr>
              <a:t>Điều 588. Thời hiệu khởi kiện yêu cầu bồi thường thiệt hại</a:t>
            </a:r>
            <a:endParaRPr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Thời hiệu khởi kiện yêu cầu bồi thường thiệt hại là 03 năm, kể từ ngày người có quyền yêu cầu biết hoặc phải biết quyền, lợi ích hợp pháp của mình bị xâm phạm.</a:t>
            </a:r>
            <a:endParaRPr/>
          </a:p>
          <a:p>
            <a:pPr indent="0" lvl="0" marL="0" rtl="0" algn="l">
              <a:lnSpc>
                <a:spcPct val="80000"/>
              </a:lnSpc>
              <a:spcBef>
                <a:spcPts val="0"/>
              </a:spcBef>
              <a:spcAft>
                <a:spcPts val="0"/>
              </a:spcAft>
              <a:buNone/>
            </a:pPr>
            <a:r>
              <a:rPr b="1" lang="en-US" sz="839">
                <a:solidFill>
                  <a:schemeClr val="dk1"/>
                </a:solidFill>
                <a:latin typeface="Calibri"/>
                <a:ea typeface="Calibri"/>
                <a:cs typeface="Calibri"/>
                <a:sym typeface="Calibri"/>
              </a:rPr>
              <a:t>Điều 623. Thời hiệu thừa kế</a:t>
            </a:r>
            <a:endParaRPr sz="839">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1. Thời hiệu để người thừa kế yêu cầu chia di sản là 30 năm đối với bất động sản, 10 năm đối với động sản, kể từ thời điểm mở thừa kế. Hết thời hạn này thì di sản thuộc về người thừa kế đang quản lý di sản đó. Trường hợp không có người thừa kế đang quản lý di sản thì di sản được giải quyết như sau:</a:t>
            </a:r>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a) Di sản thuộc quyền sở hữu của người đang chiếm hữu theo quy định tại Điều 236 của Bộ luật này;</a:t>
            </a:r>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b) Di sản thuộc về Nhà nước, nếu không có người chiếm hữu quy định tại điểm a khoản này.</a:t>
            </a:r>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2. Thời hiệu để người thừa kế yêu cầu xác nhận quyền thừa kế của mình hoặc bác bỏ quyền thừa kế của người khác là 10 năm, kể từ thời điểm mở thừa kế.</a:t>
            </a:r>
            <a:endParaRPr/>
          </a:p>
          <a:p>
            <a:pPr indent="0" lvl="0" marL="0" rtl="0" algn="l">
              <a:lnSpc>
                <a:spcPct val="80000"/>
              </a:lnSpc>
              <a:spcBef>
                <a:spcPts val="0"/>
              </a:spcBef>
              <a:spcAft>
                <a:spcPts val="0"/>
              </a:spcAft>
              <a:buNone/>
            </a:pPr>
            <a:r>
              <a:rPr lang="en-US" sz="839">
                <a:solidFill>
                  <a:schemeClr val="dk1"/>
                </a:solidFill>
                <a:latin typeface="Calibri"/>
                <a:ea typeface="Calibri"/>
                <a:cs typeface="Calibri"/>
                <a:sym typeface="Calibri"/>
              </a:rPr>
              <a:t>3. Thời hiệu yêu cầu người thừa kế thực hiện nghĩa vụ về tài sản của người chết để lại là 03 năm, kể từ thời điểm mở thừa kế.</a:t>
            </a:r>
            <a:endParaRPr/>
          </a:p>
          <a:p>
            <a:pPr indent="0" lvl="0" marL="0" rtl="0" algn="l">
              <a:lnSpc>
                <a:spcPct val="80000"/>
              </a:lnSpc>
              <a:spcBef>
                <a:spcPts val="0"/>
              </a:spcBef>
              <a:spcAft>
                <a:spcPts val="0"/>
              </a:spcAft>
              <a:buNone/>
            </a:pPr>
            <a:r>
              <a:t/>
            </a:r>
            <a:endParaRPr sz="839"/>
          </a:p>
        </p:txBody>
      </p:sp>
      <p:sp>
        <p:nvSpPr>
          <p:cNvPr id="322" name="Google Shape;322;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1" name="Google Shape;21;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2"/>
          <p:cNvGrpSpPr/>
          <p:nvPr/>
        </p:nvGrpSpPr>
        <p:grpSpPr>
          <a:xfrm>
            <a:off x="-3765" y="4953000"/>
            <a:ext cx="9147765" cy="1912088"/>
            <a:chOff x="-3765" y="4832896"/>
            <a:chExt cx="9147765" cy="2032192"/>
          </a:xfrm>
        </p:grpSpPr>
        <p:sp>
          <p:nvSpPr>
            <p:cNvPr id="24" name="Google Shape;24;p2"/>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5" name="Google Shape;25;p2"/>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2"/>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7" name="Google Shape;27;p2"/>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1" name="Shape 31"/>
        <p:cNvGrpSpPr/>
        <p:nvPr/>
      </p:nvGrpSpPr>
      <p:grpSpPr>
        <a:xfrm>
          <a:off x="0" y="0"/>
          <a:ext cx="0" cy="0"/>
          <a:chOff x="0" y="0"/>
          <a:chExt cx="0" cy="0"/>
        </a:xfrm>
      </p:grpSpPr>
      <p:sp>
        <p:nvSpPr>
          <p:cNvPr id="32" name="Google Shape;32;p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 name="Shape 37"/>
        <p:cNvGrpSpPr/>
        <p:nvPr/>
      </p:nvGrpSpPr>
      <p:grpSpPr>
        <a:xfrm>
          <a:off x="0" y="0"/>
          <a:ext cx="0" cy="0"/>
          <a:chOff x="0" y="0"/>
          <a:chExt cx="0" cy="0"/>
        </a:xfrm>
      </p:grpSpPr>
      <p:sp>
        <p:nvSpPr>
          <p:cNvPr id="38" name="Google Shape;38;p4"/>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4"/>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4" name="Google Shape;44;p4"/>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5" name="Shape 45"/>
        <p:cNvGrpSpPr/>
        <p:nvPr/>
      </p:nvGrpSpPr>
      <p:grpSpPr>
        <a:xfrm>
          <a:off x="0" y="0"/>
          <a:ext cx="0" cy="0"/>
          <a:chOff x="0" y="0"/>
          <a:chExt cx="0" cy="0"/>
        </a:xfrm>
      </p:grpSpPr>
      <p:sp>
        <p:nvSpPr>
          <p:cNvPr id="46" name="Google Shape;46;p5"/>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5"/>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6"/>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6"/>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6"/>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1" name="Shape 61"/>
        <p:cNvGrpSpPr/>
        <p:nvPr/>
      </p:nvGrpSpPr>
      <p:grpSpPr>
        <a:xfrm>
          <a:off x="0" y="0"/>
          <a:ext cx="0" cy="0"/>
          <a:chOff x="0" y="0"/>
          <a:chExt cx="0" cy="0"/>
        </a:xfrm>
      </p:grpSpPr>
      <p:sp>
        <p:nvSpPr>
          <p:cNvPr id="62" name="Google Shape;62;p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9"/>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7" name="Shape 77"/>
        <p:cNvGrpSpPr/>
        <p:nvPr/>
      </p:nvGrpSpPr>
      <p:grpSpPr>
        <a:xfrm>
          <a:off x="0" y="0"/>
          <a:ext cx="0" cy="0"/>
          <a:chOff x="0" y="0"/>
          <a:chExt cx="0" cy="0"/>
        </a:xfrm>
      </p:grpSpPr>
      <p:sp>
        <p:nvSpPr>
          <p:cNvPr id="78" name="Google Shape;78;p1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1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80" name="Google Shape;80;p1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0"/>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10"/>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6" name="Google Shape;86;p1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7" name="Google Shape;87;p1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10"/>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9" name="Google Shape;89;p10"/>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1"/>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1"/>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9.jpg"/><Relationship Id="rId5"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p13"/>
          <p:cNvSpPr txBox="1"/>
          <p:nvPr>
            <p:ph type="ctrTitle"/>
          </p:nvPr>
        </p:nvSpPr>
        <p:spPr>
          <a:xfrm>
            <a:off x="609600" y="1371600"/>
            <a:ext cx="8458200" cy="122237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4800"/>
              <a:buFont typeface="Times New Roman"/>
              <a:buNone/>
            </a:pPr>
            <a:r>
              <a:rPr b="1" lang="en-US" sz="4800">
                <a:solidFill>
                  <a:srgbClr val="FF0000"/>
                </a:solidFill>
                <a:latin typeface="Times New Roman"/>
                <a:ea typeface="Times New Roman"/>
                <a:cs typeface="Times New Roman"/>
                <a:sym typeface="Times New Roman"/>
              </a:rPr>
              <a:t>PHÁP LUẬT ĐẠI CƯƠNG</a:t>
            </a:r>
            <a:endParaRPr b="1" sz="4800">
              <a:solidFill>
                <a:srgbClr val="FF0000"/>
              </a:solidFill>
              <a:latin typeface="Times New Roman"/>
              <a:ea typeface="Times New Roman"/>
              <a:cs typeface="Times New Roman"/>
              <a:sym typeface="Times New Roman"/>
            </a:endParaRPr>
          </a:p>
        </p:txBody>
      </p:sp>
      <p:sp>
        <p:nvSpPr>
          <p:cNvPr id="107" name="Google Shape;107;p13"/>
          <p:cNvSpPr txBox="1"/>
          <p:nvPr>
            <p:ph idx="1" type="subTitle"/>
          </p:nvPr>
        </p:nvSpPr>
        <p:spPr>
          <a:xfrm>
            <a:off x="457200" y="3048000"/>
            <a:ext cx="8458200" cy="914400"/>
          </a:xfrm>
          <a:prstGeom prst="rect">
            <a:avLst/>
          </a:prstGeom>
          <a:noFill/>
          <a:ln>
            <a:noFill/>
          </a:ln>
        </p:spPr>
        <p:txBody>
          <a:bodyPr anchorCtr="0" anchor="t" bIns="45700" lIns="45700" spcFirstLastPara="1" rIns="45700" wrap="square" tIns="45700">
            <a:noAutofit/>
          </a:bodyPr>
          <a:lstStyle/>
          <a:p>
            <a:pPr indent="0" lvl="0" marL="0" rtl="0" algn="ctr">
              <a:spcBef>
                <a:spcPts val="0"/>
              </a:spcBef>
              <a:spcAft>
                <a:spcPts val="0"/>
              </a:spcAft>
              <a:buSzPts val="1836"/>
              <a:buNone/>
            </a:pPr>
            <a:r>
              <a:rPr lang="en-US">
                <a:solidFill>
                  <a:schemeClr val="dk1"/>
                </a:solidFill>
                <a:latin typeface="Times New Roman"/>
                <a:ea typeface="Times New Roman"/>
                <a:cs typeface="Times New Roman"/>
                <a:sym typeface="Times New Roman"/>
              </a:rPr>
              <a:t>Dành cho sinh viên không chuyên ngành Luật, khối ngành Khoa học Tự nhiên</a:t>
            </a:r>
            <a:endParaRPr>
              <a:solidFill>
                <a:schemeClr val="dk1"/>
              </a:solidFill>
              <a:latin typeface="Times New Roman"/>
              <a:ea typeface="Times New Roman"/>
              <a:cs typeface="Times New Roman"/>
              <a:sym typeface="Times New Roman"/>
            </a:endParaRPr>
          </a:p>
        </p:txBody>
      </p:sp>
      <p:sp>
        <p:nvSpPr>
          <p:cNvPr id="108" name="Google Shape;108;p13"/>
          <p:cNvSpPr txBox="1"/>
          <p:nvPr/>
        </p:nvSpPr>
        <p:spPr>
          <a:xfrm>
            <a:off x="3810000" y="5486400"/>
            <a:ext cx="5334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Thạc sĩ: Ngô Minh Tín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Email: nmtin@hcmus.edu.vn</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2"/>
          <p:cNvSpPr txBox="1"/>
          <p:nvPr>
            <p:ph idx="1" type="body"/>
          </p:nvPr>
        </p:nvSpPr>
        <p:spPr>
          <a:xfrm>
            <a:off x="838200" y="609600"/>
            <a:ext cx="3733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I.Khái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55" name="Google Shape;255;p22"/>
          <p:cNvSpPr txBox="1"/>
          <p:nvPr/>
        </p:nvSpPr>
        <p:spPr>
          <a:xfrm>
            <a:off x="914400" y="1519535"/>
            <a:ext cx="6934200"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Cơ quan tiến hành tố tụng, người tiến hành tố tụng</a:t>
            </a:r>
            <a:endParaRPr sz="2400">
              <a:solidFill>
                <a:schemeClr val="dk1"/>
              </a:solidFill>
              <a:latin typeface="Times New Roman"/>
              <a:ea typeface="Times New Roman"/>
              <a:cs typeface="Times New Roman"/>
              <a:sym typeface="Times New Roman"/>
            </a:endParaRPr>
          </a:p>
        </p:txBody>
      </p:sp>
      <p:pic>
        <p:nvPicPr>
          <p:cNvPr descr="4.png" id="256" name="Google Shape;256;p22"/>
          <p:cNvPicPr preferRelativeResize="0"/>
          <p:nvPr/>
        </p:nvPicPr>
        <p:blipFill rotWithShape="1">
          <a:blip r:embed="rId3">
            <a:alphaModFix/>
          </a:blip>
          <a:srcRect b="0" l="0" r="0" t="0"/>
          <a:stretch/>
        </p:blipFill>
        <p:spPr>
          <a:xfrm>
            <a:off x="6553200" y="381001"/>
            <a:ext cx="2286000" cy="838200"/>
          </a:xfrm>
          <a:prstGeom prst="rect">
            <a:avLst/>
          </a:prstGeom>
          <a:noFill/>
          <a:ln>
            <a:noFill/>
          </a:ln>
        </p:spPr>
      </p:pic>
      <p:grpSp>
        <p:nvGrpSpPr>
          <p:cNvPr id="257" name="Google Shape;257;p22"/>
          <p:cNvGrpSpPr/>
          <p:nvPr/>
        </p:nvGrpSpPr>
        <p:grpSpPr>
          <a:xfrm>
            <a:off x="1144765" y="2059385"/>
            <a:ext cx="6092469" cy="4060030"/>
            <a:chOff x="1765" y="1985"/>
            <a:chExt cx="6092469" cy="4060030"/>
          </a:xfrm>
        </p:grpSpPr>
        <p:sp>
          <p:nvSpPr>
            <p:cNvPr id="258" name="Google Shape;258;p22"/>
            <p:cNvSpPr/>
            <p:nvPr/>
          </p:nvSpPr>
          <p:spPr>
            <a:xfrm rot="5400000">
              <a:off x="3325830" y="-794940"/>
              <a:ext cx="1968500" cy="3562350"/>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txBox="1"/>
            <p:nvPr/>
          </p:nvSpPr>
          <p:spPr>
            <a:xfrm>
              <a:off x="2528905" y="98079"/>
              <a:ext cx="3466256" cy="1776312"/>
            </a:xfrm>
            <a:prstGeom prst="rect">
              <a:avLst/>
            </a:prstGeom>
            <a:noFill/>
            <a:ln>
              <a:noFill/>
            </a:ln>
          </p:spPr>
          <p:txBody>
            <a:bodyPr anchorCtr="0" anchor="ctr" bIns="123825" lIns="247650" spcFirstLastPara="1" rIns="247650" wrap="square" tIns="123825">
              <a:noAutofit/>
            </a:bodyPr>
            <a:lstStyle/>
            <a:p>
              <a:pPr indent="-285750" lvl="1" marL="285750" marR="0" rtl="0" algn="just">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Chánh án, Thẩm phán, Hội thẩm nhân dân,</a:t>
              </a:r>
              <a:r>
                <a:rPr b="0" i="0" lang="en-US" sz="2800" u="none" cap="none" strike="noStrike">
                  <a:solidFill>
                    <a:srgbClr val="FF0000"/>
                  </a:solidFill>
                  <a:latin typeface="Times New Roman"/>
                  <a:ea typeface="Times New Roman"/>
                  <a:cs typeface="Times New Roman"/>
                  <a:sym typeface="Times New Roman"/>
                </a:rPr>
                <a:t> Thẩm tra viên,  </a:t>
              </a:r>
              <a:r>
                <a:rPr b="0" i="0" lang="en-US" sz="2800" u="none" cap="none" strike="noStrike">
                  <a:solidFill>
                    <a:schemeClr val="dk1"/>
                  </a:solidFill>
                  <a:latin typeface="Times New Roman"/>
                  <a:ea typeface="Times New Roman"/>
                  <a:cs typeface="Times New Roman"/>
                  <a:sym typeface="Times New Roman"/>
                </a:rPr>
                <a:t>Thư ký tòa án</a:t>
              </a:r>
              <a:endParaRPr/>
            </a:p>
          </p:txBody>
        </p:sp>
        <p:sp>
          <p:nvSpPr>
            <p:cNvPr id="260" name="Google Shape;260;p22"/>
            <p:cNvSpPr/>
            <p:nvPr/>
          </p:nvSpPr>
          <p:spPr>
            <a:xfrm>
              <a:off x="1765" y="303497"/>
              <a:ext cx="2527139" cy="1365474"/>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txBox="1"/>
            <p:nvPr/>
          </p:nvSpPr>
          <p:spPr>
            <a:xfrm>
              <a:off x="68422" y="370154"/>
              <a:ext cx="2393825" cy="1232160"/>
            </a:xfrm>
            <a:prstGeom prst="rect">
              <a:avLst/>
            </a:prstGeom>
            <a:noFill/>
            <a:ln>
              <a:noFill/>
            </a:ln>
          </p:spPr>
          <p:txBody>
            <a:bodyPr anchorCtr="0" anchor="ctr" bIns="53325" lIns="106675" spcFirstLastPara="1" rIns="106675" wrap="square" tIns="53325">
              <a:noAutofit/>
            </a:bodyPr>
            <a:lstStyle/>
            <a:p>
              <a:pPr indent="0" lvl="0" marL="0" marR="0" rtl="0" algn="just">
                <a:lnSpc>
                  <a:spcPct val="90000"/>
                </a:lnSpc>
                <a:spcBef>
                  <a:spcPts val="0"/>
                </a:spcBef>
                <a:spcAft>
                  <a:spcPts val="0"/>
                </a:spcAft>
                <a:buClr>
                  <a:schemeClr val="lt1"/>
                </a:buClr>
                <a:buSzPts val="2800"/>
                <a:buFont typeface="Times New Roman"/>
                <a:buNone/>
              </a:pPr>
              <a:r>
                <a:rPr b="1" lang="en-US" sz="2800">
                  <a:solidFill>
                    <a:schemeClr val="lt1"/>
                  </a:solidFill>
                  <a:latin typeface="Times New Roman"/>
                  <a:ea typeface="Times New Roman"/>
                  <a:cs typeface="Times New Roman"/>
                  <a:sym typeface="Times New Roman"/>
                </a:rPr>
                <a:t>Tòa án </a:t>
              </a:r>
              <a:endParaRPr/>
            </a:p>
            <a:p>
              <a:pPr indent="0" lvl="0" marL="0" marR="0" rtl="0" algn="just">
                <a:lnSpc>
                  <a:spcPct val="90000"/>
                </a:lnSpc>
                <a:spcBef>
                  <a:spcPts val="980"/>
                </a:spcBef>
                <a:spcAft>
                  <a:spcPts val="0"/>
                </a:spcAft>
                <a:buClr>
                  <a:schemeClr val="lt1"/>
                </a:buClr>
                <a:buSzPts val="2800"/>
                <a:buFont typeface="Times New Roman"/>
                <a:buNone/>
              </a:pPr>
              <a:r>
                <a:rPr b="1" lang="en-US" sz="2800">
                  <a:solidFill>
                    <a:schemeClr val="lt1"/>
                  </a:solidFill>
                  <a:latin typeface="Times New Roman"/>
                  <a:ea typeface="Times New Roman"/>
                  <a:cs typeface="Times New Roman"/>
                  <a:sym typeface="Times New Roman"/>
                </a:rPr>
                <a:t>nhân dân</a:t>
              </a:r>
              <a:endParaRPr/>
            </a:p>
          </p:txBody>
        </p:sp>
        <p:sp>
          <p:nvSpPr>
            <p:cNvPr id="262" name="Google Shape;262;p22"/>
            <p:cNvSpPr/>
            <p:nvPr/>
          </p:nvSpPr>
          <p:spPr>
            <a:xfrm rot="5400000">
              <a:off x="3311664" y="1279445"/>
              <a:ext cx="1968500" cy="3596640"/>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txBox="1"/>
            <p:nvPr/>
          </p:nvSpPr>
          <p:spPr>
            <a:xfrm>
              <a:off x="2497594" y="2189609"/>
              <a:ext cx="3500546" cy="1776312"/>
            </a:xfrm>
            <a:prstGeom prst="rect">
              <a:avLst/>
            </a:prstGeom>
            <a:noFill/>
            <a:ln>
              <a:noFill/>
            </a:ln>
          </p:spPr>
          <p:txBody>
            <a:bodyPr anchorCtr="0" anchor="ctr" bIns="123825" lIns="247650" spcFirstLastPara="1" rIns="247650" wrap="square" tIns="123825">
              <a:noAutofit/>
            </a:bodyPr>
            <a:lstStyle/>
            <a:p>
              <a:pPr indent="-285750" lvl="1" marL="285750" marR="0" rtl="0" algn="just">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Viện trưởng VKS, Kiểm sát viên, </a:t>
              </a:r>
              <a:r>
                <a:rPr b="0" i="0" lang="en-US" sz="2800" u="none" cap="none" strike="noStrike">
                  <a:solidFill>
                    <a:srgbClr val="FF0000"/>
                  </a:solidFill>
                  <a:latin typeface="Times New Roman"/>
                  <a:ea typeface="Times New Roman"/>
                  <a:cs typeface="Times New Roman"/>
                  <a:sym typeface="Times New Roman"/>
                </a:rPr>
                <a:t>Kiểm tra viên</a:t>
              </a:r>
              <a:endParaRPr/>
            </a:p>
          </p:txBody>
        </p:sp>
        <p:sp>
          <p:nvSpPr>
            <p:cNvPr id="264" name="Google Shape;264;p22"/>
            <p:cNvSpPr/>
            <p:nvPr/>
          </p:nvSpPr>
          <p:spPr>
            <a:xfrm>
              <a:off x="1765" y="2461120"/>
              <a:ext cx="2495829" cy="1233289"/>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txBox="1"/>
            <p:nvPr/>
          </p:nvSpPr>
          <p:spPr>
            <a:xfrm>
              <a:off x="61969" y="2521324"/>
              <a:ext cx="2375421" cy="1112881"/>
            </a:xfrm>
            <a:prstGeom prst="rect">
              <a:avLst/>
            </a:prstGeom>
            <a:noFill/>
            <a:ln>
              <a:noFill/>
            </a:ln>
          </p:spPr>
          <p:txBody>
            <a:bodyPr anchorCtr="0" anchor="ctr" bIns="53325" lIns="106675" spcFirstLastPara="1" rIns="106675" wrap="square" tIns="53325">
              <a:noAutofit/>
            </a:bodyPr>
            <a:lstStyle/>
            <a:p>
              <a:pPr indent="0" lvl="0" marL="0" marR="0" rtl="0" algn="just">
                <a:lnSpc>
                  <a:spcPct val="90000"/>
                </a:lnSpc>
                <a:spcBef>
                  <a:spcPts val="0"/>
                </a:spcBef>
                <a:spcAft>
                  <a:spcPts val="0"/>
                </a:spcAft>
                <a:buClr>
                  <a:schemeClr val="lt1"/>
                </a:buClr>
                <a:buSzPts val="2800"/>
                <a:buFont typeface="Times New Roman"/>
                <a:buNone/>
              </a:pPr>
              <a:r>
                <a:rPr b="1" lang="en-US" sz="2800">
                  <a:solidFill>
                    <a:schemeClr val="lt1"/>
                  </a:solidFill>
                  <a:latin typeface="Times New Roman"/>
                  <a:ea typeface="Times New Roman"/>
                  <a:cs typeface="Times New Roman"/>
                  <a:sym typeface="Times New Roman"/>
                </a:rPr>
                <a:t>Viện kiểm sát nhân dân</a:t>
              </a:r>
              <a:endParaRPr/>
            </a:p>
          </p:txBody>
        </p:sp>
      </p:grpSp>
      <p:pic>
        <p:nvPicPr>
          <p:cNvPr descr="5.jpg" id="266" name="Google Shape;266;p22"/>
          <p:cNvPicPr preferRelativeResize="0"/>
          <p:nvPr/>
        </p:nvPicPr>
        <p:blipFill rotWithShape="1">
          <a:blip r:embed="rId4">
            <a:alphaModFix/>
          </a:blip>
          <a:srcRect b="0" l="0" r="0" t="0"/>
          <a:stretch/>
        </p:blipFill>
        <p:spPr>
          <a:xfrm>
            <a:off x="7315200" y="2209800"/>
            <a:ext cx="1621727" cy="1600200"/>
          </a:xfrm>
          <a:prstGeom prst="rect">
            <a:avLst/>
          </a:prstGeom>
          <a:noFill/>
          <a:ln>
            <a:noFill/>
          </a:ln>
        </p:spPr>
      </p:pic>
      <p:pic>
        <p:nvPicPr>
          <p:cNvPr descr="6.jpg" id="267" name="Google Shape;267;p22"/>
          <p:cNvPicPr preferRelativeResize="0"/>
          <p:nvPr/>
        </p:nvPicPr>
        <p:blipFill rotWithShape="1">
          <a:blip r:embed="rId5">
            <a:alphaModFix/>
          </a:blip>
          <a:srcRect b="0" l="0" r="0" t="0"/>
          <a:stretch/>
        </p:blipFill>
        <p:spPr>
          <a:xfrm>
            <a:off x="7315200" y="4267200"/>
            <a:ext cx="1676400" cy="167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ph idx="1" type="body"/>
          </p:nvPr>
        </p:nvSpPr>
        <p:spPr>
          <a:xfrm>
            <a:off x="838200" y="609600"/>
            <a:ext cx="3733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spcBef>
                <a:spcPts val="400"/>
              </a:spcBef>
              <a:spcAft>
                <a:spcPts val="0"/>
              </a:spcAft>
              <a:buSzPts val="1904"/>
              <a:buNone/>
            </a:pPr>
            <a:r>
              <a:rPr lang="en-US" sz="2800">
                <a:latin typeface="Times New Roman"/>
                <a:ea typeface="Times New Roman"/>
                <a:cs typeface="Times New Roman"/>
                <a:sym typeface="Times New Roman"/>
              </a:rPr>
              <a:t>I.Khái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73" name="Google Shape;273;p23"/>
          <p:cNvSpPr txBox="1"/>
          <p:nvPr/>
        </p:nvSpPr>
        <p:spPr>
          <a:xfrm>
            <a:off x="990600" y="1676400"/>
            <a:ext cx="5562600"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Người tham gia tố tụng</a:t>
            </a:r>
            <a:endParaRPr sz="2400">
              <a:solidFill>
                <a:schemeClr val="dk1"/>
              </a:solidFill>
              <a:latin typeface="Times New Roman"/>
              <a:ea typeface="Times New Roman"/>
              <a:cs typeface="Times New Roman"/>
              <a:sym typeface="Times New Roman"/>
            </a:endParaRPr>
          </a:p>
        </p:txBody>
      </p:sp>
      <p:pic>
        <p:nvPicPr>
          <p:cNvPr descr="2.jpg" id="274" name="Google Shape;274;p23"/>
          <p:cNvPicPr preferRelativeResize="0"/>
          <p:nvPr/>
        </p:nvPicPr>
        <p:blipFill rotWithShape="1">
          <a:blip r:embed="rId3">
            <a:alphaModFix/>
          </a:blip>
          <a:srcRect b="0" l="0" r="0" t="0"/>
          <a:stretch/>
        </p:blipFill>
        <p:spPr>
          <a:xfrm>
            <a:off x="6400800" y="381001"/>
            <a:ext cx="2438400" cy="1632076"/>
          </a:xfrm>
          <a:prstGeom prst="rect">
            <a:avLst/>
          </a:prstGeom>
          <a:noFill/>
          <a:ln>
            <a:noFill/>
          </a:ln>
        </p:spPr>
      </p:pic>
      <p:grpSp>
        <p:nvGrpSpPr>
          <p:cNvPr id="275" name="Google Shape;275;p23"/>
          <p:cNvGrpSpPr/>
          <p:nvPr/>
        </p:nvGrpSpPr>
        <p:grpSpPr>
          <a:xfrm>
            <a:off x="914400" y="2209849"/>
            <a:ext cx="6553199" cy="4063900"/>
            <a:chOff x="0" y="49"/>
            <a:chExt cx="6553199" cy="4063900"/>
          </a:xfrm>
        </p:grpSpPr>
        <p:sp>
          <p:nvSpPr>
            <p:cNvPr id="276" name="Google Shape;276;p23"/>
            <p:cNvSpPr/>
            <p:nvPr/>
          </p:nvSpPr>
          <p:spPr>
            <a:xfrm rot="5400000">
              <a:off x="3260063" y="-1333431"/>
              <a:ext cx="1933132" cy="4649352"/>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txBox="1"/>
            <p:nvPr/>
          </p:nvSpPr>
          <p:spPr>
            <a:xfrm>
              <a:off x="1901953" y="119047"/>
              <a:ext cx="4554984" cy="1744396"/>
            </a:xfrm>
            <a:prstGeom prst="rect">
              <a:avLst/>
            </a:prstGeom>
            <a:noFill/>
            <a:ln>
              <a:noFill/>
            </a:ln>
          </p:spPr>
          <p:txBody>
            <a:bodyPr anchorCtr="0" anchor="ctr" bIns="123825" lIns="247650" spcFirstLastPara="1" rIns="247650" wrap="square" tIns="123825">
              <a:noAutofit/>
            </a:bodyPr>
            <a:lstStyle/>
            <a:p>
              <a:pPr indent="-228600" lvl="1" marL="228600" marR="0" rtl="0" algn="just">
                <a:lnSpc>
                  <a:spcPct val="90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Nguyên đơn, bị đơn  </a:t>
              </a:r>
              <a:r>
                <a:rPr b="0" i="1" lang="en-US" sz="2400" u="none" cap="none" strike="noStrike">
                  <a:solidFill>
                    <a:srgbClr val="FF0000"/>
                  </a:solidFill>
                  <a:latin typeface="Times New Roman"/>
                  <a:ea typeface="Times New Roman"/>
                  <a:cs typeface="Times New Roman"/>
                  <a:sym typeface="Times New Roman"/>
                </a:rPr>
                <a:t>(the plaintiffs, the defendants )</a:t>
              </a:r>
              <a:endParaRPr/>
            </a:p>
            <a:p>
              <a:pPr indent="-228600" lvl="1" marL="228600" marR="0" rtl="0" algn="just">
                <a:lnSpc>
                  <a:spcPct val="90000"/>
                </a:lnSpc>
                <a:spcBef>
                  <a:spcPts val="36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Người có quyền, nghĩa vụ liên quan </a:t>
              </a:r>
              <a:r>
                <a:rPr b="0" i="1" lang="en-US" sz="2400" u="none" cap="none" strike="noStrike">
                  <a:solidFill>
                    <a:srgbClr val="FF0000"/>
                  </a:solidFill>
                  <a:latin typeface="Times New Roman"/>
                  <a:ea typeface="Times New Roman"/>
                  <a:cs typeface="Times New Roman"/>
                  <a:sym typeface="Times New Roman"/>
                </a:rPr>
                <a:t>(the persons with related interests and obligations)</a:t>
              </a:r>
              <a:endParaRPr/>
            </a:p>
          </p:txBody>
        </p:sp>
        <p:sp>
          <p:nvSpPr>
            <p:cNvPr id="278" name="Google Shape;278;p23"/>
            <p:cNvSpPr/>
            <p:nvPr/>
          </p:nvSpPr>
          <p:spPr>
            <a:xfrm>
              <a:off x="0" y="49"/>
              <a:ext cx="1901953" cy="198239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txBox="1"/>
            <p:nvPr/>
          </p:nvSpPr>
          <p:spPr>
            <a:xfrm>
              <a:off x="92846" y="92895"/>
              <a:ext cx="1716261" cy="1796698"/>
            </a:xfrm>
            <a:prstGeom prst="rect">
              <a:avLst/>
            </a:prstGeom>
            <a:noFill/>
            <a:ln>
              <a:noFill/>
            </a:ln>
          </p:spPr>
          <p:txBody>
            <a:bodyPr anchorCtr="0" anchor="ctr" bIns="57150" lIns="114300" spcFirstLastPara="1" rIns="114300" wrap="square" tIns="57150">
              <a:noAutofit/>
            </a:bodyPr>
            <a:lstStyle/>
            <a:p>
              <a:pPr indent="0" lvl="0" marL="0" marR="0" rtl="0" algn="ctr">
                <a:lnSpc>
                  <a:spcPct val="90000"/>
                </a:lnSpc>
                <a:spcBef>
                  <a:spcPts val="0"/>
                </a:spcBef>
                <a:spcAft>
                  <a:spcPts val="0"/>
                </a:spcAft>
                <a:buClr>
                  <a:schemeClr val="lt1"/>
                </a:buClr>
                <a:buSzPts val="3000"/>
                <a:buFont typeface="Times New Roman"/>
                <a:buNone/>
              </a:pPr>
              <a:r>
                <a:rPr lang="en-US" sz="3000">
                  <a:solidFill>
                    <a:schemeClr val="lt1"/>
                  </a:solidFill>
                  <a:latin typeface="Times New Roman"/>
                  <a:ea typeface="Times New Roman"/>
                  <a:cs typeface="Times New Roman"/>
                  <a:sym typeface="Times New Roman"/>
                </a:rPr>
                <a:t>Đương sự</a:t>
              </a:r>
              <a:endParaRPr/>
            </a:p>
            <a:p>
              <a:pPr indent="0" lvl="0" marL="0" marR="0" rtl="0" algn="ctr">
                <a:lnSpc>
                  <a:spcPct val="90000"/>
                </a:lnSpc>
                <a:spcBef>
                  <a:spcPts val="1050"/>
                </a:spcBef>
                <a:spcAft>
                  <a:spcPts val="0"/>
                </a:spcAft>
                <a:buClr>
                  <a:schemeClr val="lt1"/>
                </a:buClr>
                <a:buSzPts val="3000"/>
                <a:buFont typeface="Times New Roman"/>
                <a:buNone/>
              </a:pPr>
              <a:r>
                <a:rPr lang="en-US" sz="3000">
                  <a:solidFill>
                    <a:schemeClr val="lt1"/>
                  </a:solidFill>
                  <a:latin typeface="Times New Roman"/>
                  <a:ea typeface="Times New Roman"/>
                  <a:cs typeface="Times New Roman"/>
                  <a:sym typeface="Times New Roman"/>
                </a:rPr>
                <a:t>(Điều 68)</a:t>
              </a:r>
              <a:endParaRPr/>
            </a:p>
          </p:txBody>
        </p:sp>
        <p:sp>
          <p:nvSpPr>
            <p:cNvPr id="280" name="Google Shape;280;p23"/>
            <p:cNvSpPr/>
            <p:nvPr/>
          </p:nvSpPr>
          <p:spPr>
            <a:xfrm rot="5400000">
              <a:off x="3663219" y="975731"/>
              <a:ext cx="1585912" cy="4194048"/>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txBox="1"/>
            <p:nvPr/>
          </p:nvSpPr>
          <p:spPr>
            <a:xfrm>
              <a:off x="2359151" y="2357217"/>
              <a:ext cx="4116630" cy="1431076"/>
            </a:xfrm>
            <a:prstGeom prst="rect">
              <a:avLst/>
            </a:prstGeom>
            <a:noFill/>
            <a:ln>
              <a:noFill/>
            </a:ln>
          </p:spPr>
          <p:txBody>
            <a:bodyPr anchorCtr="0" anchor="ctr" bIns="123825" lIns="247650" spcFirstLastPara="1" rIns="247650" wrap="square" tIns="123825">
              <a:noAutofit/>
            </a:bodyPr>
            <a:lstStyle/>
            <a:p>
              <a:pPr indent="-228600" lvl="1" marL="228600" marR="0" rtl="0" algn="just">
                <a:lnSpc>
                  <a:spcPct val="90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Người bảo vệ quyền và lợi ích hợp pháp của đương sự</a:t>
              </a:r>
              <a:endParaRPr/>
            </a:p>
            <a:p>
              <a:pPr indent="-228600" lvl="1" marL="228600" marR="0" rtl="0" algn="just">
                <a:lnSpc>
                  <a:spcPct val="90000"/>
                </a:lnSpc>
                <a:spcBef>
                  <a:spcPts val="3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Người làm chứng, người giám định, người phiên dịch, người đại diện</a:t>
              </a:r>
              <a:endParaRPr/>
            </a:p>
          </p:txBody>
        </p:sp>
        <p:sp>
          <p:nvSpPr>
            <p:cNvPr id="282" name="Google Shape;282;p23"/>
            <p:cNvSpPr/>
            <p:nvPr/>
          </p:nvSpPr>
          <p:spPr>
            <a:xfrm>
              <a:off x="0" y="2081559"/>
              <a:ext cx="2359152" cy="198239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txBox="1"/>
            <p:nvPr/>
          </p:nvSpPr>
          <p:spPr>
            <a:xfrm>
              <a:off x="96772" y="2178331"/>
              <a:ext cx="2165608" cy="1788846"/>
            </a:xfrm>
            <a:prstGeom prst="rect">
              <a:avLst/>
            </a:prstGeom>
            <a:noFill/>
            <a:ln>
              <a:noFill/>
            </a:ln>
          </p:spPr>
          <p:txBody>
            <a:bodyPr anchorCtr="0" anchor="ctr" bIns="53325" lIns="106675" spcFirstLastPara="1" rIns="106675" wrap="square" tIns="53325">
              <a:noAutofit/>
            </a:bodyPr>
            <a:lstStyle/>
            <a:p>
              <a:pPr indent="0" lvl="0" marL="0" marR="0" rtl="0" algn="ctr">
                <a:lnSpc>
                  <a:spcPct val="90000"/>
                </a:lnSpc>
                <a:spcBef>
                  <a:spcPts val="0"/>
                </a:spcBef>
                <a:spcAft>
                  <a:spcPts val="0"/>
                </a:spcAft>
                <a:buClr>
                  <a:schemeClr val="lt1"/>
                </a:buClr>
                <a:buSzPts val="2800"/>
                <a:buFont typeface="Times New Roman"/>
                <a:buNone/>
              </a:pPr>
              <a:r>
                <a:rPr b="1" lang="en-US" sz="2800">
                  <a:solidFill>
                    <a:schemeClr val="lt1"/>
                  </a:solidFill>
                  <a:latin typeface="Times New Roman"/>
                  <a:ea typeface="Times New Roman"/>
                  <a:cs typeface="Times New Roman"/>
                  <a:sym typeface="Times New Roman"/>
                </a:rPr>
                <a:t>Người tham gia tố tụng khác</a:t>
              </a:r>
              <a:endParaRPr/>
            </a:p>
          </p:txBody>
        </p:sp>
      </p:grpSp>
      <p:pic>
        <p:nvPicPr>
          <p:cNvPr descr="7.jpg" id="284" name="Google Shape;284;p23"/>
          <p:cNvPicPr preferRelativeResize="0"/>
          <p:nvPr/>
        </p:nvPicPr>
        <p:blipFill rotWithShape="1">
          <a:blip r:embed="rId4">
            <a:alphaModFix/>
          </a:blip>
          <a:srcRect b="0" l="0" r="0" t="0"/>
          <a:stretch/>
        </p:blipFill>
        <p:spPr>
          <a:xfrm>
            <a:off x="7543800" y="2133600"/>
            <a:ext cx="1447800" cy="1905000"/>
          </a:xfrm>
          <a:prstGeom prst="rect">
            <a:avLst/>
          </a:prstGeom>
          <a:noFill/>
          <a:ln>
            <a:noFill/>
          </a:ln>
        </p:spPr>
      </p:pic>
      <p:pic>
        <p:nvPicPr>
          <p:cNvPr descr="8.jpg" id="285" name="Google Shape;285;p23"/>
          <p:cNvPicPr preferRelativeResize="0"/>
          <p:nvPr/>
        </p:nvPicPr>
        <p:blipFill rotWithShape="1">
          <a:blip r:embed="rId5">
            <a:alphaModFix/>
          </a:blip>
          <a:srcRect b="0" l="0" r="0" t="0"/>
          <a:stretch/>
        </p:blipFill>
        <p:spPr>
          <a:xfrm>
            <a:off x="7467600" y="4419600"/>
            <a:ext cx="1524000" cy="175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4"/>
          <p:cNvSpPr txBox="1"/>
          <p:nvPr>
            <p:ph idx="1" type="body"/>
          </p:nvPr>
        </p:nvSpPr>
        <p:spPr>
          <a:xfrm>
            <a:off x="838200" y="381000"/>
            <a:ext cx="3733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I.Khái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91" name="Google Shape;291;p24"/>
          <p:cNvSpPr txBox="1"/>
          <p:nvPr/>
        </p:nvSpPr>
        <p:spPr>
          <a:xfrm>
            <a:off x="914400" y="1295400"/>
            <a:ext cx="7848600" cy="526297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Chứng cứ </a:t>
            </a:r>
            <a:r>
              <a:rPr b="1" lang="en-US" sz="2400">
                <a:solidFill>
                  <a:srgbClr val="FF0000"/>
                </a:solidFill>
                <a:latin typeface="Times New Roman"/>
                <a:ea typeface="Times New Roman"/>
                <a:cs typeface="Times New Roman"/>
                <a:sym typeface="Times New Roman"/>
              </a:rPr>
              <a:t>(</a:t>
            </a:r>
            <a:r>
              <a:rPr lang="en-US" sz="2400">
                <a:solidFill>
                  <a:srgbClr val="FF0000"/>
                </a:solidFill>
                <a:latin typeface="Times New Roman"/>
                <a:ea typeface="Times New Roman"/>
                <a:cs typeface="Times New Roman"/>
                <a:sym typeface="Times New Roman"/>
              </a:rPr>
              <a:t>evidences)</a:t>
            </a:r>
            <a:r>
              <a:rPr b="1" lang="en-US" sz="2400">
                <a:solidFill>
                  <a:srgbClr val="FF0000"/>
                </a:solidFill>
                <a:latin typeface="Times New Roman"/>
                <a:ea typeface="Times New Roman"/>
                <a:cs typeface="Times New Roman"/>
                <a:sym typeface="Times New Roman"/>
              </a:rPr>
              <a:t>: là những gì có thật.</a:t>
            </a:r>
            <a:endParaRPr/>
          </a:p>
          <a:p>
            <a:pPr indent="0" lvl="0" marL="0" marR="0" rtl="0" algn="l">
              <a:spcBef>
                <a:spcPts val="0"/>
              </a:spcBef>
              <a:spcAft>
                <a:spcPts val="0"/>
              </a:spcAft>
              <a:buNone/>
            </a:pPr>
            <a:r>
              <a:rPr b="1" i="1" lang="en-US" sz="2400">
                <a:solidFill>
                  <a:schemeClr val="dk1"/>
                </a:solidFill>
                <a:latin typeface="Times New Roman"/>
                <a:ea typeface="Times New Roman"/>
                <a:cs typeface="Times New Roman"/>
                <a:sym typeface="Times New Roman"/>
              </a:rPr>
              <a:t>Điều 94. Nguồn chứng cứ</a:t>
            </a:r>
            <a:endParaRPr i="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2400">
                <a:solidFill>
                  <a:schemeClr val="dk1"/>
                </a:solidFill>
                <a:latin typeface="Times New Roman"/>
                <a:ea typeface="Times New Roman"/>
                <a:cs typeface="Times New Roman"/>
                <a:sym typeface="Times New Roman"/>
              </a:rPr>
              <a:t>Chứng cứ được thu thập từ các nguồn sau đây:</a:t>
            </a:r>
            <a:endParaRPr/>
          </a:p>
          <a:p>
            <a:pPr indent="0" lvl="0" marL="0" marR="0" rtl="0" algn="l">
              <a:spcBef>
                <a:spcPts val="0"/>
              </a:spcBef>
              <a:spcAft>
                <a:spcPts val="0"/>
              </a:spcAft>
              <a:buNone/>
            </a:pPr>
            <a:r>
              <a:rPr i="1" lang="en-US" sz="2400">
                <a:solidFill>
                  <a:schemeClr val="dk1"/>
                </a:solidFill>
                <a:latin typeface="Times New Roman"/>
                <a:ea typeface="Times New Roman"/>
                <a:cs typeface="Times New Roman"/>
                <a:sym typeface="Times New Roman"/>
              </a:rPr>
              <a:t>1. Tài liệu đọc được, nghe được, nhìn được, dữ liệu điện tử.</a:t>
            </a:r>
            <a:endParaRPr/>
          </a:p>
          <a:p>
            <a:pPr indent="0" lvl="0" marL="0" marR="0" rtl="0" algn="l">
              <a:spcBef>
                <a:spcPts val="0"/>
              </a:spcBef>
              <a:spcAft>
                <a:spcPts val="0"/>
              </a:spcAft>
              <a:buNone/>
            </a:pPr>
            <a:r>
              <a:rPr i="1" lang="en-US" sz="2400">
                <a:solidFill>
                  <a:schemeClr val="dk1"/>
                </a:solidFill>
                <a:latin typeface="Times New Roman"/>
                <a:ea typeface="Times New Roman"/>
                <a:cs typeface="Times New Roman"/>
                <a:sym typeface="Times New Roman"/>
              </a:rPr>
              <a:t>2. Vật chứng.</a:t>
            </a:r>
            <a:endParaRPr/>
          </a:p>
          <a:p>
            <a:pPr indent="0" lvl="0" marL="0" marR="0" rtl="0" algn="l">
              <a:spcBef>
                <a:spcPts val="0"/>
              </a:spcBef>
              <a:spcAft>
                <a:spcPts val="0"/>
              </a:spcAft>
              <a:buNone/>
            </a:pPr>
            <a:r>
              <a:rPr i="1" lang="en-US" sz="2400">
                <a:solidFill>
                  <a:schemeClr val="dk1"/>
                </a:solidFill>
                <a:latin typeface="Times New Roman"/>
                <a:ea typeface="Times New Roman"/>
                <a:cs typeface="Times New Roman"/>
                <a:sym typeface="Times New Roman"/>
              </a:rPr>
              <a:t>3. Lời khai của đương sự.</a:t>
            </a:r>
            <a:endParaRPr/>
          </a:p>
          <a:p>
            <a:pPr indent="0" lvl="0" marL="0" marR="0" rtl="0" algn="l">
              <a:spcBef>
                <a:spcPts val="0"/>
              </a:spcBef>
              <a:spcAft>
                <a:spcPts val="0"/>
              </a:spcAft>
              <a:buNone/>
            </a:pPr>
            <a:r>
              <a:rPr i="1" lang="en-US" sz="2400">
                <a:solidFill>
                  <a:schemeClr val="dk1"/>
                </a:solidFill>
                <a:latin typeface="Times New Roman"/>
                <a:ea typeface="Times New Roman"/>
                <a:cs typeface="Times New Roman"/>
                <a:sym typeface="Times New Roman"/>
              </a:rPr>
              <a:t>4. Lời khai của người làm chứng.</a:t>
            </a:r>
            <a:endParaRPr/>
          </a:p>
          <a:p>
            <a:pPr indent="0" lvl="0" marL="0" marR="0" rtl="0" algn="l">
              <a:spcBef>
                <a:spcPts val="0"/>
              </a:spcBef>
              <a:spcAft>
                <a:spcPts val="0"/>
              </a:spcAft>
              <a:buNone/>
            </a:pPr>
            <a:r>
              <a:rPr i="1" lang="en-US" sz="2400">
                <a:solidFill>
                  <a:schemeClr val="dk1"/>
                </a:solidFill>
                <a:latin typeface="Times New Roman"/>
                <a:ea typeface="Times New Roman"/>
                <a:cs typeface="Times New Roman"/>
                <a:sym typeface="Times New Roman"/>
              </a:rPr>
              <a:t>5. Kết luận giám định.</a:t>
            </a:r>
            <a:endParaRPr/>
          </a:p>
          <a:p>
            <a:pPr indent="0" lvl="0" marL="0" marR="0" rtl="0" algn="l">
              <a:spcBef>
                <a:spcPts val="0"/>
              </a:spcBef>
              <a:spcAft>
                <a:spcPts val="0"/>
              </a:spcAft>
              <a:buNone/>
            </a:pPr>
            <a:r>
              <a:rPr i="1" lang="en-US" sz="2400">
                <a:solidFill>
                  <a:schemeClr val="dk1"/>
                </a:solidFill>
                <a:latin typeface="Times New Roman"/>
                <a:ea typeface="Times New Roman"/>
                <a:cs typeface="Times New Roman"/>
                <a:sym typeface="Times New Roman"/>
              </a:rPr>
              <a:t>6. Biên bản ghi kết quả thẩm định tại chỗ.</a:t>
            </a:r>
            <a:endParaRPr/>
          </a:p>
          <a:p>
            <a:pPr indent="0" lvl="0" marL="0" marR="0" rtl="0" algn="l">
              <a:spcBef>
                <a:spcPts val="0"/>
              </a:spcBef>
              <a:spcAft>
                <a:spcPts val="0"/>
              </a:spcAft>
              <a:buNone/>
            </a:pPr>
            <a:r>
              <a:rPr i="1" lang="en-US" sz="2400">
                <a:solidFill>
                  <a:schemeClr val="dk1"/>
                </a:solidFill>
                <a:latin typeface="Times New Roman"/>
                <a:ea typeface="Times New Roman"/>
                <a:cs typeface="Times New Roman"/>
                <a:sym typeface="Times New Roman"/>
              </a:rPr>
              <a:t>7. Kết quả định giá tài sản, thẩm định giá tài sản.</a:t>
            </a:r>
            <a:endParaRPr/>
          </a:p>
          <a:p>
            <a:pPr indent="0" lvl="0" marL="0" marR="0" rtl="0" algn="l">
              <a:spcBef>
                <a:spcPts val="0"/>
              </a:spcBef>
              <a:spcAft>
                <a:spcPts val="0"/>
              </a:spcAft>
              <a:buNone/>
            </a:pPr>
            <a:r>
              <a:rPr i="1" lang="en-US" sz="2400">
                <a:solidFill>
                  <a:schemeClr val="dk1"/>
                </a:solidFill>
                <a:latin typeface="Times New Roman"/>
                <a:ea typeface="Times New Roman"/>
                <a:cs typeface="Times New Roman"/>
                <a:sym typeface="Times New Roman"/>
              </a:rPr>
              <a:t>8. Văn bản ghi nhận sự kiện, hành vi pháp lý do người có chức năng lập.</a:t>
            </a:r>
            <a:endParaRPr/>
          </a:p>
          <a:p>
            <a:pPr indent="0" lvl="0" marL="0" marR="0" rtl="0" algn="l">
              <a:spcBef>
                <a:spcPts val="0"/>
              </a:spcBef>
              <a:spcAft>
                <a:spcPts val="0"/>
              </a:spcAft>
              <a:buNone/>
            </a:pPr>
            <a:r>
              <a:rPr i="1" lang="en-US" sz="2400">
                <a:solidFill>
                  <a:schemeClr val="dk1"/>
                </a:solidFill>
                <a:latin typeface="Times New Roman"/>
                <a:ea typeface="Times New Roman"/>
                <a:cs typeface="Times New Roman"/>
                <a:sym typeface="Times New Roman"/>
              </a:rPr>
              <a:t>9. Văn bản công chứng, chứng thực.</a:t>
            </a:r>
            <a:endParaRPr/>
          </a:p>
          <a:p>
            <a:pPr indent="0" lvl="0" marL="0" marR="0" rtl="0" algn="l">
              <a:spcBef>
                <a:spcPts val="0"/>
              </a:spcBef>
              <a:spcAft>
                <a:spcPts val="0"/>
              </a:spcAft>
              <a:buNone/>
            </a:pPr>
            <a:r>
              <a:rPr i="1" lang="en-US" sz="2400">
                <a:solidFill>
                  <a:schemeClr val="dk1"/>
                </a:solidFill>
                <a:latin typeface="Times New Roman"/>
                <a:ea typeface="Times New Roman"/>
                <a:cs typeface="Times New Roman"/>
                <a:sym typeface="Times New Roman"/>
              </a:rPr>
              <a:t>10. Các nguồn khác mà pháp luật có quy định.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5"/>
          <p:cNvSpPr txBox="1"/>
          <p:nvPr>
            <p:ph idx="1" type="body"/>
          </p:nvPr>
        </p:nvSpPr>
        <p:spPr>
          <a:xfrm>
            <a:off x="838200" y="381000"/>
            <a:ext cx="3733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I.Khái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97" name="Google Shape;297;p25"/>
          <p:cNvSpPr txBox="1"/>
          <p:nvPr/>
        </p:nvSpPr>
        <p:spPr>
          <a:xfrm>
            <a:off x="914400" y="1295400"/>
            <a:ext cx="8001000" cy="538609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Điều 97. Xác minh, thu thập chứng cứ</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1. Cơ quan, tổ chức, cá nhân có quyền </a:t>
            </a:r>
            <a:r>
              <a:rPr lang="en-US" sz="2000" u="sng">
                <a:solidFill>
                  <a:srgbClr val="FF0000"/>
                </a:solidFill>
                <a:latin typeface="Times New Roman"/>
                <a:ea typeface="Times New Roman"/>
                <a:cs typeface="Times New Roman"/>
                <a:sym typeface="Times New Roman"/>
              </a:rPr>
              <a:t>tự mình thu thập tài liệu, chứng cứ bằng những biện pháp sau đây:</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a) Thu thập tài liệu đọc được, nghe được, nhìn được; thông điệp dữ liệu điện tử;</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b) Thu thập vật chứng;</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c) Xác định người làm chứng và lấy xác nhận của người làm chứng;</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d) Yêu cầu cơ quan, tổ chức, cá nhân cho sao chép hoặc cung cấp những tài liệu có liên quan đến việc giải quyết vụ việc mà cơ quan, tổ chức, cá nhân đó đang lưu giữ, quản lý;</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đ) Yêu cầu Ủy ban nhân dân cấp xã chứng thực chữ ký của người làm chứng;</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e) Yêu cầu Tòa án thu thập tài liệu, chứng cứ nếu đương sự không thể thu thập tài liệu, chứng cứ;</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g) Yêu cầu Tòa án ra quyết định trưng cầu giám định, định giá tài sản;</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h) Yêu cầu cơ quan, tổ chức, cá nhân thực hiện công việc khác theo quy định của pháp luật.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6"/>
          <p:cNvSpPr txBox="1"/>
          <p:nvPr>
            <p:ph idx="1" type="body"/>
          </p:nvPr>
        </p:nvSpPr>
        <p:spPr>
          <a:xfrm>
            <a:off x="914400" y="381000"/>
            <a:ext cx="3733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I.Khái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03" name="Google Shape;303;p26"/>
          <p:cNvSpPr txBox="1"/>
          <p:nvPr/>
        </p:nvSpPr>
        <p:spPr>
          <a:xfrm>
            <a:off x="914400" y="1371600"/>
            <a:ext cx="7848600" cy="483209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Các biện pháp khẩn cấp tạm thời (Điều 115 đến Điều 132)</a:t>
            </a:r>
            <a:endParaRPr/>
          </a:p>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Điều 114. Các biện pháp khẩn cấp tạm thời</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1. </a:t>
            </a:r>
            <a:r>
              <a:rPr lang="en-US" sz="2000">
                <a:solidFill>
                  <a:srgbClr val="FF0000"/>
                </a:solidFill>
                <a:latin typeface="Times New Roman"/>
                <a:ea typeface="Times New Roman"/>
                <a:cs typeface="Times New Roman"/>
                <a:sym typeface="Times New Roman"/>
              </a:rPr>
              <a:t>Giao người </a:t>
            </a:r>
            <a:r>
              <a:rPr lang="en-US" sz="2000">
                <a:solidFill>
                  <a:schemeClr val="dk1"/>
                </a:solidFill>
                <a:latin typeface="Times New Roman"/>
                <a:ea typeface="Times New Roman"/>
                <a:cs typeface="Times New Roman"/>
                <a:sym typeface="Times New Roman"/>
              </a:rPr>
              <a:t>chưa thành niên, người mất năng lực hành vi dân sự, người có khó khăn trong nhận thức, làm chủ hành vi cho cá nhân hoặc tổ chức trông nom, nuôi dưỡng, chăm sóc, giáo dục.</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2. </a:t>
            </a:r>
            <a:r>
              <a:rPr lang="en-US" sz="2000">
                <a:solidFill>
                  <a:srgbClr val="FF0000"/>
                </a:solidFill>
                <a:latin typeface="Times New Roman"/>
                <a:ea typeface="Times New Roman"/>
                <a:cs typeface="Times New Roman"/>
                <a:sym typeface="Times New Roman"/>
              </a:rPr>
              <a:t>Buộc thực hiện trước </a:t>
            </a:r>
            <a:r>
              <a:rPr lang="en-US" sz="2000">
                <a:solidFill>
                  <a:schemeClr val="dk1"/>
                </a:solidFill>
                <a:latin typeface="Times New Roman"/>
                <a:ea typeface="Times New Roman"/>
                <a:cs typeface="Times New Roman"/>
                <a:sym typeface="Times New Roman"/>
              </a:rPr>
              <a:t>một phần nghĩa vụ cấp dưỡng.</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3. </a:t>
            </a:r>
            <a:r>
              <a:rPr lang="en-US" sz="2000">
                <a:solidFill>
                  <a:srgbClr val="FF0000"/>
                </a:solidFill>
                <a:latin typeface="Times New Roman"/>
                <a:ea typeface="Times New Roman"/>
                <a:cs typeface="Times New Roman"/>
                <a:sym typeface="Times New Roman"/>
              </a:rPr>
              <a:t>Buộc thực hiện trước </a:t>
            </a:r>
            <a:r>
              <a:rPr lang="en-US" sz="2000">
                <a:solidFill>
                  <a:schemeClr val="dk1"/>
                </a:solidFill>
                <a:latin typeface="Times New Roman"/>
                <a:ea typeface="Times New Roman"/>
                <a:cs typeface="Times New Roman"/>
                <a:sym typeface="Times New Roman"/>
              </a:rPr>
              <a:t>một phần nghĩa vụ bồi thường thiệt hại do tính mạng, sức khoẻ bị xâm phạm.</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4. </a:t>
            </a:r>
            <a:r>
              <a:rPr lang="en-US" sz="2000">
                <a:solidFill>
                  <a:srgbClr val="FF0000"/>
                </a:solidFill>
                <a:latin typeface="Times New Roman"/>
                <a:ea typeface="Times New Roman"/>
                <a:cs typeface="Times New Roman"/>
                <a:sym typeface="Times New Roman"/>
              </a:rPr>
              <a:t>Buộc người sử dụng lao động tạm ứng </a:t>
            </a:r>
            <a:r>
              <a:rPr lang="en-US" sz="2000">
                <a:solidFill>
                  <a:schemeClr val="dk1"/>
                </a:solidFill>
                <a:latin typeface="Times New Roman"/>
                <a:ea typeface="Times New Roman"/>
                <a:cs typeface="Times New Roman"/>
                <a:sym typeface="Times New Roman"/>
              </a:rPr>
              <a:t>tiền lương, tiền bảo hiểm y tế, bảo hiểm xã hội, bảo hiểm thất nghiệp, chi phí cứu chữa tai nạn lao động hoặc bệnh nghề nghiệp, tiền bồi thường, trợ cấp tai nạn lao động hoặc bệnh nghề nghiệp cho người lao động.</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5. </a:t>
            </a:r>
            <a:r>
              <a:rPr lang="en-US" sz="2000">
                <a:solidFill>
                  <a:srgbClr val="FF0000"/>
                </a:solidFill>
                <a:latin typeface="Times New Roman"/>
                <a:ea typeface="Times New Roman"/>
                <a:cs typeface="Times New Roman"/>
                <a:sym typeface="Times New Roman"/>
              </a:rPr>
              <a:t>Tạm đình chỉ thi hành </a:t>
            </a:r>
            <a:r>
              <a:rPr lang="en-US" sz="2000">
                <a:solidFill>
                  <a:schemeClr val="dk1"/>
                </a:solidFill>
                <a:latin typeface="Times New Roman"/>
                <a:ea typeface="Times New Roman"/>
                <a:cs typeface="Times New Roman"/>
                <a:sym typeface="Times New Roman"/>
              </a:rPr>
              <a:t>quyết định đơn phương chấm dứt hợp đồng lao động, quyết định sa thải người lao động.</a:t>
            </a:r>
            <a:endParaRPr/>
          </a:p>
          <a:p>
            <a:pPr indent="0" lvl="0" marL="0" marR="0" rtl="0" algn="just">
              <a:spcBef>
                <a:spcPts val="0"/>
              </a:spcBef>
              <a:spcAft>
                <a:spcPts val="0"/>
              </a:spcAft>
              <a:buNone/>
            </a:pPr>
            <a:r>
              <a:t/>
            </a:r>
            <a:endParaRPr b="1" sz="2400">
              <a:solidFill>
                <a:schemeClr val="dk1"/>
              </a:solidFill>
              <a:latin typeface="Times New Roman"/>
              <a:ea typeface="Times New Roman"/>
              <a:cs typeface="Times New Roman"/>
              <a:sym typeface="Times New Roman"/>
            </a:endParaRPr>
          </a:p>
        </p:txBody>
      </p:sp>
      <p:pic>
        <p:nvPicPr>
          <p:cNvPr descr="5.png" id="304" name="Google Shape;304;p26"/>
          <p:cNvPicPr preferRelativeResize="0"/>
          <p:nvPr/>
        </p:nvPicPr>
        <p:blipFill rotWithShape="1">
          <a:blip r:embed="rId3">
            <a:alphaModFix/>
          </a:blip>
          <a:srcRect b="0" l="0" r="0" t="0"/>
          <a:stretch/>
        </p:blipFill>
        <p:spPr>
          <a:xfrm>
            <a:off x="6680201" y="381001"/>
            <a:ext cx="2235199" cy="1142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7"/>
          <p:cNvSpPr txBox="1"/>
          <p:nvPr>
            <p:ph idx="1" type="body"/>
          </p:nvPr>
        </p:nvSpPr>
        <p:spPr>
          <a:xfrm>
            <a:off x="838200" y="381000"/>
            <a:ext cx="3733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I.Khái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10" name="Google Shape;310;p27"/>
          <p:cNvSpPr txBox="1"/>
          <p:nvPr/>
        </p:nvSpPr>
        <p:spPr>
          <a:xfrm>
            <a:off x="838200" y="1295400"/>
            <a:ext cx="7848600" cy="513986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Các biện pháp khẩn cấp tạm thời (tt)</a:t>
            </a:r>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Điều 114. Các biện pháp khẩn cấp tạm thời</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6. </a:t>
            </a:r>
            <a:r>
              <a:rPr lang="en-US" sz="2000">
                <a:solidFill>
                  <a:srgbClr val="FF0000"/>
                </a:solidFill>
                <a:latin typeface="Times New Roman"/>
                <a:ea typeface="Times New Roman"/>
                <a:cs typeface="Times New Roman"/>
                <a:sym typeface="Times New Roman"/>
              </a:rPr>
              <a:t>Kê biên tài sản </a:t>
            </a:r>
            <a:r>
              <a:rPr lang="en-US" sz="2000">
                <a:solidFill>
                  <a:schemeClr val="dk1"/>
                </a:solidFill>
                <a:latin typeface="Times New Roman"/>
                <a:ea typeface="Times New Roman"/>
                <a:cs typeface="Times New Roman"/>
                <a:sym typeface="Times New Roman"/>
              </a:rPr>
              <a:t>đang tranh chấp.</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7. </a:t>
            </a:r>
            <a:r>
              <a:rPr lang="en-US" sz="2000">
                <a:solidFill>
                  <a:srgbClr val="FF0000"/>
                </a:solidFill>
                <a:latin typeface="Times New Roman"/>
                <a:ea typeface="Times New Roman"/>
                <a:cs typeface="Times New Roman"/>
                <a:sym typeface="Times New Roman"/>
              </a:rPr>
              <a:t>Cấm chuyển dịch quyền </a:t>
            </a:r>
            <a:r>
              <a:rPr lang="en-US" sz="2000">
                <a:solidFill>
                  <a:schemeClr val="dk1"/>
                </a:solidFill>
                <a:latin typeface="Times New Roman"/>
                <a:ea typeface="Times New Roman"/>
                <a:cs typeface="Times New Roman"/>
                <a:sym typeface="Times New Roman"/>
              </a:rPr>
              <a:t>về tài sản đối với tài sản đang tranh chấp.</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8. </a:t>
            </a:r>
            <a:r>
              <a:rPr lang="en-US" sz="2000">
                <a:solidFill>
                  <a:srgbClr val="FF0000"/>
                </a:solidFill>
                <a:latin typeface="Times New Roman"/>
                <a:ea typeface="Times New Roman"/>
                <a:cs typeface="Times New Roman"/>
                <a:sym typeface="Times New Roman"/>
              </a:rPr>
              <a:t>Cấm thay đổi hiện trạng </a:t>
            </a:r>
            <a:r>
              <a:rPr lang="en-US" sz="2000">
                <a:solidFill>
                  <a:schemeClr val="dk1"/>
                </a:solidFill>
                <a:latin typeface="Times New Roman"/>
                <a:ea typeface="Times New Roman"/>
                <a:cs typeface="Times New Roman"/>
                <a:sym typeface="Times New Roman"/>
              </a:rPr>
              <a:t>tài sản đang tranh chấp.</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9. </a:t>
            </a:r>
            <a:r>
              <a:rPr lang="en-US" sz="2000">
                <a:solidFill>
                  <a:srgbClr val="FF0000"/>
                </a:solidFill>
                <a:latin typeface="Times New Roman"/>
                <a:ea typeface="Times New Roman"/>
                <a:cs typeface="Times New Roman"/>
                <a:sym typeface="Times New Roman"/>
              </a:rPr>
              <a:t>Cho thu hoạch, cho bán </a:t>
            </a:r>
            <a:r>
              <a:rPr lang="en-US" sz="2000">
                <a:solidFill>
                  <a:schemeClr val="dk1"/>
                </a:solidFill>
                <a:latin typeface="Times New Roman"/>
                <a:ea typeface="Times New Roman"/>
                <a:cs typeface="Times New Roman"/>
                <a:sym typeface="Times New Roman"/>
              </a:rPr>
              <a:t>hoa màu hoặc sản phẩm, hàng hóa khác.</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10</a:t>
            </a:r>
            <a:r>
              <a:rPr lang="en-US" sz="2000">
                <a:solidFill>
                  <a:srgbClr val="FF0000"/>
                </a:solidFill>
                <a:latin typeface="Times New Roman"/>
                <a:ea typeface="Times New Roman"/>
                <a:cs typeface="Times New Roman"/>
                <a:sym typeface="Times New Roman"/>
              </a:rPr>
              <a:t>. Phong tỏa tài khoản tại ngân hàng, tổ chức tín dụng khác, kho bạc nhà nước; phong tỏa tài sản ở nơi gửi giữ.</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11. </a:t>
            </a:r>
            <a:r>
              <a:rPr lang="en-US" sz="2000">
                <a:solidFill>
                  <a:srgbClr val="FF0000"/>
                </a:solidFill>
                <a:latin typeface="Times New Roman"/>
                <a:ea typeface="Times New Roman"/>
                <a:cs typeface="Times New Roman"/>
                <a:sym typeface="Times New Roman"/>
              </a:rPr>
              <a:t>Phong tỏa tài sản </a:t>
            </a:r>
            <a:r>
              <a:rPr lang="en-US" sz="2000">
                <a:solidFill>
                  <a:schemeClr val="dk1"/>
                </a:solidFill>
                <a:latin typeface="Times New Roman"/>
                <a:ea typeface="Times New Roman"/>
                <a:cs typeface="Times New Roman"/>
                <a:sym typeface="Times New Roman"/>
              </a:rPr>
              <a:t>của người có nghĩa vụ.</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12. </a:t>
            </a:r>
            <a:r>
              <a:rPr lang="en-US" sz="2000">
                <a:solidFill>
                  <a:srgbClr val="FF0000"/>
                </a:solidFill>
                <a:latin typeface="Times New Roman"/>
                <a:ea typeface="Times New Roman"/>
                <a:cs typeface="Times New Roman"/>
                <a:sym typeface="Times New Roman"/>
              </a:rPr>
              <a:t>Cấm hoặc buộc thực hiện hành vi nhất định.</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13. </a:t>
            </a:r>
            <a:r>
              <a:rPr lang="en-US" sz="2000">
                <a:solidFill>
                  <a:srgbClr val="FF0000"/>
                </a:solidFill>
                <a:latin typeface="Times New Roman"/>
                <a:ea typeface="Times New Roman"/>
                <a:cs typeface="Times New Roman"/>
                <a:sym typeface="Times New Roman"/>
              </a:rPr>
              <a:t>Cấm xuất cảnh </a:t>
            </a:r>
            <a:r>
              <a:rPr lang="en-US" sz="2000">
                <a:solidFill>
                  <a:schemeClr val="dk1"/>
                </a:solidFill>
                <a:latin typeface="Times New Roman"/>
                <a:ea typeface="Times New Roman"/>
                <a:cs typeface="Times New Roman"/>
                <a:sym typeface="Times New Roman"/>
              </a:rPr>
              <a:t>đối với người có nghĩa vụ.</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14. </a:t>
            </a:r>
            <a:r>
              <a:rPr lang="en-US" sz="2000">
                <a:solidFill>
                  <a:srgbClr val="FF0000"/>
                </a:solidFill>
                <a:latin typeface="Times New Roman"/>
                <a:ea typeface="Times New Roman"/>
                <a:cs typeface="Times New Roman"/>
                <a:sym typeface="Times New Roman"/>
              </a:rPr>
              <a:t>Cấm tiếp xúc với nạn nhân bạo lực gia đình.</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15. </a:t>
            </a:r>
            <a:r>
              <a:rPr lang="en-US" sz="2000">
                <a:solidFill>
                  <a:srgbClr val="FF0000"/>
                </a:solidFill>
                <a:latin typeface="Times New Roman"/>
                <a:ea typeface="Times New Roman"/>
                <a:cs typeface="Times New Roman"/>
                <a:sym typeface="Times New Roman"/>
              </a:rPr>
              <a:t>Tạm dừng việc đóng thầu và các hoạt động có liên quan đến việc đấu thầu.</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16</a:t>
            </a:r>
            <a:r>
              <a:rPr lang="en-US" sz="2000">
                <a:solidFill>
                  <a:srgbClr val="FF0000"/>
                </a:solidFill>
                <a:latin typeface="Times New Roman"/>
                <a:ea typeface="Times New Roman"/>
                <a:cs typeface="Times New Roman"/>
                <a:sym typeface="Times New Roman"/>
              </a:rPr>
              <a:t>. Bắt giữ tàu bay, tàu biển để bảo đảm giải quyết vụ án.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17. Các biện pháp khẩn cấp tạm thời khác mà luật có quy định.</a:t>
            </a:r>
            <a:endParaRPr/>
          </a:p>
        </p:txBody>
      </p:sp>
      <p:pic>
        <p:nvPicPr>
          <p:cNvPr descr="5.png" id="311" name="Google Shape;311;p27"/>
          <p:cNvPicPr preferRelativeResize="0"/>
          <p:nvPr/>
        </p:nvPicPr>
        <p:blipFill rotWithShape="1">
          <a:blip r:embed="rId3">
            <a:alphaModFix/>
          </a:blip>
          <a:srcRect b="0" l="0" r="0" t="0"/>
          <a:stretch/>
        </p:blipFill>
        <p:spPr>
          <a:xfrm>
            <a:off x="6172200" y="381000"/>
            <a:ext cx="2793997" cy="167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8"/>
          <p:cNvSpPr txBox="1"/>
          <p:nvPr>
            <p:ph idx="1" type="body"/>
          </p:nvPr>
        </p:nvSpPr>
        <p:spPr>
          <a:xfrm>
            <a:off x="838200" y="609600"/>
            <a:ext cx="3733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I.Khái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17" name="Google Shape;317;p28"/>
          <p:cNvSpPr txBox="1"/>
          <p:nvPr/>
        </p:nvSpPr>
        <p:spPr>
          <a:xfrm>
            <a:off x="990600" y="1600200"/>
            <a:ext cx="7696200" cy="501675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Án phí, lệ phí:</a:t>
            </a:r>
            <a:endParaRPr/>
          </a:p>
          <a:p>
            <a:pPr indent="0" lvl="0" marL="0" marR="0" rtl="0" algn="just">
              <a:spcBef>
                <a:spcPts val="0"/>
              </a:spcBef>
              <a:spcAft>
                <a:spcPts val="0"/>
              </a:spcAft>
              <a:buNone/>
            </a:pPr>
            <a:r>
              <a:rPr b="1" i="1" lang="en-US" sz="2200">
                <a:solidFill>
                  <a:schemeClr val="dk1"/>
                </a:solidFill>
                <a:latin typeface="Times New Roman"/>
                <a:ea typeface="Times New Roman"/>
                <a:cs typeface="Times New Roman"/>
                <a:sym typeface="Times New Roman"/>
              </a:rPr>
              <a:t>Điều 143. Tiền tạm ứng án phí, tiền tạm ứng lệ phí; án phí, lệ phí</a:t>
            </a:r>
            <a:endParaRPr i="1"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200">
                <a:solidFill>
                  <a:schemeClr val="dk1"/>
                </a:solidFill>
                <a:latin typeface="Times New Roman"/>
                <a:ea typeface="Times New Roman"/>
                <a:cs typeface="Times New Roman"/>
                <a:sym typeface="Times New Roman"/>
              </a:rPr>
              <a:t>1. </a:t>
            </a:r>
            <a:r>
              <a:rPr i="1" lang="en-US" sz="2200">
                <a:solidFill>
                  <a:srgbClr val="FF0000"/>
                </a:solidFill>
                <a:latin typeface="Times New Roman"/>
                <a:ea typeface="Times New Roman"/>
                <a:cs typeface="Times New Roman"/>
                <a:sym typeface="Times New Roman"/>
              </a:rPr>
              <a:t>Tiền tạm ứng án phí </a:t>
            </a:r>
            <a:r>
              <a:rPr i="1" lang="en-US" sz="2200">
                <a:solidFill>
                  <a:schemeClr val="dk1"/>
                </a:solidFill>
                <a:latin typeface="Times New Roman"/>
                <a:ea typeface="Times New Roman"/>
                <a:cs typeface="Times New Roman"/>
                <a:sym typeface="Times New Roman"/>
              </a:rPr>
              <a:t>bao gồm tiền tạm ứng án phí sơ thẩm và tiền tạm ứng án phí phúc thẩm.</a:t>
            </a:r>
            <a:endParaRPr/>
          </a:p>
          <a:p>
            <a:pPr indent="0" lvl="0" marL="0" marR="0" rtl="0" algn="just">
              <a:spcBef>
                <a:spcPts val="0"/>
              </a:spcBef>
              <a:spcAft>
                <a:spcPts val="0"/>
              </a:spcAft>
              <a:buNone/>
            </a:pPr>
            <a:r>
              <a:rPr i="1" lang="en-US" sz="2200">
                <a:solidFill>
                  <a:schemeClr val="dk1"/>
                </a:solidFill>
                <a:latin typeface="Times New Roman"/>
                <a:ea typeface="Times New Roman"/>
                <a:cs typeface="Times New Roman"/>
                <a:sym typeface="Times New Roman"/>
              </a:rPr>
              <a:t>2. </a:t>
            </a:r>
            <a:r>
              <a:rPr i="1" lang="en-US" sz="2200">
                <a:solidFill>
                  <a:srgbClr val="FF0000"/>
                </a:solidFill>
                <a:latin typeface="Times New Roman"/>
                <a:ea typeface="Times New Roman"/>
                <a:cs typeface="Times New Roman"/>
                <a:sym typeface="Times New Roman"/>
              </a:rPr>
              <a:t>Án phí </a:t>
            </a:r>
            <a:r>
              <a:rPr i="1" lang="en-US" sz="2200">
                <a:solidFill>
                  <a:schemeClr val="dk1"/>
                </a:solidFill>
                <a:latin typeface="Times New Roman"/>
                <a:ea typeface="Times New Roman"/>
                <a:cs typeface="Times New Roman"/>
                <a:sym typeface="Times New Roman"/>
              </a:rPr>
              <a:t>bao gồm án phí sơ thẩm và án phí phúc thẩm.</a:t>
            </a:r>
            <a:endParaRPr/>
          </a:p>
          <a:p>
            <a:pPr indent="0" lvl="0" marL="0" marR="0" rtl="0" algn="just">
              <a:spcBef>
                <a:spcPts val="0"/>
              </a:spcBef>
              <a:spcAft>
                <a:spcPts val="0"/>
              </a:spcAft>
              <a:buNone/>
            </a:pPr>
            <a:r>
              <a:rPr i="1" lang="en-US" sz="2200">
                <a:solidFill>
                  <a:schemeClr val="dk1"/>
                </a:solidFill>
                <a:latin typeface="Times New Roman"/>
                <a:ea typeface="Times New Roman"/>
                <a:cs typeface="Times New Roman"/>
                <a:sym typeface="Times New Roman"/>
              </a:rPr>
              <a:t>3. </a:t>
            </a:r>
            <a:r>
              <a:rPr i="1" lang="en-US" sz="2200">
                <a:solidFill>
                  <a:srgbClr val="FF0000"/>
                </a:solidFill>
                <a:latin typeface="Times New Roman"/>
                <a:ea typeface="Times New Roman"/>
                <a:cs typeface="Times New Roman"/>
                <a:sym typeface="Times New Roman"/>
              </a:rPr>
              <a:t>Tiền tạm ứng lệ phí </a:t>
            </a:r>
            <a:r>
              <a:rPr i="1" lang="en-US" sz="2200">
                <a:solidFill>
                  <a:schemeClr val="dk1"/>
                </a:solidFill>
                <a:latin typeface="Times New Roman"/>
                <a:ea typeface="Times New Roman"/>
                <a:cs typeface="Times New Roman"/>
                <a:sym typeface="Times New Roman"/>
              </a:rPr>
              <a:t>giải quyết việc dân sự bao gồm tiền tạm ứng lệ phí sơ thẩm và tiền tạm ứng lệ phí phúc thẩm.</a:t>
            </a:r>
            <a:endParaRPr/>
          </a:p>
          <a:p>
            <a:pPr indent="0" lvl="0" marL="0" marR="0" rtl="0" algn="just">
              <a:spcBef>
                <a:spcPts val="0"/>
              </a:spcBef>
              <a:spcAft>
                <a:spcPts val="0"/>
              </a:spcAft>
              <a:buNone/>
            </a:pPr>
            <a:r>
              <a:rPr i="1" lang="en-US" sz="2200">
                <a:solidFill>
                  <a:schemeClr val="dk1"/>
                </a:solidFill>
                <a:latin typeface="Times New Roman"/>
                <a:ea typeface="Times New Roman"/>
                <a:cs typeface="Times New Roman"/>
                <a:sym typeface="Times New Roman"/>
              </a:rPr>
              <a:t>4. </a:t>
            </a:r>
            <a:r>
              <a:rPr i="1" lang="en-US" sz="2200">
                <a:solidFill>
                  <a:srgbClr val="FF0000"/>
                </a:solidFill>
                <a:latin typeface="Times New Roman"/>
                <a:ea typeface="Times New Roman"/>
                <a:cs typeface="Times New Roman"/>
                <a:sym typeface="Times New Roman"/>
              </a:rPr>
              <a:t>Lệ phí </a:t>
            </a:r>
            <a:r>
              <a:rPr i="1" lang="en-US" sz="2200">
                <a:solidFill>
                  <a:schemeClr val="dk1"/>
                </a:solidFill>
                <a:latin typeface="Times New Roman"/>
                <a:ea typeface="Times New Roman"/>
                <a:cs typeface="Times New Roman"/>
                <a:sym typeface="Times New Roman"/>
              </a:rPr>
              <a:t>bao gồm lệ phí cấp bản sao bản án, quyết định và các giấy tờ khác của Tòa án, lệ phí nộp đơn yêu cầu Tòa án giải quyết việc dân sự, lệ phí giải quyết việc dân sự và các khoản lệ phí khác mà luật có quy định.</a:t>
            </a:r>
            <a:endParaRPr/>
          </a:p>
          <a:p>
            <a:pPr indent="0" lvl="0" marL="0" marR="0" rtl="0" algn="just">
              <a:spcBef>
                <a:spcPts val="0"/>
              </a:spcBef>
              <a:spcAft>
                <a:spcPts val="0"/>
              </a:spcAft>
              <a:buNone/>
            </a:pPr>
            <a:r>
              <a:rPr b="1" i="1" lang="en-US" sz="1800" u="sng">
                <a:solidFill>
                  <a:schemeClr val="dk1"/>
                </a:solidFill>
                <a:latin typeface="Times New Roman"/>
                <a:ea typeface="Times New Roman"/>
                <a:cs typeface="Times New Roman"/>
                <a:sym typeface="Times New Roman"/>
              </a:rPr>
              <a:t>Cơ sở pháp lý: </a:t>
            </a:r>
            <a:endParaRPr/>
          </a:p>
          <a:p>
            <a:pPr indent="0" lvl="0" marL="0" marR="0" rtl="0" algn="just">
              <a:spcBef>
                <a:spcPts val="0"/>
              </a:spcBef>
              <a:spcAft>
                <a:spcPts val="0"/>
              </a:spcAft>
              <a:buNone/>
            </a:pPr>
            <a:r>
              <a:rPr b="1" i="1" lang="en-US" sz="1800">
                <a:solidFill>
                  <a:schemeClr val="dk1"/>
                </a:solidFill>
                <a:latin typeface="Times New Roman"/>
                <a:ea typeface="Times New Roman"/>
                <a:cs typeface="Times New Roman"/>
                <a:sym typeface="Times New Roman"/>
              </a:rPr>
              <a:t>Luật phí và lệ phí năm 2015</a:t>
            </a:r>
            <a:endParaRPr/>
          </a:p>
          <a:p>
            <a:pPr indent="0" lvl="0" marL="0" marR="0" rtl="0" algn="just">
              <a:spcBef>
                <a:spcPts val="0"/>
              </a:spcBef>
              <a:spcAft>
                <a:spcPts val="0"/>
              </a:spcAft>
              <a:buNone/>
            </a:pPr>
            <a:r>
              <a:rPr b="1" i="1" lang="en-US" sz="1800">
                <a:solidFill>
                  <a:schemeClr val="dk1"/>
                </a:solidFill>
                <a:latin typeface="Times New Roman"/>
                <a:ea typeface="Times New Roman"/>
                <a:cs typeface="Times New Roman"/>
                <a:sym typeface="Times New Roman"/>
              </a:rPr>
              <a:t>Nghị quyết 362/2016/UBTVQH ngày 21/12/2016</a:t>
            </a:r>
            <a:endParaRPr/>
          </a:p>
        </p:txBody>
      </p:sp>
      <p:pic>
        <p:nvPicPr>
          <p:cNvPr descr="9.jpg" id="318" name="Google Shape;318;p28"/>
          <p:cNvPicPr preferRelativeResize="0"/>
          <p:nvPr/>
        </p:nvPicPr>
        <p:blipFill rotWithShape="1">
          <a:blip r:embed="rId3">
            <a:alphaModFix/>
          </a:blip>
          <a:srcRect b="0" l="0" r="0" t="0"/>
          <a:stretch/>
        </p:blipFill>
        <p:spPr>
          <a:xfrm>
            <a:off x="6019800" y="457201"/>
            <a:ext cx="2838450" cy="121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9"/>
          <p:cNvSpPr txBox="1"/>
          <p:nvPr>
            <p:ph idx="1" type="body"/>
          </p:nvPr>
        </p:nvSpPr>
        <p:spPr>
          <a:xfrm>
            <a:off x="838200" y="609600"/>
            <a:ext cx="3733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I.Khái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325" name="Google Shape;325;p29"/>
          <p:cNvSpPr txBox="1"/>
          <p:nvPr/>
        </p:nvSpPr>
        <p:spPr>
          <a:xfrm>
            <a:off x="990600" y="1828800"/>
            <a:ext cx="7696200" cy="406265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Thời hạn hiệu khởi kiện, thời hiệu yêu cầu</a:t>
            </a:r>
            <a:endParaRPr/>
          </a:p>
          <a:p>
            <a:pPr indent="0" lvl="0" marL="0" marR="0" rtl="0" algn="just">
              <a:spcBef>
                <a:spcPts val="0"/>
              </a:spcBef>
              <a:spcAft>
                <a:spcPts val="0"/>
              </a:spcAft>
              <a:buNone/>
            </a:pPr>
            <a:r>
              <a:rPr i="1" lang="en-US" sz="1800">
                <a:solidFill>
                  <a:srgbClr val="FF0000"/>
                </a:solidFill>
                <a:latin typeface="Times New Roman"/>
                <a:ea typeface="Times New Roman"/>
                <a:cs typeface="Times New Roman"/>
                <a:sym typeface="Times New Roman"/>
              </a:rPr>
              <a:t>(The statute of limitations for lawsuits, the statute of limitations for requests)</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“Thời hiệu khởi kiện là thời hạn mà chủ thể được quyền khởi kiện để yêu cầu Tòa án giải quyết vụ án dân sự bảo vệ quyền và lợi ích hợp pháp bị xâm phạm; nếu thời hạn đó kết thúc thì mất quyền khởi kiện.” Khoản 3, Điều 150, BLDS 2015</a:t>
            </a:r>
            <a:endParaRPr/>
          </a:p>
          <a:p>
            <a:pPr indent="0" lvl="0" marL="0" marR="0" rtl="0" algn="just">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Điều 184. Thời hiệu khởi kiện, thời hiệu yêu cầu giải quyết việc dân sự</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1. Thời hiệu khởi kiện, thời hiệu yêu cầu giải quyết việc dân sự được thực hiện theo quy định của Bộ luật dân sự.</a:t>
            </a:r>
            <a:endParaRPr/>
          </a:p>
        </p:txBody>
      </p:sp>
      <p:pic>
        <p:nvPicPr>
          <p:cNvPr descr="10.jpg" id="326" name="Google Shape;326;p29"/>
          <p:cNvPicPr preferRelativeResize="0"/>
          <p:nvPr/>
        </p:nvPicPr>
        <p:blipFill rotWithShape="1">
          <a:blip r:embed="rId3">
            <a:alphaModFix/>
          </a:blip>
          <a:srcRect b="0" l="0" r="0" t="0"/>
          <a:stretch/>
        </p:blipFill>
        <p:spPr>
          <a:xfrm>
            <a:off x="6629400" y="409575"/>
            <a:ext cx="2209800" cy="1647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0"/>
          <p:cNvSpPr txBox="1"/>
          <p:nvPr>
            <p:ph idx="1" type="body"/>
          </p:nvPr>
        </p:nvSpPr>
        <p:spPr>
          <a:xfrm>
            <a:off x="838200" y="609600"/>
            <a:ext cx="4724400" cy="1447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lnSpc>
                <a:spcPct val="90000"/>
              </a:lnSpc>
              <a:spcBef>
                <a:spcPts val="400"/>
              </a:spcBef>
              <a:spcAft>
                <a:spcPts val="0"/>
              </a:spcAft>
              <a:buSzPts val="1904"/>
              <a:buNone/>
            </a:pPr>
            <a:r>
              <a:rPr b="1" lang="en-US" sz="2800">
                <a:latin typeface="Times New Roman"/>
                <a:ea typeface="Times New Roman"/>
                <a:cs typeface="Times New Roman"/>
                <a:sym typeface="Times New Roman"/>
              </a:rPr>
              <a:t>II. Thủ tục tố tụng dân sự</a:t>
            </a:r>
            <a:endParaRPr/>
          </a:p>
          <a:p>
            <a:pPr indent="0" lvl="0" marL="0" rtl="0" algn="just">
              <a:lnSpc>
                <a:spcPct val="90000"/>
              </a:lnSpc>
              <a:spcBef>
                <a:spcPts val="400"/>
              </a:spcBef>
              <a:spcAft>
                <a:spcPts val="0"/>
              </a:spcAft>
              <a:buSzPts val="1904"/>
              <a:buNone/>
            </a:pPr>
            <a:r>
              <a:rPr b="1" lang="en-US" sz="2800">
                <a:latin typeface="Times New Roman"/>
                <a:ea typeface="Times New Roman"/>
                <a:cs typeface="Times New Roman"/>
                <a:sym typeface="Times New Roman"/>
              </a:rPr>
              <a:t>Thủ tục giải quyết VỤ ÁN DS</a:t>
            </a:r>
            <a:endParaRPr/>
          </a:p>
          <a:p>
            <a:pPr indent="0" lvl="0" marL="0" rtl="0" algn="just">
              <a:lnSpc>
                <a:spcPct val="90000"/>
              </a:lnSpc>
              <a:spcBef>
                <a:spcPts val="400"/>
              </a:spcBef>
              <a:spcAft>
                <a:spcPts val="0"/>
              </a:spcAft>
              <a:buSzPts val="1904"/>
              <a:buNone/>
            </a:pPr>
            <a:r>
              <a:t/>
            </a:r>
            <a:endParaRPr sz="2800">
              <a:latin typeface="Times New Roman"/>
              <a:ea typeface="Times New Roman"/>
              <a:cs typeface="Times New Roman"/>
              <a:sym typeface="Times New Roman"/>
            </a:endParaRPr>
          </a:p>
          <a:p>
            <a:pPr indent="-571500" lvl="0" marL="571500" rtl="0" algn="just">
              <a:lnSpc>
                <a:spcPct val="90000"/>
              </a:lnSpc>
              <a:spcBef>
                <a:spcPts val="400"/>
              </a:spcBef>
              <a:spcAft>
                <a:spcPts val="0"/>
              </a:spcAft>
              <a:buSzPts val="1904"/>
              <a:buNone/>
            </a:pPr>
            <a:r>
              <a:t/>
            </a:r>
            <a:endParaRPr b="1" sz="2800">
              <a:latin typeface="Times New Roman"/>
              <a:ea typeface="Times New Roman"/>
              <a:cs typeface="Times New Roman"/>
              <a:sym typeface="Times New Roman"/>
            </a:endParaRPr>
          </a:p>
        </p:txBody>
      </p:sp>
      <p:grpSp>
        <p:nvGrpSpPr>
          <p:cNvPr id="332" name="Google Shape;332;p30"/>
          <p:cNvGrpSpPr/>
          <p:nvPr/>
        </p:nvGrpSpPr>
        <p:grpSpPr>
          <a:xfrm>
            <a:off x="903324" y="2560945"/>
            <a:ext cx="8086139" cy="2318545"/>
            <a:chOff x="65124" y="808345"/>
            <a:chExt cx="8086139" cy="2318545"/>
          </a:xfrm>
        </p:grpSpPr>
        <p:sp>
          <p:nvSpPr>
            <p:cNvPr id="333" name="Google Shape;333;p30"/>
            <p:cNvSpPr/>
            <p:nvPr/>
          </p:nvSpPr>
          <p:spPr>
            <a:xfrm>
              <a:off x="458319" y="808345"/>
              <a:ext cx="1293077" cy="2318545"/>
            </a:xfrm>
            <a:prstGeom prst="rightArrow">
              <a:avLst>
                <a:gd fmla="val 70000" name="adj1"/>
                <a:gd fmla="val 5000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65124" y="1428746"/>
              <a:ext cx="1055525" cy="1077745"/>
            </a:xfrm>
            <a:prstGeom prst="ellipse">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txBox="1"/>
            <p:nvPr/>
          </p:nvSpPr>
          <p:spPr>
            <a:xfrm>
              <a:off x="219702" y="1586578"/>
              <a:ext cx="746369" cy="762081"/>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Khởi kiện</a:t>
              </a:r>
              <a:endParaRPr/>
            </a:p>
          </p:txBody>
        </p:sp>
        <p:sp>
          <p:nvSpPr>
            <p:cNvPr id="336" name="Google Shape;336;p30"/>
            <p:cNvSpPr/>
            <p:nvPr/>
          </p:nvSpPr>
          <p:spPr>
            <a:xfrm>
              <a:off x="2280174" y="1247163"/>
              <a:ext cx="1023952" cy="1569672"/>
            </a:xfrm>
            <a:prstGeom prst="rightArrow">
              <a:avLst>
                <a:gd fmla="val 70000" name="adj1"/>
                <a:gd fmla="val 5000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1815399" y="1428746"/>
              <a:ext cx="1055525" cy="1077745"/>
            </a:xfrm>
            <a:prstGeom prst="ellipse">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txBox="1"/>
            <p:nvPr/>
          </p:nvSpPr>
          <p:spPr>
            <a:xfrm>
              <a:off x="1969977" y="1586578"/>
              <a:ext cx="746369" cy="762081"/>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Thụ lý vụ án</a:t>
              </a:r>
              <a:endParaRPr/>
            </a:p>
          </p:txBody>
        </p:sp>
        <p:sp>
          <p:nvSpPr>
            <p:cNvPr id="339" name="Google Shape;339;p30"/>
            <p:cNvSpPr/>
            <p:nvPr/>
          </p:nvSpPr>
          <p:spPr>
            <a:xfrm>
              <a:off x="3895886" y="1247163"/>
              <a:ext cx="1023952" cy="1569672"/>
            </a:xfrm>
            <a:prstGeom prst="rightArrow">
              <a:avLst>
                <a:gd fmla="val 70000" name="adj1"/>
                <a:gd fmla="val 5000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3431112" y="1428746"/>
              <a:ext cx="1055525" cy="1077745"/>
            </a:xfrm>
            <a:prstGeom prst="ellipse">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txBox="1"/>
            <p:nvPr/>
          </p:nvSpPr>
          <p:spPr>
            <a:xfrm>
              <a:off x="3585690" y="1586578"/>
              <a:ext cx="746369" cy="762081"/>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Hòa giải</a:t>
              </a:r>
              <a:endParaRPr/>
            </a:p>
          </p:txBody>
        </p:sp>
        <p:sp>
          <p:nvSpPr>
            <p:cNvPr id="342" name="Google Shape;342;p30"/>
            <p:cNvSpPr/>
            <p:nvPr/>
          </p:nvSpPr>
          <p:spPr>
            <a:xfrm>
              <a:off x="5511599" y="1247163"/>
              <a:ext cx="1023952" cy="1569672"/>
            </a:xfrm>
            <a:prstGeom prst="rightArrow">
              <a:avLst>
                <a:gd fmla="val 70000" name="adj1"/>
                <a:gd fmla="val 5000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5046824" y="1428746"/>
              <a:ext cx="1055525" cy="1077745"/>
            </a:xfrm>
            <a:prstGeom prst="ellipse">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txBox="1"/>
            <p:nvPr/>
          </p:nvSpPr>
          <p:spPr>
            <a:xfrm>
              <a:off x="5201402" y="1586578"/>
              <a:ext cx="746369" cy="762081"/>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Xét xử</a:t>
              </a:r>
              <a:endParaRPr/>
            </a:p>
          </p:txBody>
        </p:sp>
        <p:sp>
          <p:nvSpPr>
            <p:cNvPr id="345" name="Google Shape;345;p30"/>
            <p:cNvSpPr/>
            <p:nvPr/>
          </p:nvSpPr>
          <p:spPr>
            <a:xfrm>
              <a:off x="7127311" y="1247163"/>
              <a:ext cx="1023952" cy="1569672"/>
            </a:xfrm>
            <a:prstGeom prst="rightArrow">
              <a:avLst>
                <a:gd fmla="val 70000" name="adj1"/>
                <a:gd fmla="val 5000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6662536" y="1428746"/>
              <a:ext cx="1055525" cy="1077745"/>
            </a:xfrm>
            <a:prstGeom prst="ellipse">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txBox="1"/>
            <p:nvPr/>
          </p:nvSpPr>
          <p:spPr>
            <a:xfrm>
              <a:off x="6817114" y="1586578"/>
              <a:ext cx="746369" cy="762081"/>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Thi hành án</a:t>
              </a:r>
              <a:endParaRPr/>
            </a:p>
          </p:txBody>
        </p:sp>
      </p:grpSp>
      <p:sp>
        <p:nvSpPr>
          <p:cNvPr id="348" name="Google Shape;348;p30"/>
          <p:cNvSpPr/>
          <p:nvPr/>
        </p:nvSpPr>
        <p:spPr>
          <a:xfrm>
            <a:off x="5715000" y="4724400"/>
            <a:ext cx="1524000" cy="5334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Sơ thẩm</a:t>
            </a:r>
            <a:endParaRPr/>
          </a:p>
        </p:txBody>
      </p:sp>
      <p:sp>
        <p:nvSpPr>
          <p:cNvPr id="349" name="Google Shape;349;p30"/>
          <p:cNvSpPr/>
          <p:nvPr/>
        </p:nvSpPr>
        <p:spPr>
          <a:xfrm>
            <a:off x="5715000" y="5638800"/>
            <a:ext cx="1524000" cy="5334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Phúc thẩm</a:t>
            </a:r>
            <a:endParaRPr/>
          </a:p>
        </p:txBody>
      </p:sp>
      <p:sp>
        <p:nvSpPr>
          <p:cNvPr id="350" name="Google Shape;350;p30"/>
          <p:cNvSpPr/>
          <p:nvPr/>
        </p:nvSpPr>
        <p:spPr>
          <a:xfrm>
            <a:off x="6248400" y="5257800"/>
            <a:ext cx="457200" cy="228600"/>
          </a:xfrm>
          <a:prstGeom prst="downArrow">
            <a:avLst>
              <a:gd fmla="val 50000" name="adj1"/>
              <a:gd fmla="val 50000"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51" name="Google Shape;351;p30"/>
          <p:cNvSpPr/>
          <p:nvPr/>
        </p:nvSpPr>
        <p:spPr>
          <a:xfrm>
            <a:off x="5486400" y="2133600"/>
            <a:ext cx="2514600" cy="8382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Times New Roman"/>
                <a:ea typeface="Times New Roman"/>
                <a:cs typeface="Times New Roman"/>
                <a:sym typeface="Times New Roman"/>
              </a:rPr>
              <a:t>Xem xét lại Bản án, Quyết định</a:t>
            </a:r>
            <a:endParaRPr/>
          </a:p>
        </p:txBody>
      </p:sp>
      <p:sp>
        <p:nvSpPr>
          <p:cNvPr id="352" name="Google Shape;352;p30"/>
          <p:cNvSpPr/>
          <p:nvPr/>
        </p:nvSpPr>
        <p:spPr>
          <a:xfrm>
            <a:off x="4038600" y="4800600"/>
            <a:ext cx="1371600" cy="5334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Hòa giải thành</a:t>
            </a:r>
            <a:endParaRPr/>
          </a:p>
        </p:txBody>
      </p:sp>
      <p:sp>
        <p:nvSpPr>
          <p:cNvPr id="353" name="Google Shape;353;p30"/>
          <p:cNvSpPr/>
          <p:nvPr/>
        </p:nvSpPr>
        <p:spPr>
          <a:xfrm>
            <a:off x="4495800" y="4343400"/>
            <a:ext cx="457200" cy="381000"/>
          </a:xfrm>
          <a:prstGeom prst="downArrow">
            <a:avLst>
              <a:gd fmla="val 50000" name="adj1"/>
              <a:gd fmla="val 50000"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54" name="Google Shape;354;p30"/>
          <p:cNvSpPr/>
          <p:nvPr/>
        </p:nvSpPr>
        <p:spPr>
          <a:xfrm>
            <a:off x="3581400" y="5638800"/>
            <a:ext cx="1981200" cy="7620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Quyết định công nhận hòa giải thành</a:t>
            </a:r>
            <a:endParaRPr/>
          </a:p>
        </p:txBody>
      </p:sp>
      <p:sp>
        <p:nvSpPr>
          <p:cNvPr id="355" name="Google Shape;355;p30"/>
          <p:cNvSpPr/>
          <p:nvPr/>
        </p:nvSpPr>
        <p:spPr>
          <a:xfrm>
            <a:off x="6248400" y="4343400"/>
            <a:ext cx="381000" cy="304800"/>
          </a:xfrm>
          <a:prstGeom prst="downArrow">
            <a:avLst>
              <a:gd fmla="val 50000" name="adj1"/>
              <a:gd fmla="val 50000"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56" name="Google Shape;356;p30"/>
          <p:cNvSpPr/>
          <p:nvPr/>
        </p:nvSpPr>
        <p:spPr>
          <a:xfrm>
            <a:off x="4572000" y="5334000"/>
            <a:ext cx="381000" cy="228600"/>
          </a:xfrm>
          <a:prstGeom prst="downArrow">
            <a:avLst>
              <a:gd fmla="val 50000" name="adj1"/>
              <a:gd fmla="val 50000"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descr="4.png" id="357" name="Google Shape;357;p30"/>
          <p:cNvPicPr preferRelativeResize="0"/>
          <p:nvPr/>
        </p:nvPicPr>
        <p:blipFill rotWithShape="1">
          <a:blip r:embed="rId3">
            <a:alphaModFix/>
          </a:blip>
          <a:srcRect b="0" l="0" r="0" t="0"/>
          <a:stretch/>
        </p:blipFill>
        <p:spPr>
          <a:xfrm>
            <a:off x="6553200" y="381000"/>
            <a:ext cx="2286000" cy="1628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ph idx="1" type="body"/>
          </p:nvPr>
        </p:nvSpPr>
        <p:spPr>
          <a:xfrm>
            <a:off x="838200" y="609600"/>
            <a:ext cx="5181600" cy="3962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II. Thủ tục tố tụng dân sự</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Thủ tục giải quyết VIỆC DS</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Xem Phần thứ năm: Thủ tục giải quyết việc dân sự, từ Điều 311 đến Điều 341</a:t>
            </a:r>
            <a:endParaRPr/>
          </a:p>
          <a:p>
            <a:pPr indent="0" lvl="0" marL="0" rtl="0" algn="just">
              <a:spcBef>
                <a:spcPts val="400"/>
              </a:spcBef>
              <a:spcAft>
                <a:spcPts val="0"/>
              </a:spcAft>
              <a:buSzPts val="1904"/>
              <a:buNone/>
            </a:pPr>
            <a:r>
              <a:t/>
            </a:r>
            <a:endParaRPr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pic>
        <p:nvPicPr>
          <p:cNvPr descr="9.jpg" id="363" name="Google Shape;363;p31"/>
          <p:cNvPicPr preferRelativeResize="0"/>
          <p:nvPr/>
        </p:nvPicPr>
        <p:blipFill rotWithShape="1">
          <a:blip r:embed="rId3">
            <a:alphaModFix/>
          </a:blip>
          <a:srcRect b="0" l="0" r="0" t="0"/>
          <a:stretch/>
        </p:blipFill>
        <p:spPr>
          <a:xfrm>
            <a:off x="6019800" y="457201"/>
            <a:ext cx="2838450" cy="121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idx="1" type="body"/>
          </p:nvPr>
        </p:nvSpPr>
        <p:spPr>
          <a:xfrm>
            <a:off x="685800" y="1752600"/>
            <a:ext cx="8229600" cy="44958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457200" lvl="0" marL="457200" rtl="0" algn="just">
              <a:spcBef>
                <a:spcPts val="400"/>
              </a:spcBef>
              <a:spcAft>
                <a:spcPts val="0"/>
              </a:spcAft>
              <a:buSzPts val="1904"/>
              <a:buNone/>
            </a:pPr>
            <a:r>
              <a:rPr lang="en-US" sz="2800">
                <a:latin typeface="Times New Roman"/>
                <a:ea typeface="Times New Roman"/>
                <a:cs typeface="Times New Roman"/>
                <a:sym typeface="Times New Roman"/>
              </a:rPr>
              <a:t>I.Khái quát chung</a:t>
            </a:r>
            <a:endParaRPr/>
          </a:p>
          <a:p>
            <a:pPr indent="457200" lvl="0" marL="457200" rtl="0" algn="just">
              <a:spcBef>
                <a:spcPts val="400"/>
              </a:spcBef>
              <a:spcAft>
                <a:spcPts val="0"/>
              </a:spcAft>
              <a:buSzPts val="1904"/>
              <a:buNone/>
            </a:pPr>
            <a:r>
              <a:rPr lang="en-US" sz="2800">
                <a:latin typeface="Times New Roman"/>
                <a:ea typeface="Times New Roman"/>
                <a:cs typeface="Times New Roman"/>
                <a:sym typeface="Times New Roman"/>
              </a:rPr>
              <a:t>II. Thủ tục tố tụng dân sự</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14" name="Google Shape;114;p14"/>
          <p:cNvSpPr txBox="1"/>
          <p:nvPr>
            <p:ph type="title"/>
          </p:nvPr>
        </p:nvSpPr>
        <p:spPr>
          <a:xfrm>
            <a:off x="914400" y="8382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90"/>
              <a:buFont typeface="Times New Roman"/>
              <a:buNone/>
            </a:pPr>
            <a:r>
              <a:rPr b="1" lang="en-US" sz="3690">
                <a:solidFill>
                  <a:schemeClr val="dk1"/>
                </a:solidFill>
                <a:latin typeface="Times New Roman"/>
                <a:ea typeface="Times New Roman"/>
                <a:cs typeface="Times New Roman"/>
                <a:sym typeface="Times New Roman"/>
              </a:rPr>
              <a:t>CHƯƠNG 4</a:t>
            </a:r>
            <a:endParaRPr/>
          </a:p>
        </p:txBody>
      </p:sp>
      <p:pic>
        <p:nvPicPr>
          <p:cNvPr descr="2.jpg" id="115" name="Google Shape;115;p14"/>
          <p:cNvPicPr preferRelativeResize="0"/>
          <p:nvPr/>
        </p:nvPicPr>
        <p:blipFill rotWithShape="1">
          <a:blip r:embed="rId3">
            <a:alphaModFix/>
          </a:blip>
          <a:srcRect b="0" l="0" r="0" t="0"/>
          <a:stretch/>
        </p:blipFill>
        <p:spPr>
          <a:xfrm>
            <a:off x="5614147" y="1828800"/>
            <a:ext cx="2958353" cy="4191000"/>
          </a:xfrm>
          <a:prstGeom prst="rect">
            <a:avLst/>
          </a:prstGeom>
          <a:noFill/>
          <a:ln>
            <a:noFill/>
          </a:ln>
        </p:spPr>
      </p:pic>
      <p:pic>
        <p:nvPicPr>
          <p:cNvPr descr="4.png" id="116" name="Google Shape;116;p14"/>
          <p:cNvPicPr preferRelativeResize="0"/>
          <p:nvPr/>
        </p:nvPicPr>
        <p:blipFill rotWithShape="1">
          <a:blip r:embed="rId4">
            <a:alphaModFix/>
          </a:blip>
          <a:srcRect b="0" l="0" r="0" t="0"/>
          <a:stretch/>
        </p:blipFill>
        <p:spPr>
          <a:xfrm>
            <a:off x="990600" y="3352800"/>
            <a:ext cx="4495800" cy="32032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idx="1" type="body"/>
          </p:nvPr>
        </p:nvSpPr>
        <p:spPr>
          <a:xfrm>
            <a:off x="838200" y="609600"/>
            <a:ext cx="3733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I.Khái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pic>
        <p:nvPicPr>
          <p:cNvPr descr="3.png" id="122" name="Google Shape;122;p15"/>
          <p:cNvPicPr preferRelativeResize="0"/>
          <p:nvPr/>
        </p:nvPicPr>
        <p:blipFill rotWithShape="1">
          <a:blip r:embed="rId3">
            <a:alphaModFix/>
          </a:blip>
          <a:srcRect b="0" l="0" r="0" t="0"/>
          <a:stretch/>
        </p:blipFill>
        <p:spPr>
          <a:xfrm>
            <a:off x="7086600" y="381000"/>
            <a:ext cx="1676400" cy="1676400"/>
          </a:xfrm>
          <a:prstGeom prst="rect">
            <a:avLst/>
          </a:prstGeom>
          <a:noFill/>
          <a:ln>
            <a:noFill/>
          </a:ln>
        </p:spPr>
      </p:pic>
      <p:sp>
        <p:nvSpPr>
          <p:cNvPr id="123" name="Google Shape;123;p15"/>
          <p:cNvSpPr txBox="1"/>
          <p:nvPr/>
        </p:nvSpPr>
        <p:spPr>
          <a:xfrm>
            <a:off x="990600" y="2057400"/>
            <a:ext cx="7772400" cy="230832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Khái niệm: </a:t>
            </a:r>
            <a:r>
              <a:rPr lang="en-US" sz="2400">
                <a:solidFill>
                  <a:schemeClr val="dk1"/>
                </a:solidFill>
                <a:latin typeface="Times New Roman"/>
                <a:ea typeface="Times New Roman"/>
                <a:cs typeface="Times New Roman"/>
                <a:sym typeface="Times New Roman"/>
              </a:rPr>
              <a:t>là một ngành luật trong hệ thống pháp luật, bao gồm hệ thống các QPPL điều chỉnh </a:t>
            </a:r>
            <a:r>
              <a:rPr lang="en-US" sz="2400">
                <a:solidFill>
                  <a:srgbClr val="FF0000"/>
                </a:solidFill>
                <a:latin typeface="Times New Roman"/>
                <a:ea typeface="Times New Roman"/>
                <a:cs typeface="Times New Roman"/>
                <a:sym typeface="Times New Roman"/>
              </a:rPr>
              <a:t>các quan hệ phát sinh trong tố tụng dân sự </a:t>
            </a:r>
            <a:r>
              <a:rPr lang="en-US" sz="2400">
                <a:solidFill>
                  <a:schemeClr val="dk1"/>
                </a:solidFill>
                <a:latin typeface="Times New Roman"/>
                <a:ea typeface="Times New Roman"/>
                <a:cs typeface="Times New Roman"/>
                <a:sym typeface="Times New Roman"/>
              </a:rPr>
              <a:t>để bảo đảm việc </a:t>
            </a:r>
            <a:r>
              <a:rPr b="1" lang="en-US" sz="2400">
                <a:solidFill>
                  <a:srgbClr val="FF0000"/>
                </a:solidFill>
                <a:latin typeface="Times New Roman"/>
                <a:ea typeface="Times New Roman"/>
                <a:cs typeface="Times New Roman"/>
                <a:sym typeface="Times New Roman"/>
              </a:rPr>
              <a:t>giải quyết vụ việc dân sự</a:t>
            </a:r>
            <a:r>
              <a:rPr lang="en-US" sz="2400">
                <a:solidFill>
                  <a:schemeClr val="dk1"/>
                </a:solidFill>
                <a:latin typeface="Times New Roman"/>
                <a:ea typeface="Times New Roman"/>
                <a:cs typeface="Times New Roman"/>
                <a:sym typeface="Times New Roman"/>
              </a:rPr>
              <a:t> và </a:t>
            </a:r>
            <a:r>
              <a:rPr b="1" lang="en-US" sz="2400">
                <a:solidFill>
                  <a:srgbClr val="FF0000"/>
                </a:solidFill>
                <a:latin typeface="Times New Roman"/>
                <a:ea typeface="Times New Roman"/>
                <a:cs typeface="Times New Roman"/>
                <a:sym typeface="Times New Roman"/>
              </a:rPr>
              <a:t>thi hành án dân sự </a:t>
            </a:r>
            <a:r>
              <a:rPr lang="en-US" sz="2400">
                <a:solidFill>
                  <a:schemeClr val="dk1"/>
                </a:solidFill>
                <a:latin typeface="Times New Roman"/>
                <a:ea typeface="Times New Roman"/>
                <a:cs typeface="Times New Roman"/>
                <a:sym typeface="Times New Roman"/>
              </a:rPr>
              <a:t>nhanh chóng, đúng đắn, bảo vệ quyền, lợi ích hợp pháp của cá nhân, cơ quan, tổ chức và lợi ích của Nhà nước</a:t>
            </a:r>
            <a:endParaRPr/>
          </a:p>
        </p:txBody>
      </p:sp>
      <p:pic>
        <p:nvPicPr>
          <p:cNvPr descr="1.jpg" id="124" name="Google Shape;124;p15"/>
          <p:cNvPicPr preferRelativeResize="0"/>
          <p:nvPr/>
        </p:nvPicPr>
        <p:blipFill rotWithShape="1">
          <a:blip r:embed="rId4">
            <a:alphaModFix/>
          </a:blip>
          <a:srcRect b="0" l="0" r="0" t="0"/>
          <a:stretch/>
        </p:blipFill>
        <p:spPr>
          <a:xfrm>
            <a:off x="3352800" y="4114800"/>
            <a:ext cx="5503333" cy="228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idx="1" type="body"/>
          </p:nvPr>
        </p:nvSpPr>
        <p:spPr>
          <a:xfrm>
            <a:off x="838200" y="609600"/>
            <a:ext cx="3733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I.Khái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grpSp>
        <p:nvGrpSpPr>
          <p:cNvPr id="130" name="Google Shape;130;p16"/>
          <p:cNvGrpSpPr/>
          <p:nvPr/>
        </p:nvGrpSpPr>
        <p:grpSpPr>
          <a:xfrm>
            <a:off x="2031600" y="1600253"/>
            <a:ext cx="5690399" cy="3834545"/>
            <a:chOff x="1041000" y="53"/>
            <a:chExt cx="5690399" cy="3834545"/>
          </a:xfrm>
        </p:grpSpPr>
        <p:sp>
          <p:nvSpPr>
            <p:cNvPr id="131" name="Google Shape;131;p16"/>
            <p:cNvSpPr/>
            <p:nvPr/>
          </p:nvSpPr>
          <p:spPr>
            <a:xfrm>
              <a:off x="3750714" y="1548654"/>
              <a:ext cx="1490342" cy="479919"/>
            </a:xfrm>
            <a:custGeom>
              <a:rect b="b" l="l" r="r" t="t"/>
              <a:pathLst>
                <a:path extrusionOk="0" h="120000" w="120000">
                  <a:moveTo>
                    <a:pt x="0" y="0"/>
                  </a:moveTo>
                  <a:lnTo>
                    <a:pt x="0" y="63510"/>
                  </a:lnTo>
                  <a:lnTo>
                    <a:pt x="120000" y="63510"/>
                  </a:lnTo>
                  <a:lnTo>
                    <a:pt x="120000" y="120000"/>
                  </a:lnTo>
                </a:path>
              </a:pathLst>
            </a:custGeom>
            <a:noFill/>
            <a:ln cap="flat" cmpd="thickThin" w="55000">
              <a:solidFill>
                <a:srgbClr val="207F97"/>
              </a:solidFill>
              <a:prstDash val="solid"/>
              <a:round/>
              <a:headEnd len="sm" w="sm" type="none"/>
              <a:tailEnd len="sm" w="sm" type="none"/>
            </a:ln>
          </p:spPr>
        </p:sp>
        <p:sp>
          <p:nvSpPr>
            <p:cNvPr id="132" name="Google Shape;132;p16"/>
            <p:cNvSpPr/>
            <p:nvPr/>
          </p:nvSpPr>
          <p:spPr>
            <a:xfrm>
              <a:off x="2260371" y="1548654"/>
              <a:ext cx="1490342" cy="479919"/>
            </a:xfrm>
            <a:custGeom>
              <a:rect b="b" l="l" r="r" t="t"/>
              <a:pathLst>
                <a:path extrusionOk="0" h="120000" w="120000">
                  <a:moveTo>
                    <a:pt x="120000" y="0"/>
                  </a:moveTo>
                  <a:lnTo>
                    <a:pt x="120000" y="63510"/>
                  </a:lnTo>
                  <a:lnTo>
                    <a:pt x="0" y="63510"/>
                  </a:lnTo>
                  <a:lnTo>
                    <a:pt x="0" y="120000"/>
                  </a:lnTo>
                </a:path>
              </a:pathLst>
            </a:custGeom>
            <a:noFill/>
            <a:ln cap="flat" cmpd="thickThin" w="55000">
              <a:solidFill>
                <a:srgbClr val="207F97"/>
              </a:solidFill>
              <a:prstDash val="solid"/>
              <a:round/>
              <a:headEnd len="sm" w="sm" type="none"/>
              <a:tailEnd len="sm" w="sm" type="none"/>
            </a:ln>
          </p:spPr>
        </p:sp>
        <p:sp>
          <p:nvSpPr>
            <p:cNvPr id="133" name="Google Shape;133;p16"/>
            <p:cNvSpPr/>
            <p:nvPr/>
          </p:nvSpPr>
          <p:spPr>
            <a:xfrm>
              <a:off x="1447797" y="53"/>
              <a:ext cx="4605833" cy="1548601"/>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1718769" y="257476"/>
              <a:ext cx="4605833" cy="1548601"/>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txBox="1"/>
            <p:nvPr/>
          </p:nvSpPr>
          <p:spPr>
            <a:xfrm>
              <a:off x="1764126" y="302833"/>
              <a:ext cx="4515119" cy="1457887"/>
            </a:xfrm>
            <a:prstGeom prst="rect">
              <a:avLst/>
            </a:prstGeom>
            <a:noFill/>
            <a:ln>
              <a:noFill/>
            </a:ln>
          </p:spPr>
          <p:txBody>
            <a:bodyPr anchorCtr="0" anchor="ctr" bIns="118100" lIns="118100" spcFirstLastPara="1" rIns="118100" wrap="square" tIns="118100">
              <a:noAutofit/>
            </a:bodyPr>
            <a:lstStyle/>
            <a:p>
              <a:pPr indent="0" lvl="0" marL="0" marR="0" rtl="0" algn="ctr">
                <a:lnSpc>
                  <a:spcPct val="90000"/>
                </a:lnSpc>
                <a:spcBef>
                  <a:spcPts val="0"/>
                </a:spcBef>
                <a:spcAft>
                  <a:spcPts val="0"/>
                </a:spcAft>
                <a:buClr>
                  <a:schemeClr val="dk1"/>
                </a:buClr>
                <a:buSzPts val="3100"/>
                <a:buFont typeface="Times New Roman"/>
                <a:buNone/>
              </a:pPr>
              <a:r>
                <a:rPr lang="en-US" sz="3100">
                  <a:solidFill>
                    <a:schemeClr val="dk1"/>
                  </a:solidFill>
                  <a:latin typeface="Times New Roman"/>
                  <a:ea typeface="Times New Roman"/>
                  <a:cs typeface="Times New Roman"/>
                  <a:sym typeface="Times New Roman"/>
                </a:rPr>
                <a:t>Vụ việc dân sự</a:t>
              </a:r>
              <a:endParaRPr/>
            </a:p>
            <a:p>
              <a:pPr indent="0" lvl="0" marL="0" marR="0" rtl="0" algn="ctr">
                <a:lnSpc>
                  <a:spcPct val="90000"/>
                </a:lnSpc>
                <a:spcBef>
                  <a:spcPts val="1085"/>
                </a:spcBef>
                <a:spcAft>
                  <a:spcPts val="0"/>
                </a:spcAft>
                <a:buClr>
                  <a:srgbClr val="FF0000"/>
                </a:buClr>
                <a:buSzPts val="3100"/>
                <a:buFont typeface="Times New Roman"/>
                <a:buNone/>
              </a:pPr>
              <a:r>
                <a:rPr lang="en-US" sz="3100">
                  <a:solidFill>
                    <a:srgbClr val="FF0000"/>
                  </a:solidFill>
                  <a:latin typeface="Times New Roman"/>
                  <a:ea typeface="Times New Roman"/>
                  <a:cs typeface="Times New Roman"/>
                  <a:sym typeface="Times New Roman"/>
                </a:rPr>
                <a:t>civil cases and matters</a:t>
              </a:r>
              <a:endParaRPr/>
            </a:p>
          </p:txBody>
        </p:sp>
        <p:sp>
          <p:nvSpPr>
            <p:cNvPr id="136" name="Google Shape;136;p16"/>
            <p:cNvSpPr/>
            <p:nvPr/>
          </p:nvSpPr>
          <p:spPr>
            <a:xfrm>
              <a:off x="1041000" y="2028574"/>
              <a:ext cx="2438742" cy="1548601"/>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1311972" y="2285997"/>
              <a:ext cx="2438742" cy="1548601"/>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txBox="1"/>
            <p:nvPr/>
          </p:nvSpPr>
          <p:spPr>
            <a:xfrm>
              <a:off x="1357329" y="2331354"/>
              <a:ext cx="2348028" cy="1457887"/>
            </a:xfrm>
            <a:prstGeom prst="rect">
              <a:avLst/>
            </a:prstGeom>
            <a:noFill/>
            <a:ln>
              <a:noFill/>
            </a:ln>
          </p:spPr>
          <p:txBody>
            <a:bodyPr anchorCtr="0" anchor="ctr" bIns="118100" lIns="118100" spcFirstLastPara="1" rIns="118100" wrap="square" tIns="118100">
              <a:noAutofit/>
            </a:bodyPr>
            <a:lstStyle/>
            <a:p>
              <a:pPr indent="0" lvl="0" marL="0" marR="0" rtl="0" algn="ctr">
                <a:lnSpc>
                  <a:spcPct val="90000"/>
                </a:lnSpc>
                <a:spcBef>
                  <a:spcPts val="0"/>
                </a:spcBef>
                <a:spcAft>
                  <a:spcPts val="0"/>
                </a:spcAft>
                <a:buClr>
                  <a:schemeClr val="dk1"/>
                </a:buClr>
                <a:buSzPts val="3100"/>
                <a:buFont typeface="Times New Roman"/>
                <a:buNone/>
              </a:pPr>
              <a:r>
                <a:rPr lang="en-US" sz="3100">
                  <a:solidFill>
                    <a:schemeClr val="dk1"/>
                  </a:solidFill>
                  <a:latin typeface="Times New Roman"/>
                  <a:ea typeface="Times New Roman"/>
                  <a:cs typeface="Times New Roman"/>
                  <a:sym typeface="Times New Roman"/>
                </a:rPr>
                <a:t>Vụ án dân sự </a:t>
              </a:r>
              <a:r>
                <a:rPr lang="en-US" sz="3100">
                  <a:solidFill>
                    <a:srgbClr val="FF0000"/>
                  </a:solidFill>
                  <a:latin typeface="Times New Roman"/>
                  <a:ea typeface="Times New Roman"/>
                  <a:cs typeface="Times New Roman"/>
                  <a:sym typeface="Times New Roman"/>
                </a:rPr>
                <a:t>civil cases</a:t>
              </a:r>
              <a:endParaRPr/>
            </a:p>
          </p:txBody>
        </p:sp>
        <p:sp>
          <p:nvSpPr>
            <p:cNvPr id="139" name="Google Shape;139;p16"/>
            <p:cNvSpPr/>
            <p:nvPr/>
          </p:nvSpPr>
          <p:spPr>
            <a:xfrm>
              <a:off x="4021685" y="2028574"/>
              <a:ext cx="2438742" cy="1548601"/>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4292657" y="2285997"/>
              <a:ext cx="2438742" cy="1548601"/>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txBox="1"/>
            <p:nvPr/>
          </p:nvSpPr>
          <p:spPr>
            <a:xfrm>
              <a:off x="4338014" y="2331354"/>
              <a:ext cx="2348028" cy="1457887"/>
            </a:xfrm>
            <a:prstGeom prst="rect">
              <a:avLst/>
            </a:prstGeom>
            <a:noFill/>
            <a:ln>
              <a:noFill/>
            </a:ln>
          </p:spPr>
          <p:txBody>
            <a:bodyPr anchorCtr="0" anchor="ctr" bIns="118100" lIns="118100" spcFirstLastPara="1" rIns="118100" wrap="square" tIns="118100">
              <a:noAutofit/>
            </a:bodyPr>
            <a:lstStyle/>
            <a:p>
              <a:pPr indent="0" lvl="0" marL="0" marR="0" rtl="0" algn="ctr">
                <a:lnSpc>
                  <a:spcPct val="90000"/>
                </a:lnSpc>
                <a:spcBef>
                  <a:spcPts val="0"/>
                </a:spcBef>
                <a:spcAft>
                  <a:spcPts val="0"/>
                </a:spcAft>
                <a:buClr>
                  <a:schemeClr val="dk1"/>
                </a:buClr>
                <a:buSzPts val="3100"/>
                <a:buFont typeface="Times New Roman"/>
                <a:buNone/>
              </a:pPr>
              <a:r>
                <a:rPr lang="en-US" sz="3100">
                  <a:solidFill>
                    <a:schemeClr val="dk1"/>
                  </a:solidFill>
                  <a:latin typeface="Times New Roman"/>
                  <a:ea typeface="Times New Roman"/>
                  <a:cs typeface="Times New Roman"/>
                  <a:sym typeface="Times New Roman"/>
                </a:rPr>
                <a:t>Việc dân sự</a:t>
              </a:r>
              <a:endParaRPr/>
            </a:p>
            <a:p>
              <a:pPr indent="0" lvl="0" marL="0" marR="0" rtl="0" algn="ctr">
                <a:lnSpc>
                  <a:spcPct val="90000"/>
                </a:lnSpc>
                <a:spcBef>
                  <a:spcPts val="1085"/>
                </a:spcBef>
                <a:spcAft>
                  <a:spcPts val="0"/>
                </a:spcAft>
                <a:buClr>
                  <a:srgbClr val="FF0000"/>
                </a:buClr>
                <a:buSzPts val="3100"/>
                <a:buFont typeface="Times New Roman"/>
                <a:buNone/>
              </a:pPr>
              <a:r>
                <a:rPr lang="en-US" sz="3100">
                  <a:solidFill>
                    <a:srgbClr val="FF0000"/>
                  </a:solidFill>
                  <a:latin typeface="Times New Roman"/>
                  <a:ea typeface="Times New Roman"/>
                  <a:cs typeface="Times New Roman"/>
                  <a:sym typeface="Times New Roman"/>
                </a:rPr>
                <a:t>civil matters</a:t>
              </a:r>
              <a:endParaRPr/>
            </a:p>
          </p:txBody>
        </p:sp>
      </p:grpSp>
      <p:pic>
        <p:nvPicPr>
          <p:cNvPr descr="3.jpg" id="142" name="Google Shape;142;p16"/>
          <p:cNvPicPr preferRelativeResize="0"/>
          <p:nvPr/>
        </p:nvPicPr>
        <p:blipFill rotWithShape="1">
          <a:blip r:embed="rId3">
            <a:alphaModFix/>
          </a:blip>
          <a:srcRect b="0" l="0" r="0" t="0"/>
          <a:stretch/>
        </p:blipFill>
        <p:spPr>
          <a:xfrm>
            <a:off x="2490020" y="5486400"/>
            <a:ext cx="2081980" cy="1066800"/>
          </a:xfrm>
          <a:prstGeom prst="rect">
            <a:avLst/>
          </a:prstGeom>
          <a:noFill/>
          <a:ln>
            <a:noFill/>
          </a:ln>
        </p:spPr>
      </p:pic>
      <p:pic>
        <p:nvPicPr>
          <p:cNvPr descr="4.jpg" id="143" name="Google Shape;143;p16"/>
          <p:cNvPicPr preferRelativeResize="0"/>
          <p:nvPr/>
        </p:nvPicPr>
        <p:blipFill rotWithShape="1">
          <a:blip r:embed="rId4">
            <a:alphaModFix/>
          </a:blip>
          <a:srcRect b="0" l="0" r="0" t="0"/>
          <a:stretch/>
        </p:blipFill>
        <p:spPr>
          <a:xfrm>
            <a:off x="5257800" y="5457825"/>
            <a:ext cx="2562225" cy="1095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ph idx="1" type="body"/>
          </p:nvPr>
        </p:nvSpPr>
        <p:spPr>
          <a:xfrm>
            <a:off x="838200" y="609600"/>
            <a:ext cx="3733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I.Khái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grpSp>
        <p:nvGrpSpPr>
          <p:cNvPr id="149" name="Google Shape;149;p17"/>
          <p:cNvGrpSpPr/>
          <p:nvPr/>
        </p:nvGrpSpPr>
        <p:grpSpPr>
          <a:xfrm>
            <a:off x="838200" y="1676453"/>
            <a:ext cx="8000999" cy="4419492"/>
            <a:chOff x="0" y="53"/>
            <a:chExt cx="8000999" cy="4419492"/>
          </a:xfrm>
        </p:grpSpPr>
        <p:sp>
          <p:nvSpPr>
            <p:cNvPr id="150" name="Google Shape;150;p17"/>
            <p:cNvSpPr/>
            <p:nvPr/>
          </p:nvSpPr>
          <p:spPr>
            <a:xfrm rot="5400000">
              <a:off x="4578340" y="-1482341"/>
              <a:ext cx="1724679" cy="5120640"/>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txBox="1"/>
            <p:nvPr/>
          </p:nvSpPr>
          <p:spPr>
            <a:xfrm>
              <a:off x="2880360" y="299831"/>
              <a:ext cx="5036448" cy="1556295"/>
            </a:xfrm>
            <a:prstGeom prst="rect">
              <a:avLst/>
            </a:prstGeom>
            <a:noFill/>
            <a:ln>
              <a:noFill/>
            </a:ln>
          </p:spPr>
          <p:txBody>
            <a:bodyPr anchorCtr="0" anchor="ctr" bIns="43800" lIns="87625" spcFirstLastPara="1" rIns="87625" wrap="square" tIns="43800">
              <a:noAutofit/>
            </a:bodyPr>
            <a:lstStyle/>
            <a:p>
              <a:pPr indent="-228600" lvl="1" marL="228600" marR="0" rtl="0" algn="just">
                <a:lnSpc>
                  <a:spcPct val="90000"/>
                </a:lnSpc>
                <a:spcBef>
                  <a:spcPts val="0"/>
                </a:spcBef>
                <a:spcAft>
                  <a:spcPts val="0"/>
                </a:spcAft>
                <a:buClr>
                  <a:schemeClr val="dk1"/>
                </a:buClr>
                <a:buSzPts val="2300"/>
                <a:buFont typeface="Times New Roman"/>
                <a:buChar char="•"/>
              </a:pPr>
              <a:r>
                <a:rPr b="0" i="0" lang="en-US" sz="2300" u="none" cap="none" strike="noStrike">
                  <a:solidFill>
                    <a:schemeClr val="dk1"/>
                  </a:solidFill>
                  <a:latin typeface="Times New Roman"/>
                  <a:ea typeface="Times New Roman"/>
                  <a:cs typeface="Times New Roman"/>
                  <a:sym typeface="Times New Roman"/>
                </a:rPr>
                <a:t>Khởi kiện yêu cầu </a:t>
              </a:r>
              <a:r>
                <a:rPr b="1" i="0" lang="en-US" sz="2300" u="none" cap="none" strike="noStrike">
                  <a:solidFill>
                    <a:srgbClr val="FF0000"/>
                  </a:solidFill>
                  <a:latin typeface="Times New Roman"/>
                  <a:ea typeface="Times New Roman"/>
                  <a:cs typeface="Times New Roman"/>
                  <a:sym typeface="Times New Roman"/>
                </a:rPr>
                <a:t>giải quyết tranh chấp</a:t>
              </a:r>
              <a:r>
                <a:rPr b="0" i="0" lang="en-US" sz="2300" u="none" cap="none" strike="noStrike">
                  <a:solidFill>
                    <a:schemeClr val="dk1"/>
                  </a:solidFill>
                  <a:latin typeface="Times New Roman"/>
                  <a:ea typeface="Times New Roman"/>
                  <a:cs typeface="Times New Roman"/>
                  <a:sym typeface="Times New Roman"/>
                </a:rPr>
                <a:t> dân sự, hôn nhân gia đình, kinh doanh thương mại, lao động</a:t>
              </a:r>
              <a:endParaRPr/>
            </a:p>
          </p:txBody>
        </p:sp>
        <p:sp>
          <p:nvSpPr>
            <p:cNvPr id="152" name="Google Shape;152;p17"/>
            <p:cNvSpPr/>
            <p:nvPr/>
          </p:nvSpPr>
          <p:spPr>
            <a:xfrm>
              <a:off x="0" y="53"/>
              <a:ext cx="2880360" cy="2155849"/>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txBox="1"/>
            <p:nvPr/>
          </p:nvSpPr>
          <p:spPr>
            <a:xfrm>
              <a:off x="105240" y="105293"/>
              <a:ext cx="2669880" cy="1945369"/>
            </a:xfrm>
            <a:prstGeom prst="rect">
              <a:avLst/>
            </a:prstGeom>
            <a:noFill/>
            <a:ln>
              <a:noFill/>
            </a:ln>
          </p:spPr>
          <p:txBody>
            <a:bodyPr anchorCtr="0" anchor="ctr" bIns="121900" lIns="243825" spcFirstLastPara="1" rIns="243825" wrap="square" tIns="121900">
              <a:noAutofit/>
            </a:bodyPr>
            <a:lstStyle/>
            <a:p>
              <a:pPr indent="0" lvl="0" marL="0" marR="0" rtl="0" algn="ctr">
                <a:lnSpc>
                  <a:spcPct val="90000"/>
                </a:lnSpc>
                <a:spcBef>
                  <a:spcPts val="0"/>
                </a:spcBef>
                <a:spcAft>
                  <a:spcPts val="0"/>
                </a:spcAft>
                <a:buClr>
                  <a:schemeClr val="lt1"/>
                </a:buClr>
                <a:buSzPts val="6400"/>
                <a:buFont typeface="Times New Roman"/>
                <a:buNone/>
              </a:pPr>
              <a:r>
                <a:rPr lang="en-US" sz="6400">
                  <a:solidFill>
                    <a:schemeClr val="lt1"/>
                  </a:solidFill>
                  <a:latin typeface="Times New Roman"/>
                  <a:ea typeface="Times New Roman"/>
                  <a:cs typeface="Times New Roman"/>
                  <a:sym typeface="Times New Roman"/>
                </a:rPr>
                <a:t>Vụ án dân sự</a:t>
              </a:r>
              <a:endParaRPr/>
            </a:p>
          </p:txBody>
        </p:sp>
        <p:sp>
          <p:nvSpPr>
            <p:cNvPr id="154" name="Google Shape;154;p17"/>
            <p:cNvSpPr/>
            <p:nvPr/>
          </p:nvSpPr>
          <p:spPr>
            <a:xfrm rot="5400000">
              <a:off x="4578340" y="781301"/>
              <a:ext cx="1724679" cy="5120640"/>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txBox="1"/>
            <p:nvPr/>
          </p:nvSpPr>
          <p:spPr>
            <a:xfrm>
              <a:off x="2880360" y="2563473"/>
              <a:ext cx="5036448" cy="1556295"/>
            </a:xfrm>
            <a:prstGeom prst="rect">
              <a:avLst/>
            </a:prstGeom>
            <a:noFill/>
            <a:ln>
              <a:noFill/>
            </a:ln>
          </p:spPr>
          <p:txBody>
            <a:bodyPr anchorCtr="0" anchor="ctr" bIns="43800" lIns="87625" spcFirstLastPara="1" rIns="87625" wrap="square" tIns="43800">
              <a:noAutofit/>
            </a:bodyPr>
            <a:lstStyle/>
            <a:p>
              <a:pPr indent="-228600" lvl="1" marL="228600" marR="0" rtl="0" algn="just">
                <a:lnSpc>
                  <a:spcPct val="90000"/>
                </a:lnSpc>
                <a:spcBef>
                  <a:spcPts val="0"/>
                </a:spcBef>
                <a:spcAft>
                  <a:spcPts val="0"/>
                </a:spcAft>
                <a:buClr>
                  <a:schemeClr val="dk1"/>
                </a:buClr>
                <a:buSzPts val="2300"/>
                <a:buFont typeface="Times New Roman"/>
                <a:buChar char="•"/>
              </a:pPr>
              <a:r>
                <a:rPr b="0" i="0" lang="en-US" sz="2300" u="none" cap="none" strike="noStrike">
                  <a:solidFill>
                    <a:schemeClr val="dk1"/>
                  </a:solidFill>
                  <a:latin typeface="Times New Roman"/>
                  <a:ea typeface="Times New Roman"/>
                  <a:cs typeface="Times New Roman"/>
                  <a:sym typeface="Times New Roman"/>
                </a:rPr>
                <a:t>Yêu cầu </a:t>
              </a:r>
              <a:r>
                <a:rPr b="1" i="0" lang="en-US" sz="2300" u="none" cap="none" strike="noStrike">
                  <a:solidFill>
                    <a:srgbClr val="FF0000"/>
                  </a:solidFill>
                  <a:latin typeface="Times New Roman"/>
                  <a:ea typeface="Times New Roman"/>
                  <a:cs typeface="Times New Roman"/>
                  <a:sym typeface="Times New Roman"/>
                </a:rPr>
                <a:t>công nhận hoặc không công nhận</a:t>
              </a:r>
              <a:r>
                <a:rPr b="0" i="0" lang="en-US" sz="2300" u="none" cap="none" strike="noStrike">
                  <a:solidFill>
                    <a:schemeClr val="dk1"/>
                  </a:solidFill>
                  <a:latin typeface="Times New Roman"/>
                  <a:ea typeface="Times New Roman"/>
                  <a:cs typeface="Times New Roman"/>
                  <a:sym typeface="Times New Roman"/>
                </a:rPr>
                <a:t> sự kiện pháp lý làm phát sinh quyền, nghĩa vụ dân sự, hôn nhân gia đình, kinh doanh thương mại, lao động</a:t>
              </a:r>
              <a:endParaRPr/>
            </a:p>
          </p:txBody>
        </p:sp>
        <p:sp>
          <p:nvSpPr>
            <p:cNvPr id="156" name="Google Shape;156;p17"/>
            <p:cNvSpPr/>
            <p:nvPr/>
          </p:nvSpPr>
          <p:spPr>
            <a:xfrm>
              <a:off x="0" y="2263696"/>
              <a:ext cx="2880360" cy="2155849"/>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txBox="1"/>
            <p:nvPr/>
          </p:nvSpPr>
          <p:spPr>
            <a:xfrm>
              <a:off x="105240" y="2368936"/>
              <a:ext cx="2669880" cy="1945369"/>
            </a:xfrm>
            <a:prstGeom prst="rect">
              <a:avLst/>
            </a:prstGeom>
            <a:noFill/>
            <a:ln>
              <a:noFill/>
            </a:ln>
          </p:spPr>
          <p:txBody>
            <a:bodyPr anchorCtr="0" anchor="ctr" bIns="121900" lIns="243825" spcFirstLastPara="1" rIns="243825" wrap="square" tIns="121900">
              <a:noAutofit/>
            </a:bodyPr>
            <a:lstStyle/>
            <a:p>
              <a:pPr indent="0" lvl="0" marL="0" marR="0" rtl="0" algn="ctr">
                <a:lnSpc>
                  <a:spcPct val="90000"/>
                </a:lnSpc>
                <a:spcBef>
                  <a:spcPts val="0"/>
                </a:spcBef>
                <a:spcAft>
                  <a:spcPts val="0"/>
                </a:spcAft>
                <a:buClr>
                  <a:schemeClr val="lt1"/>
                </a:buClr>
                <a:buSzPts val="6400"/>
                <a:buFont typeface="Times New Roman"/>
                <a:buNone/>
              </a:pPr>
              <a:r>
                <a:rPr lang="en-US" sz="6400">
                  <a:solidFill>
                    <a:schemeClr val="lt1"/>
                  </a:solidFill>
                  <a:latin typeface="Times New Roman"/>
                  <a:ea typeface="Times New Roman"/>
                  <a:cs typeface="Times New Roman"/>
                  <a:sym typeface="Times New Roman"/>
                </a:rPr>
                <a:t>Việc dân sự</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idx="1" type="body"/>
          </p:nvPr>
        </p:nvSpPr>
        <p:spPr>
          <a:xfrm>
            <a:off x="838200" y="609600"/>
            <a:ext cx="3733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I.Khái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grpSp>
        <p:nvGrpSpPr>
          <p:cNvPr id="163" name="Google Shape;163;p18"/>
          <p:cNvGrpSpPr/>
          <p:nvPr/>
        </p:nvGrpSpPr>
        <p:grpSpPr>
          <a:xfrm>
            <a:off x="915451" y="2288033"/>
            <a:ext cx="7998896" cy="4059932"/>
            <a:chOff x="1051" y="2033"/>
            <a:chExt cx="7998896" cy="4059932"/>
          </a:xfrm>
        </p:grpSpPr>
        <p:sp>
          <p:nvSpPr>
            <p:cNvPr id="164" name="Google Shape;164;p18"/>
            <p:cNvSpPr/>
            <p:nvPr/>
          </p:nvSpPr>
          <p:spPr>
            <a:xfrm rot="5400000">
              <a:off x="4673326" y="-2444120"/>
              <a:ext cx="782637" cy="5870605"/>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nvSpPr>
          <p:spPr>
            <a:xfrm>
              <a:off x="2129343" y="138068"/>
              <a:ext cx="5832400" cy="706227"/>
            </a:xfrm>
            <a:prstGeom prst="rect">
              <a:avLst/>
            </a:prstGeom>
            <a:noFill/>
            <a:ln>
              <a:noFill/>
            </a:ln>
          </p:spPr>
          <p:txBody>
            <a:bodyPr anchorCtr="0" anchor="ctr" bIns="123825" lIns="247650" spcFirstLastPara="1" rIns="247650" wrap="square" tIns="123825">
              <a:noAutofit/>
            </a:bodyPr>
            <a:lstStyle/>
            <a:p>
              <a:pPr indent="-285750" lvl="1" marL="285750" marR="0" rtl="0" algn="l">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Tranh chấp về </a:t>
              </a:r>
              <a:r>
                <a:rPr b="0" i="0" lang="en-US" sz="2800" u="none" cap="none" strike="noStrike">
                  <a:solidFill>
                    <a:srgbClr val="FF0000"/>
                  </a:solidFill>
                  <a:latin typeface="Times New Roman"/>
                  <a:ea typeface="Times New Roman"/>
                  <a:cs typeface="Times New Roman"/>
                  <a:sym typeface="Times New Roman"/>
                </a:rPr>
                <a:t>dân sự </a:t>
              </a:r>
              <a:r>
                <a:rPr b="0" i="0" lang="en-US" sz="2000" u="none" cap="none" strike="noStrike">
                  <a:solidFill>
                    <a:srgbClr val="FF0000"/>
                  </a:solidFill>
                  <a:latin typeface="Times New Roman"/>
                  <a:ea typeface="Times New Roman"/>
                  <a:cs typeface="Times New Roman"/>
                  <a:sym typeface="Times New Roman"/>
                </a:rPr>
                <a:t>(</a:t>
              </a:r>
              <a:r>
                <a:rPr b="0" i="1" lang="en-US" sz="2000" u="none" cap="none" strike="noStrike">
                  <a:solidFill>
                    <a:srgbClr val="FF0000"/>
                  </a:solidFill>
                  <a:latin typeface="Times New Roman"/>
                  <a:ea typeface="Times New Roman"/>
                  <a:cs typeface="Times New Roman"/>
                  <a:sym typeface="Times New Roman"/>
                </a:rPr>
                <a:t>Civil disputes)  </a:t>
              </a:r>
              <a:endParaRPr b="0" i="0" sz="2000" u="none" cap="none" strike="noStrike">
                <a:solidFill>
                  <a:srgbClr val="FF0000"/>
                </a:solidFill>
                <a:latin typeface="Times New Roman"/>
                <a:ea typeface="Times New Roman"/>
                <a:cs typeface="Times New Roman"/>
                <a:sym typeface="Times New Roman"/>
              </a:endParaRPr>
            </a:p>
          </p:txBody>
        </p:sp>
        <p:sp>
          <p:nvSpPr>
            <p:cNvPr id="166" name="Google Shape;166;p18"/>
            <p:cNvSpPr/>
            <p:nvPr/>
          </p:nvSpPr>
          <p:spPr>
            <a:xfrm>
              <a:off x="1051" y="2033"/>
              <a:ext cx="2128291" cy="978296"/>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txBox="1"/>
            <p:nvPr/>
          </p:nvSpPr>
          <p:spPr>
            <a:xfrm>
              <a:off x="48807" y="49789"/>
              <a:ext cx="2032779" cy="882784"/>
            </a:xfrm>
            <a:prstGeom prst="rect">
              <a:avLst/>
            </a:prstGeom>
            <a:noFill/>
            <a:ln>
              <a:noFill/>
            </a:ln>
          </p:spPr>
          <p:txBody>
            <a:bodyPr anchorCtr="0" anchor="ctr" bIns="60950" lIns="121900" spcFirstLastPara="1" rIns="121900" wrap="square" tIns="60950">
              <a:noAutofit/>
            </a:bodyPr>
            <a:lstStyle/>
            <a:p>
              <a:pPr indent="0" lvl="0" marL="0" marR="0" rtl="0" algn="l">
                <a:lnSpc>
                  <a:spcPct val="90000"/>
                </a:lnSpc>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Điều 26, BLTTDS</a:t>
              </a:r>
              <a:endParaRPr/>
            </a:p>
          </p:txBody>
        </p:sp>
        <p:sp>
          <p:nvSpPr>
            <p:cNvPr id="168" name="Google Shape;168;p18"/>
            <p:cNvSpPr/>
            <p:nvPr/>
          </p:nvSpPr>
          <p:spPr>
            <a:xfrm rot="5400000">
              <a:off x="4673326" y="-1416908"/>
              <a:ext cx="782637" cy="5870605"/>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txBox="1"/>
            <p:nvPr/>
          </p:nvSpPr>
          <p:spPr>
            <a:xfrm>
              <a:off x="2129343" y="1165280"/>
              <a:ext cx="5832400" cy="706227"/>
            </a:xfrm>
            <a:prstGeom prst="rect">
              <a:avLst/>
            </a:prstGeom>
            <a:noFill/>
            <a:ln>
              <a:noFill/>
            </a:ln>
          </p:spPr>
          <p:txBody>
            <a:bodyPr anchorCtr="0" anchor="ctr" bIns="123825" lIns="247650" spcFirstLastPara="1" rIns="247650" wrap="square" tIns="123825">
              <a:noAutofit/>
            </a:bodyPr>
            <a:lstStyle/>
            <a:p>
              <a:pPr indent="-285750" lvl="1" marL="285750" marR="0" rtl="0" algn="l">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Tranh chấp về </a:t>
              </a:r>
              <a:r>
                <a:rPr b="0" i="0" lang="en-US" sz="2800" u="none" cap="none" strike="noStrike">
                  <a:solidFill>
                    <a:srgbClr val="FF0000"/>
                  </a:solidFill>
                  <a:latin typeface="Times New Roman"/>
                  <a:ea typeface="Times New Roman"/>
                  <a:cs typeface="Times New Roman"/>
                  <a:sym typeface="Times New Roman"/>
                </a:rPr>
                <a:t>hôn nhân và gia đình </a:t>
              </a:r>
              <a:r>
                <a:rPr b="0" i="1" lang="en-US" sz="2000" u="none" cap="none" strike="noStrike">
                  <a:solidFill>
                    <a:srgbClr val="FF0000"/>
                  </a:solidFill>
                  <a:latin typeface="Times New Roman"/>
                  <a:ea typeface="Times New Roman"/>
                  <a:cs typeface="Times New Roman"/>
                  <a:sym typeface="Times New Roman"/>
                </a:rPr>
                <a:t>(Marriage and family-related disputes) </a:t>
              </a:r>
              <a:endParaRPr/>
            </a:p>
          </p:txBody>
        </p:sp>
        <p:sp>
          <p:nvSpPr>
            <p:cNvPr id="170" name="Google Shape;170;p18"/>
            <p:cNvSpPr/>
            <p:nvPr/>
          </p:nvSpPr>
          <p:spPr>
            <a:xfrm>
              <a:off x="1051" y="1029245"/>
              <a:ext cx="2128291" cy="978296"/>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txBox="1"/>
            <p:nvPr/>
          </p:nvSpPr>
          <p:spPr>
            <a:xfrm>
              <a:off x="48807" y="1077001"/>
              <a:ext cx="2032779" cy="882784"/>
            </a:xfrm>
            <a:prstGeom prst="rect">
              <a:avLst/>
            </a:prstGeom>
            <a:noFill/>
            <a:ln>
              <a:noFill/>
            </a:ln>
          </p:spPr>
          <p:txBody>
            <a:bodyPr anchorCtr="0" anchor="ctr" bIns="60950" lIns="121900" spcFirstLastPara="1" rIns="121900" wrap="square" tIns="60950">
              <a:noAutofit/>
            </a:bodyPr>
            <a:lstStyle/>
            <a:p>
              <a:pPr indent="0" lvl="0" marL="0" marR="0" rtl="0" algn="l">
                <a:lnSpc>
                  <a:spcPct val="90000"/>
                </a:lnSpc>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Điều 28, BLTTDS</a:t>
              </a:r>
              <a:endParaRPr/>
            </a:p>
          </p:txBody>
        </p:sp>
        <p:sp>
          <p:nvSpPr>
            <p:cNvPr id="172" name="Google Shape;172;p18"/>
            <p:cNvSpPr/>
            <p:nvPr/>
          </p:nvSpPr>
          <p:spPr>
            <a:xfrm rot="5400000">
              <a:off x="4673326" y="-389696"/>
              <a:ext cx="782637" cy="5870605"/>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txBox="1"/>
            <p:nvPr/>
          </p:nvSpPr>
          <p:spPr>
            <a:xfrm>
              <a:off x="2129343" y="2192492"/>
              <a:ext cx="5832400" cy="706227"/>
            </a:xfrm>
            <a:prstGeom prst="rect">
              <a:avLst/>
            </a:prstGeom>
            <a:noFill/>
            <a:ln>
              <a:noFill/>
            </a:ln>
          </p:spPr>
          <p:txBody>
            <a:bodyPr anchorCtr="0" anchor="ctr" bIns="123825" lIns="247650" spcFirstLastPara="1" rIns="247650" wrap="square" tIns="123825">
              <a:noAutofit/>
            </a:bodyPr>
            <a:lstStyle/>
            <a:p>
              <a:pPr indent="-285750" lvl="1" marL="285750" marR="0" rtl="0" algn="l">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Tranh chấp về </a:t>
              </a:r>
              <a:r>
                <a:rPr b="0" i="0" lang="en-US" sz="2800" u="none" cap="none" strike="noStrike">
                  <a:solidFill>
                    <a:srgbClr val="FF0000"/>
                  </a:solidFill>
                  <a:latin typeface="Times New Roman"/>
                  <a:ea typeface="Times New Roman"/>
                  <a:cs typeface="Times New Roman"/>
                  <a:sym typeface="Times New Roman"/>
                </a:rPr>
                <a:t>kinh doanh, thương mại </a:t>
              </a:r>
              <a:r>
                <a:rPr b="0" i="1" lang="en-US" sz="2000" u="none" cap="none" strike="noStrike">
                  <a:solidFill>
                    <a:srgbClr val="FF0000"/>
                  </a:solidFill>
                  <a:latin typeface="Times New Roman"/>
                  <a:ea typeface="Times New Roman"/>
                  <a:cs typeface="Times New Roman"/>
                  <a:sym typeface="Times New Roman"/>
                </a:rPr>
                <a:t>(Business, trade disputes) </a:t>
              </a:r>
              <a:endParaRPr/>
            </a:p>
          </p:txBody>
        </p:sp>
        <p:sp>
          <p:nvSpPr>
            <p:cNvPr id="174" name="Google Shape;174;p18"/>
            <p:cNvSpPr/>
            <p:nvPr/>
          </p:nvSpPr>
          <p:spPr>
            <a:xfrm>
              <a:off x="1051" y="2056457"/>
              <a:ext cx="2128291" cy="978296"/>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txBox="1"/>
            <p:nvPr/>
          </p:nvSpPr>
          <p:spPr>
            <a:xfrm>
              <a:off x="48807" y="2104213"/>
              <a:ext cx="2032779" cy="882784"/>
            </a:xfrm>
            <a:prstGeom prst="rect">
              <a:avLst/>
            </a:prstGeom>
            <a:noFill/>
            <a:ln>
              <a:noFill/>
            </a:ln>
          </p:spPr>
          <p:txBody>
            <a:bodyPr anchorCtr="0" anchor="ctr" bIns="60950" lIns="121900" spcFirstLastPara="1" rIns="121900" wrap="square" tIns="60950">
              <a:noAutofit/>
            </a:bodyPr>
            <a:lstStyle/>
            <a:p>
              <a:pPr indent="0" lvl="0" marL="0" marR="0" rtl="0" algn="l">
                <a:lnSpc>
                  <a:spcPct val="90000"/>
                </a:lnSpc>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Điều 30, BLTTDS</a:t>
              </a:r>
              <a:endParaRPr/>
            </a:p>
          </p:txBody>
        </p:sp>
        <p:sp>
          <p:nvSpPr>
            <p:cNvPr id="176" name="Google Shape;176;p18"/>
            <p:cNvSpPr/>
            <p:nvPr/>
          </p:nvSpPr>
          <p:spPr>
            <a:xfrm rot="5400000">
              <a:off x="4673326" y="637514"/>
              <a:ext cx="782637" cy="5870605"/>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txBox="1"/>
            <p:nvPr/>
          </p:nvSpPr>
          <p:spPr>
            <a:xfrm>
              <a:off x="2129343" y="3219703"/>
              <a:ext cx="5832400" cy="706227"/>
            </a:xfrm>
            <a:prstGeom prst="rect">
              <a:avLst/>
            </a:prstGeom>
            <a:noFill/>
            <a:ln>
              <a:noFill/>
            </a:ln>
          </p:spPr>
          <p:txBody>
            <a:bodyPr anchorCtr="0" anchor="ctr" bIns="123825" lIns="247650" spcFirstLastPara="1" rIns="247650" wrap="square" tIns="123825">
              <a:noAutofit/>
            </a:bodyPr>
            <a:lstStyle/>
            <a:p>
              <a:pPr indent="-285750" lvl="1" marL="285750" marR="0" rtl="0" algn="l">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Tranh chấp về </a:t>
              </a:r>
              <a:r>
                <a:rPr b="0" i="0" lang="en-US" sz="2800" u="none" cap="none" strike="noStrike">
                  <a:solidFill>
                    <a:srgbClr val="FF0000"/>
                  </a:solidFill>
                  <a:latin typeface="Times New Roman"/>
                  <a:ea typeface="Times New Roman"/>
                  <a:cs typeface="Times New Roman"/>
                  <a:sym typeface="Times New Roman"/>
                </a:rPr>
                <a:t>lao động </a:t>
              </a:r>
              <a:r>
                <a:rPr b="0" i="1" lang="en-US" sz="2000" u="none" cap="none" strike="noStrike">
                  <a:solidFill>
                    <a:srgbClr val="FF0000"/>
                  </a:solidFill>
                  <a:latin typeface="Times New Roman"/>
                  <a:ea typeface="Times New Roman"/>
                  <a:cs typeface="Times New Roman"/>
                  <a:sym typeface="Times New Roman"/>
                </a:rPr>
                <a:t>(Labor disputes) </a:t>
              </a:r>
              <a:endParaRPr/>
            </a:p>
          </p:txBody>
        </p:sp>
        <p:sp>
          <p:nvSpPr>
            <p:cNvPr id="178" name="Google Shape;178;p18"/>
            <p:cNvSpPr/>
            <p:nvPr/>
          </p:nvSpPr>
          <p:spPr>
            <a:xfrm>
              <a:off x="1051" y="3083669"/>
              <a:ext cx="2128291" cy="978296"/>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txBox="1"/>
            <p:nvPr/>
          </p:nvSpPr>
          <p:spPr>
            <a:xfrm>
              <a:off x="48807" y="3131425"/>
              <a:ext cx="2032779" cy="882784"/>
            </a:xfrm>
            <a:prstGeom prst="rect">
              <a:avLst/>
            </a:prstGeom>
            <a:noFill/>
            <a:ln>
              <a:noFill/>
            </a:ln>
          </p:spPr>
          <p:txBody>
            <a:bodyPr anchorCtr="0" anchor="ctr" bIns="60950" lIns="121900" spcFirstLastPara="1" rIns="121900" wrap="square" tIns="60950">
              <a:noAutofit/>
            </a:bodyPr>
            <a:lstStyle/>
            <a:p>
              <a:pPr indent="0" lvl="0" marL="0" marR="0" rtl="0" algn="l">
                <a:lnSpc>
                  <a:spcPct val="90000"/>
                </a:lnSpc>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Điều 32, BLTTDS</a:t>
              </a:r>
              <a:endParaRPr/>
            </a:p>
          </p:txBody>
        </p:sp>
      </p:grpSp>
      <p:sp>
        <p:nvSpPr>
          <p:cNvPr id="180" name="Google Shape;180;p18"/>
          <p:cNvSpPr/>
          <p:nvPr/>
        </p:nvSpPr>
        <p:spPr>
          <a:xfrm>
            <a:off x="3657600" y="1524000"/>
            <a:ext cx="3200400" cy="7620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Times New Roman"/>
                <a:ea typeface="Times New Roman"/>
                <a:cs typeface="Times New Roman"/>
                <a:sym typeface="Times New Roman"/>
              </a:rPr>
              <a:t>VỤ ÁN DÂN SỰ</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idx="1" type="body"/>
          </p:nvPr>
        </p:nvSpPr>
        <p:spPr>
          <a:xfrm>
            <a:off x="838200" y="609600"/>
            <a:ext cx="3733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I.Khái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grpSp>
        <p:nvGrpSpPr>
          <p:cNvPr id="186" name="Google Shape;186;p19"/>
          <p:cNvGrpSpPr/>
          <p:nvPr/>
        </p:nvGrpSpPr>
        <p:grpSpPr>
          <a:xfrm>
            <a:off x="855587" y="2364233"/>
            <a:ext cx="8118625" cy="4059932"/>
            <a:chOff x="322187" y="2033"/>
            <a:chExt cx="8118625" cy="4059932"/>
          </a:xfrm>
        </p:grpSpPr>
        <p:sp>
          <p:nvSpPr>
            <p:cNvPr id="187" name="Google Shape;187;p19"/>
            <p:cNvSpPr/>
            <p:nvPr/>
          </p:nvSpPr>
          <p:spPr>
            <a:xfrm rot="5400000">
              <a:off x="5245333" y="-2312977"/>
              <a:ext cx="782637" cy="5608320"/>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txBox="1"/>
            <p:nvPr/>
          </p:nvSpPr>
          <p:spPr>
            <a:xfrm>
              <a:off x="2832492" y="138069"/>
              <a:ext cx="5570115" cy="706227"/>
            </a:xfrm>
            <a:prstGeom prst="rect">
              <a:avLst/>
            </a:prstGeom>
            <a:noFill/>
            <a:ln>
              <a:noFill/>
            </a:ln>
          </p:spPr>
          <p:txBody>
            <a:bodyPr anchorCtr="0" anchor="ctr" bIns="123825" lIns="247650" spcFirstLastPara="1" rIns="247650" wrap="square" tIns="123825">
              <a:noAutofit/>
            </a:bodyPr>
            <a:lstStyle/>
            <a:p>
              <a:pPr indent="-285750" lvl="1" marL="285750" marR="0" rtl="0" algn="l">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Yêu cầu về </a:t>
              </a:r>
              <a:r>
                <a:rPr b="0" i="0" lang="en-US" sz="2800" u="none" cap="none" strike="noStrike">
                  <a:solidFill>
                    <a:srgbClr val="FF0000"/>
                  </a:solidFill>
                  <a:latin typeface="Times New Roman"/>
                  <a:ea typeface="Times New Roman"/>
                  <a:cs typeface="Times New Roman"/>
                  <a:sym typeface="Times New Roman"/>
                </a:rPr>
                <a:t>dân sự </a:t>
              </a:r>
              <a:r>
                <a:rPr b="0" i="1" lang="en-US" sz="2000" u="none" cap="none" strike="noStrike">
                  <a:solidFill>
                    <a:srgbClr val="FF0000"/>
                  </a:solidFill>
                  <a:latin typeface="Times New Roman"/>
                  <a:ea typeface="Times New Roman"/>
                  <a:cs typeface="Times New Roman"/>
                  <a:sym typeface="Times New Roman"/>
                </a:rPr>
                <a:t>(Civil requests) </a:t>
              </a:r>
              <a:endParaRPr/>
            </a:p>
          </p:txBody>
        </p:sp>
        <p:sp>
          <p:nvSpPr>
            <p:cNvPr id="189" name="Google Shape;189;p19"/>
            <p:cNvSpPr/>
            <p:nvPr/>
          </p:nvSpPr>
          <p:spPr>
            <a:xfrm>
              <a:off x="322187" y="2033"/>
              <a:ext cx="2510305" cy="978296"/>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txBox="1"/>
            <p:nvPr/>
          </p:nvSpPr>
          <p:spPr>
            <a:xfrm>
              <a:off x="369943" y="49789"/>
              <a:ext cx="2414793" cy="882784"/>
            </a:xfrm>
            <a:prstGeom prst="rect">
              <a:avLst/>
            </a:prstGeom>
            <a:noFill/>
            <a:ln>
              <a:noFill/>
            </a:ln>
          </p:spPr>
          <p:txBody>
            <a:bodyPr anchorCtr="0" anchor="ctr" bIns="60950" lIns="121900" spcFirstLastPara="1" rIns="121900" wrap="square" tIns="60950">
              <a:noAutofit/>
            </a:bodyPr>
            <a:lstStyle/>
            <a:p>
              <a:pPr indent="0" lvl="0" marL="0" marR="0" rtl="0" algn="l">
                <a:lnSpc>
                  <a:spcPct val="90000"/>
                </a:lnSpc>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Điều 27, BLTTDS</a:t>
              </a:r>
              <a:endParaRPr/>
            </a:p>
          </p:txBody>
        </p:sp>
        <p:sp>
          <p:nvSpPr>
            <p:cNvPr id="191" name="Google Shape;191;p19"/>
            <p:cNvSpPr/>
            <p:nvPr/>
          </p:nvSpPr>
          <p:spPr>
            <a:xfrm rot="5400000">
              <a:off x="5245333" y="-1285765"/>
              <a:ext cx="782637" cy="5608320"/>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txBox="1"/>
            <p:nvPr/>
          </p:nvSpPr>
          <p:spPr>
            <a:xfrm>
              <a:off x="2832492" y="1165281"/>
              <a:ext cx="5570115" cy="706227"/>
            </a:xfrm>
            <a:prstGeom prst="rect">
              <a:avLst/>
            </a:prstGeom>
            <a:noFill/>
            <a:ln>
              <a:noFill/>
            </a:ln>
          </p:spPr>
          <p:txBody>
            <a:bodyPr anchorCtr="0" anchor="ctr" bIns="123825" lIns="247650" spcFirstLastPara="1" rIns="247650" wrap="square" tIns="123825">
              <a:noAutofit/>
            </a:bodyPr>
            <a:lstStyle/>
            <a:p>
              <a:pPr indent="-285750" lvl="1" marL="285750" marR="0" rtl="0" algn="l">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Yêu cầu về </a:t>
              </a:r>
              <a:r>
                <a:rPr b="0" i="0" lang="en-US" sz="2800" u="none" cap="none" strike="noStrike">
                  <a:solidFill>
                    <a:srgbClr val="FF0000"/>
                  </a:solidFill>
                  <a:latin typeface="Times New Roman"/>
                  <a:ea typeface="Times New Roman"/>
                  <a:cs typeface="Times New Roman"/>
                  <a:sym typeface="Times New Roman"/>
                </a:rPr>
                <a:t>hôn nhân và gia đình </a:t>
              </a:r>
              <a:r>
                <a:rPr b="0" i="1" lang="en-US" sz="2000" u="none" cap="none" strike="noStrike">
                  <a:solidFill>
                    <a:srgbClr val="FF0000"/>
                  </a:solidFill>
                  <a:latin typeface="Times New Roman"/>
                  <a:ea typeface="Times New Roman"/>
                  <a:cs typeface="Times New Roman"/>
                  <a:sym typeface="Times New Roman"/>
                </a:rPr>
                <a:t>(Marriage-and family-related requests) </a:t>
              </a:r>
              <a:endParaRPr/>
            </a:p>
          </p:txBody>
        </p:sp>
        <p:sp>
          <p:nvSpPr>
            <p:cNvPr id="193" name="Google Shape;193;p19"/>
            <p:cNvSpPr/>
            <p:nvPr/>
          </p:nvSpPr>
          <p:spPr>
            <a:xfrm>
              <a:off x="322187" y="1029245"/>
              <a:ext cx="2510305" cy="978296"/>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txBox="1"/>
            <p:nvPr/>
          </p:nvSpPr>
          <p:spPr>
            <a:xfrm>
              <a:off x="369943" y="1077001"/>
              <a:ext cx="2414793" cy="882784"/>
            </a:xfrm>
            <a:prstGeom prst="rect">
              <a:avLst/>
            </a:prstGeom>
            <a:noFill/>
            <a:ln>
              <a:noFill/>
            </a:ln>
          </p:spPr>
          <p:txBody>
            <a:bodyPr anchorCtr="0" anchor="ctr" bIns="60950" lIns="121900" spcFirstLastPara="1" rIns="121900" wrap="square" tIns="60950">
              <a:noAutofit/>
            </a:bodyPr>
            <a:lstStyle/>
            <a:p>
              <a:pPr indent="0" lvl="0" marL="0" marR="0" rtl="0" algn="l">
                <a:lnSpc>
                  <a:spcPct val="90000"/>
                </a:lnSpc>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Điều 29, BLTTDS</a:t>
              </a:r>
              <a:endParaRPr/>
            </a:p>
          </p:txBody>
        </p:sp>
        <p:sp>
          <p:nvSpPr>
            <p:cNvPr id="195" name="Google Shape;195;p19"/>
            <p:cNvSpPr/>
            <p:nvPr/>
          </p:nvSpPr>
          <p:spPr>
            <a:xfrm rot="5400000">
              <a:off x="5245333" y="-258554"/>
              <a:ext cx="782637" cy="5608320"/>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txBox="1"/>
            <p:nvPr/>
          </p:nvSpPr>
          <p:spPr>
            <a:xfrm>
              <a:off x="2832492" y="2192492"/>
              <a:ext cx="5570115" cy="706227"/>
            </a:xfrm>
            <a:prstGeom prst="rect">
              <a:avLst/>
            </a:prstGeom>
            <a:noFill/>
            <a:ln>
              <a:noFill/>
            </a:ln>
          </p:spPr>
          <p:txBody>
            <a:bodyPr anchorCtr="0" anchor="ctr" bIns="123825" lIns="247650" spcFirstLastPara="1" rIns="247650" wrap="square" tIns="123825">
              <a:noAutofit/>
            </a:bodyPr>
            <a:lstStyle/>
            <a:p>
              <a:pPr indent="-285750" lvl="1" marL="285750" marR="0" rtl="0" algn="l">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Yêu cầu về </a:t>
              </a:r>
              <a:r>
                <a:rPr b="0" i="0" lang="en-US" sz="2800" u="none" cap="none" strike="noStrike">
                  <a:solidFill>
                    <a:srgbClr val="FF0000"/>
                  </a:solidFill>
                  <a:latin typeface="Times New Roman"/>
                  <a:ea typeface="Times New Roman"/>
                  <a:cs typeface="Times New Roman"/>
                  <a:sym typeface="Times New Roman"/>
                </a:rPr>
                <a:t>kinh doanh thương mại</a:t>
              </a:r>
              <a:r>
                <a:rPr b="0" i="0" lang="en-US" sz="2800" u="none" cap="none" strike="noStrike">
                  <a:solidFill>
                    <a:schemeClr val="dk1"/>
                  </a:solidFill>
                  <a:latin typeface="Times New Roman"/>
                  <a:ea typeface="Times New Roman"/>
                  <a:cs typeface="Times New Roman"/>
                  <a:sym typeface="Times New Roman"/>
                </a:rPr>
                <a:t> </a:t>
              </a:r>
              <a:r>
                <a:rPr b="0" i="1" lang="en-US" sz="2000" u="none" cap="none" strike="noStrike">
                  <a:solidFill>
                    <a:srgbClr val="FF0000"/>
                  </a:solidFill>
                  <a:latin typeface="Times New Roman"/>
                  <a:ea typeface="Times New Roman"/>
                  <a:cs typeface="Times New Roman"/>
                  <a:sym typeface="Times New Roman"/>
                </a:rPr>
                <a:t>(Business or trade requests) </a:t>
              </a:r>
              <a:endParaRPr/>
            </a:p>
          </p:txBody>
        </p:sp>
        <p:sp>
          <p:nvSpPr>
            <p:cNvPr id="197" name="Google Shape;197;p19"/>
            <p:cNvSpPr/>
            <p:nvPr/>
          </p:nvSpPr>
          <p:spPr>
            <a:xfrm>
              <a:off x="322187" y="2056457"/>
              <a:ext cx="2510305" cy="978296"/>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txBox="1"/>
            <p:nvPr/>
          </p:nvSpPr>
          <p:spPr>
            <a:xfrm>
              <a:off x="369943" y="2104213"/>
              <a:ext cx="2414793" cy="882784"/>
            </a:xfrm>
            <a:prstGeom prst="rect">
              <a:avLst/>
            </a:prstGeom>
            <a:noFill/>
            <a:ln>
              <a:noFill/>
            </a:ln>
          </p:spPr>
          <p:txBody>
            <a:bodyPr anchorCtr="0" anchor="ctr" bIns="60950" lIns="121900" spcFirstLastPara="1" rIns="121900" wrap="square" tIns="60950">
              <a:noAutofit/>
            </a:bodyPr>
            <a:lstStyle/>
            <a:p>
              <a:pPr indent="0" lvl="0" marL="0" marR="0" rtl="0" algn="l">
                <a:lnSpc>
                  <a:spcPct val="90000"/>
                </a:lnSpc>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Điều 31, BLTTDS</a:t>
              </a:r>
              <a:endParaRPr/>
            </a:p>
          </p:txBody>
        </p:sp>
        <p:sp>
          <p:nvSpPr>
            <p:cNvPr id="199" name="Google Shape;199;p19"/>
            <p:cNvSpPr/>
            <p:nvPr/>
          </p:nvSpPr>
          <p:spPr>
            <a:xfrm rot="5400000">
              <a:off x="5245333" y="768657"/>
              <a:ext cx="782637" cy="5608320"/>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txBox="1"/>
            <p:nvPr/>
          </p:nvSpPr>
          <p:spPr>
            <a:xfrm>
              <a:off x="2832492" y="3219704"/>
              <a:ext cx="5570115" cy="706227"/>
            </a:xfrm>
            <a:prstGeom prst="rect">
              <a:avLst/>
            </a:prstGeom>
            <a:noFill/>
            <a:ln>
              <a:noFill/>
            </a:ln>
          </p:spPr>
          <p:txBody>
            <a:bodyPr anchorCtr="0" anchor="ctr" bIns="123825" lIns="247650" spcFirstLastPara="1" rIns="247650" wrap="square" tIns="123825">
              <a:noAutofit/>
            </a:bodyPr>
            <a:lstStyle/>
            <a:p>
              <a:pPr indent="-285750" lvl="1" marL="285750" marR="0" rtl="0" algn="l">
                <a:lnSpc>
                  <a:spcPct val="90000"/>
                </a:lnSpc>
                <a:spcBef>
                  <a:spcPts val="0"/>
                </a:spcBef>
                <a:spcAft>
                  <a:spcPts val="0"/>
                </a:spcAft>
                <a:buClr>
                  <a:schemeClr val="dk1"/>
                </a:buClr>
                <a:buSzPts val="2800"/>
                <a:buFont typeface="Times New Roman"/>
                <a:buChar char="•"/>
              </a:pPr>
              <a:r>
                <a:rPr b="0" i="0" lang="en-US" sz="2800" u="none" cap="none" strike="noStrike">
                  <a:solidFill>
                    <a:schemeClr val="dk1"/>
                  </a:solidFill>
                  <a:latin typeface="Times New Roman"/>
                  <a:ea typeface="Times New Roman"/>
                  <a:cs typeface="Times New Roman"/>
                  <a:sym typeface="Times New Roman"/>
                </a:rPr>
                <a:t>Yêu cầu về </a:t>
              </a:r>
              <a:r>
                <a:rPr b="0" i="0" lang="en-US" sz="2800" u="none" cap="none" strike="noStrike">
                  <a:solidFill>
                    <a:srgbClr val="FF0000"/>
                  </a:solidFill>
                  <a:latin typeface="Times New Roman"/>
                  <a:ea typeface="Times New Roman"/>
                  <a:cs typeface="Times New Roman"/>
                  <a:sym typeface="Times New Roman"/>
                </a:rPr>
                <a:t>lao động </a:t>
              </a:r>
              <a:r>
                <a:rPr b="0" i="1" lang="en-US" sz="2000" u="none" cap="none" strike="noStrike">
                  <a:solidFill>
                    <a:srgbClr val="FF0000"/>
                  </a:solidFill>
                  <a:latin typeface="Times New Roman"/>
                  <a:ea typeface="Times New Roman"/>
                  <a:cs typeface="Times New Roman"/>
                  <a:sym typeface="Times New Roman"/>
                </a:rPr>
                <a:t>(Labor requests) </a:t>
              </a:r>
              <a:endParaRPr/>
            </a:p>
          </p:txBody>
        </p:sp>
        <p:sp>
          <p:nvSpPr>
            <p:cNvPr id="201" name="Google Shape;201;p19"/>
            <p:cNvSpPr/>
            <p:nvPr/>
          </p:nvSpPr>
          <p:spPr>
            <a:xfrm>
              <a:off x="322187" y="3083669"/>
              <a:ext cx="2510305" cy="978296"/>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txBox="1"/>
            <p:nvPr/>
          </p:nvSpPr>
          <p:spPr>
            <a:xfrm>
              <a:off x="369943" y="3131425"/>
              <a:ext cx="2414793" cy="882784"/>
            </a:xfrm>
            <a:prstGeom prst="rect">
              <a:avLst/>
            </a:prstGeom>
            <a:noFill/>
            <a:ln>
              <a:noFill/>
            </a:ln>
          </p:spPr>
          <p:txBody>
            <a:bodyPr anchorCtr="0" anchor="ctr" bIns="60950" lIns="121900" spcFirstLastPara="1" rIns="121900" wrap="square" tIns="60950">
              <a:noAutofit/>
            </a:bodyPr>
            <a:lstStyle/>
            <a:p>
              <a:pPr indent="0" lvl="0" marL="0" marR="0" rtl="0" algn="l">
                <a:lnSpc>
                  <a:spcPct val="90000"/>
                </a:lnSpc>
                <a:spcBef>
                  <a:spcPts val="0"/>
                </a:spcBef>
                <a:spcAft>
                  <a:spcPts val="0"/>
                </a:spcAft>
                <a:buClr>
                  <a:schemeClr val="lt1"/>
                </a:buClr>
                <a:buSzPts val="3200"/>
                <a:buFont typeface="Times New Roman"/>
                <a:buNone/>
              </a:pPr>
              <a:r>
                <a:rPr lang="en-US" sz="3200">
                  <a:solidFill>
                    <a:schemeClr val="lt1"/>
                  </a:solidFill>
                  <a:latin typeface="Times New Roman"/>
                  <a:ea typeface="Times New Roman"/>
                  <a:cs typeface="Times New Roman"/>
                  <a:sym typeface="Times New Roman"/>
                </a:rPr>
                <a:t>Điều 33, BLTTDS</a:t>
              </a:r>
              <a:endParaRPr/>
            </a:p>
          </p:txBody>
        </p:sp>
      </p:grpSp>
      <p:sp>
        <p:nvSpPr>
          <p:cNvPr id="203" name="Google Shape;203;p19"/>
          <p:cNvSpPr/>
          <p:nvPr/>
        </p:nvSpPr>
        <p:spPr>
          <a:xfrm>
            <a:off x="3657600" y="1524000"/>
            <a:ext cx="3200400" cy="7620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lt1"/>
                </a:solidFill>
                <a:latin typeface="Times New Roman"/>
                <a:ea typeface="Times New Roman"/>
                <a:cs typeface="Times New Roman"/>
                <a:sym typeface="Times New Roman"/>
              </a:rPr>
              <a:t>VIỆC DÂN SỰ</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0"/>
          <p:cNvSpPr txBox="1"/>
          <p:nvPr>
            <p:ph idx="1" type="body"/>
          </p:nvPr>
        </p:nvSpPr>
        <p:spPr>
          <a:xfrm>
            <a:off x="838200" y="609600"/>
            <a:ext cx="3733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I.Khái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09" name="Google Shape;209;p20"/>
          <p:cNvSpPr txBox="1"/>
          <p:nvPr/>
        </p:nvSpPr>
        <p:spPr>
          <a:xfrm>
            <a:off x="990600" y="1524000"/>
            <a:ext cx="5562600"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Nguyên tắc (từ Điều 3 đến Điều 22)</a:t>
            </a:r>
            <a:endParaRPr sz="2400">
              <a:solidFill>
                <a:schemeClr val="dk1"/>
              </a:solidFill>
              <a:latin typeface="Times New Roman"/>
              <a:ea typeface="Times New Roman"/>
              <a:cs typeface="Times New Roman"/>
              <a:sym typeface="Times New Roman"/>
            </a:endParaRPr>
          </a:p>
        </p:txBody>
      </p:sp>
      <p:pic>
        <p:nvPicPr>
          <p:cNvPr descr="4.png" id="210" name="Google Shape;210;p20"/>
          <p:cNvPicPr preferRelativeResize="0"/>
          <p:nvPr/>
        </p:nvPicPr>
        <p:blipFill rotWithShape="1">
          <a:blip r:embed="rId3">
            <a:alphaModFix/>
          </a:blip>
          <a:srcRect b="0" l="0" r="0" t="0"/>
          <a:stretch/>
        </p:blipFill>
        <p:spPr>
          <a:xfrm>
            <a:off x="6553200" y="381000"/>
            <a:ext cx="2286000" cy="1628775"/>
          </a:xfrm>
          <a:prstGeom prst="rect">
            <a:avLst/>
          </a:prstGeom>
          <a:noFill/>
          <a:ln>
            <a:noFill/>
          </a:ln>
        </p:spPr>
      </p:pic>
      <p:grpSp>
        <p:nvGrpSpPr>
          <p:cNvPr id="211" name="Google Shape;211;p20"/>
          <p:cNvGrpSpPr/>
          <p:nvPr/>
        </p:nvGrpSpPr>
        <p:grpSpPr>
          <a:xfrm>
            <a:off x="914400" y="2115238"/>
            <a:ext cx="8001000" cy="4380123"/>
            <a:chOff x="0" y="57838"/>
            <a:chExt cx="8001000" cy="4380123"/>
          </a:xfrm>
        </p:grpSpPr>
        <p:sp>
          <p:nvSpPr>
            <p:cNvPr id="212" name="Google Shape;212;p20"/>
            <p:cNvSpPr/>
            <p:nvPr/>
          </p:nvSpPr>
          <p:spPr>
            <a:xfrm>
              <a:off x="0" y="293998"/>
              <a:ext cx="8001000" cy="403200"/>
            </a:xfrm>
            <a:prstGeom prst="rect">
              <a:avLst/>
            </a:prstGeom>
            <a:solidFill>
              <a:srgbClr val="CACACA">
                <a:alpha val="89803"/>
              </a:srgbClr>
            </a:solidFill>
            <a:ln cap="flat" cmpd="thickThin" w="5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380906" y="57838"/>
              <a:ext cx="7618132" cy="472320"/>
            </a:xfrm>
            <a:prstGeom prst="roundRect">
              <a:avLst>
                <a:gd fmla="val 16667" name="adj"/>
              </a:avLst>
            </a:prstGeom>
            <a:solidFill>
              <a:schemeClr val="lt1"/>
            </a:solidFill>
            <a:ln cap="flat" cmpd="thickThin" w="5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txBox="1"/>
            <p:nvPr/>
          </p:nvSpPr>
          <p:spPr>
            <a:xfrm>
              <a:off x="403963" y="80895"/>
              <a:ext cx="7572018" cy="426206"/>
            </a:xfrm>
            <a:prstGeom prst="rect">
              <a:avLst/>
            </a:prstGeom>
            <a:noFill/>
            <a:ln>
              <a:noFill/>
            </a:ln>
          </p:spPr>
          <p:txBody>
            <a:bodyPr anchorCtr="0" anchor="ctr" bIns="0" lIns="211675" spcFirstLastPara="1" rIns="211675" wrap="square" tIns="0">
              <a:noAutofit/>
            </a:bodyPr>
            <a:lstStyle/>
            <a:p>
              <a:pPr indent="0" lvl="0" marL="0" marR="0" rtl="0" algn="l">
                <a:lnSpc>
                  <a:spcPct val="90000"/>
                </a:lnSpc>
                <a:spcBef>
                  <a:spcPts val="0"/>
                </a:spcBef>
                <a:spcAft>
                  <a:spcPts val="0"/>
                </a:spcAft>
                <a:buClr>
                  <a:schemeClr val="lt1"/>
                </a:buClr>
                <a:buSzPts val="2000"/>
                <a:buFont typeface="Times New Roman"/>
                <a:buNone/>
              </a:pPr>
              <a:r>
                <a:rPr lang="en-US" sz="2000">
                  <a:solidFill>
                    <a:schemeClr val="lt1"/>
                  </a:solidFill>
                  <a:latin typeface="Times New Roman"/>
                  <a:ea typeface="Times New Roman"/>
                  <a:cs typeface="Times New Roman"/>
                  <a:sym typeface="Times New Roman"/>
                </a:rPr>
                <a:t>Tuân thủ pháp luật </a:t>
              </a:r>
              <a:endParaRPr/>
            </a:p>
          </p:txBody>
        </p:sp>
        <p:sp>
          <p:nvSpPr>
            <p:cNvPr id="215" name="Google Shape;215;p20"/>
            <p:cNvSpPr/>
            <p:nvPr/>
          </p:nvSpPr>
          <p:spPr>
            <a:xfrm>
              <a:off x="0" y="1019758"/>
              <a:ext cx="8001000" cy="403200"/>
            </a:xfrm>
            <a:prstGeom prst="rect">
              <a:avLst/>
            </a:prstGeom>
            <a:solidFill>
              <a:srgbClr val="CACACA">
                <a:alpha val="89803"/>
              </a:srgbClr>
            </a:solidFill>
            <a:ln cap="flat" cmpd="thickThin" w="5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380906" y="783598"/>
              <a:ext cx="7618132" cy="472320"/>
            </a:xfrm>
            <a:prstGeom prst="roundRect">
              <a:avLst>
                <a:gd fmla="val 16667" name="adj"/>
              </a:avLst>
            </a:prstGeom>
            <a:solidFill>
              <a:schemeClr val="lt1"/>
            </a:solidFill>
            <a:ln cap="flat" cmpd="thickThin" w="5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txBox="1"/>
            <p:nvPr/>
          </p:nvSpPr>
          <p:spPr>
            <a:xfrm>
              <a:off x="403963" y="806655"/>
              <a:ext cx="7572018" cy="426206"/>
            </a:xfrm>
            <a:prstGeom prst="rect">
              <a:avLst/>
            </a:prstGeom>
            <a:noFill/>
            <a:ln>
              <a:noFill/>
            </a:ln>
          </p:spPr>
          <p:txBody>
            <a:bodyPr anchorCtr="0" anchor="ctr" bIns="0" lIns="211675" spcFirstLastPara="1" rIns="211675" wrap="square" tIns="0">
              <a:noAutofit/>
            </a:bodyPr>
            <a:lstStyle/>
            <a:p>
              <a:pPr indent="0" lvl="0" marL="0" marR="0" rtl="0" algn="l">
                <a:lnSpc>
                  <a:spcPct val="90000"/>
                </a:lnSpc>
                <a:spcBef>
                  <a:spcPts val="0"/>
                </a:spcBef>
                <a:spcAft>
                  <a:spcPts val="0"/>
                </a:spcAft>
                <a:buClr>
                  <a:schemeClr val="lt1"/>
                </a:buClr>
                <a:buSzPts val="2000"/>
                <a:buFont typeface="Times New Roman"/>
                <a:buNone/>
              </a:pPr>
              <a:r>
                <a:rPr lang="en-US" sz="2000">
                  <a:solidFill>
                    <a:schemeClr val="lt1"/>
                  </a:solidFill>
                  <a:latin typeface="Times New Roman"/>
                  <a:ea typeface="Times New Roman"/>
                  <a:cs typeface="Times New Roman"/>
                  <a:sym typeface="Times New Roman"/>
                </a:rPr>
                <a:t>Quyền quyết định và tự định đoạt của đương sự</a:t>
              </a:r>
              <a:endParaRPr sz="2000">
                <a:solidFill>
                  <a:schemeClr val="lt1"/>
                </a:solidFill>
                <a:latin typeface="Times New Roman"/>
                <a:ea typeface="Times New Roman"/>
                <a:cs typeface="Times New Roman"/>
                <a:sym typeface="Times New Roman"/>
              </a:endParaRPr>
            </a:p>
          </p:txBody>
        </p:sp>
        <p:sp>
          <p:nvSpPr>
            <p:cNvPr id="218" name="Google Shape;218;p20"/>
            <p:cNvSpPr/>
            <p:nvPr/>
          </p:nvSpPr>
          <p:spPr>
            <a:xfrm>
              <a:off x="0" y="1745518"/>
              <a:ext cx="8001000" cy="403200"/>
            </a:xfrm>
            <a:prstGeom prst="rect">
              <a:avLst/>
            </a:prstGeom>
            <a:solidFill>
              <a:srgbClr val="CACACA">
                <a:alpha val="89803"/>
              </a:srgbClr>
            </a:solidFill>
            <a:ln cap="flat" cmpd="thickThin" w="5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p:nvPr/>
          </p:nvSpPr>
          <p:spPr>
            <a:xfrm>
              <a:off x="380906" y="1509358"/>
              <a:ext cx="7618132" cy="472320"/>
            </a:xfrm>
            <a:prstGeom prst="roundRect">
              <a:avLst>
                <a:gd fmla="val 16667" name="adj"/>
              </a:avLst>
            </a:prstGeom>
            <a:solidFill>
              <a:schemeClr val="lt1"/>
            </a:solidFill>
            <a:ln cap="flat" cmpd="thickThin" w="5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txBox="1"/>
            <p:nvPr/>
          </p:nvSpPr>
          <p:spPr>
            <a:xfrm>
              <a:off x="403963" y="1532415"/>
              <a:ext cx="7572018" cy="426206"/>
            </a:xfrm>
            <a:prstGeom prst="rect">
              <a:avLst/>
            </a:prstGeom>
            <a:noFill/>
            <a:ln>
              <a:noFill/>
            </a:ln>
          </p:spPr>
          <p:txBody>
            <a:bodyPr anchorCtr="0" anchor="ctr" bIns="0" lIns="211675" spcFirstLastPara="1" rIns="211675" wrap="square" tIns="0">
              <a:noAutofit/>
            </a:bodyPr>
            <a:lstStyle/>
            <a:p>
              <a:pPr indent="0" lvl="0" marL="0" marR="0" rtl="0" algn="l">
                <a:lnSpc>
                  <a:spcPct val="90000"/>
                </a:lnSpc>
                <a:spcBef>
                  <a:spcPts val="0"/>
                </a:spcBef>
                <a:spcAft>
                  <a:spcPts val="0"/>
                </a:spcAft>
                <a:buClr>
                  <a:schemeClr val="lt1"/>
                </a:buClr>
                <a:buSzPts val="2000"/>
                <a:buFont typeface="Times New Roman"/>
                <a:buNone/>
              </a:pPr>
              <a:r>
                <a:rPr lang="en-US" sz="2000">
                  <a:solidFill>
                    <a:schemeClr val="lt1"/>
                  </a:solidFill>
                  <a:latin typeface="Times New Roman"/>
                  <a:ea typeface="Times New Roman"/>
                  <a:cs typeface="Times New Roman"/>
                  <a:sym typeface="Times New Roman"/>
                </a:rPr>
                <a:t>Hòa giải trong tố tụng dân sự</a:t>
              </a:r>
              <a:endParaRPr/>
            </a:p>
          </p:txBody>
        </p:sp>
        <p:sp>
          <p:nvSpPr>
            <p:cNvPr id="221" name="Google Shape;221;p20"/>
            <p:cNvSpPr/>
            <p:nvPr/>
          </p:nvSpPr>
          <p:spPr>
            <a:xfrm>
              <a:off x="0" y="2583241"/>
              <a:ext cx="8001000" cy="403200"/>
            </a:xfrm>
            <a:prstGeom prst="rect">
              <a:avLst/>
            </a:prstGeom>
            <a:solidFill>
              <a:srgbClr val="CACACA">
                <a:alpha val="89803"/>
              </a:srgbClr>
            </a:solidFill>
            <a:ln cap="flat" cmpd="thickThin" w="5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380906" y="2235118"/>
              <a:ext cx="7618132" cy="584283"/>
            </a:xfrm>
            <a:prstGeom prst="roundRect">
              <a:avLst>
                <a:gd fmla="val 16667" name="adj"/>
              </a:avLst>
            </a:prstGeom>
            <a:solidFill>
              <a:schemeClr val="lt1"/>
            </a:solidFill>
            <a:ln cap="flat" cmpd="thickThin" w="5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txBox="1"/>
            <p:nvPr/>
          </p:nvSpPr>
          <p:spPr>
            <a:xfrm>
              <a:off x="409428" y="2263640"/>
              <a:ext cx="7561088" cy="527239"/>
            </a:xfrm>
            <a:prstGeom prst="rect">
              <a:avLst/>
            </a:prstGeom>
            <a:noFill/>
            <a:ln>
              <a:noFill/>
            </a:ln>
          </p:spPr>
          <p:txBody>
            <a:bodyPr anchorCtr="0" anchor="ctr" bIns="0" lIns="211675" spcFirstLastPara="1" rIns="211675" wrap="square" tIns="0">
              <a:noAutofit/>
            </a:bodyPr>
            <a:lstStyle/>
            <a:p>
              <a:pPr indent="0" lvl="0" marL="0" marR="0" rtl="0" algn="l">
                <a:lnSpc>
                  <a:spcPct val="90000"/>
                </a:lnSpc>
                <a:spcBef>
                  <a:spcPts val="0"/>
                </a:spcBef>
                <a:spcAft>
                  <a:spcPts val="0"/>
                </a:spcAft>
                <a:buClr>
                  <a:schemeClr val="lt1"/>
                </a:buClr>
                <a:buSzPts val="2000"/>
                <a:buFont typeface="Times New Roman"/>
                <a:buNone/>
              </a:pPr>
              <a:r>
                <a:rPr lang="en-US" sz="2000">
                  <a:solidFill>
                    <a:schemeClr val="lt1"/>
                  </a:solidFill>
                  <a:latin typeface="Times New Roman"/>
                  <a:ea typeface="Times New Roman"/>
                  <a:cs typeface="Times New Roman"/>
                  <a:sym typeface="Times New Roman"/>
                </a:rPr>
                <a:t>Thẩm phán, Hội thẩm ND xét xử vụ án DS và Thẩm phán giải quyết việc dân sự độc lập và chỉ tuân theo pháp luật</a:t>
              </a:r>
              <a:endParaRPr/>
            </a:p>
          </p:txBody>
        </p:sp>
        <p:sp>
          <p:nvSpPr>
            <p:cNvPr id="224" name="Google Shape;224;p20"/>
            <p:cNvSpPr/>
            <p:nvPr/>
          </p:nvSpPr>
          <p:spPr>
            <a:xfrm>
              <a:off x="0" y="3309001"/>
              <a:ext cx="8001000" cy="403200"/>
            </a:xfrm>
            <a:prstGeom prst="rect">
              <a:avLst/>
            </a:prstGeom>
            <a:solidFill>
              <a:srgbClr val="CACACA">
                <a:alpha val="89803"/>
              </a:srgbClr>
            </a:solidFill>
            <a:ln cap="flat" cmpd="thickThin" w="5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a:off x="393408" y="3072841"/>
              <a:ext cx="7605885" cy="472320"/>
            </a:xfrm>
            <a:prstGeom prst="roundRect">
              <a:avLst>
                <a:gd fmla="val 16667" name="adj"/>
              </a:avLst>
            </a:prstGeom>
            <a:solidFill>
              <a:schemeClr val="lt1"/>
            </a:solidFill>
            <a:ln cap="flat" cmpd="thickThin" w="5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txBox="1"/>
            <p:nvPr/>
          </p:nvSpPr>
          <p:spPr>
            <a:xfrm>
              <a:off x="416465" y="3095898"/>
              <a:ext cx="7559771" cy="426206"/>
            </a:xfrm>
            <a:prstGeom prst="rect">
              <a:avLst/>
            </a:prstGeom>
            <a:noFill/>
            <a:ln>
              <a:noFill/>
            </a:ln>
          </p:spPr>
          <p:txBody>
            <a:bodyPr anchorCtr="0" anchor="ctr" bIns="0" lIns="211675" spcFirstLastPara="1" rIns="211675" wrap="square" tIns="0">
              <a:noAutofit/>
            </a:bodyPr>
            <a:lstStyle/>
            <a:p>
              <a:pPr indent="0" lvl="0" marL="0" marR="0" rtl="0" algn="l">
                <a:lnSpc>
                  <a:spcPct val="90000"/>
                </a:lnSpc>
                <a:spcBef>
                  <a:spcPts val="0"/>
                </a:spcBef>
                <a:spcAft>
                  <a:spcPts val="0"/>
                </a:spcAft>
                <a:buClr>
                  <a:schemeClr val="lt1"/>
                </a:buClr>
                <a:buSzPts val="2000"/>
                <a:buFont typeface="Times New Roman"/>
                <a:buNone/>
              </a:pPr>
              <a:r>
                <a:rPr lang="en-US" sz="2000">
                  <a:solidFill>
                    <a:schemeClr val="lt1"/>
                  </a:solidFill>
                  <a:latin typeface="Times New Roman"/>
                  <a:ea typeface="Times New Roman"/>
                  <a:cs typeface="Times New Roman"/>
                  <a:sym typeface="Times New Roman"/>
                </a:rPr>
                <a:t>Bảo đảm chế độ xét xử sơ thẩm, phúc thẩm </a:t>
              </a:r>
              <a:endParaRPr/>
            </a:p>
          </p:txBody>
        </p:sp>
        <p:sp>
          <p:nvSpPr>
            <p:cNvPr id="227" name="Google Shape;227;p20"/>
            <p:cNvSpPr/>
            <p:nvPr/>
          </p:nvSpPr>
          <p:spPr>
            <a:xfrm>
              <a:off x="0" y="4034761"/>
              <a:ext cx="8001000" cy="403200"/>
            </a:xfrm>
            <a:prstGeom prst="rect">
              <a:avLst/>
            </a:prstGeom>
            <a:solidFill>
              <a:srgbClr val="CACACA">
                <a:alpha val="89803"/>
              </a:srgbClr>
            </a:solidFill>
            <a:ln cap="flat" cmpd="thickThin" w="5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a:off x="380906" y="3798601"/>
              <a:ext cx="7618132" cy="472320"/>
            </a:xfrm>
            <a:prstGeom prst="roundRect">
              <a:avLst>
                <a:gd fmla="val 16667" name="adj"/>
              </a:avLst>
            </a:prstGeom>
            <a:solidFill>
              <a:schemeClr val="lt1"/>
            </a:solidFill>
            <a:ln cap="flat" cmpd="thickThin" w="550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txBox="1"/>
            <p:nvPr/>
          </p:nvSpPr>
          <p:spPr>
            <a:xfrm>
              <a:off x="403963" y="3821658"/>
              <a:ext cx="7572018" cy="426206"/>
            </a:xfrm>
            <a:prstGeom prst="rect">
              <a:avLst/>
            </a:prstGeom>
            <a:noFill/>
            <a:ln>
              <a:noFill/>
            </a:ln>
          </p:spPr>
          <p:txBody>
            <a:bodyPr anchorCtr="0" anchor="ctr" bIns="0" lIns="211675" spcFirstLastPara="1" rIns="211675" wrap="square" tIns="0">
              <a:noAutofit/>
            </a:bodyPr>
            <a:lstStyle/>
            <a:p>
              <a:pPr indent="0" lvl="0" marL="0" marR="0" rtl="0" algn="l">
                <a:lnSpc>
                  <a:spcPct val="90000"/>
                </a:lnSpc>
                <a:spcBef>
                  <a:spcPts val="0"/>
                </a:spcBef>
                <a:spcAft>
                  <a:spcPts val="0"/>
                </a:spcAft>
                <a:buClr>
                  <a:schemeClr val="lt1"/>
                </a:buClr>
                <a:buSzPts val="2000"/>
                <a:buFont typeface="Times New Roman"/>
                <a:buNone/>
              </a:pPr>
              <a:r>
                <a:rPr lang="en-US" sz="2000">
                  <a:solidFill>
                    <a:schemeClr val="lt1"/>
                  </a:solidFill>
                  <a:latin typeface="Times New Roman"/>
                  <a:ea typeface="Times New Roman"/>
                  <a:cs typeface="Times New Roman"/>
                  <a:sym typeface="Times New Roman"/>
                </a:rPr>
                <a:t>Bảo đảm tranh tụng trong xét xử</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idx="1" type="body"/>
          </p:nvPr>
        </p:nvSpPr>
        <p:spPr>
          <a:xfrm>
            <a:off x="838200" y="609600"/>
            <a:ext cx="3733800" cy="11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B.Luật Tố tụng Dân sự</a:t>
            </a:r>
            <a:endParaRPr/>
          </a:p>
          <a:p>
            <a:pPr indent="0" lvl="0" marL="0" rtl="0" algn="just">
              <a:spcBef>
                <a:spcPts val="400"/>
              </a:spcBef>
              <a:spcAft>
                <a:spcPts val="0"/>
              </a:spcAft>
              <a:buSzPts val="1904"/>
              <a:buNone/>
            </a:pPr>
            <a:r>
              <a:rPr b="1" lang="en-US" sz="2800">
                <a:latin typeface="Times New Roman"/>
                <a:ea typeface="Times New Roman"/>
                <a:cs typeface="Times New Roman"/>
                <a:sym typeface="Times New Roman"/>
              </a:rPr>
              <a:t>I.Khái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35" name="Google Shape;235;p21"/>
          <p:cNvSpPr txBox="1"/>
          <p:nvPr/>
        </p:nvSpPr>
        <p:spPr>
          <a:xfrm>
            <a:off x="990600" y="1524000"/>
            <a:ext cx="5562600"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Thẩm quyền của tòa án các cấp</a:t>
            </a:r>
            <a:endParaRPr sz="2400">
              <a:solidFill>
                <a:schemeClr val="dk1"/>
              </a:solidFill>
              <a:latin typeface="Times New Roman"/>
              <a:ea typeface="Times New Roman"/>
              <a:cs typeface="Times New Roman"/>
              <a:sym typeface="Times New Roman"/>
            </a:endParaRPr>
          </a:p>
        </p:txBody>
      </p:sp>
      <p:pic>
        <p:nvPicPr>
          <p:cNvPr descr="4.png" id="236" name="Google Shape;236;p21"/>
          <p:cNvPicPr preferRelativeResize="0"/>
          <p:nvPr/>
        </p:nvPicPr>
        <p:blipFill rotWithShape="1">
          <a:blip r:embed="rId3">
            <a:alphaModFix/>
          </a:blip>
          <a:srcRect b="0" l="0" r="0" t="0"/>
          <a:stretch/>
        </p:blipFill>
        <p:spPr>
          <a:xfrm>
            <a:off x="6553200" y="381000"/>
            <a:ext cx="2286000" cy="1628775"/>
          </a:xfrm>
          <a:prstGeom prst="rect">
            <a:avLst/>
          </a:prstGeom>
          <a:noFill/>
          <a:ln>
            <a:noFill/>
          </a:ln>
        </p:spPr>
      </p:pic>
      <p:grpSp>
        <p:nvGrpSpPr>
          <p:cNvPr id="237" name="Google Shape;237;p21"/>
          <p:cNvGrpSpPr/>
          <p:nvPr/>
        </p:nvGrpSpPr>
        <p:grpSpPr>
          <a:xfrm>
            <a:off x="990600" y="2057400"/>
            <a:ext cx="7924800" cy="4648199"/>
            <a:chOff x="0" y="0"/>
            <a:chExt cx="7924800" cy="4648199"/>
          </a:xfrm>
        </p:grpSpPr>
        <p:sp>
          <p:nvSpPr>
            <p:cNvPr id="238" name="Google Shape;238;p21"/>
            <p:cNvSpPr/>
            <p:nvPr/>
          </p:nvSpPr>
          <p:spPr>
            <a:xfrm>
              <a:off x="0" y="0"/>
              <a:ext cx="7924800" cy="763767"/>
            </a:xfrm>
            <a:prstGeom prst="roundRect">
              <a:avLst>
                <a:gd fmla="val 16667" name="adj"/>
              </a:avLst>
            </a:prstGeom>
            <a:solidFill>
              <a:schemeClr val="lt1"/>
            </a:solidFill>
            <a:ln cap="flat" cmpd="thickThin" w="55000">
              <a:solidFill>
                <a:srgbClr val="C419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txBox="1"/>
            <p:nvPr/>
          </p:nvSpPr>
          <p:spPr>
            <a:xfrm>
              <a:off x="37284" y="37284"/>
              <a:ext cx="7850232" cy="68919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Thẩm quyền của TAND cấp huyện: Điều 35, BLTTDS</a:t>
              </a:r>
              <a:endParaRPr/>
            </a:p>
          </p:txBody>
        </p:sp>
        <p:sp>
          <p:nvSpPr>
            <p:cNvPr id="240" name="Google Shape;240;p21"/>
            <p:cNvSpPr/>
            <p:nvPr/>
          </p:nvSpPr>
          <p:spPr>
            <a:xfrm>
              <a:off x="0" y="599170"/>
              <a:ext cx="7924800" cy="763767"/>
            </a:xfrm>
            <a:prstGeom prst="roundRect">
              <a:avLst>
                <a:gd fmla="val 16667" name="adj"/>
              </a:avLst>
            </a:prstGeom>
            <a:solidFill>
              <a:schemeClr val="lt1"/>
            </a:solidFill>
            <a:ln cap="flat" cmpd="thickThin" w="55000">
              <a:solidFill>
                <a:srgbClr val="C419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txBox="1"/>
            <p:nvPr/>
          </p:nvSpPr>
          <p:spPr>
            <a:xfrm>
              <a:off x="37284" y="636454"/>
              <a:ext cx="7850232" cy="68919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Thẩm quyền của các Tòa chuyên trách TAND cấp huyện: Điều 36, BLTTDS</a:t>
              </a:r>
              <a:endParaRPr/>
            </a:p>
          </p:txBody>
        </p:sp>
        <p:sp>
          <p:nvSpPr>
            <p:cNvPr id="242" name="Google Shape;242;p21"/>
            <p:cNvSpPr/>
            <p:nvPr/>
          </p:nvSpPr>
          <p:spPr>
            <a:xfrm>
              <a:off x="0" y="1441460"/>
              <a:ext cx="7924800" cy="763767"/>
            </a:xfrm>
            <a:prstGeom prst="roundRect">
              <a:avLst>
                <a:gd fmla="val 16667" name="adj"/>
              </a:avLst>
            </a:prstGeom>
            <a:solidFill>
              <a:schemeClr val="lt1"/>
            </a:solidFill>
            <a:ln cap="flat" cmpd="thickThin" w="55000">
              <a:solidFill>
                <a:srgbClr val="C419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txBox="1"/>
            <p:nvPr/>
          </p:nvSpPr>
          <p:spPr>
            <a:xfrm>
              <a:off x="37284" y="1478744"/>
              <a:ext cx="7850232" cy="68919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Thẩm quyền của TAND cấp tỉnh: Điều 37, BLTTDS</a:t>
              </a:r>
              <a:endParaRPr/>
            </a:p>
          </p:txBody>
        </p:sp>
        <p:sp>
          <p:nvSpPr>
            <p:cNvPr id="244" name="Google Shape;244;p21"/>
            <p:cNvSpPr/>
            <p:nvPr/>
          </p:nvSpPr>
          <p:spPr>
            <a:xfrm>
              <a:off x="0" y="2283758"/>
              <a:ext cx="7924800" cy="763767"/>
            </a:xfrm>
            <a:prstGeom prst="roundRect">
              <a:avLst>
                <a:gd fmla="val 16667" name="adj"/>
              </a:avLst>
            </a:prstGeom>
            <a:solidFill>
              <a:schemeClr val="lt1"/>
            </a:solidFill>
            <a:ln cap="flat" cmpd="thickThin" w="55000">
              <a:solidFill>
                <a:srgbClr val="C419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txBox="1"/>
            <p:nvPr/>
          </p:nvSpPr>
          <p:spPr>
            <a:xfrm>
              <a:off x="37284" y="2321042"/>
              <a:ext cx="7850232" cy="68919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Thẩm quyền của các Tòa chuyên trách TAND cấp tỉnh: Điều 38, BLTTDS</a:t>
              </a:r>
              <a:endParaRPr/>
            </a:p>
          </p:txBody>
        </p:sp>
        <p:sp>
          <p:nvSpPr>
            <p:cNvPr id="246" name="Google Shape;246;p21"/>
            <p:cNvSpPr/>
            <p:nvPr/>
          </p:nvSpPr>
          <p:spPr>
            <a:xfrm>
              <a:off x="0" y="3105945"/>
              <a:ext cx="7924800" cy="763767"/>
            </a:xfrm>
            <a:prstGeom prst="roundRect">
              <a:avLst>
                <a:gd fmla="val 16667" name="adj"/>
              </a:avLst>
            </a:prstGeom>
            <a:solidFill>
              <a:schemeClr val="lt1"/>
            </a:solidFill>
            <a:ln cap="flat" cmpd="thickThin" w="55000">
              <a:solidFill>
                <a:srgbClr val="C419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txBox="1"/>
            <p:nvPr/>
          </p:nvSpPr>
          <p:spPr>
            <a:xfrm>
              <a:off x="37284" y="3143229"/>
              <a:ext cx="7850232" cy="68919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Thẩm quyền Tòa án theo lãnh thổ: Điều 39, BLTTDS</a:t>
              </a:r>
              <a:endParaRPr/>
            </a:p>
          </p:txBody>
        </p:sp>
        <p:sp>
          <p:nvSpPr>
            <p:cNvPr id="248" name="Google Shape;248;p21"/>
            <p:cNvSpPr/>
            <p:nvPr/>
          </p:nvSpPr>
          <p:spPr>
            <a:xfrm>
              <a:off x="0" y="3884432"/>
              <a:ext cx="7924800" cy="763767"/>
            </a:xfrm>
            <a:prstGeom prst="roundRect">
              <a:avLst>
                <a:gd fmla="val 16667" name="adj"/>
              </a:avLst>
            </a:prstGeom>
            <a:solidFill>
              <a:schemeClr val="lt1"/>
            </a:solidFill>
            <a:ln cap="flat" cmpd="thickThin" w="55000">
              <a:solidFill>
                <a:srgbClr val="C4192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txBox="1"/>
            <p:nvPr/>
          </p:nvSpPr>
          <p:spPr>
            <a:xfrm>
              <a:off x="37284" y="3921716"/>
              <a:ext cx="7850232" cy="68919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Thẩm quyền của Tòa án theo sự lựa chọn của nguyên đơn, người yêu cầu: Điều 40, BLTTDS</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