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C83BF31-034A-40F3-BE44-47C9FF2BB53E}">
  <a:tblStyle styleId="{7C83BF31-034A-40F3-BE44-47C9FF2BB53E}" styleName="Table_0">
    <a:wholeTbl>
      <a:tcTxStyle b="off" i="off">
        <a:font>
          <a:latin typeface="Lucida Sans Unicode"/>
          <a:ea typeface="Lucida Sans Unicode"/>
          <a:cs typeface="Lucida Sans Unicode"/>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0F4"/>
          </a:solidFill>
        </a:fill>
      </a:tcStyle>
    </a:wholeTbl>
    <a:band1H>
      <a:tcTxStyle/>
      <a:tcStyle>
        <a:fill>
          <a:solidFill>
            <a:srgbClr val="CCDFE8"/>
          </a:solidFill>
        </a:fill>
      </a:tcStyle>
    </a:band1H>
    <a:band2H>
      <a:tcTxStyle/>
    </a:band2H>
    <a:band1V>
      <a:tcTxStyle/>
      <a:tcStyle>
        <a:fill>
          <a:solidFill>
            <a:srgbClr val="CCDFE8"/>
          </a:solidFill>
        </a:fill>
      </a:tcStyle>
    </a:band1V>
    <a:band2V>
      <a:tcTxStyle/>
    </a:band2V>
    <a:lastCol>
      <a:tcTxStyle b="on" i="off">
        <a:font>
          <a:latin typeface="Lucida Sans Unicode"/>
          <a:ea typeface="Lucida Sans Unicode"/>
          <a:cs typeface="Lucida Sans Unicode"/>
        </a:font>
        <a:schemeClr val="lt1"/>
      </a:tcTxStyle>
      <a:tcStyle>
        <a:fill>
          <a:solidFill>
            <a:schemeClr val="accent1"/>
          </a:solidFill>
        </a:fill>
      </a:tcStyle>
    </a:lastCol>
    <a:firstCol>
      <a:tcTxStyle b="on" i="off">
        <a:font>
          <a:latin typeface="Lucida Sans Unicode"/>
          <a:ea typeface="Lucida Sans Unicode"/>
          <a:cs typeface="Lucida Sans Unicode"/>
        </a:font>
        <a:schemeClr val="lt1"/>
      </a:tcTxStyle>
      <a:tcStyle>
        <a:fill>
          <a:solidFill>
            <a:schemeClr val="accent1"/>
          </a:solidFill>
        </a:fill>
      </a:tcStyle>
    </a:firstCol>
    <a:lastRow>
      <a:tcTxStyle b="on" i="off">
        <a:font>
          <a:latin typeface="Lucida Sans Unicode"/>
          <a:ea typeface="Lucida Sans Unicode"/>
          <a:cs typeface="Lucida Sans Unicode"/>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Lucida Sans Unicode"/>
          <a:ea typeface="Lucida Sans Unicode"/>
          <a:cs typeface="Lucida Sans Unicode"/>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slide" Target="slides/slide38.xml"/><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slide" Target="slides/slide40.xml"/><Relationship Id="rId23" Type="http://schemas.openxmlformats.org/officeDocument/2006/relationships/slide" Target="slides/slide17.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48" Type="http://schemas.openxmlformats.org/officeDocument/2006/relationships/slide" Target="slides/slide42.xml"/><Relationship Id="rId25" Type="http://schemas.openxmlformats.org/officeDocument/2006/relationships/slide" Target="slides/slide19.xml"/><Relationship Id="rId47" Type="http://schemas.openxmlformats.org/officeDocument/2006/relationships/slide" Target="slides/slide41.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4" name="Google Shape;284;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4" name="Google Shape;29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9" name="Google Shape;379;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1" name="Google Shape;401;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0" name="Google Shape;410;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7" name="Google Shape;567;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8" name="Google Shape;59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5" name="Google Shape;605;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5" name="Google Shape;61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3" name="Google Shape;633;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4" name="Google Shape;634;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4" name="Google Shape;644;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5" name="Google Shape;645;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5" name="Google Shape;655;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6" name="Google Shape;666;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7" name="Google Shape;67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8" name="Google Shape;678;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1" name="Google Shape;21;p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2"/>
          <p:cNvGrpSpPr/>
          <p:nvPr/>
        </p:nvGrpSpPr>
        <p:grpSpPr>
          <a:xfrm>
            <a:off x="-3765" y="4953000"/>
            <a:ext cx="9147765" cy="1912088"/>
            <a:chOff x="-3765" y="4832896"/>
            <a:chExt cx="9147765" cy="2032192"/>
          </a:xfrm>
        </p:grpSpPr>
        <p:sp>
          <p:nvSpPr>
            <p:cNvPr id="24" name="Google Shape;24;p2"/>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5" name="Google Shape;25;p2"/>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2"/>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7" name="Google Shape;27;p2"/>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1"/>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1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1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1" name="Shape 31"/>
        <p:cNvGrpSpPr/>
        <p:nvPr/>
      </p:nvGrpSpPr>
      <p:grpSpPr>
        <a:xfrm>
          <a:off x="0" y="0"/>
          <a:ext cx="0" cy="0"/>
          <a:chOff x="0" y="0"/>
          <a:chExt cx="0" cy="0"/>
        </a:xfrm>
      </p:grpSpPr>
      <p:sp>
        <p:nvSpPr>
          <p:cNvPr id="32" name="Google Shape;32;p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7" name="Shape 37"/>
        <p:cNvGrpSpPr/>
        <p:nvPr/>
      </p:nvGrpSpPr>
      <p:grpSpPr>
        <a:xfrm>
          <a:off x="0" y="0"/>
          <a:ext cx="0" cy="0"/>
          <a:chOff x="0" y="0"/>
          <a:chExt cx="0" cy="0"/>
        </a:xfrm>
      </p:grpSpPr>
      <p:sp>
        <p:nvSpPr>
          <p:cNvPr id="38" name="Google Shape;38;p4"/>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4"/>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4" name="Google Shape;44;p4"/>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5" name="Shape 45"/>
        <p:cNvGrpSpPr/>
        <p:nvPr/>
      </p:nvGrpSpPr>
      <p:grpSpPr>
        <a:xfrm>
          <a:off x="0" y="0"/>
          <a:ext cx="0" cy="0"/>
          <a:chOff x="0" y="0"/>
          <a:chExt cx="0" cy="0"/>
        </a:xfrm>
      </p:grpSpPr>
      <p:sp>
        <p:nvSpPr>
          <p:cNvPr id="46" name="Google Shape;46;p5"/>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7" name="Google Shape;47;p5"/>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5" name="Google Shape;55;p6"/>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6"/>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6"/>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1" name="Shape 61"/>
        <p:cNvGrpSpPr/>
        <p:nvPr/>
      </p:nvGrpSpPr>
      <p:grpSpPr>
        <a:xfrm>
          <a:off x="0" y="0"/>
          <a:ext cx="0" cy="0"/>
          <a:chOff x="0" y="0"/>
          <a:chExt cx="0" cy="0"/>
        </a:xfrm>
      </p:grpSpPr>
      <p:sp>
        <p:nvSpPr>
          <p:cNvPr id="62" name="Google Shape;62;p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9"/>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7" name="Shape 77"/>
        <p:cNvGrpSpPr/>
        <p:nvPr/>
      </p:nvGrpSpPr>
      <p:grpSpPr>
        <a:xfrm>
          <a:off x="0" y="0"/>
          <a:ext cx="0" cy="0"/>
          <a:chOff x="0" y="0"/>
          <a:chExt cx="0" cy="0"/>
        </a:xfrm>
      </p:grpSpPr>
      <p:sp>
        <p:nvSpPr>
          <p:cNvPr id="78" name="Google Shape;78;p10"/>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10"/>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80" name="Google Shape;80;p1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0"/>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0"/>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5" name="Google Shape;85;p10"/>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6" name="Google Shape;86;p1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87" name="Google Shape;87;p1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10"/>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9" name="Google Shape;89;p10"/>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3.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1" name="Google Shape;11;p1"/>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2" name="Google Shape;12;p1"/>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 name="Google Shape;17;p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 name="Google Shape;18;p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3.jpg"/><Relationship Id="rId4" Type="http://schemas.openxmlformats.org/officeDocument/2006/relationships/image" Target="../media/image22.jpg"/><Relationship Id="rId5"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5.jpg"/><Relationship Id="rId4"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2.jp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 Id="rId4" Type="http://schemas.openxmlformats.org/officeDocument/2006/relationships/image" Target="../media/image13.png"/><Relationship Id="rId5" Type="http://schemas.openxmlformats.org/officeDocument/2006/relationships/image" Target="../media/image24.png"/><Relationship Id="rId6" Type="http://schemas.openxmlformats.org/officeDocument/2006/relationships/image" Target="../media/image2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1.jpg"/><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1.jpg"/><Relationship Id="rId4" Type="http://schemas.openxmlformats.org/officeDocument/2006/relationships/image" Target="../media/image2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1.jpg"/><Relationship Id="rId4" Type="http://schemas.openxmlformats.org/officeDocument/2006/relationships/image" Target="../media/image2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1.jpg"/><Relationship Id="rId4" Type="http://schemas.openxmlformats.org/officeDocument/2006/relationships/image" Target="../media/image26.jpg"/><Relationship Id="rId5" Type="http://schemas.openxmlformats.org/officeDocument/2006/relationships/image" Target="../media/image3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1.jpg"/><Relationship Id="rId4" Type="http://schemas.openxmlformats.org/officeDocument/2006/relationships/image" Target="../media/image26.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jpg"/><Relationship Id="rId4" Type="http://schemas.openxmlformats.org/officeDocument/2006/relationships/image" Target="../media/image26.jpg"/><Relationship Id="rId5" Type="http://schemas.openxmlformats.org/officeDocument/2006/relationships/image" Target="../media/image3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jpg"/><Relationship Id="rId4" Type="http://schemas.openxmlformats.org/officeDocument/2006/relationships/image" Target="../media/image26.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jpg"/><Relationship Id="rId4" Type="http://schemas.openxmlformats.org/officeDocument/2006/relationships/image" Target="../media/image2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1.jpg"/><Relationship Id="rId4" Type="http://schemas.openxmlformats.org/officeDocument/2006/relationships/image" Target="../media/image2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jpg"/><Relationship Id="rId4" Type="http://schemas.openxmlformats.org/officeDocument/2006/relationships/image" Target="../media/image2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1.jpg"/><Relationship Id="rId4" Type="http://schemas.openxmlformats.org/officeDocument/2006/relationships/image" Target="../media/image29.jpg"/><Relationship Id="rId5" Type="http://schemas.openxmlformats.org/officeDocument/2006/relationships/image" Target="../media/image3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2.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3.png"/><Relationship Id="rId4" Type="http://schemas.openxmlformats.org/officeDocument/2006/relationships/image" Target="../media/image3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6.jpg"/><Relationship Id="rId4" Type="http://schemas.openxmlformats.org/officeDocument/2006/relationships/image" Target="../media/image40.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7.jpg"/><Relationship Id="rId4" Type="http://schemas.openxmlformats.org/officeDocument/2006/relationships/image" Target="../media/image39.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8.jpg"/><Relationship Id="rId4" Type="http://schemas.openxmlformats.org/officeDocument/2006/relationships/image" Target="../media/image3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7.jpg"/><Relationship Id="rId5" Type="http://schemas.openxmlformats.org/officeDocument/2006/relationships/image" Target="../media/image5.jpg"/><Relationship Id="rId6"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4.jpg"/><Relationship Id="rId5" Type="http://schemas.openxmlformats.org/officeDocument/2006/relationships/image" Target="../media/image8.jpg"/><Relationship Id="rId6"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6.jpg"/><Relationship Id="rId5"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28.jpg"/><Relationship Id="rId5" Type="http://schemas.openxmlformats.org/officeDocument/2006/relationships/image" Target="../media/image27.jpg"/><Relationship Id="rId6" Type="http://schemas.openxmlformats.org/officeDocument/2006/relationships/image" Target="../media/image7.jpg"/><Relationship Id="rId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 name="Shape 105"/>
        <p:cNvGrpSpPr/>
        <p:nvPr/>
      </p:nvGrpSpPr>
      <p:grpSpPr>
        <a:xfrm>
          <a:off x="0" y="0"/>
          <a:ext cx="0" cy="0"/>
          <a:chOff x="0" y="0"/>
          <a:chExt cx="0" cy="0"/>
        </a:xfrm>
      </p:grpSpPr>
      <p:sp>
        <p:nvSpPr>
          <p:cNvPr id="106" name="Google Shape;106;p13"/>
          <p:cNvSpPr txBox="1"/>
          <p:nvPr>
            <p:ph type="ctrTitle"/>
          </p:nvPr>
        </p:nvSpPr>
        <p:spPr>
          <a:xfrm>
            <a:off x="609600" y="1371600"/>
            <a:ext cx="8458200" cy="122237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4800"/>
              <a:buFont typeface="Times New Roman"/>
              <a:buNone/>
            </a:pPr>
            <a:r>
              <a:rPr b="1" lang="en-US" sz="4800">
                <a:solidFill>
                  <a:srgbClr val="FF0000"/>
                </a:solidFill>
                <a:latin typeface="Times New Roman"/>
                <a:ea typeface="Times New Roman"/>
                <a:cs typeface="Times New Roman"/>
                <a:sym typeface="Times New Roman"/>
              </a:rPr>
              <a:t>PHÁP LUẬT ĐẠI CƯƠNG</a:t>
            </a:r>
            <a:endParaRPr b="1" sz="4800">
              <a:solidFill>
                <a:srgbClr val="FF0000"/>
              </a:solidFill>
              <a:latin typeface="Times New Roman"/>
              <a:ea typeface="Times New Roman"/>
              <a:cs typeface="Times New Roman"/>
              <a:sym typeface="Times New Roman"/>
            </a:endParaRPr>
          </a:p>
        </p:txBody>
      </p:sp>
      <p:sp>
        <p:nvSpPr>
          <p:cNvPr id="107" name="Google Shape;107;p13"/>
          <p:cNvSpPr txBox="1"/>
          <p:nvPr>
            <p:ph idx="1" type="subTitle"/>
          </p:nvPr>
        </p:nvSpPr>
        <p:spPr>
          <a:xfrm>
            <a:off x="457200" y="3048000"/>
            <a:ext cx="8458200" cy="914400"/>
          </a:xfrm>
          <a:prstGeom prst="rect">
            <a:avLst/>
          </a:prstGeom>
          <a:noFill/>
          <a:ln>
            <a:noFill/>
          </a:ln>
        </p:spPr>
        <p:txBody>
          <a:bodyPr anchorCtr="0" anchor="t" bIns="45700" lIns="45700" spcFirstLastPara="1" rIns="45700" wrap="square" tIns="45700">
            <a:noAutofit/>
          </a:bodyPr>
          <a:lstStyle/>
          <a:p>
            <a:pPr indent="0" lvl="0" marL="0" rtl="0" algn="ctr">
              <a:spcBef>
                <a:spcPts val="0"/>
              </a:spcBef>
              <a:spcAft>
                <a:spcPts val="0"/>
              </a:spcAft>
              <a:buSzPts val="1836"/>
              <a:buNone/>
            </a:pPr>
            <a:r>
              <a:rPr lang="en-US">
                <a:solidFill>
                  <a:schemeClr val="dk1"/>
                </a:solidFill>
                <a:latin typeface="Times New Roman"/>
                <a:ea typeface="Times New Roman"/>
                <a:cs typeface="Times New Roman"/>
                <a:sym typeface="Times New Roman"/>
              </a:rPr>
              <a:t>Dành cho sinh viên không chuyên ngành Luật, khối ngành Khoa học Tự nhiên</a:t>
            </a:r>
            <a:endParaRPr>
              <a:solidFill>
                <a:schemeClr val="dk1"/>
              </a:solidFill>
              <a:latin typeface="Times New Roman"/>
              <a:ea typeface="Times New Roman"/>
              <a:cs typeface="Times New Roman"/>
              <a:sym typeface="Times New Roman"/>
            </a:endParaRPr>
          </a:p>
        </p:txBody>
      </p:sp>
      <p:sp>
        <p:nvSpPr>
          <p:cNvPr id="108" name="Google Shape;108;p13"/>
          <p:cNvSpPr txBox="1"/>
          <p:nvPr/>
        </p:nvSpPr>
        <p:spPr>
          <a:xfrm>
            <a:off x="3810000" y="5486400"/>
            <a:ext cx="5334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Thạc sĩ: Ngô Minh Tín</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Email: nmtin@hcmus.edu.vn</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idx="1" type="body"/>
          </p:nvPr>
        </p:nvSpPr>
        <p:spPr>
          <a:xfrm>
            <a:off x="685800" y="838200"/>
            <a:ext cx="64770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 Kết hôn</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2. Các trường hợp cấm kết hôn</a:t>
            </a:r>
            <a:endParaRPr/>
          </a:p>
        </p:txBody>
      </p:sp>
      <p:sp>
        <p:nvSpPr>
          <p:cNvPr id="238" name="Google Shape;238;p22"/>
          <p:cNvSpPr txBox="1"/>
          <p:nvPr/>
        </p:nvSpPr>
        <p:spPr>
          <a:xfrm>
            <a:off x="990600" y="4572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sp>
        <p:nvSpPr>
          <p:cNvPr id="239" name="Google Shape;239;p22"/>
          <p:cNvSpPr txBox="1"/>
          <p:nvPr/>
        </p:nvSpPr>
        <p:spPr>
          <a:xfrm>
            <a:off x="838200" y="1752600"/>
            <a:ext cx="8077200" cy="5170646"/>
          </a:xfrm>
          <a:prstGeom prst="rect">
            <a:avLst/>
          </a:prstGeom>
          <a:noFill/>
          <a:ln>
            <a:noFill/>
          </a:ln>
        </p:spPr>
        <p:txBody>
          <a:bodyPr anchorCtr="0" anchor="t" bIns="45700" lIns="91425" spcFirstLastPara="1" rIns="91425" wrap="square" tIns="45700">
            <a:noAutofit/>
          </a:bodyPr>
          <a:lstStyle/>
          <a:p>
            <a:pPr indent="-152400" lvl="0" marL="0" marR="0" rtl="0" algn="just">
              <a:spcBef>
                <a:spcPts val="0"/>
              </a:spcBef>
              <a:spcAft>
                <a:spcPts val="0"/>
              </a:spcAft>
              <a:buClr>
                <a:schemeClr val="dk1"/>
              </a:buClr>
              <a:buSzPts val="2400"/>
              <a:buFont typeface="Noto Sans Symbols"/>
              <a:buChar char="⮚"/>
            </a:pPr>
            <a:r>
              <a:rPr i="1" lang="en-US" sz="2400">
                <a:solidFill>
                  <a:schemeClr val="dk1"/>
                </a:solidFill>
                <a:latin typeface="Times New Roman"/>
                <a:ea typeface="Times New Roman"/>
                <a:cs typeface="Times New Roman"/>
                <a:sym typeface="Times New Roman"/>
              </a:rPr>
              <a:t>Kết hôn </a:t>
            </a:r>
            <a:r>
              <a:rPr b="1" i="1" lang="en-US" sz="2400">
                <a:solidFill>
                  <a:srgbClr val="FF0000"/>
                </a:solidFill>
                <a:latin typeface="Times New Roman"/>
                <a:ea typeface="Times New Roman"/>
                <a:cs typeface="Times New Roman"/>
                <a:sym typeface="Times New Roman"/>
              </a:rPr>
              <a:t>giả tạo</a:t>
            </a:r>
            <a:r>
              <a:rPr i="1" lang="en-US" sz="2400">
                <a:solidFill>
                  <a:schemeClr val="dk1"/>
                </a:solidFill>
                <a:latin typeface="Times New Roman"/>
                <a:ea typeface="Times New Roman"/>
                <a:cs typeface="Times New Roman"/>
                <a:sym typeface="Times New Roman"/>
              </a:rPr>
              <a:t>, ly hôn giả tạo;</a:t>
            </a:r>
            <a:endParaRPr/>
          </a:p>
          <a:p>
            <a:pPr indent="-152400" lvl="0" marL="0" marR="0" rtl="0" algn="just">
              <a:spcBef>
                <a:spcPts val="0"/>
              </a:spcBef>
              <a:spcAft>
                <a:spcPts val="0"/>
              </a:spcAft>
              <a:buClr>
                <a:srgbClr val="FF0000"/>
              </a:buClr>
              <a:buSzPts val="2400"/>
              <a:buFont typeface="Noto Sans Symbols"/>
              <a:buChar char="⮚"/>
            </a:pPr>
            <a:r>
              <a:rPr b="1" i="1" lang="en-US" sz="2400">
                <a:solidFill>
                  <a:srgbClr val="FF0000"/>
                </a:solidFill>
                <a:latin typeface="Times New Roman"/>
                <a:ea typeface="Times New Roman"/>
                <a:cs typeface="Times New Roman"/>
                <a:sym typeface="Times New Roman"/>
              </a:rPr>
              <a:t>Tảo hôn, cưỡng ép kết hôn, lừa dối kết hôn, cản trở kết hôn</a:t>
            </a:r>
            <a:r>
              <a:rPr b="1" i="1" lang="en-US" sz="2400">
                <a:solidFill>
                  <a:schemeClr val="dk1"/>
                </a:solidFill>
                <a:latin typeface="Times New Roman"/>
                <a:ea typeface="Times New Roman"/>
                <a:cs typeface="Times New Roman"/>
                <a:sym typeface="Times New Roman"/>
              </a:rPr>
              <a:t>;</a:t>
            </a:r>
            <a:endParaRPr/>
          </a:p>
          <a:p>
            <a:pPr indent="-152400" lvl="0" marL="0" marR="0" rtl="0" algn="just">
              <a:spcBef>
                <a:spcPts val="0"/>
              </a:spcBef>
              <a:spcAft>
                <a:spcPts val="0"/>
              </a:spcAft>
              <a:buClr>
                <a:schemeClr val="dk1"/>
              </a:buClr>
              <a:buSzPts val="2400"/>
              <a:buFont typeface="Noto Sans Symbols"/>
              <a:buChar char="⮚"/>
            </a:pPr>
            <a:r>
              <a:rPr i="1" lang="en-US" sz="2400">
                <a:solidFill>
                  <a:schemeClr val="dk1"/>
                </a:solidFill>
                <a:latin typeface="Times New Roman"/>
                <a:ea typeface="Times New Roman"/>
                <a:cs typeface="Times New Roman"/>
                <a:sym typeface="Times New Roman"/>
              </a:rPr>
              <a:t>Người </a:t>
            </a:r>
            <a:r>
              <a:rPr b="1" i="1" lang="en-US" sz="2400">
                <a:solidFill>
                  <a:srgbClr val="FF0000"/>
                </a:solidFill>
                <a:latin typeface="Times New Roman"/>
                <a:ea typeface="Times New Roman"/>
                <a:cs typeface="Times New Roman"/>
                <a:sym typeface="Times New Roman"/>
              </a:rPr>
              <a:t>đang có vợ, có chồng </a:t>
            </a:r>
            <a:r>
              <a:rPr i="1" lang="en-US" sz="2400">
                <a:solidFill>
                  <a:schemeClr val="dk1"/>
                </a:solidFill>
                <a:latin typeface="Times New Roman"/>
                <a:ea typeface="Times New Roman"/>
                <a:cs typeface="Times New Roman"/>
                <a:sym typeface="Times New Roman"/>
              </a:rPr>
              <a:t>mà </a:t>
            </a:r>
            <a:r>
              <a:rPr b="1" i="1" lang="en-US" sz="2400">
                <a:solidFill>
                  <a:srgbClr val="FF0000"/>
                </a:solidFill>
                <a:latin typeface="Times New Roman"/>
                <a:ea typeface="Times New Roman"/>
                <a:cs typeface="Times New Roman"/>
                <a:sym typeface="Times New Roman"/>
              </a:rPr>
              <a:t>kết hôn hoặc chung sống như vợ chồng với người khác </a:t>
            </a:r>
            <a:r>
              <a:rPr i="1" lang="en-US" sz="2400">
                <a:solidFill>
                  <a:schemeClr val="dk1"/>
                </a:solidFill>
                <a:latin typeface="Times New Roman"/>
                <a:ea typeface="Times New Roman"/>
                <a:cs typeface="Times New Roman"/>
                <a:sym typeface="Times New Roman"/>
              </a:rPr>
              <a:t>hoặc </a:t>
            </a:r>
            <a:r>
              <a:rPr b="1" i="1" lang="en-US" sz="2400">
                <a:solidFill>
                  <a:srgbClr val="FF0000"/>
                </a:solidFill>
                <a:latin typeface="Times New Roman"/>
                <a:ea typeface="Times New Roman"/>
                <a:cs typeface="Times New Roman"/>
                <a:sym typeface="Times New Roman"/>
              </a:rPr>
              <a:t>chưa có vợ, chưa có chồng mà kết hôn hoặc chung sống như vợ chồng với người đang có chồng, có vợ;</a:t>
            </a:r>
            <a:endParaRPr/>
          </a:p>
          <a:p>
            <a:pPr indent="-152400" lvl="0" marL="0" marR="0" rtl="0" algn="just">
              <a:spcBef>
                <a:spcPts val="0"/>
              </a:spcBef>
              <a:spcAft>
                <a:spcPts val="0"/>
              </a:spcAft>
              <a:buClr>
                <a:schemeClr val="dk1"/>
              </a:buClr>
              <a:buSzPts val="2400"/>
              <a:buFont typeface="Noto Sans Symbols"/>
              <a:buChar char="⮚"/>
            </a:pPr>
            <a:r>
              <a:rPr i="1" lang="en-US" sz="2400">
                <a:solidFill>
                  <a:schemeClr val="dk1"/>
                </a:solidFill>
                <a:latin typeface="Times New Roman"/>
                <a:ea typeface="Times New Roman"/>
                <a:cs typeface="Times New Roman"/>
                <a:sym typeface="Times New Roman"/>
              </a:rPr>
              <a:t>Kết hôn hoặc chung sống như vợ chồng giữa những người </a:t>
            </a:r>
            <a:r>
              <a:rPr b="1" i="1" lang="en-US" sz="2400">
                <a:solidFill>
                  <a:srgbClr val="FF0000"/>
                </a:solidFill>
                <a:latin typeface="Times New Roman"/>
                <a:ea typeface="Times New Roman"/>
                <a:cs typeface="Times New Roman"/>
                <a:sym typeface="Times New Roman"/>
              </a:rPr>
              <a:t>cùng dòng máu về trực hệ</a:t>
            </a:r>
            <a:r>
              <a:rPr i="1" lang="en-US" sz="2400">
                <a:solidFill>
                  <a:schemeClr val="dk1"/>
                </a:solidFill>
                <a:latin typeface="Times New Roman"/>
                <a:ea typeface="Times New Roman"/>
                <a:cs typeface="Times New Roman"/>
                <a:sym typeface="Times New Roman"/>
              </a:rPr>
              <a:t>; giữa những người </a:t>
            </a:r>
            <a:r>
              <a:rPr b="1" i="1" lang="en-US" sz="2400">
                <a:solidFill>
                  <a:srgbClr val="FF0000"/>
                </a:solidFill>
                <a:latin typeface="Times New Roman"/>
                <a:ea typeface="Times New Roman"/>
                <a:cs typeface="Times New Roman"/>
                <a:sym typeface="Times New Roman"/>
              </a:rPr>
              <a:t>có họ trong phạm vi ba đời;</a:t>
            </a:r>
            <a:r>
              <a:rPr i="1" lang="en-US" sz="2400">
                <a:solidFill>
                  <a:schemeClr val="dk1"/>
                </a:solidFill>
                <a:latin typeface="Times New Roman"/>
                <a:ea typeface="Times New Roman"/>
                <a:cs typeface="Times New Roman"/>
                <a:sym typeface="Times New Roman"/>
              </a:rPr>
              <a:t> giữa </a:t>
            </a:r>
            <a:r>
              <a:rPr b="1" i="1" lang="en-US" sz="2400">
                <a:solidFill>
                  <a:srgbClr val="FF0000"/>
                </a:solidFill>
                <a:latin typeface="Times New Roman"/>
                <a:ea typeface="Times New Roman"/>
                <a:cs typeface="Times New Roman"/>
                <a:sym typeface="Times New Roman"/>
              </a:rPr>
              <a:t>cha, mẹ nuôi với con nuôi</a:t>
            </a:r>
            <a:r>
              <a:rPr i="1" lang="en-US" sz="2400">
                <a:solidFill>
                  <a:schemeClr val="dk1"/>
                </a:solidFill>
                <a:latin typeface="Times New Roman"/>
                <a:ea typeface="Times New Roman"/>
                <a:cs typeface="Times New Roman"/>
                <a:sym typeface="Times New Roman"/>
              </a:rPr>
              <a:t>; giữa người đã từng là </a:t>
            </a:r>
            <a:r>
              <a:rPr b="1" i="1" lang="en-US" sz="2400">
                <a:solidFill>
                  <a:srgbClr val="FF0000"/>
                </a:solidFill>
                <a:latin typeface="Times New Roman"/>
                <a:ea typeface="Times New Roman"/>
                <a:cs typeface="Times New Roman"/>
                <a:sym typeface="Times New Roman"/>
              </a:rPr>
              <a:t>cha, mẹ nuôi với con nuôi</a:t>
            </a:r>
            <a:r>
              <a:rPr i="1" lang="en-US" sz="2400">
                <a:solidFill>
                  <a:schemeClr val="dk1"/>
                </a:solidFill>
                <a:latin typeface="Times New Roman"/>
                <a:ea typeface="Times New Roman"/>
                <a:cs typeface="Times New Roman"/>
                <a:sym typeface="Times New Roman"/>
              </a:rPr>
              <a:t>, </a:t>
            </a:r>
            <a:r>
              <a:rPr b="1" i="1" lang="en-US" sz="2400">
                <a:solidFill>
                  <a:srgbClr val="FF0000"/>
                </a:solidFill>
                <a:latin typeface="Times New Roman"/>
                <a:ea typeface="Times New Roman"/>
                <a:cs typeface="Times New Roman"/>
                <a:sym typeface="Times New Roman"/>
              </a:rPr>
              <a:t>cha chồng với con dâu</a:t>
            </a:r>
            <a:r>
              <a:rPr i="1" lang="en-US" sz="2400">
                <a:solidFill>
                  <a:schemeClr val="dk1"/>
                </a:solidFill>
                <a:latin typeface="Times New Roman"/>
                <a:ea typeface="Times New Roman"/>
                <a:cs typeface="Times New Roman"/>
                <a:sym typeface="Times New Roman"/>
              </a:rPr>
              <a:t>, </a:t>
            </a:r>
            <a:r>
              <a:rPr b="1" i="1" lang="en-US" sz="2400">
                <a:solidFill>
                  <a:srgbClr val="FF0000"/>
                </a:solidFill>
                <a:latin typeface="Times New Roman"/>
                <a:ea typeface="Times New Roman"/>
                <a:cs typeface="Times New Roman"/>
                <a:sym typeface="Times New Roman"/>
              </a:rPr>
              <a:t>mẹ vợ với con rể</a:t>
            </a:r>
            <a:r>
              <a:rPr i="1" lang="en-US" sz="2400">
                <a:solidFill>
                  <a:schemeClr val="dk1"/>
                </a:solidFill>
                <a:latin typeface="Times New Roman"/>
                <a:ea typeface="Times New Roman"/>
                <a:cs typeface="Times New Roman"/>
                <a:sym typeface="Times New Roman"/>
              </a:rPr>
              <a:t>, cha dượng với con riêng của vợ, mẹ kế với con riêng của chồng;</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(Điểm a,b,c,d Khoản 2, Điều 5 Luật HNGĐ 2014)</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pic>
        <p:nvPicPr>
          <p:cNvPr descr="3.png" id="240" name="Google Shape;240;p22"/>
          <p:cNvPicPr preferRelativeResize="0"/>
          <p:nvPr/>
        </p:nvPicPr>
        <p:blipFill rotWithShape="1">
          <a:blip r:embed="rId3">
            <a:alphaModFix/>
          </a:blip>
          <a:srcRect b="0" l="0" r="0" t="0"/>
          <a:stretch/>
        </p:blipFill>
        <p:spPr>
          <a:xfrm>
            <a:off x="7010400" y="381000"/>
            <a:ext cx="1905000" cy="175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3"/>
          <p:cNvSpPr txBox="1"/>
          <p:nvPr>
            <p:ph idx="1" type="body"/>
          </p:nvPr>
        </p:nvSpPr>
        <p:spPr>
          <a:xfrm>
            <a:off x="685800" y="838200"/>
            <a:ext cx="64770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 Kết hôn</a:t>
            </a:r>
            <a:endParaRPr/>
          </a:p>
        </p:txBody>
      </p:sp>
      <p:sp>
        <p:nvSpPr>
          <p:cNvPr id="247" name="Google Shape;247;p23"/>
          <p:cNvSpPr txBox="1"/>
          <p:nvPr/>
        </p:nvSpPr>
        <p:spPr>
          <a:xfrm>
            <a:off x="990600" y="4572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sp>
        <p:nvSpPr>
          <p:cNvPr id="248" name="Google Shape;248;p23"/>
          <p:cNvSpPr txBox="1"/>
          <p:nvPr/>
        </p:nvSpPr>
        <p:spPr>
          <a:xfrm>
            <a:off x="914400" y="1600200"/>
            <a:ext cx="7772400" cy="12926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Nhà nước không thừa nhận hôn nhân giữa những người cùng giới</a:t>
            </a:r>
            <a:endParaRPr/>
          </a:p>
          <a:p>
            <a:pPr indent="0" lvl="0" marL="0" marR="0" rtl="0" algn="l">
              <a:spcBef>
                <a:spcPts val="0"/>
              </a:spcBef>
              <a:spcAft>
                <a:spcPts val="0"/>
              </a:spcAft>
              <a:buNone/>
            </a:pPr>
            <a:r>
              <a:rPr i="1" lang="en-US" sz="2200">
                <a:solidFill>
                  <a:schemeClr val="dk1"/>
                </a:solidFill>
                <a:latin typeface="Times New Roman"/>
                <a:ea typeface="Times New Roman"/>
                <a:cs typeface="Times New Roman"/>
                <a:sym typeface="Times New Roman"/>
              </a:rPr>
              <a:t>Khoản 2, Điều 8, Luật Hôn nhân gia đình 2014</a:t>
            </a:r>
            <a:endParaRPr/>
          </a:p>
        </p:txBody>
      </p:sp>
      <p:pic>
        <p:nvPicPr>
          <p:cNvPr descr="16.jpg" id="249" name="Google Shape;249;p23"/>
          <p:cNvPicPr preferRelativeResize="0"/>
          <p:nvPr/>
        </p:nvPicPr>
        <p:blipFill rotWithShape="1">
          <a:blip r:embed="rId3">
            <a:alphaModFix/>
          </a:blip>
          <a:srcRect b="0" l="0" r="0" t="0"/>
          <a:stretch/>
        </p:blipFill>
        <p:spPr>
          <a:xfrm>
            <a:off x="2667000" y="2895600"/>
            <a:ext cx="4343400" cy="3581400"/>
          </a:xfrm>
          <a:prstGeom prst="rect">
            <a:avLst/>
          </a:prstGeom>
          <a:noFill/>
          <a:ln>
            <a:noFill/>
          </a:ln>
        </p:spPr>
      </p:pic>
      <p:sp>
        <p:nvSpPr>
          <p:cNvPr id="250" name="Google Shape;250;p23"/>
          <p:cNvSpPr/>
          <p:nvPr/>
        </p:nvSpPr>
        <p:spPr>
          <a:xfrm>
            <a:off x="3429000" y="2895600"/>
            <a:ext cx="2895600" cy="2895600"/>
          </a:xfrm>
          <a:prstGeom prst="noSmoking">
            <a:avLst>
              <a:gd fmla="val 18750" name="adj"/>
            </a:avLst>
          </a:prstGeom>
          <a:noFill/>
          <a:ln cap="flat" cmpd="thickThin" w="550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ucida Sans"/>
              <a:ea typeface="Lucida Sans"/>
              <a:cs typeface="Lucida Sans"/>
              <a:sym typeface="Lucida Sans"/>
            </a:endParaRPr>
          </a:p>
        </p:txBody>
      </p:sp>
      <p:pic>
        <p:nvPicPr>
          <p:cNvPr descr="17.jpg" id="251" name="Google Shape;251;p23"/>
          <p:cNvPicPr preferRelativeResize="0"/>
          <p:nvPr/>
        </p:nvPicPr>
        <p:blipFill rotWithShape="1">
          <a:blip r:embed="rId4">
            <a:alphaModFix/>
          </a:blip>
          <a:srcRect b="0" l="0" r="0" t="0"/>
          <a:stretch/>
        </p:blipFill>
        <p:spPr>
          <a:xfrm>
            <a:off x="990600" y="2971800"/>
            <a:ext cx="2093167" cy="3305175"/>
          </a:xfrm>
          <a:prstGeom prst="rect">
            <a:avLst/>
          </a:prstGeom>
          <a:noFill/>
          <a:ln>
            <a:noFill/>
          </a:ln>
        </p:spPr>
      </p:pic>
      <p:pic>
        <p:nvPicPr>
          <p:cNvPr descr="18.jpg" id="252" name="Google Shape;252;p23"/>
          <p:cNvPicPr preferRelativeResize="0"/>
          <p:nvPr/>
        </p:nvPicPr>
        <p:blipFill rotWithShape="1">
          <a:blip r:embed="rId5">
            <a:alphaModFix/>
          </a:blip>
          <a:srcRect b="0" l="0" r="0" t="0"/>
          <a:stretch/>
        </p:blipFill>
        <p:spPr>
          <a:xfrm>
            <a:off x="6781800" y="2895600"/>
            <a:ext cx="2058551" cy="3409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txBox="1"/>
          <p:nvPr>
            <p:ph idx="1" type="body"/>
          </p:nvPr>
        </p:nvSpPr>
        <p:spPr>
          <a:xfrm>
            <a:off x="685800" y="8382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 Kết hôn</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3. Thủ tục đăng ký kết hôn </a:t>
            </a:r>
            <a:endParaRPr/>
          </a:p>
        </p:txBody>
      </p:sp>
      <p:sp>
        <p:nvSpPr>
          <p:cNvPr id="259" name="Google Shape;259;p24"/>
          <p:cNvSpPr txBox="1"/>
          <p:nvPr/>
        </p:nvSpPr>
        <p:spPr>
          <a:xfrm>
            <a:off x="990600" y="3810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5.jpg" id="260" name="Google Shape;260;p24"/>
          <p:cNvPicPr preferRelativeResize="0"/>
          <p:nvPr/>
        </p:nvPicPr>
        <p:blipFill rotWithShape="1">
          <a:blip r:embed="rId3">
            <a:alphaModFix/>
          </a:blip>
          <a:srcRect b="0" l="0" r="0" t="0"/>
          <a:stretch/>
        </p:blipFill>
        <p:spPr>
          <a:xfrm>
            <a:off x="7315200" y="381001"/>
            <a:ext cx="1600199" cy="1425388"/>
          </a:xfrm>
          <a:prstGeom prst="rect">
            <a:avLst/>
          </a:prstGeom>
          <a:noFill/>
          <a:ln>
            <a:noFill/>
          </a:ln>
        </p:spPr>
      </p:pic>
      <p:graphicFrame>
        <p:nvGraphicFramePr>
          <p:cNvPr id="261" name="Google Shape;261;p24"/>
          <p:cNvGraphicFramePr/>
          <p:nvPr/>
        </p:nvGraphicFramePr>
        <p:xfrm>
          <a:off x="914400" y="1915160"/>
          <a:ext cx="3000000" cy="3000000"/>
        </p:xfrm>
        <a:graphic>
          <a:graphicData uri="http://schemas.openxmlformats.org/drawingml/2006/table">
            <a:tbl>
              <a:tblPr bandRow="1" firstRow="1">
                <a:noFill/>
                <a:tableStyleId>{7C83BF31-034A-40F3-BE44-47C9FF2BB53E}</a:tableStyleId>
              </a:tblPr>
              <a:tblGrid>
                <a:gridCol w="1905000"/>
                <a:gridCol w="6019800"/>
              </a:tblGrid>
              <a:tr h="584200">
                <a:tc>
                  <a:txBody>
                    <a:bodyPr/>
                    <a:lstStyle/>
                    <a:p>
                      <a:pPr indent="0" lvl="0" marL="0" marR="0" rtl="0" algn="l">
                        <a:spcBef>
                          <a:spcPts val="0"/>
                        </a:spcBef>
                        <a:spcAft>
                          <a:spcPts val="0"/>
                        </a:spcAft>
                        <a:buNone/>
                      </a:pPr>
                      <a:r>
                        <a:rPr b="1" lang="en-US" sz="2200" u="none" cap="none" strike="noStrike">
                          <a:solidFill>
                            <a:schemeClr val="dk1"/>
                          </a:solidFill>
                          <a:latin typeface="Times New Roman"/>
                          <a:ea typeface="Times New Roman"/>
                          <a:cs typeface="Times New Roman"/>
                          <a:sym typeface="Times New Roman"/>
                        </a:rPr>
                        <a:t>Đối tượng</a:t>
                      </a:r>
                      <a:endParaRPr b="1" sz="2200">
                        <a:solidFill>
                          <a:schemeClr val="dk1"/>
                        </a:solidFill>
                        <a:latin typeface="Times New Roman"/>
                        <a:ea typeface="Times New Roman"/>
                        <a:cs typeface="Times New Roman"/>
                        <a:sym typeface="Times New Roman"/>
                      </a:endParaRPr>
                    </a:p>
                  </a:txBody>
                  <a:tcPr marT="45725" marB="45725" marR="91450" marL="91450">
                    <a:solidFill>
                      <a:srgbClr val="D2DEEF">
                        <a:alpha val="41960"/>
                      </a:srgbClr>
                    </a:solidFill>
                  </a:tcPr>
                </a:tc>
                <a:tc>
                  <a:txBody>
                    <a:bodyPr/>
                    <a:lstStyle/>
                    <a:p>
                      <a:pPr indent="0" lvl="0" marL="0" marR="0" rtl="0" algn="l">
                        <a:spcBef>
                          <a:spcPts val="0"/>
                        </a:spcBef>
                        <a:spcAft>
                          <a:spcPts val="0"/>
                        </a:spcAft>
                        <a:buNone/>
                      </a:pPr>
                      <a:r>
                        <a:rPr b="0" lang="en-US" sz="2200">
                          <a:solidFill>
                            <a:schemeClr val="dk1"/>
                          </a:solidFill>
                          <a:latin typeface="Times New Roman"/>
                          <a:ea typeface="Times New Roman"/>
                          <a:cs typeface="Times New Roman"/>
                          <a:sym typeface="Times New Roman"/>
                        </a:rPr>
                        <a:t>Đủ</a:t>
                      </a:r>
                      <a:r>
                        <a:rPr b="0" lang="en-US" sz="2200">
                          <a:solidFill>
                            <a:schemeClr val="dk1"/>
                          </a:solidFill>
                          <a:latin typeface="Times New Roman"/>
                          <a:ea typeface="Times New Roman"/>
                          <a:cs typeface="Times New Roman"/>
                          <a:sym typeface="Times New Roman"/>
                        </a:rPr>
                        <a:t> điều kiện kết hôn theo quy định của Luật HNGĐ 2014</a:t>
                      </a:r>
                      <a:endParaRPr b="0" sz="2200">
                        <a:solidFill>
                          <a:schemeClr val="dk1"/>
                        </a:solidFill>
                        <a:latin typeface="Times New Roman"/>
                        <a:ea typeface="Times New Roman"/>
                        <a:cs typeface="Times New Roman"/>
                        <a:sym typeface="Times New Roman"/>
                      </a:endParaRPr>
                    </a:p>
                  </a:txBody>
                  <a:tcPr marT="45725" marB="45725" marR="91450" marL="91450">
                    <a:solidFill>
                      <a:srgbClr val="D2DEEF">
                        <a:alpha val="41960"/>
                      </a:srgbClr>
                    </a:solidFill>
                  </a:tcPr>
                </a:tc>
              </a:tr>
              <a:tr h="584200">
                <a:tc>
                  <a:txBody>
                    <a:bodyPr/>
                    <a:lstStyle/>
                    <a:p>
                      <a:pPr indent="0" lvl="0" marL="0" marR="0" rtl="0" algn="l">
                        <a:spcBef>
                          <a:spcPts val="0"/>
                        </a:spcBef>
                        <a:spcAft>
                          <a:spcPts val="0"/>
                        </a:spcAft>
                        <a:buNone/>
                      </a:pPr>
                      <a:r>
                        <a:rPr b="1" lang="en-US" sz="2200">
                          <a:latin typeface="Times New Roman"/>
                          <a:ea typeface="Times New Roman"/>
                          <a:cs typeface="Times New Roman"/>
                          <a:sym typeface="Times New Roman"/>
                        </a:rPr>
                        <a:t>Thẩm</a:t>
                      </a:r>
                      <a:r>
                        <a:rPr b="1" lang="en-US" sz="2200">
                          <a:latin typeface="Times New Roman"/>
                          <a:ea typeface="Times New Roman"/>
                          <a:cs typeface="Times New Roman"/>
                          <a:sym typeface="Times New Roman"/>
                        </a:rPr>
                        <a:t> quyền </a:t>
                      </a:r>
                      <a:endParaRPr b="1" sz="22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200">
                          <a:latin typeface="Times New Roman"/>
                          <a:ea typeface="Times New Roman"/>
                          <a:cs typeface="Times New Roman"/>
                          <a:sym typeface="Times New Roman"/>
                        </a:rPr>
                        <a:t>UBND cấp</a:t>
                      </a:r>
                      <a:r>
                        <a:rPr lang="en-US" sz="2200">
                          <a:latin typeface="Times New Roman"/>
                          <a:ea typeface="Times New Roman"/>
                          <a:cs typeface="Times New Roman"/>
                          <a:sym typeface="Times New Roman"/>
                        </a:rPr>
                        <a:t> xã nơi đăng ký hộ khẩu thường trú của một hoặc cả hai bên</a:t>
                      </a:r>
                      <a:endParaRPr sz="2200">
                        <a:latin typeface="Times New Roman"/>
                        <a:ea typeface="Times New Roman"/>
                        <a:cs typeface="Times New Roman"/>
                        <a:sym typeface="Times New Roman"/>
                      </a:endParaRPr>
                    </a:p>
                  </a:txBody>
                  <a:tcPr marT="45725" marB="45725" marR="91450" marL="91450"/>
                </a:tc>
              </a:tr>
              <a:tr h="584200">
                <a:tc>
                  <a:txBody>
                    <a:bodyPr/>
                    <a:lstStyle/>
                    <a:p>
                      <a:pPr indent="0" lvl="0" marL="0" marR="0" rtl="0" algn="l">
                        <a:spcBef>
                          <a:spcPts val="0"/>
                        </a:spcBef>
                        <a:spcAft>
                          <a:spcPts val="0"/>
                        </a:spcAft>
                        <a:buNone/>
                      </a:pPr>
                      <a:r>
                        <a:rPr b="1" lang="en-US" sz="2200">
                          <a:latin typeface="Times New Roman"/>
                          <a:ea typeface="Times New Roman"/>
                          <a:cs typeface="Times New Roman"/>
                          <a:sym typeface="Times New Roman"/>
                        </a:rPr>
                        <a:t>Hồ</a:t>
                      </a:r>
                      <a:r>
                        <a:rPr b="1" lang="en-US" sz="2200">
                          <a:latin typeface="Times New Roman"/>
                          <a:ea typeface="Times New Roman"/>
                          <a:cs typeface="Times New Roman"/>
                          <a:sym typeface="Times New Roman"/>
                        </a:rPr>
                        <a:t> sơ</a:t>
                      </a:r>
                      <a:endParaRPr b="1" sz="2200">
                        <a:latin typeface="Times New Roman"/>
                        <a:ea typeface="Times New Roman"/>
                        <a:cs typeface="Times New Roman"/>
                        <a:sym typeface="Times New Roman"/>
                      </a:endParaRPr>
                    </a:p>
                  </a:txBody>
                  <a:tcPr marT="45725" marB="45725" marR="91450" marL="91450"/>
                </a:tc>
                <a:tc>
                  <a:txBody>
                    <a:bodyPr/>
                    <a:lstStyle/>
                    <a:p>
                      <a:pPr indent="-457200" lvl="0" marL="457200" marR="0" rtl="0" algn="l">
                        <a:spcBef>
                          <a:spcPts val="0"/>
                        </a:spcBef>
                        <a:spcAft>
                          <a:spcPts val="0"/>
                        </a:spcAft>
                        <a:buClr>
                          <a:schemeClr val="dk1"/>
                        </a:buClr>
                        <a:buSzPts val="2200"/>
                        <a:buFont typeface="Lucida Sans"/>
                        <a:buAutoNum type="arabicPeriod"/>
                      </a:pPr>
                      <a:r>
                        <a:rPr lang="en-US" sz="2200">
                          <a:latin typeface="Times New Roman"/>
                          <a:ea typeface="Times New Roman"/>
                          <a:cs typeface="Times New Roman"/>
                          <a:sym typeface="Times New Roman"/>
                        </a:rPr>
                        <a:t>Tờ</a:t>
                      </a:r>
                      <a:r>
                        <a:rPr lang="en-US" sz="2200">
                          <a:latin typeface="Times New Roman"/>
                          <a:ea typeface="Times New Roman"/>
                          <a:cs typeface="Times New Roman"/>
                          <a:sym typeface="Times New Roman"/>
                        </a:rPr>
                        <a:t> khai đăng ký kết hôn</a:t>
                      </a:r>
                      <a:endParaRPr/>
                    </a:p>
                    <a:p>
                      <a:pPr indent="-457200" lvl="0" marL="457200" marR="0" rtl="0" algn="l">
                        <a:spcBef>
                          <a:spcPts val="0"/>
                        </a:spcBef>
                        <a:spcAft>
                          <a:spcPts val="0"/>
                        </a:spcAft>
                        <a:buClr>
                          <a:schemeClr val="dk1"/>
                        </a:buClr>
                        <a:buSzPts val="2200"/>
                        <a:buFont typeface="Lucida Sans"/>
                        <a:buAutoNum type="arabicPeriod"/>
                      </a:pPr>
                      <a:r>
                        <a:rPr lang="en-US" sz="2200">
                          <a:latin typeface="Times New Roman"/>
                          <a:ea typeface="Times New Roman"/>
                          <a:cs typeface="Times New Roman"/>
                          <a:sym typeface="Times New Roman"/>
                        </a:rPr>
                        <a:t>Bản chính Giấy xác nhận tình trạng hôn nhân để làm thủ tục đăng ký kết hôn</a:t>
                      </a:r>
                      <a:endParaRPr/>
                    </a:p>
                    <a:p>
                      <a:pPr indent="-457200" lvl="0" marL="457200" marR="0" rtl="0" algn="l">
                        <a:spcBef>
                          <a:spcPts val="0"/>
                        </a:spcBef>
                        <a:spcAft>
                          <a:spcPts val="0"/>
                        </a:spcAft>
                        <a:buClr>
                          <a:schemeClr val="dk1"/>
                        </a:buClr>
                        <a:buSzPts val="2200"/>
                        <a:buFont typeface="Lucida Sans"/>
                        <a:buAutoNum type="arabicPeriod"/>
                      </a:pPr>
                      <a:r>
                        <a:rPr lang="en-US" sz="2200">
                          <a:latin typeface="Times New Roman"/>
                          <a:ea typeface="Times New Roman"/>
                          <a:cs typeface="Times New Roman"/>
                          <a:sym typeface="Times New Roman"/>
                        </a:rPr>
                        <a:t>Bản chính CMND</a:t>
                      </a:r>
                      <a:endParaRPr/>
                    </a:p>
                    <a:p>
                      <a:pPr indent="-457200" lvl="0" marL="457200" marR="0" rtl="0" algn="l">
                        <a:spcBef>
                          <a:spcPts val="0"/>
                        </a:spcBef>
                        <a:spcAft>
                          <a:spcPts val="0"/>
                        </a:spcAft>
                        <a:buClr>
                          <a:schemeClr val="dk1"/>
                        </a:buClr>
                        <a:buSzPts val="2200"/>
                        <a:buFont typeface="Lucida Sans"/>
                        <a:buAutoNum type="arabicPeriod"/>
                      </a:pPr>
                      <a:r>
                        <a:rPr lang="en-US" sz="2200">
                          <a:latin typeface="Times New Roman"/>
                          <a:ea typeface="Times New Roman"/>
                          <a:cs typeface="Times New Roman"/>
                          <a:sym typeface="Times New Roman"/>
                        </a:rPr>
                        <a:t>Bản chính hộ khẩu thường trú</a:t>
                      </a:r>
                      <a:endParaRPr sz="2200">
                        <a:latin typeface="Times New Roman"/>
                        <a:ea typeface="Times New Roman"/>
                        <a:cs typeface="Times New Roman"/>
                        <a:sym typeface="Times New Roman"/>
                      </a:endParaRPr>
                    </a:p>
                  </a:txBody>
                  <a:tcPr marT="45725" marB="45725" marR="91450" marL="91450"/>
                </a:tc>
              </a:tr>
              <a:tr h="584200">
                <a:tc>
                  <a:txBody>
                    <a:bodyPr/>
                    <a:lstStyle/>
                    <a:p>
                      <a:pPr indent="0" lvl="0" marL="0" marR="0" rtl="0" algn="l">
                        <a:spcBef>
                          <a:spcPts val="0"/>
                        </a:spcBef>
                        <a:spcAft>
                          <a:spcPts val="0"/>
                        </a:spcAft>
                        <a:buNone/>
                      </a:pPr>
                      <a:r>
                        <a:rPr b="1" lang="en-US" sz="2200">
                          <a:latin typeface="Times New Roman"/>
                          <a:ea typeface="Times New Roman"/>
                          <a:cs typeface="Times New Roman"/>
                          <a:sym typeface="Times New Roman"/>
                        </a:rPr>
                        <a:t>Thời</a:t>
                      </a:r>
                      <a:r>
                        <a:rPr b="1" lang="en-US" sz="2200">
                          <a:latin typeface="Times New Roman"/>
                          <a:ea typeface="Times New Roman"/>
                          <a:cs typeface="Times New Roman"/>
                          <a:sym typeface="Times New Roman"/>
                        </a:rPr>
                        <a:t> hạn </a:t>
                      </a:r>
                      <a:endParaRPr/>
                    </a:p>
                    <a:p>
                      <a:pPr indent="0" lvl="0" marL="0" marR="0" rtl="0" algn="l">
                        <a:spcBef>
                          <a:spcPts val="0"/>
                        </a:spcBef>
                        <a:spcAft>
                          <a:spcPts val="0"/>
                        </a:spcAft>
                        <a:buNone/>
                      </a:pPr>
                      <a:r>
                        <a:rPr b="1" lang="en-US" sz="2200">
                          <a:latin typeface="Times New Roman"/>
                          <a:ea typeface="Times New Roman"/>
                          <a:cs typeface="Times New Roman"/>
                          <a:sym typeface="Times New Roman"/>
                        </a:rPr>
                        <a:t>giải quyết</a:t>
                      </a:r>
                      <a:endParaRPr b="1" sz="22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200">
                          <a:latin typeface="Times New Roman"/>
                          <a:ea typeface="Times New Roman"/>
                          <a:cs typeface="Times New Roman"/>
                          <a:sym typeface="Times New Roman"/>
                        </a:rPr>
                        <a:t>05 ngày</a:t>
                      </a:r>
                      <a:r>
                        <a:rPr lang="en-US" sz="2200">
                          <a:latin typeface="Times New Roman"/>
                          <a:ea typeface="Times New Roman"/>
                          <a:cs typeface="Times New Roman"/>
                          <a:sym typeface="Times New Roman"/>
                        </a:rPr>
                        <a:t> làm việc, kể từ ngày nhận được hồ sơ hợp lệ</a:t>
                      </a:r>
                      <a:endParaRPr sz="2200">
                        <a:latin typeface="Times New Roman"/>
                        <a:ea typeface="Times New Roman"/>
                        <a:cs typeface="Times New Roman"/>
                        <a:sym typeface="Times New Roman"/>
                      </a:endParaRPr>
                    </a:p>
                  </a:txBody>
                  <a:tcPr marT="45725" marB="45725" marR="91450" marL="91450"/>
                </a:tc>
              </a:tr>
              <a:tr h="584200">
                <a:tc>
                  <a:txBody>
                    <a:bodyPr/>
                    <a:lstStyle/>
                    <a:p>
                      <a:pPr indent="0" lvl="0" marL="0" marR="0" rtl="0" algn="l">
                        <a:spcBef>
                          <a:spcPts val="0"/>
                        </a:spcBef>
                        <a:spcAft>
                          <a:spcPts val="0"/>
                        </a:spcAft>
                        <a:buNone/>
                      </a:pPr>
                      <a:r>
                        <a:rPr b="1" lang="en-US" sz="2200">
                          <a:latin typeface="Times New Roman"/>
                          <a:ea typeface="Times New Roman"/>
                          <a:cs typeface="Times New Roman"/>
                          <a:sym typeface="Times New Roman"/>
                        </a:rPr>
                        <a:t>Lệ</a:t>
                      </a:r>
                      <a:r>
                        <a:rPr b="1" lang="en-US" sz="2200">
                          <a:latin typeface="Times New Roman"/>
                          <a:ea typeface="Times New Roman"/>
                          <a:cs typeface="Times New Roman"/>
                          <a:sym typeface="Times New Roman"/>
                        </a:rPr>
                        <a:t> phí</a:t>
                      </a:r>
                      <a:endParaRPr b="1" sz="2200">
                        <a:latin typeface="Times New Roman"/>
                        <a:ea typeface="Times New Roman"/>
                        <a:cs typeface="Times New Roman"/>
                        <a:sym typeface="Times New Roman"/>
                      </a:endParaRPr>
                    </a:p>
                  </a:txBody>
                  <a:tcPr marT="45725" marB="45725" marR="91450" marL="91450"/>
                </a:tc>
                <a:tc>
                  <a:txBody>
                    <a:bodyPr/>
                    <a:lstStyle/>
                    <a:p>
                      <a:pPr indent="0" lvl="0" marL="0" marR="0" rtl="0" algn="l">
                        <a:spcBef>
                          <a:spcPts val="0"/>
                        </a:spcBef>
                        <a:spcAft>
                          <a:spcPts val="0"/>
                        </a:spcAft>
                        <a:buNone/>
                      </a:pPr>
                      <a:r>
                        <a:rPr lang="en-US" sz="2200">
                          <a:latin typeface="Times New Roman"/>
                          <a:ea typeface="Times New Roman"/>
                          <a:cs typeface="Times New Roman"/>
                          <a:sym typeface="Times New Roman"/>
                        </a:rPr>
                        <a:t>20.000</a:t>
                      </a:r>
                      <a:r>
                        <a:rPr lang="en-US" sz="2200">
                          <a:latin typeface="Times New Roman"/>
                          <a:ea typeface="Times New Roman"/>
                          <a:cs typeface="Times New Roman"/>
                          <a:sym typeface="Times New Roman"/>
                        </a:rPr>
                        <a:t> </a:t>
                      </a:r>
                      <a:r>
                        <a:rPr lang="en-US" sz="2200">
                          <a:latin typeface="Times New Roman"/>
                          <a:ea typeface="Times New Roman"/>
                          <a:cs typeface="Times New Roman"/>
                          <a:sym typeface="Times New Roman"/>
                        </a:rPr>
                        <a:t>VNĐ</a:t>
                      </a:r>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ph idx="1" type="body"/>
          </p:nvPr>
        </p:nvSpPr>
        <p:spPr>
          <a:xfrm>
            <a:off x="685800" y="6858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 Kết hôn</a:t>
            </a:r>
            <a:endParaRPr/>
          </a:p>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3. Thủ tục đăng ký kết hôn </a:t>
            </a:r>
            <a:endParaRPr/>
          </a:p>
        </p:txBody>
      </p:sp>
      <p:sp>
        <p:nvSpPr>
          <p:cNvPr id="268" name="Google Shape;268;p25"/>
          <p:cNvSpPr txBox="1"/>
          <p:nvPr/>
        </p:nvSpPr>
        <p:spPr>
          <a:xfrm>
            <a:off x="990600" y="3810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5.jpg" id="269" name="Google Shape;269;p25"/>
          <p:cNvPicPr preferRelativeResize="0"/>
          <p:nvPr/>
        </p:nvPicPr>
        <p:blipFill rotWithShape="1">
          <a:blip r:embed="rId3">
            <a:alphaModFix/>
          </a:blip>
          <a:srcRect b="0" l="0" r="0" t="0"/>
          <a:stretch/>
        </p:blipFill>
        <p:spPr>
          <a:xfrm>
            <a:off x="7315200" y="381001"/>
            <a:ext cx="1600199" cy="1425388"/>
          </a:xfrm>
          <a:prstGeom prst="rect">
            <a:avLst/>
          </a:prstGeom>
          <a:noFill/>
          <a:ln>
            <a:noFill/>
          </a:ln>
        </p:spPr>
      </p:pic>
      <p:sp>
        <p:nvSpPr>
          <p:cNvPr id="270" name="Google Shape;270;p25"/>
          <p:cNvSpPr txBox="1"/>
          <p:nvPr/>
        </p:nvSpPr>
        <p:spPr>
          <a:xfrm>
            <a:off x="762000" y="1447800"/>
            <a:ext cx="8229600" cy="553997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accent2"/>
                </a:solidFill>
                <a:latin typeface="Times New Roman"/>
                <a:ea typeface="Times New Roman"/>
                <a:cs typeface="Times New Roman"/>
                <a:sym typeface="Times New Roman"/>
              </a:rPr>
              <a:t>LƯU Ý</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 </a:t>
            </a:r>
            <a:r>
              <a:rPr lang="en-US" sz="2400">
                <a:solidFill>
                  <a:schemeClr val="accent2"/>
                </a:solidFill>
                <a:latin typeface="Times New Roman"/>
                <a:ea typeface="Times New Roman"/>
                <a:cs typeface="Times New Roman"/>
                <a:sym typeface="Times New Roman"/>
              </a:rPr>
              <a:t>Giấy xác nhận tình trạng hôn </a:t>
            </a:r>
            <a:r>
              <a:rPr lang="en-US" sz="2400">
                <a:solidFill>
                  <a:schemeClr val="dk1"/>
                </a:solidFill>
                <a:latin typeface="Times New Roman"/>
                <a:ea typeface="Times New Roman"/>
                <a:cs typeface="Times New Roman"/>
                <a:sym typeface="Times New Roman"/>
              </a:rPr>
              <a:t>nhân hoặc </a:t>
            </a:r>
            <a:r>
              <a:rPr lang="en-US" sz="2400">
                <a:solidFill>
                  <a:schemeClr val="accent2"/>
                </a:solidFill>
                <a:latin typeface="Times New Roman"/>
                <a:ea typeface="Times New Roman"/>
                <a:cs typeface="Times New Roman"/>
                <a:sym typeface="Times New Roman"/>
              </a:rPr>
              <a:t>Tờ khai đăng ký kết hôn</a:t>
            </a:r>
            <a:r>
              <a:rPr lang="en-US" sz="2400">
                <a:solidFill>
                  <a:schemeClr val="dk1"/>
                </a:solidFill>
                <a:latin typeface="Times New Roman"/>
                <a:ea typeface="Times New Roman"/>
                <a:cs typeface="Times New Roman"/>
                <a:sym typeface="Times New Roman"/>
              </a:rPr>
              <a:t> có xác nhận tình trạng hôn nhân trong hồ sơ đăng ký kết hôn của hai bên nam nữ </a:t>
            </a:r>
            <a:r>
              <a:rPr lang="en-US" sz="2400">
                <a:solidFill>
                  <a:schemeClr val="accent2"/>
                </a:solidFill>
                <a:latin typeface="Times New Roman"/>
                <a:ea typeface="Times New Roman"/>
                <a:cs typeface="Times New Roman"/>
                <a:sym typeface="Times New Roman"/>
              </a:rPr>
              <a:t>phải là bản chính</a:t>
            </a:r>
            <a:r>
              <a:rPr lang="en-US" sz="2400">
                <a:solidFill>
                  <a:schemeClr val="dk1"/>
                </a:solidFill>
                <a:latin typeface="Times New Roman"/>
                <a:ea typeface="Times New Roman"/>
                <a:cs typeface="Times New Roman"/>
                <a:sym typeface="Times New Roman"/>
              </a:rPr>
              <a:t>. Không sử dụng Giấy xác nhận tình trạng hôn nhân đã ghi mục đích sử dụng khác để làm thủ tục đăng ký kết hôn, không sử dụng Giấy xác nhận tình trạng hôn nhân đã ghi mục đích làm thủ tục đăng ký kết hôn để sử dụng vào mục đích khác.</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 Trường hợp bên kết hôn là người đã có vợ, có chồng nhưng </a:t>
            </a:r>
            <a:r>
              <a:rPr lang="en-US" sz="2400">
                <a:solidFill>
                  <a:schemeClr val="accent2"/>
                </a:solidFill>
                <a:latin typeface="Times New Roman"/>
                <a:ea typeface="Times New Roman"/>
                <a:cs typeface="Times New Roman"/>
                <a:sym typeface="Times New Roman"/>
              </a:rPr>
              <a:t>đã ly hôn hoặc người kia đã chết </a:t>
            </a:r>
            <a:r>
              <a:rPr lang="en-US" sz="2400">
                <a:solidFill>
                  <a:schemeClr val="dk1"/>
                </a:solidFill>
                <a:latin typeface="Times New Roman"/>
                <a:ea typeface="Times New Roman"/>
                <a:cs typeface="Times New Roman"/>
                <a:sym typeface="Times New Roman"/>
              </a:rPr>
              <a:t>thì </a:t>
            </a:r>
            <a:r>
              <a:rPr lang="en-US" sz="2400">
                <a:solidFill>
                  <a:schemeClr val="accent2"/>
                </a:solidFill>
                <a:latin typeface="Times New Roman"/>
                <a:ea typeface="Times New Roman"/>
                <a:cs typeface="Times New Roman"/>
                <a:sym typeface="Times New Roman"/>
              </a:rPr>
              <a:t>phải xuất trình bản chính bản án của Tòa án đã có hiệu lực pháp luật</a:t>
            </a:r>
            <a:r>
              <a:rPr lang="en-US" sz="2400">
                <a:solidFill>
                  <a:schemeClr val="dk1"/>
                </a:solidFill>
                <a:latin typeface="Times New Roman"/>
                <a:ea typeface="Times New Roman"/>
                <a:cs typeface="Times New Roman"/>
                <a:sym typeface="Times New Roman"/>
              </a:rPr>
              <a:t>, </a:t>
            </a:r>
            <a:r>
              <a:rPr lang="en-US" sz="2400">
                <a:solidFill>
                  <a:schemeClr val="accent2"/>
                </a:solidFill>
                <a:latin typeface="Times New Roman"/>
                <a:ea typeface="Times New Roman"/>
                <a:cs typeface="Times New Roman"/>
                <a:sym typeface="Times New Roman"/>
              </a:rPr>
              <a:t>quyết định của Tòa án đã có hiệu lực pháp luật về việc ly hôn</a:t>
            </a:r>
            <a:r>
              <a:rPr lang="en-US" sz="2400">
                <a:solidFill>
                  <a:schemeClr val="dk1"/>
                </a:solidFill>
                <a:latin typeface="Times New Roman"/>
                <a:ea typeface="Times New Roman"/>
                <a:cs typeface="Times New Roman"/>
                <a:sym typeface="Times New Roman"/>
              </a:rPr>
              <a:t> hoặc </a:t>
            </a:r>
            <a:r>
              <a:rPr lang="en-US" sz="2400">
                <a:solidFill>
                  <a:schemeClr val="accent2"/>
                </a:solidFill>
                <a:latin typeface="Times New Roman"/>
                <a:ea typeface="Times New Roman"/>
                <a:cs typeface="Times New Roman"/>
                <a:sym typeface="Times New Roman"/>
              </a:rPr>
              <a:t>bản sao Giấy chứng tử</a:t>
            </a:r>
            <a:r>
              <a:rPr lang="en-US" sz="2400">
                <a:solidFill>
                  <a:schemeClr val="dk1"/>
                </a:solidFill>
                <a:latin typeface="Times New Roman"/>
                <a:ea typeface="Times New Roman"/>
                <a:cs typeface="Times New Roman"/>
                <a:sym typeface="Times New Roman"/>
              </a:rPr>
              <a:t> của người vợ (hoặc người chồng) đã chết khi yêu cầu cấp xác nhận về tình trạng hôn nhân.</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descr="20.jpg" id="275" name="Google Shape;275;p26"/>
          <p:cNvPicPr preferRelativeResize="0"/>
          <p:nvPr/>
        </p:nvPicPr>
        <p:blipFill rotWithShape="1">
          <a:blip r:embed="rId3">
            <a:alphaModFix/>
          </a:blip>
          <a:srcRect b="0" l="0" r="0" t="0"/>
          <a:stretch/>
        </p:blipFill>
        <p:spPr>
          <a:xfrm>
            <a:off x="0" y="0"/>
            <a:ext cx="4528457" cy="6858000"/>
          </a:xfrm>
          <a:prstGeom prst="rect">
            <a:avLst/>
          </a:prstGeom>
          <a:noFill/>
          <a:ln>
            <a:noFill/>
          </a:ln>
        </p:spPr>
      </p:pic>
      <p:pic>
        <p:nvPicPr>
          <p:cNvPr descr="21.jpg" id="276" name="Google Shape;276;p26"/>
          <p:cNvPicPr preferRelativeResize="0"/>
          <p:nvPr/>
        </p:nvPicPr>
        <p:blipFill rotWithShape="1">
          <a:blip r:embed="rId4">
            <a:alphaModFix/>
          </a:blip>
          <a:srcRect b="0" l="0" r="0" t="0"/>
          <a:stretch/>
        </p:blipFill>
        <p:spPr>
          <a:xfrm>
            <a:off x="4572000" y="0"/>
            <a:ext cx="4572000"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descr="19.jpg" id="281" name="Google Shape;281;p27"/>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8"/>
          <p:cNvSpPr txBox="1"/>
          <p:nvPr>
            <p:ph idx="1" type="body"/>
          </p:nvPr>
        </p:nvSpPr>
        <p:spPr>
          <a:xfrm>
            <a:off x="381000" y="6858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III. Quan hệ giữa vợ và chồng</a:t>
            </a:r>
            <a:endParaRPr/>
          </a:p>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1. Quyền và nghĩa vụ về nhân thân</a:t>
            </a:r>
            <a:endParaRPr/>
          </a:p>
        </p:txBody>
      </p:sp>
      <p:sp>
        <p:nvSpPr>
          <p:cNvPr id="288" name="Google Shape;288;p28"/>
          <p:cNvSpPr txBox="1"/>
          <p:nvPr/>
        </p:nvSpPr>
        <p:spPr>
          <a:xfrm>
            <a:off x="990600" y="3810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sp>
        <p:nvSpPr>
          <p:cNvPr id="289" name="Google Shape;289;p28"/>
          <p:cNvSpPr txBox="1"/>
          <p:nvPr/>
        </p:nvSpPr>
        <p:spPr>
          <a:xfrm>
            <a:off x="838200" y="1600200"/>
            <a:ext cx="4724400" cy="4893647"/>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Bình đẳng về quyền, nghĩa vụ giữa vợ, chồng;</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Bảo vệ quyền, nghĩa vụ về nhân thân của vợ, chồng;</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Tình nghĩa vợ chồng: vợ chồng có nghĩa vụ thương yêu, chung thủy, tôn trọng, quan tâm, chăm sóc, giúp đỡ nhau; cùng chia sẻ, thực hiện các công việc trong gia đình;</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Tôn trọng danh dự, nhân phẩm, uy tín của vợ, chồng</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Tôn trọng quyền tự do tín ngưỡng, tôn giáo của vợ, chồng</a:t>
            </a:r>
            <a:endParaRPr/>
          </a:p>
        </p:txBody>
      </p:sp>
      <p:pic>
        <p:nvPicPr>
          <p:cNvPr descr="24.jpg" id="290" name="Google Shape;290;p28"/>
          <p:cNvPicPr preferRelativeResize="0"/>
          <p:nvPr/>
        </p:nvPicPr>
        <p:blipFill rotWithShape="1">
          <a:blip r:embed="rId3">
            <a:alphaModFix/>
          </a:blip>
          <a:srcRect b="0" l="0" r="0" t="0"/>
          <a:stretch/>
        </p:blipFill>
        <p:spPr>
          <a:xfrm>
            <a:off x="5448300" y="1676400"/>
            <a:ext cx="3467100" cy="4800600"/>
          </a:xfrm>
          <a:prstGeom prst="rect">
            <a:avLst/>
          </a:prstGeom>
          <a:noFill/>
          <a:ln>
            <a:noFill/>
          </a:ln>
        </p:spPr>
      </p:pic>
      <p:pic>
        <p:nvPicPr>
          <p:cNvPr descr="5.jpg" id="291" name="Google Shape;291;p28"/>
          <p:cNvPicPr preferRelativeResize="0"/>
          <p:nvPr/>
        </p:nvPicPr>
        <p:blipFill rotWithShape="1">
          <a:blip r:embed="rId4">
            <a:alphaModFix/>
          </a:blip>
          <a:srcRect b="0" l="0" r="0" t="0"/>
          <a:stretch/>
        </p:blipFill>
        <p:spPr>
          <a:xfrm>
            <a:off x="6400800" y="381000"/>
            <a:ext cx="2605088" cy="1143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9"/>
          <p:cNvSpPr txBox="1"/>
          <p:nvPr>
            <p:ph idx="1" type="body"/>
          </p:nvPr>
        </p:nvSpPr>
        <p:spPr>
          <a:xfrm>
            <a:off x="381000" y="6858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III. Quan hệ giữa vợ và chồng</a:t>
            </a:r>
            <a:endParaRPr/>
          </a:p>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2. Chế độ tài sản của vợ chồng</a:t>
            </a:r>
            <a:endParaRPr/>
          </a:p>
        </p:txBody>
      </p:sp>
      <p:sp>
        <p:nvSpPr>
          <p:cNvPr id="298" name="Google Shape;298;p29"/>
          <p:cNvSpPr txBox="1"/>
          <p:nvPr/>
        </p:nvSpPr>
        <p:spPr>
          <a:xfrm>
            <a:off x="990600" y="3810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graphicFrame>
        <p:nvGraphicFramePr>
          <p:cNvPr id="299" name="Google Shape;299;p29"/>
          <p:cNvGraphicFramePr/>
          <p:nvPr/>
        </p:nvGraphicFramePr>
        <p:xfrm>
          <a:off x="3429000" y="2743200"/>
          <a:ext cx="3000000" cy="3000000"/>
        </p:xfrm>
        <a:graphic>
          <a:graphicData uri="http://schemas.openxmlformats.org/drawingml/2006/table">
            <a:tbl>
              <a:tblPr bandRow="1" firstRow="1">
                <a:noFill/>
                <a:tableStyleId>{7C83BF31-034A-40F3-BE44-47C9FF2BB53E}</a:tableStyleId>
              </a:tblPr>
              <a:tblGrid>
                <a:gridCol w="1485900"/>
                <a:gridCol w="1485900"/>
              </a:tblGrid>
              <a:tr h="876300">
                <a:tc gridSpan="2">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TÀI</a:t>
                      </a:r>
                      <a:r>
                        <a:rPr b="1" lang="en-US" sz="1800">
                          <a:latin typeface="Times New Roman"/>
                          <a:ea typeface="Times New Roman"/>
                          <a:cs typeface="Times New Roman"/>
                          <a:sym typeface="Times New Roman"/>
                        </a:rPr>
                        <a:t> SẢN CHUNG</a:t>
                      </a:r>
                      <a:endParaRPr b="1" sz="1800">
                        <a:latin typeface="Times New Roman"/>
                        <a:ea typeface="Times New Roman"/>
                        <a:cs typeface="Times New Roman"/>
                        <a:sym typeface="Times New Roman"/>
                      </a:endParaRPr>
                    </a:p>
                  </a:txBody>
                  <a:tcPr marT="45725" marB="45725" marR="91450" marL="91450"/>
                </a:tc>
                <a:tc hMerge="1"/>
              </a:tr>
              <a:tr h="876300">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CÓ</a:t>
                      </a:r>
                      <a:endParaRPr/>
                    </a:p>
                  </a:txBody>
                  <a:tcPr marT="45725" marB="45725" marR="91450" marL="91450"/>
                </a:tc>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NỢ</a:t>
                      </a:r>
                      <a:endParaRPr/>
                    </a:p>
                  </a:txBody>
                  <a:tcPr marT="45725" marB="45725" marR="91450" marL="91450"/>
                </a:tc>
              </a:tr>
            </a:tbl>
          </a:graphicData>
        </a:graphic>
      </p:graphicFrame>
      <p:graphicFrame>
        <p:nvGraphicFramePr>
          <p:cNvPr id="300" name="Google Shape;300;p29"/>
          <p:cNvGraphicFramePr/>
          <p:nvPr/>
        </p:nvGraphicFramePr>
        <p:xfrm>
          <a:off x="990600" y="4572000"/>
          <a:ext cx="3000000" cy="3000000"/>
        </p:xfrm>
        <a:graphic>
          <a:graphicData uri="http://schemas.openxmlformats.org/drawingml/2006/table">
            <a:tbl>
              <a:tblPr bandRow="1" firstRow="1">
                <a:noFill/>
                <a:tableStyleId>{7C83BF31-034A-40F3-BE44-47C9FF2BB53E}</a:tableStyleId>
              </a:tblPr>
              <a:tblGrid>
                <a:gridCol w="1485900"/>
                <a:gridCol w="1485900"/>
              </a:tblGrid>
              <a:tr h="876300">
                <a:tc gridSpan="2">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TÀI</a:t>
                      </a:r>
                      <a:r>
                        <a:rPr b="1" lang="en-US" sz="1800">
                          <a:latin typeface="Times New Roman"/>
                          <a:ea typeface="Times New Roman"/>
                          <a:cs typeface="Times New Roman"/>
                          <a:sym typeface="Times New Roman"/>
                        </a:rPr>
                        <a:t> SẢN RIÊNG </a:t>
                      </a:r>
                      <a:endParaRPr/>
                    </a:p>
                    <a:p>
                      <a:pPr indent="0" lvl="0" marL="0" marR="0" rtl="0" algn="ctr">
                        <a:spcBef>
                          <a:spcPts val="0"/>
                        </a:spcBef>
                        <a:spcAft>
                          <a:spcPts val="0"/>
                        </a:spcAft>
                        <a:buNone/>
                      </a:pPr>
                      <a:r>
                        <a:rPr b="1" lang="en-US" sz="1800">
                          <a:latin typeface="Times New Roman"/>
                          <a:ea typeface="Times New Roman"/>
                          <a:cs typeface="Times New Roman"/>
                          <a:sym typeface="Times New Roman"/>
                        </a:rPr>
                        <a:t>CỦA CHỒNG</a:t>
                      </a:r>
                      <a:endParaRPr b="1" sz="1800">
                        <a:latin typeface="Times New Roman"/>
                        <a:ea typeface="Times New Roman"/>
                        <a:cs typeface="Times New Roman"/>
                        <a:sym typeface="Times New Roman"/>
                      </a:endParaRPr>
                    </a:p>
                  </a:txBody>
                  <a:tcPr marT="45725" marB="45725" marR="91450" marL="91450"/>
                </a:tc>
                <a:tc hMerge="1"/>
              </a:tr>
              <a:tr h="876300">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CÓ</a:t>
                      </a:r>
                      <a:endParaRPr/>
                    </a:p>
                  </a:txBody>
                  <a:tcPr marT="45725" marB="45725" marR="91450" marL="91450"/>
                </a:tc>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NỢ</a:t>
                      </a:r>
                      <a:endParaRPr/>
                    </a:p>
                  </a:txBody>
                  <a:tcPr marT="45725" marB="45725" marR="91450" marL="91450"/>
                </a:tc>
              </a:tr>
            </a:tbl>
          </a:graphicData>
        </a:graphic>
      </p:graphicFrame>
      <p:graphicFrame>
        <p:nvGraphicFramePr>
          <p:cNvPr id="301" name="Google Shape;301;p29"/>
          <p:cNvGraphicFramePr/>
          <p:nvPr/>
        </p:nvGraphicFramePr>
        <p:xfrm>
          <a:off x="5943600" y="4572000"/>
          <a:ext cx="3000000" cy="3000000"/>
        </p:xfrm>
        <a:graphic>
          <a:graphicData uri="http://schemas.openxmlformats.org/drawingml/2006/table">
            <a:tbl>
              <a:tblPr bandRow="1" firstRow="1">
                <a:noFill/>
                <a:tableStyleId>{7C83BF31-034A-40F3-BE44-47C9FF2BB53E}</a:tableStyleId>
              </a:tblPr>
              <a:tblGrid>
                <a:gridCol w="1485900"/>
                <a:gridCol w="1485900"/>
              </a:tblGrid>
              <a:tr h="876300">
                <a:tc gridSpan="2">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TÀI</a:t>
                      </a:r>
                      <a:r>
                        <a:rPr b="1" lang="en-US" sz="1800">
                          <a:latin typeface="Times New Roman"/>
                          <a:ea typeface="Times New Roman"/>
                          <a:cs typeface="Times New Roman"/>
                          <a:sym typeface="Times New Roman"/>
                        </a:rPr>
                        <a:t> SẢN RIÊNG</a:t>
                      </a:r>
                      <a:endParaRPr/>
                    </a:p>
                    <a:p>
                      <a:pPr indent="0" lvl="0" marL="0" marR="0" rtl="0" algn="ctr">
                        <a:spcBef>
                          <a:spcPts val="0"/>
                        </a:spcBef>
                        <a:spcAft>
                          <a:spcPts val="0"/>
                        </a:spcAft>
                        <a:buNone/>
                      </a:pPr>
                      <a:r>
                        <a:rPr b="1" lang="en-US" sz="1800">
                          <a:latin typeface="Times New Roman"/>
                          <a:ea typeface="Times New Roman"/>
                          <a:cs typeface="Times New Roman"/>
                          <a:sym typeface="Times New Roman"/>
                        </a:rPr>
                        <a:t>CỦA VỢ</a:t>
                      </a:r>
                      <a:endParaRPr b="1" sz="1800">
                        <a:latin typeface="Times New Roman"/>
                        <a:ea typeface="Times New Roman"/>
                        <a:cs typeface="Times New Roman"/>
                        <a:sym typeface="Times New Roman"/>
                      </a:endParaRPr>
                    </a:p>
                  </a:txBody>
                  <a:tcPr marT="45725" marB="45725" marR="91450" marL="91450"/>
                </a:tc>
                <a:tc hMerge="1"/>
              </a:tr>
              <a:tr h="876300">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CÓ</a:t>
                      </a:r>
                      <a:endParaRPr/>
                    </a:p>
                  </a:txBody>
                  <a:tcPr marT="45725" marB="45725" marR="91450" marL="91450"/>
                </a:tc>
                <a:tc>
                  <a:txBody>
                    <a:bodyPr/>
                    <a:lstStyle/>
                    <a:p>
                      <a:pPr indent="0" lvl="0" marL="0" marR="0" rtl="0" algn="ctr">
                        <a:spcBef>
                          <a:spcPts val="0"/>
                        </a:spcBef>
                        <a:spcAft>
                          <a:spcPts val="0"/>
                        </a:spcAft>
                        <a:buNone/>
                      </a:pPr>
                      <a:r>
                        <a:rPr b="1" lang="en-US" sz="1800">
                          <a:latin typeface="Times New Roman"/>
                          <a:ea typeface="Times New Roman"/>
                          <a:cs typeface="Times New Roman"/>
                          <a:sym typeface="Times New Roman"/>
                        </a:rPr>
                        <a:t>NỢ</a:t>
                      </a:r>
                      <a:endParaRPr/>
                    </a:p>
                  </a:txBody>
                  <a:tcPr marT="45725" marB="45725" marR="91450" marL="91450"/>
                </a:tc>
              </a:tr>
            </a:tbl>
          </a:graphicData>
        </a:graphic>
      </p:graphicFrame>
      <p:pic>
        <p:nvPicPr>
          <p:cNvPr descr="4.png" id="302" name="Google Shape;302;p29"/>
          <p:cNvPicPr preferRelativeResize="0"/>
          <p:nvPr/>
        </p:nvPicPr>
        <p:blipFill rotWithShape="1">
          <a:blip r:embed="rId3">
            <a:alphaModFix/>
          </a:blip>
          <a:srcRect b="0" l="0" r="0" t="0"/>
          <a:stretch/>
        </p:blipFill>
        <p:spPr>
          <a:xfrm>
            <a:off x="3962400" y="1735462"/>
            <a:ext cx="1981200" cy="1007738"/>
          </a:xfrm>
          <a:prstGeom prst="rect">
            <a:avLst/>
          </a:prstGeom>
          <a:noFill/>
          <a:ln>
            <a:noFill/>
          </a:ln>
        </p:spPr>
      </p:pic>
      <p:pic>
        <p:nvPicPr>
          <p:cNvPr descr="5.png" id="303" name="Google Shape;303;p29"/>
          <p:cNvPicPr preferRelativeResize="0"/>
          <p:nvPr/>
        </p:nvPicPr>
        <p:blipFill rotWithShape="1">
          <a:blip r:embed="rId4">
            <a:alphaModFix/>
          </a:blip>
          <a:srcRect b="0" l="0" r="0" t="0"/>
          <a:stretch/>
        </p:blipFill>
        <p:spPr>
          <a:xfrm>
            <a:off x="1447800" y="2943225"/>
            <a:ext cx="1800225" cy="1628775"/>
          </a:xfrm>
          <a:prstGeom prst="rect">
            <a:avLst/>
          </a:prstGeom>
          <a:noFill/>
          <a:ln>
            <a:noFill/>
          </a:ln>
        </p:spPr>
      </p:pic>
      <p:pic>
        <p:nvPicPr>
          <p:cNvPr descr="6.png" id="304" name="Google Shape;304;p29"/>
          <p:cNvPicPr preferRelativeResize="0"/>
          <p:nvPr/>
        </p:nvPicPr>
        <p:blipFill rotWithShape="1">
          <a:blip r:embed="rId5">
            <a:alphaModFix/>
          </a:blip>
          <a:srcRect b="0" l="0" r="0" t="0"/>
          <a:stretch/>
        </p:blipFill>
        <p:spPr>
          <a:xfrm>
            <a:off x="7239000" y="2884475"/>
            <a:ext cx="914400" cy="1687525"/>
          </a:xfrm>
          <a:prstGeom prst="rect">
            <a:avLst/>
          </a:prstGeom>
          <a:noFill/>
          <a:ln>
            <a:noFill/>
          </a:ln>
        </p:spPr>
      </p:pic>
      <p:pic>
        <p:nvPicPr>
          <p:cNvPr descr="25.jpg" id="305" name="Google Shape;305;p29"/>
          <p:cNvPicPr preferRelativeResize="0"/>
          <p:nvPr/>
        </p:nvPicPr>
        <p:blipFill rotWithShape="1">
          <a:blip r:embed="rId6">
            <a:alphaModFix/>
          </a:blip>
          <a:srcRect b="0" l="0" r="0" t="0"/>
          <a:stretch/>
        </p:blipFill>
        <p:spPr>
          <a:xfrm>
            <a:off x="6324600" y="381000"/>
            <a:ext cx="2543175" cy="1790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0"/>
          <p:cNvSpPr txBox="1"/>
          <p:nvPr>
            <p:ph idx="1" type="body"/>
          </p:nvPr>
        </p:nvSpPr>
        <p:spPr>
          <a:xfrm>
            <a:off x="381000" y="6858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III. Quan hệ giữa vợ và chồng</a:t>
            </a:r>
            <a:endParaRPr/>
          </a:p>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2. Chế độ tài sản của vợ chồng</a:t>
            </a:r>
            <a:endParaRPr/>
          </a:p>
        </p:txBody>
      </p:sp>
      <p:sp>
        <p:nvSpPr>
          <p:cNvPr id="312" name="Google Shape;312;p30"/>
          <p:cNvSpPr txBox="1"/>
          <p:nvPr/>
        </p:nvSpPr>
        <p:spPr>
          <a:xfrm>
            <a:off x="990600" y="3810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25.jpg" id="313" name="Google Shape;313;p30"/>
          <p:cNvPicPr preferRelativeResize="0"/>
          <p:nvPr/>
        </p:nvPicPr>
        <p:blipFill rotWithShape="1">
          <a:blip r:embed="rId3">
            <a:alphaModFix/>
          </a:blip>
          <a:srcRect b="0" l="0" r="0" t="0"/>
          <a:stretch/>
        </p:blipFill>
        <p:spPr>
          <a:xfrm>
            <a:off x="6324600" y="381000"/>
            <a:ext cx="2543175" cy="1790700"/>
          </a:xfrm>
          <a:prstGeom prst="rect">
            <a:avLst/>
          </a:prstGeom>
          <a:noFill/>
          <a:ln>
            <a:noFill/>
          </a:ln>
        </p:spPr>
      </p:pic>
      <p:sp>
        <p:nvSpPr>
          <p:cNvPr id="314" name="Google Shape;314;p30"/>
          <p:cNvSpPr txBox="1"/>
          <p:nvPr/>
        </p:nvSpPr>
        <p:spPr>
          <a:xfrm>
            <a:off x="990600" y="2286000"/>
            <a:ext cx="7772400" cy="378565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400">
                <a:solidFill>
                  <a:schemeClr val="dk1"/>
                </a:solidFill>
                <a:latin typeface="Times New Roman"/>
                <a:ea typeface="Times New Roman"/>
                <a:cs typeface="Times New Roman"/>
                <a:sym typeface="Times New Roman"/>
              </a:rPr>
              <a:t>Điều 29. Nguyên tắc chung về chế độ tài sản của vợ chồng</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1. Vợ, chồng </a:t>
            </a:r>
            <a:r>
              <a:rPr b="1" i="1" lang="en-US" sz="2400">
                <a:solidFill>
                  <a:srgbClr val="FF0000"/>
                </a:solidFill>
                <a:latin typeface="Times New Roman"/>
                <a:ea typeface="Times New Roman"/>
                <a:cs typeface="Times New Roman"/>
                <a:sym typeface="Times New Roman"/>
              </a:rPr>
              <a:t>bình đẳng </a:t>
            </a:r>
            <a:r>
              <a:rPr i="1" lang="en-US" sz="2400">
                <a:solidFill>
                  <a:schemeClr val="dk1"/>
                </a:solidFill>
                <a:latin typeface="Times New Roman"/>
                <a:ea typeface="Times New Roman"/>
                <a:cs typeface="Times New Roman"/>
                <a:sym typeface="Times New Roman"/>
              </a:rPr>
              <a:t>với nhau về quyền, nghĩa vụ trong việc </a:t>
            </a:r>
            <a:r>
              <a:rPr b="1" i="1" lang="en-US" sz="2400">
                <a:solidFill>
                  <a:srgbClr val="FF0000"/>
                </a:solidFill>
                <a:latin typeface="Times New Roman"/>
                <a:ea typeface="Times New Roman"/>
                <a:cs typeface="Times New Roman"/>
                <a:sym typeface="Times New Roman"/>
              </a:rPr>
              <a:t>tạo lập, chiếm hữu, sử dụng, định đoạt tài sản chung</a:t>
            </a:r>
            <a:r>
              <a:rPr i="1" lang="en-US" sz="2400">
                <a:solidFill>
                  <a:schemeClr val="dk1"/>
                </a:solidFill>
                <a:latin typeface="Times New Roman"/>
                <a:ea typeface="Times New Roman"/>
                <a:cs typeface="Times New Roman"/>
                <a:sym typeface="Times New Roman"/>
              </a:rPr>
              <a:t>; </a:t>
            </a:r>
            <a:r>
              <a:rPr b="1" i="1" lang="en-US" sz="2400">
                <a:solidFill>
                  <a:srgbClr val="FF0000"/>
                </a:solidFill>
                <a:latin typeface="Times New Roman"/>
                <a:ea typeface="Times New Roman"/>
                <a:cs typeface="Times New Roman"/>
                <a:sym typeface="Times New Roman"/>
              </a:rPr>
              <a:t>không phân biệt giữa lao động trong gia đình và lao động có thu nhập.</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2. Vợ, chồng có nghĩa vụ </a:t>
            </a:r>
            <a:r>
              <a:rPr b="1" i="1" lang="en-US" sz="2400">
                <a:solidFill>
                  <a:srgbClr val="FF0000"/>
                </a:solidFill>
                <a:latin typeface="Times New Roman"/>
                <a:ea typeface="Times New Roman"/>
                <a:cs typeface="Times New Roman"/>
                <a:sym typeface="Times New Roman"/>
              </a:rPr>
              <a:t>bảo đảm điều kiện để đáp ứng nhu cầu thiết yếu của gia đình</a:t>
            </a:r>
            <a:r>
              <a:rPr i="1" lang="en-US" sz="24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3. Việc thực hiện quyền, nghĩa vụ về tài sản của vợ chồng mà </a:t>
            </a:r>
            <a:r>
              <a:rPr b="1" i="1" lang="en-US" sz="2400">
                <a:solidFill>
                  <a:schemeClr val="accent2"/>
                </a:solidFill>
                <a:latin typeface="Times New Roman"/>
                <a:ea typeface="Times New Roman"/>
                <a:cs typeface="Times New Roman"/>
                <a:sym typeface="Times New Roman"/>
              </a:rPr>
              <a:t>xâm phạm </a:t>
            </a:r>
            <a:r>
              <a:rPr i="1" lang="en-US" sz="2400">
                <a:solidFill>
                  <a:schemeClr val="dk1"/>
                </a:solidFill>
                <a:latin typeface="Times New Roman"/>
                <a:ea typeface="Times New Roman"/>
                <a:cs typeface="Times New Roman"/>
                <a:sym typeface="Times New Roman"/>
              </a:rPr>
              <a:t>đến quyền, lợi ích hợp pháp của vợ, chồng, gia đình và của người khác </a:t>
            </a:r>
            <a:r>
              <a:rPr b="1" i="1" lang="en-US" sz="2400">
                <a:solidFill>
                  <a:schemeClr val="accent2"/>
                </a:solidFill>
                <a:latin typeface="Times New Roman"/>
                <a:ea typeface="Times New Roman"/>
                <a:cs typeface="Times New Roman"/>
                <a:sym typeface="Times New Roman"/>
              </a:rPr>
              <a:t>thì phải bồi thường.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1"/>
          <p:cNvSpPr txBox="1"/>
          <p:nvPr>
            <p:ph idx="1" type="body"/>
          </p:nvPr>
        </p:nvSpPr>
        <p:spPr>
          <a:xfrm>
            <a:off x="381000" y="6858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III. Quan hệ giữa vợ và chồng</a:t>
            </a:r>
            <a:endParaRPr/>
          </a:p>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2. Chế độ tài sản của vợ chồng</a:t>
            </a:r>
            <a:endParaRPr/>
          </a:p>
        </p:txBody>
      </p:sp>
      <p:sp>
        <p:nvSpPr>
          <p:cNvPr id="321" name="Google Shape;321;p31"/>
          <p:cNvSpPr txBox="1"/>
          <p:nvPr/>
        </p:nvSpPr>
        <p:spPr>
          <a:xfrm>
            <a:off x="990600" y="3810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25.jpg" id="322" name="Google Shape;322;p31"/>
          <p:cNvPicPr preferRelativeResize="0"/>
          <p:nvPr/>
        </p:nvPicPr>
        <p:blipFill rotWithShape="1">
          <a:blip r:embed="rId3">
            <a:alphaModFix/>
          </a:blip>
          <a:srcRect b="0" l="0" r="0" t="0"/>
          <a:stretch/>
        </p:blipFill>
        <p:spPr>
          <a:xfrm>
            <a:off x="6934200" y="304800"/>
            <a:ext cx="2009775" cy="1219200"/>
          </a:xfrm>
          <a:prstGeom prst="rect">
            <a:avLst/>
          </a:prstGeom>
          <a:noFill/>
          <a:ln>
            <a:noFill/>
          </a:ln>
        </p:spPr>
      </p:pic>
      <p:grpSp>
        <p:nvGrpSpPr>
          <p:cNvPr id="323" name="Google Shape;323;p31"/>
          <p:cNvGrpSpPr/>
          <p:nvPr/>
        </p:nvGrpSpPr>
        <p:grpSpPr>
          <a:xfrm>
            <a:off x="840934" y="1905001"/>
            <a:ext cx="7995530" cy="4267197"/>
            <a:chOff x="2734" y="304801"/>
            <a:chExt cx="7995530" cy="4267197"/>
          </a:xfrm>
        </p:grpSpPr>
        <p:sp>
          <p:nvSpPr>
            <p:cNvPr id="324" name="Google Shape;324;p31"/>
            <p:cNvSpPr/>
            <p:nvPr/>
          </p:nvSpPr>
          <p:spPr>
            <a:xfrm>
              <a:off x="3926467" y="1150994"/>
              <a:ext cx="3257438" cy="387561"/>
            </a:xfrm>
            <a:custGeom>
              <a:rect b="b" l="l" r="r" t="t"/>
              <a:pathLst>
                <a:path extrusionOk="0" h="120000" w="120000">
                  <a:moveTo>
                    <a:pt x="0" y="0"/>
                  </a:moveTo>
                  <a:lnTo>
                    <a:pt x="0" y="81776"/>
                  </a:lnTo>
                  <a:lnTo>
                    <a:pt x="120000" y="81776"/>
                  </a:lnTo>
                  <a:lnTo>
                    <a:pt x="120000" y="120000"/>
                  </a:lnTo>
                </a:path>
              </a:pathLst>
            </a:custGeom>
            <a:noFill/>
            <a:ln cap="flat" cmpd="thickThin" w="55000">
              <a:solidFill>
                <a:srgbClr val="207F97"/>
              </a:solidFill>
              <a:prstDash val="solid"/>
              <a:round/>
              <a:headEnd len="sm" w="sm" type="none"/>
              <a:tailEnd len="sm" w="sm" type="none"/>
            </a:ln>
          </p:spPr>
        </p:sp>
        <p:sp>
          <p:nvSpPr>
            <p:cNvPr id="325" name="Google Shape;325;p31"/>
            <p:cNvSpPr/>
            <p:nvPr/>
          </p:nvSpPr>
          <p:spPr>
            <a:xfrm>
              <a:off x="3926467" y="1150994"/>
              <a:ext cx="1628719" cy="387561"/>
            </a:xfrm>
            <a:custGeom>
              <a:rect b="b" l="l" r="r" t="t"/>
              <a:pathLst>
                <a:path extrusionOk="0" h="120000" w="120000">
                  <a:moveTo>
                    <a:pt x="0" y="0"/>
                  </a:moveTo>
                  <a:lnTo>
                    <a:pt x="0" y="81776"/>
                  </a:lnTo>
                  <a:lnTo>
                    <a:pt x="120000" y="81776"/>
                  </a:lnTo>
                  <a:lnTo>
                    <a:pt x="120000" y="120000"/>
                  </a:lnTo>
                </a:path>
              </a:pathLst>
            </a:custGeom>
            <a:noFill/>
            <a:ln cap="flat" cmpd="thickThin" w="55000">
              <a:solidFill>
                <a:srgbClr val="207F97"/>
              </a:solidFill>
              <a:prstDash val="solid"/>
              <a:round/>
              <a:headEnd len="sm" w="sm" type="none"/>
              <a:tailEnd len="sm" w="sm" type="none"/>
            </a:ln>
          </p:spPr>
        </p:sp>
        <p:sp>
          <p:nvSpPr>
            <p:cNvPr id="326" name="Google Shape;326;p31"/>
            <p:cNvSpPr/>
            <p:nvPr/>
          </p:nvSpPr>
          <p:spPr>
            <a:xfrm>
              <a:off x="3880747" y="1150994"/>
              <a:ext cx="91440" cy="387561"/>
            </a:xfrm>
            <a:custGeom>
              <a:rect b="b" l="l" r="r" t="t"/>
              <a:pathLst>
                <a:path extrusionOk="0" h="120000" w="120000">
                  <a:moveTo>
                    <a:pt x="60000" y="0"/>
                  </a:moveTo>
                  <a:lnTo>
                    <a:pt x="60000" y="120000"/>
                  </a:lnTo>
                </a:path>
              </a:pathLst>
            </a:custGeom>
            <a:noFill/>
            <a:ln cap="flat" cmpd="thickThin" w="55000">
              <a:solidFill>
                <a:srgbClr val="207F97"/>
              </a:solidFill>
              <a:prstDash val="solid"/>
              <a:round/>
              <a:headEnd len="sm" w="sm" type="none"/>
              <a:tailEnd len="sm" w="sm" type="none"/>
            </a:ln>
          </p:spPr>
        </p:sp>
        <p:sp>
          <p:nvSpPr>
            <p:cNvPr id="327" name="Google Shape;327;p31"/>
            <p:cNvSpPr/>
            <p:nvPr/>
          </p:nvSpPr>
          <p:spPr>
            <a:xfrm>
              <a:off x="2297748" y="1150994"/>
              <a:ext cx="1628719" cy="387561"/>
            </a:xfrm>
            <a:custGeom>
              <a:rect b="b" l="l" r="r" t="t"/>
              <a:pathLst>
                <a:path extrusionOk="0" h="120000" w="120000">
                  <a:moveTo>
                    <a:pt x="120000" y="0"/>
                  </a:moveTo>
                  <a:lnTo>
                    <a:pt x="120000" y="81776"/>
                  </a:lnTo>
                  <a:lnTo>
                    <a:pt x="0" y="81776"/>
                  </a:lnTo>
                  <a:lnTo>
                    <a:pt x="0" y="120000"/>
                  </a:lnTo>
                </a:path>
              </a:pathLst>
            </a:custGeom>
            <a:noFill/>
            <a:ln cap="flat" cmpd="thickThin" w="55000">
              <a:solidFill>
                <a:srgbClr val="207F97"/>
              </a:solidFill>
              <a:prstDash val="solid"/>
              <a:round/>
              <a:headEnd len="sm" w="sm" type="none"/>
              <a:tailEnd len="sm" w="sm" type="none"/>
            </a:ln>
          </p:spPr>
        </p:sp>
        <p:sp>
          <p:nvSpPr>
            <p:cNvPr id="328" name="Google Shape;328;p31"/>
            <p:cNvSpPr/>
            <p:nvPr/>
          </p:nvSpPr>
          <p:spPr>
            <a:xfrm>
              <a:off x="669028" y="1150994"/>
              <a:ext cx="3257438" cy="387561"/>
            </a:xfrm>
            <a:custGeom>
              <a:rect b="b" l="l" r="r" t="t"/>
              <a:pathLst>
                <a:path extrusionOk="0" h="120000" w="120000">
                  <a:moveTo>
                    <a:pt x="120000" y="0"/>
                  </a:moveTo>
                  <a:lnTo>
                    <a:pt x="120000" y="81776"/>
                  </a:lnTo>
                  <a:lnTo>
                    <a:pt x="0" y="81776"/>
                  </a:lnTo>
                  <a:lnTo>
                    <a:pt x="0" y="120000"/>
                  </a:lnTo>
                </a:path>
              </a:pathLst>
            </a:custGeom>
            <a:noFill/>
            <a:ln cap="flat" cmpd="thickThin" w="55000">
              <a:solidFill>
                <a:srgbClr val="207F97"/>
              </a:solidFill>
              <a:prstDash val="solid"/>
              <a:round/>
              <a:headEnd len="sm" w="sm" type="none"/>
              <a:tailEnd len="sm" w="sm" type="none"/>
            </a:ln>
          </p:spPr>
        </p:sp>
        <p:sp>
          <p:nvSpPr>
            <p:cNvPr id="329" name="Google Shape;329;p31"/>
            <p:cNvSpPr/>
            <p:nvPr/>
          </p:nvSpPr>
          <p:spPr>
            <a:xfrm>
              <a:off x="2376013" y="304801"/>
              <a:ext cx="3100906" cy="846193"/>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1"/>
            <p:cNvSpPr/>
            <p:nvPr/>
          </p:nvSpPr>
          <p:spPr>
            <a:xfrm>
              <a:off x="2524079" y="445463"/>
              <a:ext cx="3100906" cy="846193"/>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1"/>
            <p:cNvSpPr txBox="1"/>
            <p:nvPr/>
          </p:nvSpPr>
          <p:spPr>
            <a:xfrm>
              <a:off x="2548863" y="470247"/>
              <a:ext cx="3051338" cy="79662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accent2"/>
                </a:buClr>
                <a:buSzPts val="2000"/>
                <a:buFont typeface="Times New Roman"/>
                <a:buNone/>
              </a:pPr>
              <a:r>
                <a:rPr b="1" lang="en-US" sz="2000">
                  <a:solidFill>
                    <a:schemeClr val="accent2"/>
                  </a:solidFill>
                  <a:latin typeface="Times New Roman"/>
                  <a:ea typeface="Times New Roman"/>
                  <a:cs typeface="Times New Roman"/>
                  <a:sym typeface="Times New Roman"/>
                </a:rPr>
                <a:t>Tài sản chung giữa vợ và chồng</a:t>
              </a:r>
              <a:endParaRPr/>
            </a:p>
          </p:txBody>
        </p:sp>
        <p:sp>
          <p:nvSpPr>
            <p:cNvPr id="332" name="Google Shape;332;p31"/>
            <p:cNvSpPr/>
            <p:nvPr/>
          </p:nvSpPr>
          <p:spPr>
            <a:xfrm>
              <a:off x="2734" y="1538555"/>
              <a:ext cx="1332588" cy="2892780"/>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1"/>
            <p:cNvSpPr/>
            <p:nvPr/>
          </p:nvSpPr>
          <p:spPr>
            <a:xfrm>
              <a:off x="150800" y="1679218"/>
              <a:ext cx="1332588" cy="2892780"/>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1"/>
            <p:cNvSpPr txBox="1"/>
            <p:nvPr/>
          </p:nvSpPr>
          <p:spPr>
            <a:xfrm>
              <a:off x="189830" y="1718248"/>
              <a:ext cx="1254528" cy="281472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accent2"/>
                </a:buClr>
                <a:buSzPts val="2000"/>
                <a:buFont typeface="Times New Roman"/>
                <a:buNone/>
              </a:pPr>
              <a:r>
                <a:rPr b="1" lang="en-US" sz="2000">
                  <a:solidFill>
                    <a:schemeClr val="accent2"/>
                  </a:solidFill>
                  <a:latin typeface="Times New Roman"/>
                  <a:ea typeface="Times New Roman"/>
                  <a:cs typeface="Times New Roman"/>
                  <a:sym typeface="Times New Roman"/>
                </a:rPr>
                <a:t>Do hoạt động tạo thu nhập</a:t>
              </a:r>
              <a:endParaRPr/>
            </a:p>
          </p:txBody>
        </p:sp>
        <p:sp>
          <p:nvSpPr>
            <p:cNvPr id="335" name="Google Shape;335;p31"/>
            <p:cNvSpPr/>
            <p:nvPr/>
          </p:nvSpPr>
          <p:spPr>
            <a:xfrm>
              <a:off x="1631453" y="1538555"/>
              <a:ext cx="1332588" cy="2892780"/>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1"/>
            <p:cNvSpPr/>
            <p:nvPr/>
          </p:nvSpPr>
          <p:spPr>
            <a:xfrm>
              <a:off x="1779519" y="1679218"/>
              <a:ext cx="1332588" cy="2892780"/>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1"/>
            <p:cNvSpPr txBox="1"/>
            <p:nvPr/>
          </p:nvSpPr>
          <p:spPr>
            <a:xfrm>
              <a:off x="1818549" y="1718248"/>
              <a:ext cx="1254528" cy="281472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accent2"/>
                </a:buClr>
                <a:buSzPts val="2000"/>
                <a:buFont typeface="Times New Roman"/>
                <a:buNone/>
              </a:pPr>
              <a:r>
                <a:rPr b="1" lang="en-US" sz="2000">
                  <a:solidFill>
                    <a:schemeClr val="accent2"/>
                  </a:solidFill>
                  <a:latin typeface="Times New Roman"/>
                  <a:ea typeface="Times New Roman"/>
                  <a:cs typeface="Times New Roman"/>
                  <a:sym typeface="Times New Roman"/>
                </a:rPr>
                <a:t>Do được chuyển dịch không có đền bù</a:t>
              </a:r>
              <a:endParaRPr/>
            </a:p>
          </p:txBody>
        </p:sp>
        <p:sp>
          <p:nvSpPr>
            <p:cNvPr id="338" name="Google Shape;338;p31"/>
            <p:cNvSpPr/>
            <p:nvPr/>
          </p:nvSpPr>
          <p:spPr>
            <a:xfrm>
              <a:off x="3260173" y="1538555"/>
              <a:ext cx="1332588" cy="2892780"/>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1"/>
            <p:cNvSpPr/>
            <p:nvPr/>
          </p:nvSpPr>
          <p:spPr>
            <a:xfrm>
              <a:off x="3408238" y="1679218"/>
              <a:ext cx="1332588" cy="2892780"/>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1"/>
            <p:cNvSpPr txBox="1"/>
            <p:nvPr/>
          </p:nvSpPr>
          <p:spPr>
            <a:xfrm>
              <a:off x="3447268" y="1718248"/>
              <a:ext cx="1254528" cy="281472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accent2"/>
                </a:buClr>
                <a:buSzPts val="2000"/>
                <a:buFont typeface="Times New Roman"/>
                <a:buNone/>
              </a:pPr>
              <a:r>
                <a:rPr b="1" lang="en-US" sz="2000">
                  <a:solidFill>
                    <a:schemeClr val="accent2"/>
                  </a:solidFill>
                  <a:latin typeface="Times New Roman"/>
                  <a:ea typeface="Times New Roman"/>
                  <a:cs typeface="Times New Roman"/>
                  <a:sym typeface="Times New Roman"/>
                </a:rPr>
                <a:t>Do áp dụng luật chung về xác lập Quyền sở hữu </a:t>
              </a:r>
              <a:endParaRPr/>
            </a:p>
          </p:txBody>
        </p:sp>
        <p:sp>
          <p:nvSpPr>
            <p:cNvPr id="341" name="Google Shape;341;p31"/>
            <p:cNvSpPr/>
            <p:nvPr/>
          </p:nvSpPr>
          <p:spPr>
            <a:xfrm>
              <a:off x="4888892" y="1538555"/>
              <a:ext cx="1332588" cy="2892780"/>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a:off x="5036957" y="1679218"/>
              <a:ext cx="1332588" cy="2892780"/>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txBox="1"/>
            <p:nvPr/>
          </p:nvSpPr>
          <p:spPr>
            <a:xfrm>
              <a:off x="5075987" y="1718248"/>
              <a:ext cx="1254528" cy="281472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accent2"/>
                </a:buClr>
                <a:buSzPts val="2000"/>
                <a:buFont typeface="Times New Roman"/>
                <a:buNone/>
              </a:pPr>
              <a:r>
                <a:rPr b="1" lang="en-US" sz="2000">
                  <a:solidFill>
                    <a:schemeClr val="accent2"/>
                  </a:solidFill>
                  <a:latin typeface="Times New Roman"/>
                  <a:ea typeface="Times New Roman"/>
                  <a:cs typeface="Times New Roman"/>
                  <a:sym typeface="Times New Roman"/>
                </a:rPr>
                <a:t>Do vợ chồng tạo ra</a:t>
              </a:r>
              <a:endParaRPr/>
            </a:p>
          </p:txBody>
        </p:sp>
        <p:sp>
          <p:nvSpPr>
            <p:cNvPr id="344" name="Google Shape;344;p31"/>
            <p:cNvSpPr/>
            <p:nvPr/>
          </p:nvSpPr>
          <p:spPr>
            <a:xfrm>
              <a:off x="6517611" y="1538555"/>
              <a:ext cx="1332588" cy="2892780"/>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
            <p:cNvSpPr/>
            <p:nvPr/>
          </p:nvSpPr>
          <p:spPr>
            <a:xfrm>
              <a:off x="6665676" y="1679218"/>
              <a:ext cx="1332588" cy="2892780"/>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1"/>
            <p:cNvSpPr txBox="1"/>
            <p:nvPr/>
          </p:nvSpPr>
          <p:spPr>
            <a:xfrm>
              <a:off x="6704706" y="1718248"/>
              <a:ext cx="1254528" cy="281472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accent2"/>
                </a:buClr>
                <a:buSzPts val="2000"/>
                <a:buFont typeface="Times New Roman"/>
                <a:buNone/>
              </a:pPr>
              <a:r>
                <a:rPr b="1" lang="en-US" sz="2000">
                  <a:solidFill>
                    <a:schemeClr val="accent2"/>
                  </a:solidFill>
                  <a:latin typeface="Times New Roman"/>
                  <a:ea typeface="Times New Roman"/>
                  <a:cs typeface="Times New Roman"/>
                  <a:sym typeface="Times New Roman"/>
                </a:rPr>
                <a:t>Do thỏa thuận của vợ và chồng</a:t>
              </a:r>
              <a:endParaRPr/>
            </a:p>
          </p:txBody>
        </p:sp>
      </p:grpSp>
      <p:pic>
        <p:nvPicPr>
          <p:cNvPr descr="26.jpg" id="347" name="Google Shape;347;p31"/>
          <p:cNvPicPr preferRelativeResize="0"/>
          <p:nvPr/>
        </p:nvPicPr>
        <p:blipFill rotWithShape="1">
          <a:blip r:embed="rId4">
            <a:alphaModFix/>
          </a:blip>
          <a:srcRect b="0" l="0" r="0" t="0"/>
          <a:stretch/>
        </p:blipFill>
        <p:spPr>
          <a:xfrm>
            <a:off x="1447800" y="1600200"/>
            <a:ext cx="1295400" cy="13785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idx="1" type="body"/>
          </p:nvPr>
        </p:nvSpPr>
        <p:spPr>
          <a:xfrm>
            <a:off x="685800" y="1752600"/>
            <a:ext cx="8229600" cy="4495800"/>
          </a:xfrm>
          <a:prstGeom prst="rect">
            <a:avLst/>
          </a:prstGeom>
          <a:noFill/>
          <a:ln>
            <a:noFill/>
          </a:ln>
        </p:spPr>
        <p:txBody>
          <a:bodyPr anchorCtr="0" anchor="t" bIns="45700" lIns="91425" spcFirstLastPara="1" rIns="91425" wrap="square" tIns="45700">
            <a:noAutofit/>
          </a:bodyPr>
          <a:lstStyle/>
          <a:p>
            <a:pPr indent="0" lvl="0" marL="457200" rtl="0" algn="ctr">
              <a:spcBef>
                <a:spcPts val="0"/>
              </a:spcBef>
              <a:spcAft>
                <a:spcPts val="0"/>
              </a:spcAft>
              <a:buClr>
                <a:schemeClr val="dk1"/>
              </a:buClr>
              <a:buSzPts val="2800"/>
              <a:buNone/>
            </a:pPr>
            <a:r>
              <a:rPr b="1" lang="en-US" sz="2800">
                <a:latin typeface="Times New Roman"/>
                <a:ea typeface="Times New Roman"/>
                <a:cs typeface="Times New Roman"/>
                <a:sym typeface="Times New Roman"/>
              </a:rPr>
              <a:t>LUẬT HÔN NHÂN GIA ĐÌNH</a:t>
            </a:r>
            <a:endParaRPr/>
          </a:p>
          <a:p>
            <a:pPr indent="-342900" lvl="0" marL="457200" rtl="0" algn="just">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Khái quát chung</a:t>
            </a:r>
            <a:endParaRPr/>
          </a:p>
          <a:p>
            <a:pPr indent="-342900" lvl="0" marL="457200" rtl="0" algn="just">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Kết hôn</a:t>
            </a:r>
            <a:endParaRPr/>
          </a:p>
          <a:p>
            <a:pPr indent="-342900" lvl="0" marL="457200" rtl="0" algn="just">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Quan hệ giữa vợ và chồng</a:t>
            </a:r>
            <a:endParaRPr/>
          </a:p>
          <a:p>
            <a:pPr indent="-342900" lvl="0" marL="457200" rtl="0" algn="just">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Chấm dứt hôn nhân</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14" name="Google Shape;114;p14"/>
          <p:cNvSpPr txBox="1"/>
          <p:nvPr>
            <p:ph type="title"/>
          </p:nvPr>
        </p:nvSpPr>
        <p:spPr>
          <a:xfrm>
            <a:off x="914400" y="838200"/>
            <a:ext cx="7772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90"/>
              <a:buFont typeface="Times New Roman"/>
              <a:buNone/>
            </a:pPr>
            <a:r>
              <a:rPr b="1" lang="en-US" sz="3690">
                <a:solidFill>
                  <a:schemeClr val="dk1"/>
                </a:solidFill>
                <a:latin typeface="Times New Roman"/>
                <a:ea typeface="Times New Roman"/>
                <a:cs typeface="Times New Roman"/>
                <a:sym typeface="Times New Roman"/>
              </a:rPr>
              <a:t>CHƯƠNG 4</a:t>
            </a:r>
            <a:endParaRPr/>
          </a:p>
        </p:txBody>
      </p:sp>
      <p:pic>
        <p:nvPicPr>
          <p:cNvPr descr="1.jpg" id="115" name="Google Shape;115;p14"/>
          <p:cNvPicPr preferRelativeResize="0"/>
          <p:nvPr/>
        </p:nvPicPr>
        <p:blipFill rotWithShape="1">
          <a:blip r:embed="rId3">
            <a:alphaModFix/>
          </a:blip>
          <a:srcRect b="0" l="0" r="0" t="0"/>
          <a:stretch/>
        </p:blipFill>
        <p:spPr>
          <a:xfrm>
            <a:off x="5714999" y="2362200"/>
            <a:ext cx="3007895" cy="2286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2"/>
          <p:cNvSpPr txBox="1"/>
          <p:nvPr>
            <p:ph idx="1" type="body"/>
          </p:nvPr>
        </p:nvSpPr>
        <p:spPr>
          <a:xfrm>
            <a:off x="381000" y="6858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III. Quan hệ giữa vợ và chồng</a:t>
            </a:r>
            <a:endParaRPr/>
          </a:p>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2. Chế độ tài sản của vợ chồng</a:t>
            </a:r>
            <a:endParaRPr/>
          </a:p>
        </p:txBody>
      </p:sp>
      <p:sp>
        <p:nvSpPr>
          <p:cNvPr id="354" name="Google Shape;354;p32"/>
          <p:cNvSpPr txBox="1"/>
          <p:nvPr/>
        </p:nvSpPr>
        <p:spPr>
          <a:xfrm>
            <a:off x="990600" y="3810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25.jpg" id="355" name="Google Shape;355;p32"/>
          <p:cNvPicPr preferRelativeResize="0"/>
          <p:nvPr/>
        </p:nvPicPr>
        <p:blipFill rotWithShape="1">
          <a:blip r:embed="rId3">
            <a:alphaModFix/>
          </a:blip>
          <a:srcRect b="0" l="0" r="0" t="0"/>
          <a:stretch/>
        </p:blipFill>
        <p:spPr>
          <a:xfrm>
            <a:off x="6934200" y="304800"/>
            <a:ext cx="2009775" cy="1219200"/>
          </a:xfrm>
          <a:prstGeom prst="rect">
            <a:avLst/>
          </a:prstGeom>
          <a:noFill/>
          <a:ln>
            <a:noFill/>
          </a:ln>
        </p:spPr>
      </p:pic>
      <p:grpSp>
        <p:nvGrpSpPr>
          <p:cNvPr id="356" name="Google Shape;356;p32"/>
          <p:cNvGrpSpPr/>
          <p:nvPr/>
        </p:nvGrpSpPr>
        <p:grpSpPr>
          <a:xfrm>
            <a:off x="1201721" y="1601005"/>
            <a:ext cx="7273956" cy="4875188"/>
            <a:chOff x="363521" y="805"/>
            <a:chExt cx="7273956" cy="4875188"/>
          </a:xfrm>
        </p:grpSpPr>
        <p:sp>
          <p:nvSpPr>
            <p:cNvPr id="357" name="Google Shape;357;p32"/>
            <p:cNvSpPr/>
            <p:nvPr/>
          </p:nvSpPr>
          <p:spPr>
            <a:xfrm>
              <a:off x="3915919" y="967565"/>
              <a:ext cx="2791169" cy="442780"/>
            </a:xfrm>
            <a:custGeom>
              <a:rect b="b" l="l" r="r" t="t"/>
              <a:pathLst>
                <a:path extrusionOk="0" h="120000" w="120000">
                  <a:moveTo>
                    <a:pt x="0" y="0"/>
                  </a:moveTo>
                  <a:lnTo>
                    <a:pt x="0" y="81777"/>
                  </a:lnTo>
                  <a:lnTo>
                    <a:pt x="120000" y="81777"/>
                  </a:lnTo>
                  <a:lnTo>
                    <a:pt x="120000" y="120000"/>
                  </a:lnTo>
                </a:path>
              </a:pathLst>
            </a:custGeom>
            <a:noFill/>
            <a:ln cap="flat" cmpd="thickThin" w="55000">
              <a:solidFill>
                <a:srgbClr val="207F97"/>
              </a:solidFill>
              <a:prstDash val="solid"/>
              <a:round/>
              <a:headEnd len="sm" w="sm" type="none"/>
              <a:tailEnd len="sm" w="sm" type="none"/>
            </a:ln>
          </p:spPr>
        </p:sp>
        <p:sp>
          <p:nvSpPr>
            <p:cNvPr id="358" name="Google Shape;358;p32"/>
            <p:cNvSpPr/>
            <p:nvPr/>
          </p:nvSpPr>
          <p:spPr>
            <a:xfrm>
              <a:off x="3915919" y="967565"/>
              <a:ext cx="930389" cy="442780"/>
            </a:xfrm>
            <a:custGeom>
              <a:rect b="b" l="l" r="r" t="t"/>
              <a:pathLst>
                <a:path extrusionOk="0" h="120000" w="120000">
                  <a:moveTo>
                    <a:pt x="0" y="0"/>
                  </a:moveTo>
                  <a:lnTo>
                    <a:pt x="0" y="81777"/>
                  </a:lnTo>
                  <a:lnTo>
                    <a:pt x="120000" y="81777"/>
                  </a:lnTo>
                  <a:lnTo>
                    <a:pt x="120000" y="120000"/>
                  </a:lnTo>
                </a:path>
              </a:pathLst>
            </a:custGeom>
            <a:noFill/>
            <a:ln cap="flat" cmpd="thickThin" w="55000">
              <a:solidFill>
                <a:srgbClr val="207F97"/>
              </a:solidFill>
              <a:prstDash val="solid"/>
              <a:round/>
              <a:headEnd len="sm" w="sm" type="none"/>
              <a:tailEnd len="sm" w="sm" type="none"/>
            </a:ln>
          </p:spPr>
        </p:sp>
        <p:sp>
          <p:nvSpPr>
            <p:cNvPr id="359" name="Google Shape;359;p32"/>
            <p:cNvSpPr/>
            <p:nvPr/>
          </p:nvSpPr>
          <p:spPr>
            <a:xfrm>
              <a:off x="2985529" y="967565"/>
              <a:ext cx="930389" cy="442780"/>
            </a:xfrm>
            <a:custGeom>
              <a:rect b="b" l="l" r="r" t="t"/>
              <a:pathLst>
                <a:path extrusionOk="0" h="120000" w="120000">
                  <a:moveTo>
                    <a:pt x="120000" y="0"/>
                  </a:moveTo>
                  <a:lnTo>
                    <a:pt x="120000" y="81777"/>
                  </a:lnTo>
                  <a:lnTo>
                    <a:pt x="0" y="81777"/>
                  </a:lnTo>
                  <a:lnTo>
                    <a:pt x="0" y="120000"/>
                  </a:lnTo>
                </a:path>
              </a:pathLst>
            </a:custGeom>
            <a:noFill/>
            <a:ln cap="flat" cmpd="thickThin" w="55000">
              <a:solidFill>
                <a:srgbClr val="207F97"/>
              </a:solidFill>
              <a:prstDash val="solid"/>
              <a:round/>
              <a:headEnd len="sm" w="sm" type="none"/>
              <a:tailEnd len="sm" w="sm" type="none"/>
            </a:ln>
          </p:spPr>
        </p:sp>
        <p:sp>
          <p:nvSpPr>
            <p:cNvPr id="360" name="Google Shape;360;p32"/>
            <p:cNvSpPr/>
            <p:nvPr/>
          </p:nvSpPr>
          <p:spPr>
            <a:xfrm>
              <a:off x="1124749" y="967565"/>
              <a:ext cx="2791169" cy="442780"/>
            </a:xfrm>
            <a:custGeom>
              <a:rect b="b" l="l" r="r" t="t"/>
              <a:pathLst>
                <a:path extrusionOk="0" h="120000" w="120000">
                  <a:moveTo>
                    <a:pt x="120000" y="0"/>
                  </a:moveTo>
                  <a:lnTo>
                    <a:pt x="120000" y="81777"/>
                  </a:lnTo>
                  <a:lnTo>
                    <a:pt x="0" y="81777"/>
                  </a:lnTo>
                  <a:lnTo>
                    <a:pt x="0" y="120000"/>
                  </a:lnTo>
                </a:path>
              </a:pathLst>
            </a:custGeom>
            <a:noFill/>
            <a:ln cap="flat" cmpd="thickThin" w="55000">
              <a:solidFill>
                <a:srgbClr val="207F97"/>
              </a:solidFill>
              <a:prstDash val="solid"/>
              <a:round/>
              <a:headEnd len="sm" w="sm" type="none"/>
              <a:tailEnd len="sm" w="sm" type="none"/>
            </a:ln>
          </p:spPr>
        </p:sp>
        <p:sp>
          <p:nvSpPr>
            <p:cNvPr id="361" name="Google Shape;361;p32"/>
            <p:cNvSpPr/>
            <p:nvPr/>
          </p:nvSpPr>
          <p:spPr>
            <a:xfrm>
              <a:off x="2144556" y="805"/>
              <a:ext cx="3542724" cy="96675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2"/>
            <p:cNvSpPr/>
            <p:nvPr/>
          </p:nvSpPr>
          <p:spPr>
            <a:xfrm>
              <a:off x="2313718" y="161509"/>
              <a:ext cx="3542724" cy="96675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2"/>
            <p:cNvSpPr txBox="1"/>
            <p:nvPr/>
          </p:nvSpPr>
          <p:spPr>
            <a:xfrm>
              <a:off x="2342033" y="189824"/>
              <a:ext cx="3486094" cy="91012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Do hoạt động tạo thu nhập</a:t>
              </a:r>
              <a:endParaRPr/>
            </a:p>
          </p:txBody>
        </p:sp>
        <p:sp>
          <p:nvSpPr>
            <p:cNvPr id="364" name="Google Shape;364;p32"/>
            <p:cNvSpPr/>
            <p:nvPr/>
          </p:nvSpPr>
          <p:spPr>
            <a:xfrm>
              <a:off x="363521" y="1410346"/>
              <a:ext cx="1522455" cy="3304944"/>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2"/>
            <p:cNvSpPr/>
            <p:nvPr/>
          </p:nvSpPr>
          <p:spPr>
            <a:xfrm>
              <a:off x="532683" y="1571049"/>
              <a:ext cx="1522455" cy="3304944"/>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2"/>
            <p:cNvSpPr txBox="1"/>
            <p:nvPr/>
          </p:nvSpPr>
          <p:spPr>
            <a:xfrm>
              <a:off x="577274" y="1615640"/>
              <a:ext cx="1433273" cy="321576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16515F"/>
                </a:buClr>
                <a:buSzPts val="2000"/>
                <a:buFont typeface="Times New Roman"/>
                <a:buNone/>
              </a:pPr>
              <a:r>
                <a:rPr b="1" lang="en-US" sz="2000">
                  <a:solidFill>
                    <a:srgbClr val="16515F"/>
                  </a:solidFill>
                  <a:latin typeface="Times New Roman"/>
                  <a:ea typeface="Times New Roman"/>
                  <a:cs typeface="Times New Roman"/>
                  <a:sym typeface="Times New Roman"/>
                </a:rPr>
                <a:t>Tiền lương từ lao động</a:t>
              </a:r>
              <a:endParaRPr/>
            </a:p>
          </p:txBody>
        </p:sp>
        <p:sp>
          <p:nvSpPr>
            <p:cNvPr id="367" name="Google Shape;367;p32"/>
            <p:cNvSpPr/>
            <p:nvPr/>
          </p:nvSpPr>
          <p:spPr>
            <a:xfrm>
              <a:off x="2224301" y="1410346"/>
              <a:ext cx="1522455" cy="3304944"/>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2"/>
            <p:cNvSpPr/>
            <p:nvPr/>
          </p:nvSpPr>
          <p:spPr>
            <a:xfrm>
              <a:off x="2393463" y="1571049"/>
              <a:ext cx="1522455" cy="3304944"/>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2"/>
            <p:cNvSpPr txBox="1"/>
            <p:nvPr/>
          </p:nvSpPr>
          <p:spPr>
            <a:xfrm>
              <a:off x="2438054" y="1615640"/>
              <a:ext cx="1433273" cy="321576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16515F"/>
                </a:buClr>
                <a:buSzPts val="2000"/>
                <a:buFont typeface="Times New Roman"/>
                <a:buNone/>
              </a:pPr>
              <a:r>
                <a:rPr b="1" lang="en-US" sz="2000">
                  <a:solidFill>
                    <a:srgbClr val="16515F"/>
                  </a:solidFill>
                  <a:latin typeface="Times New Roman"/>
                  <a:ea typeface="Times New Roman"/>
                  <a:cs typeface="Times New Roman"/>
                  <a:sym typeface="Times New Roman"/>
                </a:rPr>
                <a:t>Thu nhập từ sản xuất, kinh doanh</a:t>
              </a:r>
              <a:endParaRPr/>
            </a:p>
          </p:txBody>
        </p:sp>
        <p:sp>
          <p:nvSpPr>
            <p:cNvPr id="370" name="Google Shape;370;p32"/>
            <p:cNvSpPr/>
            <p:nvPr/>
          </p:nvSpPr>
          <p:spPr>
            <a:xfrm>
              <a:off x="4085080" y="1410346"/>
              <a:ext cx="1522455" cy="3304944"/>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2"/>
            <p:cNvSpPr/>
            <p:nvPr/>
          </p:nvSpPr>
          <p:spPr>
            <a:xfrm>
              <a:off x="4254242" y="1571049"/>
              <a:ext cx="1522455" cy="3304944"/>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2"/>
            <p:cNvSpPr txBox="1"/>
            <p:nvPr/>
          </p:nvSpPr>
          <p:spPr>
            <a:xfrm>
              <a:off x="4298833" y="1615640"/>
              <a:ext cx="1433273" cy="321576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16515F"/>
                </a:buClr>
                <a:buSzPts val="2000"/>
                <a:buFont typeface="Times New Roman"/>
                <a:buNone/>
              </a:pPr>
              <a:r>
                <a:rPr b="1" lang="en-US" sz="2000">
                  <a:solidFill>
                    <a:srgbClr val="16515F"/>
                  </a:solidFill>
                  <a:latin typeface="Times New Roman"/>
                  <a:ea typeface="Times New Roman"/>
                  <a:cs typeface="Times New Roman"/>
                  <a:sym typeface="Times New Roman"/>
                </a:rPr>
                <a:t>Hoa lợi, lợi tức (từ tài sản chung/</a:t>
              </a:r>
              <a:endParaRPr/>
            </a:p>
            <a:p>
              <a:pPr indent="0" lvl="0" marL="0" marR="0" rtl="0" algn="ctr">
                <a:lnSpc>
                  <a:spcPct val="90000"/>
                </a:lnSpc>
                <a:spcBef>
                  <a:spcPts val="700"/>
                </a:spcBef>
                <a:spcAft>
                  <a:spcPts val="0"/>
                </a:spcAft>
                <a:buClr>
                  <a:srgbClr val="16515F"/>
                </a:buClr>
                <a:buSzPts val="2000"/>
                <a:buFont typeface="Times New Roman"/>
                <a:buNone/>
              </a:pPr>
              <a:r>
                <a:rPr b="1" lang="en-US" sz="2000">
                  <a:solidFill>
                    <a:srgbClr val="16515F"/>
                  </a:solidFill>
                  <a:latin typeface="Times New Roman"/>
                  <a:ea typeface="Times New Roman"/>
                  <a:cs typeface="Times New Roman"/>
                  <a:sym typeface="Times New Roman"/>
                </a:rPr>
                <a:t>riêng)</a:t>
              </a:r>
              <a:endParaRPr/>
            </a:p>
          </p:txBody>
        </p:sp>
        <p:sp>
          <p:nvSpPr>
            <p:cNvPr id="373" name="Google Shape;373;p32"/>
            <p:cNvSpPr/>
            <p:nvPr/>
          </p:nvSpPr>
          <p:spPr>
            <a:xfrm>
              <a:off x="5945860" y="1410346"/>
              <a:ext cx="1522455" cy="3304944"/>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2"/>
            <p:cNvSpPr/>
            <p:nvPr/>
          </p:nvSpPr>
          <p:spPr>
            <a:xfrm>
              <a:off x="6115022" y="1571049"/>
              <a:ext cx="1522455" cy="3304944"/>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2"/>
            <p:cNvSpPr txBox="1"/>
            <p:nvPr/>
          </p:nvSpPr>
          <p:spPr>
            <a:xfrm>
              <a:off x="6159613" y="1615640"/>
              <a:ext cx="1433273" cy="321576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16515F"/>
                </a:buClr>
                <a:buSzPts val="2000"/>
                <a:buFont typeface="Times New Roman"/>
                <a:buNone/>
              </a:pPr>
              <a:r>
                <a:rPr b="1" lang="en-US" sz="2000">
                  <a:solidFill>
                    <a:srgbClr val="16515F"/>
                  </a:solidFill>
                  <a:latin typeface="Times New Roman"/>
                  <a:ea typeface="Times New Roman"/>
                  <a:cs typeface="Times New Roman"/>
                  <a:sym typeface="Times New Roman"/>
                </a:rPr>
                <a:t>Thu nhập do trúng thưởng</a:t>
              </a:r>
              <a:endParaRPr/>
            </a:p>
          </p:txBody>
        </p:sp>
      </p:grpSp>
      <p:pic>
        <p:nvPicPr>
          <p:cNvPr descr="26.jpg" id="376" name="Google Shape;376;p32"/>
          <p:cNvPicPr preferRelativeResize="0"/>
          <p:nvPr/>
        </p:nvPicPr>
        <p:blipFill rotWithShape="1">
          <a:blip r:embed="rId4">
            <a:alphaModFix/>
          </a:blip>
          <a:srcRect b="0" l="0" r="0" t="0"/>
          <a:stretch/>
        </p:blipFill>
        <p:spPr>
          <a:xfrm>
            <a:off x="1676400" y="1600200"/>
            <a:ext cx="1295400" cy="137859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33"/>
          <p:cNvSpPr txBox="1"/>
          <p:nvPr>
            <p:ph idx="1" type="body"/>
          </p:nvPr>
        </p:nvSpPr>
        <p:spPr>
          <a:xfrm>
            <a:off x="381000" y="6858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III. Quan hệ giữa vợ và chồng</a:t>
            </a:r>
            <a:endParaRPr/>
          </a:p>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2. Chế độ tài sản của vợ chồng</a:t>
            </a:r>
            <a:endParaRPr/>
          </a:p>
        </p:txBody>
      </p:sp>
      <p:sp>
        <p:nvSpPr>
          <p:cNvPr id="383" name="Google Shape;383;p33"/>
          <p:cNvSpPr txBox="1"/>
          <p:nvPr/>
        </p:nvSpPr>
        <p:spPr>
          <a:xfrm>
            <a:off x="990600" y="3810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25.jpg" id="384" name="Google Shape;384;p33"/>
          <p:cNvPicPr preferRelativeResize="0"/>
          <p:nvPr/>
        </p:nvPicPr>
        <p:blipFill rotWithShape="1">
          <a:blip r:embed="rId3">
            <a:alphaModFix/>
          </a:blip>
          <a:srcRect b="0" l="0" r="0" t="0"/>
          <a:stretch/>
        </p:blipFill>
        <p:spPr>
          <a:xfrm>
            <a:off x="6934200" y="304800"/>
            <a:ext cx="2009775" cy="1219200"/>
          </a:xfrm>
          <a:prstGeom prst="rect">
            <a:avLst/>
          </a:prstGeom>
          <a:noFill/>
          <a:ln>
            <a:noFill/>
          </a:ln>
        </p:spPr>
      </p:pic>
      <p:pic>
        <p:nvPicPr>
          <p:cNvPr descr="26.jpg" id="385" name="Google Shape;385;p33"/>
          <p:cNvPicPr preferRelativeResize="0"/>
          <p:nvPr/>
        </p:nvPicPr>
        <p:blipFill rotWithShape="1">
          <a:blip r:embed="rId4">
            <a:alphaModFix/>
          </a:blip>
          <a:srcRect b="0" l="0" r="0" t="0"/>
          <a:stretch/>
        </p:blipFill>
        <p:spPr>
          <a:xfrm>
            <a:off x="5638800" y="304800"/>
            <a:ext cx="1295400" cy="1378591"/>
          </a:xfrm>
          <a:prstGeom prst="rect">
            <a:avLst/>
          </a:prstGeom>
          <a:noFill/>
          <a:ln>
            <a:noFill/>
          </a:ln>
        </p:spPr>
      </p:pic>
      <p:sp>
        <p:nvSpPr>
          <p:cNvPr id="386" name="Google Shape;386;p33"/>
          <p:cNvSpPr txBox="1"/>
          <p:nvPr/>
        </p:nvSpPr>
        <p:spPr>
          <a:xfrm>
            <a:off x="914400" y="1600200"/>
            <a:ext cx="7848600" cy="470898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chemeClr val="dk1"/>
                </a:solidFill>
                <a:latin typeface="Times New Roman"/>
                <a:ea typeface="Times New Roman"/>
                <a:cs typeface="Times New Roman"/>
                <a:sym typeface="Times New Roman"/>
              </a:rPr>
              <a:t>Tiền lương từ lao động: </a:t>
            </a:r>
            <a:endParaRPr/>
          </a:p>
          <a:p>
            <a:pPr indent="-158750" lvl="0" marL="0" marR="0" rtl="0" algn="l">
              <a:spcBef>
                <a:spcPts val="0"/>
              </a:spcBef>
              <a:spcAft>
                <a:spcPts val="0"/>
              </a:spcAft>
              <a:buClr>
                <a:schemeClr val="accent2"/>
              </a:buClr>
              <a:buSzPts val="2500"/>
              <a:buFont typeface="Noto Sans Symbols"/>
              <a:buChar char="⮚"/>
            </a:pPr>
            <a:r>
              <a:rPr lang="en-US" sz="2500">
                <a:solidFill>
                  <a:schemeClr val="accent2"/>
                </a:solidFill>
                <a:latin typeface="Times New Roman"/>
                <a:ea typeface="Times New Roman"/>
                <a:cs typeface="Times New Roman"/>
                <a:sym typeface="Times New Roman"/>
              </a:rPr>
              <a:t>Lương</a:t>
            </a:r>
            <a:r>
              <a:rPr lang="en-US" sz="2500">
                <a:solidFill>
                  <a:schemeClr val="dk1"/>
                </a:solidFill>
                <a:latin typeface="Times New Roman"/>
                <a:ea typeface="Times New Roman"/>
                <a:cs typeface="Times New Roman"/>
                <a:sym typeface="Times New Roman"/>
              </a:rPr>
              <a:t> căn bản và các loại phụ cấp; </a:t>
            </a:r>
            <a:endParaRPr/>
          </a:p>
          <a:p>
            <a:pPr indent="-158750" lvl="0" marL="0" marR="0" rtl="0" algn="l">
              <a:spcBef>
                <a:spcPts val="0"/>
              </a:spcBef>
              <a:spcAft>
                <a:spcPts val="0"/>
              </a:spcAft>
              <a:buClr>
                <a:schemeClr val="accent2"/>
              </a:buClr>
              <a:buSzPts val="2500"/>
              <a:buFont typeface="Noto Sans Symbols"/>
              <a:buChar char="⮚"/>
            </a:pPr>
            <a:r>
              <a:rPr lang="en-US" sz="2500">
                <a:solidFill>
                  <a:schemeClr val="accent2"/>
                </a:solidFill>
                <a:latin typeface="Times New Roman"/>
                <a:ea typeface="Times New Roman"/>
                <a:cs typeface="Times New Roman"/>
                <a:sym typeface="Times New Roman"/>
              </a:rPr>
              <a:t>Tiền thù lao </a:t>
            </a:r>
            <a:r>
              <a:rPr lang="en-US" sz="2500">
                <a:solidFill>
                  <a:schemeClr val="dk1"/>
                </a:solidFill>
                <a:latin typeface="Times New Roman"/>
                <a:ea typeface="Times New Roman"/>
                <a:cs typeface="Times New Roman"/>
                <a:sym typeface="Times New Roman"/>
              </a:rPr>
              <a:t>khoán việc, tiền </a:t>
            </a:r>
            <a:r>
              <a:rPr lang="en-US" sz="2500">
                <a:solidFill>
                  <a:schemeClr val="accent2"/>
                </a:solidFill>
                <a:latin typeface="Times New Roman"/>
                <a:ea typeface="Times New Roman"/>
                <a:cs typeface="Times New Roman"/>
                <a:sym typeface="Times New Roman"/>
              </a:rPr>
              <a:t>nhuận bút</a:t>
            </a:r>
            <a:r>
              <a:rPr lang="en-US" sz="2500">
                <a:solidFill>
                  <a:schemeClr val="dk1"/>
                </a:solidFill>
                <a:latin typeface="Times New Roman"/>
                <a:ea typeface="Times New Roman"/>
                <a:cs typeface="Times New Roman"/>
                <a:sym typeface="Times New Roman"/>
              </a:rPr>
              <a:t>, công tác phí, </a:t>
            </a:r>
            <a:endParaRPr/>
          </a:p>
          <a:p>
            <a:pPr indent="-158750" lvl="0" marL="0" marR="0" rtl="0" algn="l">
              <a:spcBef>
                <a:spcPts val="0"/>
              </a:spcBef>
              <a:spcAft>
                <a:spcPts val="0"/>
              </a:spcAft>
              <a:buClr>
                <a:schemeClr val="accent2"/>
              </a:buClr>
              <a:buSzPts val="2500"/>
              <a:buFont typeface="Noto Sans Symbols"/>
              <a:buChar char="⮚"/>
            </a:pPr>
            <a:r>
              <a:rPr lang="en-US" sz="2500">
                <a:solidFill>
                  <a:schemeClr val="accent2"/>
                </a:solidFill>
                <a:latin typeface="Times New Roman"/>
                <a:ea typeface="Times New Roman"/>
                <a:cs typeface="Times New Roman"/>
                <a:sym typeface="Times New Roman"/>
              </a:rPr>
              <a:t>Trợ cấp </a:t>
            </a:r>
            <a:r>
              <a:rPr lang="en-US" sz="2500">
                <a:solidFill>
                  <a:schemeClr val="dk1"/>
                </a:solidFill>
                <a:latin typeface="Times New Roman"/>
                <a:ea typeface="Times New Roman"/>
                <a:cs typeface="Times New Roman"/>
                <a:sym typeface="Times New Roman"/>
              </a:rPr>
              <a:t>thường xuyên, định kỳ hoặc bất thường, trợ cấp lễ, tết, trợ cấp sinh hoạt</a:t>
            </a:r>
            <a:endParaRPr/>
          </a:p>
          <a:p>
            <a:pPr indent="-158750" lvl="0" marL="0" marR="0" rtl="0" algn="l">
              <a:spcBef>
                <a:spcPts val="0"/>
              </a:spcBef>
              <a:spcAft>
                <a:spcPts val="0"/>
              </a:spcAft>
              <a:buClr>
                <a:schemeClr val="accent2"/>
              </a:buClr>
              <a:buSzPts val="2500"/>
              <a:buFont typeface="Noto Sans Symbols"/>
              <a:buChar char="⮚"/>
            </a:pPr>
            <a:r>
              <a:rPr lang="en-US" sz="2500">
                <a:solidFill>
                  <a:schemeClr val="accent2"/>
                </a:solidFill>
                <a:latin typeface="Times New Roman"/>
                <a:ea typeface="Times New Roman"/>
                <a:cs typeface="Times New Roman"/>
                <a:sym typeface="Times New Roman"/>
              </a:rPr>
              <a:t>Tiền thưởng </a:t>
            </a:r>
            <a:r>
              <a:rPr lang="en-US" sz="2500">
                <a:solidFill>
                  <a:schemeClr val="dk1"/>
                </a:solidFill>
                <a:latin typeface="Times New Roman"/>
                <a:ea typeface="Times New Roman"/>
                <a:cs typeface="Times New Roman"/>
                <a:sym typeface="Times New Roman"/>
              </a:rPr>
              <a:t>gắn liền với danh hiệu thi dua, hình thức thi đua</a:t>
            </a:r>
            <a:endParaRPr/>
          </a:p>
          <a:p>
            <a:pPr indent="-158750" lvl="0" marL="0" marR="0" rtl="0" algn="l">
              <a:spcBef>
                <a:spcPts val="0"/>
              </a:spcBef>
              <a:spcAft>
                <a:spcPts val="0"/>
              </a:spcAft>
              <a:buClr>
                <a:schemeClr val="accent2"/>
              </a:buClr>
              <a:buSzPts val="2500"/>
              <a:buFont typeface="Noto Sans Symbols"/>
              <a:buChar char="⮚"/>
            </a:pPr>
            <a:r>
              <a:rPr lang="en-US" sz="2500">
                <a:solidFill>
                  <a:schemeClr val="accent2"/>
                </a:solidFill>
                <a:latin typeface="Times New Roman"/>
                <a:ea typeface="Times New Roman"/>
                <a:cs typeface="Times New Roman"/>
                <a:sym typeface="Times New Roman"/>
              </a:rPr>
              <a:t>Học bổng</a:t>
            </a:r>
            <a:r>
              <a:rPr lang="en-US" sz="2500">
                <a:solidFill>
                  <a:schemeClr val="dk1"/>
                </a:solidFill>
                <a:latin typeface="Times New Roman"/>
                <a:ea typeface="Times New Roman"/>
                <a:cs typeface="Times New Roman"/>
                <a:sym typeface="Times New Roman"/>
              </a:rPr>
              <a:t>, trợ cấp đào tạo</a:t>
            </a:r>
            <a:endParaRPr/>
          </a:p>
          <a:p>
            <a:pPr indent="-158750" lvl="0" marL="0" marR="0" rtl="0" algn="l">
              <a:spcBef>
                <a:spcPts val="0"/>
              </a:spcBef>
              <a:spcAft>
                <a:spcPts val="0"/>
              </a:spcAft>
              <a:buClr>
                <a:schemeClr val="accent2"/>
              </a:buClr>
              <a:buSzPts val="2500"/>
              <a:buFont typeface="Noto Sans Symbols"/>
              <a:buChar char="⮚"/>
            </a:pPr>
            <a:r>
              <a:rPr lang="en-US" sz="2500">
                <a:solidFill>
                  <a:schemeClr val="accent2"/>
                </a:solidFill>
                <a:latin typeface="Times New Roman"/>
                <a:ea typeface="Times New Roman"/>
                <a:cs typeface="Times New Roman"/>
                <a:sym typeface="Times New Roman"/>
              </a:rPr>
              <a:t>Tiền hoa hồng </a:t>
            </a:r>
            <a:r>
              <a:rPr lang="en-US" sz="2500">
                <a:solidFill>
                  <a:schemeClr val="dk1"/>
                </a:solidFill>
                <a:latin typeface="Times New Roman"/>
                <a:ea typeface="Times New Roman"/>
                <a:cs typeface="Times New Roman"/>
                <a:sym typeface="Times New Roman"/>
              </a:rPr>
              <a:t>từ dịch vụ môi giới</a:t>
            </a:r>
            <a:endParaRPr/>
          </a:p>
          <a:p>
            <a:pPr indent="-158750" lvl="0" marL="0" marR="0" rtl="0" algn="l">
              <a:spcBef>
                <a:spcPts val="0"/>
              </a:spcBef>
              <a:spcAft>
                <a:spcPts val="0"/>
              </a:spcAft>
              <a:buClr>
                <a:schemeClr val="accent2"/>
              </a:buClr>
              <a:buSzPts val="2500"/>
              <a:buFont typeface="Noto Sans Symbols"/>
              <a:buChar char="⮚"/>
            </a:pPr>
            <a:r>
              <a:rPr lang="en-US" sz="2500">
                <a:solidFill>
                  <a:schemeClr val="accent2"/>
                </a:solidFill>
                <a:latin typeface="Times New Roman"/>
                <a:ea typeface="Times New Roman"/>
                <a:cs typeface="Times New Roman"/>
                <a:sym typeface="Times New Roman"/>
              </a:rPr>
              <a:t>Phần được chia </a:t>
            </a:r>
            <a:r>
              <a:rPr lang="en-US" sz="2500">
                <a:solidFill>
                  <a:schemeClr val="dk1"/>
                </a:solidFill>
                <a:latin typeface="Times New Roman"/>
                <a:ea typeface="Times New Roman"/>
                <a:cs typeface="Times New Roman"/>
                <a:sym typeface="Times New Roman"/>
              </a:rPr>
              <a:t>(bằng tiền/hiện vật) sau khi giao nộp tài sản đào được, nhặt được, sau khi giao trả gia súc, gia cầm bị thất lạc, bắt được trong thời kỳ hôn nhân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34"/>
          <p:cNvSpPr txBox="1"/>
          <p:nvPr>
            <p:ph idx="1" type="body"/>
          </p:nvPr>
        </p:nvSpPr>
        <p:spPr>
          <a:xfrm>
            <a:off x="381000" y="6858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III. Quan hệ giữa vợ và chồng</a:t>
            </a:r>
            <a:endParaRPr/>
          </a:p>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2. Chế độ tài sản của vợ chồng</a:t>
            </a:r>
            <a:endParaRPr/>
          </a:p>
        </p:txBody>
      </p:sp>
      <p:sp>
        <p:nvSpPr>
          <p:cNvPr id="393" name="Google Shape;393;p34"/>
          <p:cNvSpPr txBox="1"/>
          <p:nvPr/>
        </p:nvSpPr>
        <p:spPr>
          <a:xfrm>
            <a:off x="990600" y="3810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25.jpg" id="394" name="Google Shape;394;p34"/>
          <p:cNvPicPr preferRelativeResize="0"/>
          <p:nvPr/>
        </p:nvPicPr>
        <p:blipFill rotWithShape="1">
          <a:blip r:embed="rId3">
            <a:alphaModFix/>
          </a:blip>
          <a:srcRect b="0" l="0" r="0" t="0"/>
          <a:stretch/>
        </p:blipFill>
        <p:spPr>
          <a:xfrm>
            <a:off x="6934200" y="304800"/>
            <a:ext cx="2009775" cy="1219200"/>
          </a:xfrm>
          <a:prstGeom prst="rect">
            <a:avLst/>
          </a:prstGeom>
          <a:noFill/>
          <a:ln>
            <a:noFill/>
          </a:ln>
        </p:spPr>
      </p:pic>
      <p:pic>
        <p:nvPicPr>
          <p:cNvPr descr="26.jpg" id="395" name="Google Shape;395;p34"/>
          <p:cNvPicPr preferRelativeResize="0"/>
          <p:nvPr/>
        </p:nvPicPr>
        <p:blipFill rotWithShape="1">
          <a:blip r:embed="rId4">
            <a:alphaModFix/>
          </a:blip>
          <a:srcRect b="0" l="0" r="0" t="0"/>
          <a:stretch/>
        </p:blipFill>
        <p:spPr>
          <a:xfrm>
            <a:off x="5638800" y="304800"/>
            <a:ext cx="1295400" cy="1378591"/>
          </a:xfrm>
          <a:prstGeom prst="rect">
            <a:avLst/>
          </a:prstGeom>
          <a:noFill/>
          <a:ln>
            <a:noFill/>
          </a:ln>
        </p:spPr>
      </p:pic>
      <p:sp>
        <p:nvSpPr>
          <p:cNvPr id="396" name="Google Shape;396;p34"/>
          <p:cNvSpPr txBox="1"/>
          <p:nvPr/>
        </p:nvSpPr>
        <p:spPr>
          <a:xfrm>
            <a:off x="914400" y="1600200"/>
            <a:ext cx="7848600" cy="12464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chemeClr val="dk1"/>
                </a:solidFill>
                <a:latin typeface="Times New Roman"/>
                <a:ea typeface="Times New Roman"/>
                <a:cs typeface="Times New Roman"/>
                <a:sym typeface="Times New Roman"/>
              </a:rPr>
              <a:t>Thu nhập từ sản xuất kinh doanh: </a:t>
            </a:r>
            <a:endParaRPr/>
          </a:p>
          <a:p>
            <a:pPr indent="0" lvl="0" marL="0" marR="0" rtl="0" algn="l">
              <a:spcBef>
                <a:spcPts val="0"/>
              </a:spcBef>
              <a:spcAft>
                <a:spcPts val="0"/>
              </a:spcAft>
              <a:buNone/>
            </a:pPr>
            <a:r>
              <a:rPr lang="en-US" sz="2500">
                <a:solidFill>
                  <a:schemeClr val="dk1"/>
                </a:solidFill>
                <a:latin typeface="Times New Roman"/>
                <a:ea typeface="Times New Roman"/>
                <a:cs typeface="Times New Roman"/>
                <a:sym typeface="Times New Roman"/>
              </a:rPr>
              <a:t>lợi nhuận ròng (sau khi trừ đi thuế và chi phí) từ việc bán sản phẩm, hàng hóa hoặc cung ứng dịch vụ.</a:t>
            </a:r>
            <a:endParaRPr/>
          </a:p>
        </p:txBody>
      </p:sp>
      <p:pic>
        <p:nvPicPr>
          <p:cNvPr descr="30.jpg" id="397" name="Google Shape;397;p34"/>
          <p:cNvPicPr preferRelativeResize="0"/>
          <p:nvPr/>
        </p:nvPicPr>
        <p:blipFill rotWithShape="1">
          <a:blip r:embed="rId5">
            <a:alphaModFix/>
          </a:blip>
          <a:srcRect b="0" l="0" r="0" t="0"/>
          <a:stretch/>
        </p:blipFill>
        <p:spPr>
          <a:xfrm>
            <a:off x="2971800" y="2895600"/>
            <a:ext cx="4495800" cy="33675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35"/>
          <p:cNvSpPr txBox="1"/>
          <p:nvPr>
            <p:ph idx="1" type="body"/>
          </p:nvPr>
        </p:nvSpPr>
        <p:spPr>
          <a:xfrm>
            <a:off x="381000" y="6858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III. Quan hệ giữa vợ và chồng</a:t>
            </a:r>
            <a:endParaRPr/>
          </a:p>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2. Chế độ tài sản của vợ chồng</a:t>
            </a:r>
            <a:endParaRPr/>
          </a:p>
        </p:txBody>
      </p:sp>
      <p:sp>
        <p:nvSpPr>
          <p:cNvPr id="404" name="Google Shape;404;p35"/>
          <p:cNvSpPr txBox="1"/>
          <p:nvPr/>
        </p:nvSpPr>
        <p:spPr>
          <a:xfrm>
            <a:off x="990600" y="3810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25.jpg" id="405" name="Google Shape;405;p35"/>
          <p:cNvPicPr preferRelativeResize="0"/>
          <p:nvPr/>
        </p:nvPicPr>
        <p:blipFill rotWithShape="1">
          <a:blip r:embed="rId3">
            <a:alphaModFix/>
          </a:blip>
          <a:srcRect b="0" l="0" r="0" t="0"/>
          <a:stretch/>
        </p:blipFill>
        <p:spPr>
          <a:xfrm>
            <a:off x="6934200" y="304800"/>
            <a:ext cx="2009775" cy="1219200"/>
          </a:xfrm>
          <a:prstGeom prst="rect">
            <a:avLst/>
          </a:prstGeom>
          <a:noFill/>
          <a:ln>
            <a:noFill/>
          </a:ln>
        </p:spPr>
      </p:pic>
      <p:pic>
        <p:nvPicPr>
          <p:cNvPr descr="26.jpg" id="406" name="Google Shape;406;p35"/>
          <p:cNvPicPr preferRelativeResize="0"/>
          <p:nvPr/>
        </p:nvPicPr>
        <p:blipFill rotWithShape="1">
          <a:blip r:embed="rId4">
            <a:alphaModFix/>
          </a:blip>
          <a:srcRect b="0" l="0" r="0" t="0"/>
          <a:stretch/>
        </p:blipFill>
        <p:spPr>
          <a:xfrm>
            <a:off x="5638800" y="304800"/>
            <a:ext cx="1295400" cy="1378591"/>
          </a:xfrm>
          <a:prstGeom prst="rect">
            <a:avLst/>
          </a:prstGeom>
          <a:noFill/>
          <a:ln>
            <a:noFill/>
          </a:ln>
        </p:spPr>
      </p:pic>
      <p:sp>
        <p:nvSpPr>
          <p:cNvPr id="407" name="Google Shape;407;p35"/>
          <p:cNvSpPr txBox="1"/>
          <p:nvPr/>
        </p:nvSpPr>
        <p:spPr>
          <a:xfrm>
            <a:off x="914400" y="1600200"/>
            <a:ext cx="7848600" cy="392415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chemeClr val="dk1"/>
                </a:solidFill>
                <a:latin typeface="Times New Roman"/>
                <a:ea typeface="Times New Roman"/>
                <a:cs typeface="Times New Roman"/>
                <a:sym typeface="Times New Roman"/>
              </a:rPr>
              <a:t>Hoa lợi, lợi tức từ tài sản chung/riêng: </a:t>
            </a:r>
            <a:endParaRPr/>
          </a:p>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Xuất phát từ việc </a:t>
            </a:r>
            <a:r>
              <a:rPr lang="en-US" sz="2800">
                <a:solidFill>
                  <a:schemeClr val="accent2"/>
                </a:solidFill>
                <a:latin typeface="Times New Roman"/>
                <a:ea typeface="Times New Roman"/>
                <a:cs typeface="Times New Roman"/>
                <a:sym typeface="Times New Roman"/>
              </a:rPr>
              <a:t>khai thác tự nhiên </a:t>
            </a:r>
            <a:r>
              <a:rPr lang="en-US" sz="2800">
                <a:solidFill>
                  <a:schemeClr val="dk1"/>
                </a:solidFill>
                <a:latin typeface="Times New Roman"/>
                <a:ea typeface="Times New Roman"/>
                <a:cs typeface="Times New Roman"/>
                <a:sym typeface="Times New Roman"/>
              </a:rPr>
              <a:t>hoặc </a:t>
            </a:r>
            <a:r>
              <a:rPr lang="en-US" sz="2800">
                <a:solidFill>
                  <a:schemeClr val="accent2"/>
                </a:solidFill>
                <a:latin typeface="Times New Roman"/>
                <a:ea typeface="Times New Roman"/>
                <a:cs typeface="Times New Roman"/>
                <a:sym typeface="Times New Roman"/>
              </a:rPr>
              <a:t>khai thác pháp lý</a:t>
            </a:r>
            <a:r>
              <a:rPr lang="en-US" sz="2800">
                <a:solidFill>
                  <a:schemeClr val="dk1"/>
                </a:solidFill>
                <a:latin typeface="Times New Roman"/>
                <a:ea typeface="Times New Roman"/>
                <a:cs typeface="Times New Roman"/>
                <a:sym typeface="Times New Roman"/>
              </a:rPr>
              <a:t> như: cây con sinh ra từ cây mẹ, giai súc con sinh ra từ gia súc mẹ, cá con, trứng, trái cây…; tiền cho thuê nhà, tiền lãi tiết kiệm, lợi tức cổ phiếu, trái phiếu, tiền thu được từ việc cho phép sử dụng các tài sản trí tuệ</a:t>
            </a:r>
            <a:endParaRPr/>
          </a:p>
          <a:p>
            <a:pPr indent="0" lvl="0" marL="0" marR="0" rtl="0" algn="just">
              <a:spcBef>
                <a:spcPts val="0"/>
              </a:spcBef>
              <a:spcAft>
                <a:spcPts val="0"/>
              </a:spcAft>
              <a:buNone/>
            </a:pPr>
            <a:r>
              <a:rPr b="1" lang="en-US" sz="2800">
                <a:solidFill>
                  <a:schemeClr val="accent2"/>
                </a:solidFill>
                <a:latin typeface="Times New Roman"/>
                <a:ea typeface="Times New Roman"/>
                <a:cs typeface="Times New Roman"/>
                <a:sym typeface="Times New Roman"/>
              </a:rPr>
              <a:t>Bất kể </a:t>
            </a:r>
            <a:r>
              <a:rPr b="1" lang="en-US" sz="2800" u="sng">
                <a:solidFill>
                  <a:schemeClr val="accent2"/>
                </a:solidFill>
                <a:latin typeface="Times New Roman"/>
                <a:ea typeface="Times New Roman"/>
                <a:cs typeface="Times New Roman"/>
                <a:sym typeface="Times New Roman"/>
              </a:rPr>
              <a:t>tài sản gốc </a:t>
            </a:r>
            <a:r>
              <a:rPr b="1" lang="en-US" sz="2800">
                <a:solidFill>
                  <a:schemeClr val="accent2"/>
                </a:solidFill>
                <a:latin typeface="Times New Roman"/>
                <a:ea typeface="Times New Roman"/>
                <a:cs typeface="Times New Roman"/>
                <a:sym typeface="Times New Roman"/>
              </a:rPr>
              <a:t>là của </a:t>
            </a:r>
            <a:r>
              <a:rPr b="1" lang="en-US" sz="2800" u="sng">
                <a:solidFill>
                  <a:schemeClr val="accent2"/>
                </a:solidFill>
                <a:latin typeface="Times New Roman"/>
                <a:ea typeface="Times New Roman"/>
                <a:cs typeface="Times New Roman"/>
                <a:sym typeface="Times New Roman"/>
              </a:rPr>
              <a:t>chung</a:t>
            </a:r>
            <a:r>
              <a:rPr b="1" lang="en-US" sz="2800">
                <a:solidFill>
                  <a:schemeClr val="accent2"/>
                </a:solidFill>
                <a:latin typeface="Times New Roman"/>
                <a:ea typeface="Times New Roman"/>
                <a:cs typeface="Times New Roman"/>
                <a:sym typeface="Times New Roman"/>
              </a:rPr>
              <a:t> hay của </a:t>
            </a:r>
            <a:r>
              <a:rPr b="1" lang="en-US" sz="2800" u="sng">
                <a:solidFill>
                  <a:schemeClr val="accent2"/>
                </a:solidFill>
                <a:latin typeface="Times New Roman"/>
                <a:ea typeface="Times New Roman"/>
                <a:cs typeface="Times New Roman"/>
                <a:sym typeface="Times New Roman"/>
              </a:rPr>
              <a:t>riêng</a:t>
            </a:r>
            <a:r>
              <a:rPr b="1" lang="en-US" sz="2800">
                <a:solidFill>
                  <a:schemeClr val="accent2"/>
                </a:solidFill>
                <a:latin typeface="Times New Roman"/>
                <a:ea typeface="Times New Roman"/>
                <a:cs typeface="Times New Roman"/>
                <a:sym typeface="Times New Roman"/>
              </a:rPr>
              <a:t>, hoa lợi, lợi tức phát sinh từ tài sản </a:t>
            </a:r>
            <a:r>
              <a:rPr b="1" lang="en-US" sz="2800" u="sng">
                <a:solidFill>
                  <a:schemeClr val="accent2"/>
                </a:solidFill>
                <a:latin typeface="Times New Roman"/>
                <a:ea typeface="Times New Roman"/>
                <a:cs typeface="Times New Roman"/>
                <a:sym typeface="Times New Roman"/>
              </a:rPr>
              <a:t>đều là của chung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6"/>
          <p:cNvSpPr txBox="1"/>
          <p:nvPr>
            <p:ph idx="1" type="body"/>
          </p:nvPr>
        </p:nvSpPr>
        <p:spPr>
          <a:xfrm>
            <a:off x="381000" y="6858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III. Quan hệ giữa vợ và chồng</a:t>
            </a:r>
            <a:endParaRPr/>
          </a:p>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2. Chế độ tài sản của vợ chồng</a:t>
            </a:r>
            <a:endParaRPr/>
          </a:p>
        </p:txBody>
      </p:sp>
      <p:sp>
        <p:nvSpPr>
          <p:cNvPr id="414" name="Google Shape;414;p36"/>
          <p:cNvSpPr txBox="1"/>
          <p:nvPr/>
        </p:nvSpPr>
        <p:spPr>
          <a:xfrm>
            <a:off x="990600" y="3810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25.jpg" id="415" name="Google Shape;415;p36"/>
          <p:cNvPicPr preferRelativeResize="0"/>
          <p:nvPr/>
        </p:nvPicPr>
        <p:blipFill rotWithShape="1">
          <a:blip r:embed="rId3">
            <a:alphaModFix/>
          </a:blip>
          <a:srcRect b="0" l="0" r="0" t="0"/>
          <a:stretch/>
        </p:blipFill>
        <p:spPr>
          <a:xfrm>
            <a:off x="6934200" y="304800"/>
            <a:ext cx="2009775" cy="1219200"/>
          </a:xfrm>
          <a:prstGeom prst="rect">
            <a:avLst/>
          </a:prstGeom>
          <a:noFill/>
          <a:ln>
            <a:noFill/>
          </a:ln>
        </p:spPr>
      </p:pic>
      <p:pic>
        <p:nvPicPr>
          <p:cNvPr descr="26.jpg" id="416" name="Google Shape;416;p36"/>
          <p:cNvPicPr preferRelativeResize="0"/>
          <p:nvPr/>
        </p:nvPicPr>
        <p:blipFill rotWithShape="1">
          <a:blip r:embed="rId4">
            <a:alphaModFix/>
          </a:blip>
          <a:srcRect b="0" l="0" r="0" t="0"/>
          <a:stretch/>
        </p:blipFill>
        <p:spPr>
          <a:xfrm>
            <a:off x="5638800" y="304800"/>
            <a:ext cx="1295400" cy="1378591"/>
          </a:xfrm>
          <a:prstGeom prst="rect">
            <a:avLst/>
          </a:prstGeom>
          <a:noFill/>
          <a:ln>
            <a:noFill/>
          </a:ln>
        </p:spPr>
      </p:pic>
      <p:sp>
        <p:nvSpPr>
          <p:cNvPr id="417" name="Google Shape;417;p36"/>
          <p:cNvSpPr txBox="1"/>
          <p:nvPr/>
        </p:nvSpPr>
        <p:spPr>
          <a:xfrm>
            <a:off x="914400" y="1600200"/>
            <a:ext cx="7848600" cy="176971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500">
                <a:solidFill>
                  <a:schemeClr val="dk1"/>
                </a:solidFill>
                <a:latin typeface="Times New Roman"/>
                <a:ea typeface="Times New Roman"/>
                <a:cs typeface="Times New Roman"/>
                <a:sym typeface="Times New Roman"/>
              </a:rPr>
              <a:t>Thu nhập do trúng thưởng: </a:t>
            </a:r>
            <a:endParaRPr/>
          </a:p>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Thu nhập do trúng thưởng trong thời kỳ hôn nhân cũng thuộc khối tài sản chung </a:t>
            </a:r>
            <a:r>
              <a:rPr lang="en-US" sz="2800">
                <a:solidFill>
                  <a:schemeClr val="accent2"/>
                </a:solidFill>
                <a:latin typeface="Times New Roman"/>
                <a:ea typeface="Times New Roman"/>
                <a:cs typeface="Times New Roman"/>
                <a:sym typeface="Times New Roman"/>
              </a:rPr>
              <a:t>bất kỳ vật/cơ hội tham gia trúng thưởng xuất phát từ tài sản chung/riêng.</a:t>
            </a:r>
            <a:endParaRPr b="1" sz="2800" u="sng">
              <a:solidFill>
                <a:schemeClr val="accent2"/>
              </a:solidFill>
              <a:latin typeface="Times New Roman"/>
              <a:ea typeface="Times New Roman"/>
              <a:cs typeface="Times New Roman"/>
              <a:sym typeface="Times New Roman"/>
            </a:endParaRPr>
          </a:p>
        </p:txBody>
      </p:sp>
      <p:pic>
        <p:nvPicPr>
          <p:cNvPr descr="31.jpg" id="418" name="Google Shape;418;p36"/>
          <p:cNvPicPr preferRelativeResize="0"/>
          <p:nvPr/>
        </p:nvPicPr>
        <p:blipFill rotWithShape="1">
          <a:blip r:embed="rId5">
            <a:alphaModFix/>
          </a:blip>
          <a:srcRect b="0" l="0" r="0" t="0"/>
          <a:stretch/>
        </p:blipFill>
        <p:spPr>
          <a:xfrm>
            <a:off x="2133600" y="3581400"/>
            <a:ext cx="5638800" cy="24473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7"/>
          <p:cNvSpPr txBox="1"/>
          <p:nvPr>
            <p:ph idx="1" type="body"/>
          </p:nvPr>
        </p:nvSpPr>
        <p:spPr>
          <a:xfrm>
            <a:off x="381000" y="6858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III. Quan hệ giữa vợ và chồng</a:t>
            </a:r>
            <a:endParaRPr/>
          </a:p>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2. Chế độ tài sản của vợ chồng</a:t>
            </a:r>
            <a:endParaRPr/>
          </a:p>
        </p:txBody>
      </p:sp>
      <p:sp>
        <p:nvSpPr>
          <p:cNvPr id="425" name="Google Shape;425;p37"/>
          <p:cNvSpPr txBox="1"/>
          <p:nvPr/>
        </p:nvSpPr>
        <p:spPr>
          <a:xfrm>
            <a:off x="990600" y="3810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25.jpg" id="426" name="Google Shape;426;p37"/>
          <p:cNvPicPr preferRelativeResize="0"/>
          <p:nvPr/>
        </p:nvPicPr>
        <p:blipFill rotWithShape="1">
          <a:blip r:embed="rId3">
            <a:alphaModFix/>
          </a:blip>
          <a:srcRect b="0" l="0" r="0" t="0"/>
          <a:stretch/>
        </p:blipFill>
        <p:spPr>
          <a:xfrm>
            <a:off x="6934200" y="304800"/>
            <a:ext cx="2009775" cy="1219200"/>
          </a:xfrm>
          <a:prstGeom prst="rect">
            <a:avLst/>
          </a:prstGeom>
          <a:noFill/>
          <a:ln>
            <a:noFill/>
          </a:ln>
        </p:spPr>
      </p:pic>
      <p:grpSp>
        <p:nvGrpSpPr>
          <p:cNvPr id="427" name="Google Shape;427;p37"/>
          <p:cNvGrpSpPr/>
          <p:nvPr/>
        </p:nvGrpSpPr>
        <p:grpSpPr>
          <a:xfrm>
            <a:off x="2132111" y="1601005"/>
            <a:ext cx="5413176" cy="4875188"/>
            <a:chOff x="1293911" y="805"/>
            <a:chExt cx="5413176" cy="4875188"/>
          </a:xfrm>
        </p:grpSpPr>
        <p:sp>
          <p:nvSpPr>
            <p:cNvPr id="428" name="Google Shape;428;p37"/>
            <p:cNvSpPr/>
            <p:nvPr/>
          </p:nvSpPr>
          <p:spPr>
            <a:xfrm>
              <a:off x="3915919" y="967565"/>
              <a:ext cx="1860779" cy="442780"/>
            </a:xfrm>
            <a:custGeom>
              <a:rect b="b" l="l" r="r" t="t"/>
              <a:pathLst>
                <a:path extrusionOk="0" h="120000" w="120000">
                  <a:moveTo>
                    <a:pt x="0" y="0"/>
                  </a:moveTo>
                  <a:lnTo>
                    <a:pt x="0" y="81777"/>
                  </a:lnTo>
                  <a:lnTo>
                    <a:pt x="120000" y="81777"/>
                  </a:lnTo>
                  <a:lnTo>
                    <a:pt x="120000" y="120000"/>
                  </a:lnTo>
                </a:path>
              </a:pathLst>
            </a:custGeom>
            <a:noFill/>
            <a:ln cap="flat" cmpd="thickThin" w="55000">
              <a:solidFill>
                <a:srgbClr val="207F97"/>
              </a:solidFill>
              <a:prstDash val="solid"/>
              <a:round/>
              <a:headEnd len="sm" w="sm" type="none"/>
              <a:tailEnd len="sm" w="sm" type="none"/>
            </a:ln>
          </p:spPr>
        </p:sp>
        <p:sp>
          <p:nvSpPr>
            <p:cNvPr id="429" name="Google Shape;429;p37"/>
            <p:cNvSpPr/>
            <p:nvPr/>
          </p:nvSpPr>
          <p:spPr>
            <a:xfrm>
              <a:off x="3870199" y="967565"/>
              <a:ext cx="91440" cy="442780"/>
            </a:xfrm>
            <a:custGeom>
              <a:rect b="b" l="l" r="r" t="t"/>
              <a:pathLst>
                <a:path extrusionOk="0" h="120000" w="120000">
                  <a:moveTo>
                    <a:pt x="60000" y="0"/>
                  </a:moveTo>
                  <a:lnTo>
                    <a:pt x="60000" y="120000"/>
                  </a:lnTo>
                </a:path>
              </a:pathLst>
            </a:custGeom>
            <a:noFill/>
            <a:ln cap="flat" cmpd="thickThin" w="55000">
              <a:solidFill>
                <a:srgbClr val="207F97"/>
              </a:solidFill>
              <a:prstDash val="solid"/>
              <a:round/>
              <a:headEnd len="sm" w="sm" type="none"/>
              <a:tailEnd len="sm" w="sm" type="none"/>
            </a:ln>
          </p:spPr>
        </p:sp>
        <p:sp>
          <p:nvSpPr>
            <p:cNvPr id="430" name="Google Shape;430;p37"/>
            <p:cNvSpPr/>
            <p:nvPr/>
          </p:nvSpPr>
          <p:spPr>
            <a:xfrm>
              <a:off x="2055139" y="967565"/>
              <a:ext cx="1860779" cy="442780"/>
            </a:xfrm>
            <a:custGeom>
              <a:rect b="b" l="l" r="r" t="t"/>
              <a:pathLst>
                <a:path extrusionOk="0" h="120000" w="120000">
                  <a:moveTo>
                    <a:pt x="120000" y="0"/>
                  </a:moveTo>
                  <a:lnTo>
                    <a:pt x="120000" y="81777"/>
                  </a:lnTo>
                  <a:lnTo>
                    <a:pt x="0" y="81777"/>
                  </a:lnTo>
                  <a:lnTo>
                    <a:pt x="0" y="120000"/>
                  </a:lnTo>
                </a:path>
              </a:pathLst>
            </a:custGeom>
            <a:noFill/>
            <a:ln cap="flat" cmpd="thickThin" w="55000">
              <a:solidFill>
                <a:srgbClr val="207F97"/>
              </a:solidFill>
              <a:prstDash val="solid"/>
              <a:round/>
              <a:headEnd len="sm" w="sm" type="none"/>
              <a:tailEnd len="sm" w="sm" type="none"/>
            </a:ln>
          </p:spPr>
        </p:sp>
        <p:sp>
          <p:nvSpPr>
            <p:cNvPr id="431" name="Google Shape;431;p37"/>
            <p:cNvSpPr/>
            <p:nvPr/>
          </p:nvSpPr>
          <p:spPr>
            <a:xfrm>
              <a:off x="1981197" y="805"/>
              <a:ext cx="3869443" cy="96675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7"/>
            <p:cNvSpPr/>
            <p:nvPr/>
          </p:nvSpPr>
          <p:spPr>
            <a:xfrm>
              <a:off x="2150359" y="161509"/>
              <a:ext cx="3869443" cy="96675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
            <p:cNvSpPr txBox="1"/>
            <p:nvPr/>
          </p:nvSpPr>
          <p:spPr>
            <a:xfrm>
              <a:off x="2178674" y="189824"/>
              <a:ext cx="3812813" cy="91012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Do chuyển dịch không có đền bù</a:t>
              </a:r>
              <a:endParaRPr/>
            </a:p>
          </p:txBody>
        </p:sp>
        <p:sp>
          <p:nvSpPr>
            <p:cNvPr id="434" name="Google Shape;434;p37"/>
            <p:cNvSpPr/>
            <p:nvPr/>
          </p:nvSpPr>
          <p:spPr>
            <a:xfrm>
              <a:off x="1293911" y="1410346"/>
              <a:ext cx="1522455" cy="3304944"/>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7"/>
            <p:cNvSpPr/>
            <p:nvPr/>
          </p:nvSpPr>
          <p:spPr>
            <a:xfrm>
              <a:off x="1463073" y="1571049"/>
              <a:ext cx="1522455" cy="3304944"/>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7"/>
            <p:cNvSpPr txBox="1"/>
            <p:nvPr/>
          </p:nvSpPr>
          <p:spPr>
            <a:xfrm>
              <a:off x="1507664" y="1615640"/>
              <a:ext cx="1433273" cy="321576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16515F"/>
                </a:buClr>
                <a:buSzPts val="2000"/>
                <a:buFont typeface="Times New Roman"/>
                <a:buNone/>
              </a:pPr>
              <a:r>
                <a:rPr b="1" lang="en-US" sz="2000">
                  <a:solidFill>
                    <a:srgbClr val="16515F"/>
                  </a:solidFill>
                  <a:latin typeface="Times New Roman"/>
                  <a:ea typeface="Times New Roman"/>
                  <a:cs typeface="Times New Roman"/>
                  <a:sym typeface="Times New Roman"/>
                </a:rPr>
                <a:t>Được thừa kế hoặc tặng cho chung</a:t>
              </a:r>
              <a:endParaRPr/>
            </a:p>
          </p:txBody>
        </p:sp>
        <p:sp>
          <p:nvSpPr>
            <p:cNvPr id="437" name="Google Shape;437;p37"/>
            <p:cNvSpPr/>
            <p:nvPr/>
          </p:nvSpPr>
          <p:spPr>
            <a:xfrm>
              <a:off x="3154691" y="1410346"/>
              <a:ext cx="1522455" cy="3304944"/>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p:nvPr/>
          </p:nvSpPr>
          <p:spPr>
            <a:xfrm>
              <a:off x="3323852" y="1571049"/>
              <a:ext cx="1522455" cy="3304944"/>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7"/>
            <p:cNvSpPr txBox="1"/>
            <p:nvPr/>
          </p:nvSpPr>
          <p:spPr>
            <a:xfrm>
              <a:off x="3368443" y="1615640"/>
              <a:ext cx="1433273" cy="321576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16515F"/>
                </a:buClr>
                <a:buSzPts val="2000"/>
                <a:buFont typeface="Times New Roman"/>
                <a:buNone/>
              </a:pPr>
              <a:r>
                <a:rPr b="1" lang="en-US" sz="2000">
                  <a:solidFill>
                    <a:srgbClr val="16515F"/>
                  </a:solidFill>
                  <a:latin typeface="Times New Roman"/>
                  <a:ea typeface="Times New Roman"/>
                  <a:cs typeface="Times New Roman"/>
                  <a:sym typeface="Times New Roman"/>
                </a:rPr>
                <a:t>Quà biếu chung của đối tác trong giao dịch</a:t>
              </a:r>
              <a:endParaRPr/>
            </a:p>
          </p:txBody>
        </p:sp>
        <p:sp>
          <p:nvSpPr>
            <p:cNvPr id="440" name="Google Shape;440;p37"/>
            <p:cNvSpPr/>
            <p:nvPr/>
          </p:nvSpPr>
          <p:spPr>
            <a:xfrm>
              <a:off x="5015470" y="1410346"/>
              <a:ext cx="1522455" cy="3304944"/>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7"/>
            <p:cNvSpPr/>
            <p:nvPr/>
          </p:nvSpPr>
          <p:spPr>
            <a:xfrm>
              <a:off x="5184632" y="1571049"/>
              <a:ext cx="1522455" cy="3304944"/>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7"/>
            <p:cNvSpPr txBox="1"/>
            <p:nvPr/>
          </p:nvSpPr>
          <p:spPr>
            <a:xfrm>
              <a:off x="5229223" y="1615640"/>
              <a:ext cx="1433273" cy="321576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16515F"/>
                </a:buClr>
                <a:buSzPts val="2000"/>
                <a:buFont typeface="Times New Roman"/>
                <a:buNone/>
              </a:pPr>
              <a:r>
                <a:rPr b="1" lang="en-US" sz="2000">
                  <a:solidFill>
                    <a:srgbClr val="16515F"/>
                  </a:solidFill>
                  <a:latin typeface="Times New Roman"/>
                  <a:ea typeface="Times New Roman"/>
                  <a:cs typeface="Times New Roman"/>
                  <a:sym typeface="Times New Roman"/>
                </a:rPr>
                <a:t>Quà tặng chungmang tính chất xã giao</a:t>
              </a:r>
              <a:endParaRPr/>
            </a:p>
          </p:txBody>
        </p:sp>
      </p:grpSp>
      <p:pic>
        <p:nvPicPr>
          <p:cNvPr descr="26.jpg" id="443" name="Google Shape;443;p37"/>
          <p:cNvPicPr preferRelativeResize="0"/>
          <p:nvPr/>
        </p:nvPicPr>
        <p:blipFill rotWithShape="1">
          <a:blip r:embed="rId4">
            <a:alphaModFix/>
          </a:blip>
          <a:srcRect b="0" l="0" r="0" t="0"/>
          <a:stretch/>
        </p:blipFill>
        <p:spPr>
          <a:xfrm>
            <a:off x="1371600" y="1600200"/>
            <a:ext cx="1295400" cy="137859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8"/>
          <p:cNvSpPr txBox="1"/>
          <p:nvPr>
            <p:ph idx="1" type="body"/>
          </p:nvPr>
        </p:nvSpPr>
        <p:spPr>
          <a:xfrm>
            <a:off x="381000" y="6858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III. Quan hệ giữa vợ và chồng</a:t>
            </a:r>
            <a:endParaRPr/>
          </a:p>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2. Chế độ tài sản của vợ chồng</a:t>
            </a:r>
            <a:endParaRPr/>
          </a:p>
        </p:txBody>
      </p:sp>
      <p:sp>
        <p:nvSpPr>
          <p:cNvPr id="450" name="Google Shape;450;p38"/>
          <p:cNvSpPr txBox="1"/>
          <p:nvPr/>
        </p:nvSpPr>
        <p:spPr>
          <a:xfrm>
            <a:off x="990600" y="3810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25.jpg" id="451" name="Google Shape;451;p38"/>
          <p:cNvPicPr preferRelativeResize="0"/>
          <p:nvPr/>
        </p:nvPicPr>
        <p:blipFill rotWithShape="1">
          <a:blip r:embed="rId3">
            <a:alphaModFix/>
          </a:blip>
          <a:srcRect b="0" l="0" r="0" t="0"/>
          <a:stretch/>
        </p:blipFill>
        <p:spPr>
          <a:xfrm>
            <a:off x="6934200" y="304800"/>
            <a:ext cx="2009775" cy="1219200"/>
          </a:xfrm>
          <a:prstGeom prst="rect">
            <a:avLst/>
          </a:prstGeom>
          <a:noFill/>
          <a:ln>
            <a:noFill/>
          </a:ln>
        </p:spPr>
      </p:pic>
      <p:grpSp>
        <p:nvGrpSpPr>
          <p:cNvPr id="452" name="Google Shape;452;p38"/>
          <p:cNvGrpSpPr/>
          <p:nvPr/>
        </p:nvGrpSpPr>
        <p:grpSpPr>
          <a:xfrm>
            <a:off x="2132111" y="1601005"/>
            <a:ext cx="5413176" cy="4875188"/>
            <a:chOff x="1293911" y="805"/>
            <a:chExt cx="5413176" cy="4875188"/>
          </a:xfrm>
        </p:grpSpPr>
        <p:sp>
          <p:nvSpPr>
            <p:cNvPr id="453" name="Google Shape;453;p38"/>
            <p:cNvSpPr/>
            <p:nvPr/>
          </p:nvSpPr>
          <p:spPr>
            <a:xfrm>
              <a:off x="3915919" y="967565"/>
              <a:ext cx="1860779" cy="442780"/>
            </a:xfrm>
            <a:custGeom>
              <a:rect b="b" l="l" r="r" t="t"/>
              <a:pathLst>
                <a:path extrusionOk="0" h="120000" w="120000">
                  <a:moveTo>
                    <a:pt x="0" y="0"/>
                  </a:moveTo>
                  <a:lnTo>
                    <a:pt x="0" y="81777"/>
                  </a:lnTo>
                  <a:lnTo>
                    <a:pt x="120000" y="81777"/>
                  </a:lnTo>
                  <a:lnTo>
                    <a:pt x="120000" y="120000"/>
                  </a:lnTo>
                </a:path>
              </a:pathLst>
            </a:custGeom>
            <a:noFill/>
            <a:ln cap="flat" cmpd="thickThin" w="55000">
              <a:solidFill>
                <a:srgbClr val="207F97"/>
              </a:solidFill>
              <a:prstDash val="solid"/>
              <a:round/>
              <a:headEnd len="sm" w="sm" type="none"/>
              <a:tailEnd len="sm" w="sm" type="none"/>
            </a:ln>
          </p:spPr>
        </p:sp>
        <p:sp>
          <p:nvSpPr>
            <p:cNvPr id="454" name="Google Shape;454;p38"/>
            <p:cNvSpPr/>
            <p:nvPr/>
          </p:nvSpPr>
          <p:spPr>
            <a:xfrm>
              <a:off x="3870199" y="967565"/>
              <a:ext cx="91440" cy="442780"/>
            </a:xfrm>
            <a:custGeom>
              <a:rect b="b" l="l" r="r" t="t"/>
              <a:pathLst>
                <a:path extrusionOk="0" h="120000" w="120000">
                  <a:moveTo>
                    <a:pt x="60000" y="0"/>
                  </a:moveTo>
                  <a:lnTo>
                    <a:pt x="60000" y="120000"/>
                  </a:lnTo>
                </a:path>
              </a:pathLst>
            </a:custGeom>
            <a:noFill/>
            <a:ln cap="flat" cmpd="thickThin" w="55000">
              <a:solidFill>
                <a:srgbClr val="207F97"/>
              </a:solidFill>
              <a:prstDash val="solid"/>
              <a:round/>
              <a:headEnd len="sm" w="sm" type="none"/>
              <a:tailEnd len="sm" w="sm" type="none"/>
            </a:ln>
          </p:spPr>
        </p:sp>
        <p:sp>
          <p:nvSpPr>
            <p:cNvPr id="455" name="Google Shape;455;p38"/>
            <p:cNvSpPr/>
            <p:nvPr/>
          </p:nvSpPr>
          <p:spPr>
            <a:xfrm>
              <a:off x="2055139" y="967565"/>
              <a:ext cx="1860779" cy="442780"/>
            </a:xfrm>
            <a:custGeom>
              <a:rect b="b" l="l" r="r" t="t"/>
              <a:pathLst>
                <a:path extrusionOk="0" h="120000" w="120000">
                  <a:moveTo>
                    <a:pt x="120000" y="0"/>
                  </a:moveTo>
                  <a:lnTo>
                    <a:pt x="120000" y="81777"/>
                  </a:lnTo>
                  <a:lnTo>
                    <a:pt x="0" y="81777"/>
                  </a:lnTo>
                  <a:lnTo>
                    <a:pt x="0" y="120000"/>
                  </a:lnTo>
                </a:path>
              </a:pathLst>
            </a:custGeom>
            <a:noFill/>
            <a:ln cap="flat" cmpd="thickThin" w="55000">
              <a:solidFill>
                <a:srgbClr val="207F97"/>
              </a:solidFill>
              <a:prstDash val="solid"/>
              <a:round/>
              <a:headEnd len="sm" w="sm" type="none"/>
              <a:tailEnd len="sm" w="sm" type="none"/>
            </a:ln>
          </p:spPr>
        </p:sp>
        <p:sp>
          <p:nvSpPr>
            <p:cNvPr id="456" name="Google Shape;456;p38"/>
            <p:cNvSpPr/>
            <p:nvPr/>
          </p:nvSpPr>
          <p:spPr>
            <a:xfrm>
              <a:off x="1981197" y="805"/>
              <a:ext cx="3869443" cy="96675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8"/>
            <p:cNvSpPr/>
            <p:nvPr/>
          </p:nvSpPr>
          <p:spPr>
            <a:xfrm>
              <a:off x="2150359" y="161509"/>
              <a:ext cx="3869443" cy="96675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8"/>
            <p:cNvSpPr txBox="1"/>
            <p:nvPr/>
          </p:nvSpPr>
          <p:spPr>
            <a:xfrm>
              <a:off x="2178674" y="189824"/>
              <a:ext cx="3812813" cy="91012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Do áp dụng luật chung về xác lập Quyền sở hữu</a:t>
              </a:r>
              <a:endParaRPr/>
            </a:p>
          </p:txBody>
        </p:sp>
        <p:sp>
          <p:nvSpPr>
            <p:cNvPr id="459" name="Google Shape;459;p38"/>
            <p:cNvSpPr/>
            <p:nvPr/>
          </p:nvSpPr>
          <p:spPr>
            <a:xfrm>
              <a:off x="1293911" y="1410346"/>
              <a:ext cx="1522455" cy="3304944"/>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8"/>
            <p:cNvSpPr/>
            <p:nvPr/>
          </p:nvSpPr>
          <p:spPr>
            <a:xfrm>
              <a:off x="1463073" y="1571049"/>
              <a:ext cx="1522455" cy="3304944"/>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8"/>
            <p:cNvSpPr txBox="1"/>
            <p:nvPr/>
          </p:nvSpPr>
          <p:spPr>
            <a:xfrm>
              <a:off x="1507664" y="1615640"/>
              <a:ext cx="1433273" cy="321576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16515F"/>
                </a:buClr>
                <a:buSzPts val="2000"/>
                <a:buFont typeface="Times New Roman"/>
                <a:buNone/>
              </a:pPr>
              <a:r>
                <a:rPr b="1" lang="en-US" sz="2000">
                  <a:solidFill>
                    <a:srgbClr val="16515F"/>
                  </a:solidFill>
                  <a:latin typeface="Times New Roman"/>
                  <a:ea typeface="Times New Roman"/>
                  <a:cs typeface="Times New Roman"/>
                  <a:sym typeface="Times New Roman"/>
                </a:rPr>
                <a:t>Nhặt của rơi, của vô chủ. Đào được tài sản. Bắt được gia súc, gia cầm bị thất lạc</a:t>
              </a:r>
              <a:endParaRPr/>
            </a:p>
          </p:txBody>
        </p:sp>
        <p:sp>
          <p:nvSpPr>
            <p:cNvPr id="462" name="Google Shape;462;p38"/>
            <p:cNvSpPr/>
            <p:nvPr/>
          </p:nvSpPr>
          <p:spPr>
            <a:xfrm>
              <a:off x="3154691" y="1410346"/>
              <a:ext cx="1522455" cy="3304944"/>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8"/>
            <p:cNvSpPr/>
            <p:nvPr/>
          </p:nvSpPr>
          <p:spPr>
            <a:xfrm>
              <a:off x="3323852" y="1571049"/>
              <a:ext cx="1522455" cy="3304944"/>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8"/>
            <p:cNvSpPr txBox="1"/>
            <p:nvPr/>
          </p:nvSpPr>
          <p:spPr>
            <a:xfrm>
              <a:off x="3368443" y="1615640"/>
              <a:ext cx="1433273" cy="321576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16515F"/>
                </a:buClr>
                <a:buSzPts val="2000"/>
                <a:buFont typeface="Times New Roman"/>
                <a:buNone/>
              </a:pPr>
              <a:r>
                <a:rPr b="1" lang="en-US" sz="2000">
                  <a:solidFill>
                    <a:srgbClr val="16515F"/>
                  </a:solidFill>
                  <a:latin typeface="Times New Roman"/>
                  <a:ea typeface="Times New Roman"/>
                  <a:cs typeface="Times New Roman"/>
                  <a:sym typeface="Times New Roman"/>
                </a:rPr>
                <a:t>Tài sản chung/tài sản riêng sáp nhập, trộn lẫn vào tài sản chung khác</a:t>
              </a:r>
              <a:endParaRPr/>
            </a:p>
          </p:txBody>
        </p:sp>
        <p:sp>
          <p:nvSpPr>
            <p:cNvPr id="465" name="Google Shape;465;p38"/>
            <p:cNvSpPr/>
            <p:nvPr/>
          </p:nvSpPr>
          <p:spPr>
            <a:xfrm>
              <a:off x="5015470" y="1410346"/>
              <a:ext cx="1522455" cy="3304944"/>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8"/>
            <p:cNvSpPr/>
            <p:nvPr/>
          </p:nvSpPr>
          <p:spPr>
            <a:xfrm>
              <a:off x="5184632" y="1571049"/>
              <a:ext cx="1522455" cy="3304944"/>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8"/>
            <p:cNvSpPr txBox="1"/>
            <p:nvPr/>
          </p:nvSpPr>
          <p:spPr>
            <a:xfrm>
              <a:off x="5229223" y="1615640"/>
              <a:ext cx="1433273" cy="321576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16515F"/>
                </a:buClr>
                <a:buSzPts val="2000"/>
                <a:buFont typeface="Times New Roman"/>
                <a:buNone/>
              </a:pPr>
              <a:r>
                <a:rPr b="1" lang="en-US" sz="2000">
                  <a:solidFill>
                    <a:srgbClr val="16515F"/>
                  </a:solidFill>
                  <a:latin typeface="Times New Roman"/>
                  <a:ea typeface="Times New Roman"/>
                  <a:cs typeface="Times New Roman"/>
                  <a:sym typeface="Times New Roman"/>
                </a:rPr>
                <a:t>Tài sản có được theo xác lập quyền sở hữu về thời hiệu</a:t>
              </a:r>
              <a:endParaRPr/>
            </a:p>
          </p:txBody>
        </p:sp>
      </p:grpSp>
      <p:pic>
        <p:nvPicPr>
          <p:cNvPr descr="26.jpg" id="468" name="Google Shape;468;p38"/>
          <p:cNvPicPr preferRelativeResize="0"/>
          <p:nvPr/>
        </p:nvPicPr>
        <p:blipFill rotWithShape="1">
          <a:blip r:embed="rId4">
            <a:alphaModFix/>
          </a:blip>
          <a:srcRect b="0" l="0" r="0" t="0"/>
          <a:stretch/>
        </p:blipFill>
        <p:spPr>
          <a:xfrm>
            <a:off x="1371600" y="1600200"/>
            <a:ext cx="1295400" cy="137859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9"/>
          <p:cNvSpPr txBox="1"/>
          <p:nvPr>
            <p:ph idx="1" type="body"/>
          </p:nvPr>
        </p:nvSpPr>
        <p:spPr>
          <a:xfrm>
            <a:off x="381000" y="6858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III. Quan hệ giữa vợ và chồng</a:t>
            </a:r>
            <a:endParaRPr/>
          </a:p>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2. Chế độ tài sản của vợ chồng</a:t>
            </a:r>
            <a:endParaRPr/>
          </a:p>
        </p:txBody>
      </p:sp>
      <p:sp>
        <p:nvSpPr>
          <p:cNvPr id="475" name="Google Shape;475;p39"/>
          <p:cNvSpPr txBox="1"/>
          <p:nvPr/>
        </p:nvSpPr>
        <p:spPr>
          <a:xfrm>
            <a:off x="990600" y="3810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25.jpg" id="476" name="Google Shape;476;p39"/>
          <p:cNvPicPr preferRelativeResize="0"/>
          <p:nvPr/>
        </p:nvPicPr>
        <p:blipFill rotWithShape="1">
          <a:blip r:embed="rId3">
            <a:alphaModFix/>
          </a:blip>
          <a:srcRect b="0" l="0" r="0" t="0"/>
          <a:stretch/>
        </p:blipFill>
        <p:spPr>
          <a:xfrm>
            <a:off x="6934200" y="304800"/>
            <a:ext cx="2009775" cy="1219200"/>
          </a:xfrm>
          <a:prstGeom prst="rect">
            <a:avLst/>
          </a:prstGeom>
          <a:noFill/>
          <a:ln>
            <a:noFill/>
          </a:ln>
        </p:spPr>
      </p:pic>
      <p:grpSp>
        <p:nvGrpSpPr>
          <p:cNvPr id="477" name="Google Shape;477;p39"/>
          <p:cNvGrpSpPr/>
          <p:nvPr/>
        </p:nvGrpSpPr>
        <p:grpSpPr>
          <a:xfrm>
            <a:off x="2819397" y="1601005"/>
            <a:ext cx="4038605" cy="4875188"/>
            <a:chOff x="1981197" y="805"/>
            <a:chExt cx="4038605" cy="4875188"/>
          </a:xfrm>
        </p:grpSpPr>
        <p:sp>
          <p:nvSpPr>
            <p:cNvPr id="478" name="Google Shape;478;p39"/>
            <p:cNvSpPr/>
            <p:nvPr/>
          </p:nvSpPr>
          <p:spPr>
            <a:xfrm>
              <a:off x="3915919" y="967565"/>
              <a:ext cx="930389" cy="442780"/>
            </a:xfrm>
            <a:custGeom>
              <a:rect b="b" l="l" r="r" t="t"/>
              <a:pathLst>
                <a:path extrusionOk="0" h="120000" w="120000">
                  <a:moveTo>
                    <a:pt x="0" y="0"/>
                  </a:moveTo>
                  <a:lnTo>
                    <a:pt x="0" y="81777"/>
                  </a:lnTo>
                  <a:lnTo>
                    <a:pt x="120000" y="81777"/>
                  </a:lnTo>
                  <a:lnTo>
                    <a:pt x="120000" y="120000"/>
                  </a:lnTo>
                </a:path>
              </a:pathLst>
            </a:custGeom>
            <a:noFill/>
            <a:ln cap="flat" cmpd="thickThin" w="55000">
              <a:solidFill>
                <a:srgbClr val="207F97"/>
              </a:solidFill>
              <a:prstDash val="solid"/>
              <a:round/>
              <a:headEnd len="sm" w="sm" type="none"/>
              <a:tailEnd len="sm" w="sm" type="none"/>
            </a:ln>
          </p:spPr>
        </p:sp>
        <p:sp>
          <p:nvSpPr>
            <p:cNvPr id="479" name="Google Shape;479;p39"/>
            <p:cNvSpPr/>
            <p:nvPr/>
          </p:nvSpPr>
          <p:spPr>
            <a:xfrm>
              <a:off x="2985529" y="967565"/>
              <a:ext cx="930389" cy="442780"/>
            </a:xfrm>
            <a:custGeom>
              <a:rect b="b" l="l" r="r" t="t"/>
              <a:pathLst>
                <a:path extrusionOk="0" h="120000" w="120000">
                  <a:moveTo>
                    <a:pt x="120000" y="0"/>
                  </a:moveTo>
                  <a:lnTo>
                    <a:pt x="120000" y="81777"/>
                  </a:lnTo>
                  <a:lnTo>
                    <a:pt x="0" y="81777"/>
                  </a:lnTo>
                  <a:lnTo>
                    <a:pt x="0" y="120000"/>
                  </a:lnTo>
                </a:path>
              </a:pathLst>
            </a:custGeom>
            <a:noFill/>
            <a:ln cap="flat" cmpd="thickThin" w="55000">
              <a:solidFill>
                <a:srgbClr val="207F97"/>
              </a:solidFill>
              <a:prstDash val="solid"/>
              <a:round/>
              <a:headEnd len="sm" w="sm" type="none"/>
              <a:tailEnd len="sm" w="sm" type="none"/>
            </a:ln>
          </p:spPr>
        </p:sp>
        <p:sp>
          <p:nvSpPr>
            <p:cNvPr id="480" name="Google Shape;480;p39"/>
            <p:cNvSpPr/>
            <p:nvPr/>
          </p:nvSpPr>
          <p:spPr>
            <a:xfrm>
              <a:off x="1981197" y="805"/>
              <a:ext cx="3869443" cy="96675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9"/>
            <p:cNvSpPr/>
            <p:nvPr/>
          </p:nvSpPr>
          <p:spPr>
            <a:xfrm>
              <a:off x="2150359" y="161509"/>
              <a:ext cx="3869443" cy="96675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9"/>
            <p:cNvSpPr txBox="1"/>
            <p:nvPr/>
          </p:nvSpPr>
          <p:spPr>
            <a:xfrm>
              <a:off x="2178674" y="189824"/>
              <a:ext cx="3812813" cy="91012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Do vợ, chồng tạo ra</a:t>
              </a:r>
              <a:endParaRPr/>
            </a:p>
          </p:txBody>
        </p:sp>
        <p:sp>
          <p:nvSpPr>
            <p:cNvPr id="483" name="Google Shape;483;p39"/>
            <p:cNvSpPr/>
            <p:nvPr/>
          </p:nvSpPr>
          <p:spPr>
            <a:xfrm>
              <a:off x="2224301" y="1410346"/>
              <a:ext cx="1522455" cy="3304944"/>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2393463" y="1571049"/>
              <a:ext cx="1522455" cy="3304944"/>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txBox="1"/>
            <p:nvPr/>
          </p:nvSpPr>
          <p:spPr>
            <a:xfrm>
              <a:off x="2438054" y="1615640"/>
              <a:ext cx="1433273" cy="321576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16515F"/>
                </a:buClr>
                <a:buSzPts val="2000"/>
                <a:buFont typeface="Times New Roman"/>
                <a:buNone/>
              </a:pPr>
              <a:r>
                <a:rPr b="1" lang="en-US" sz="2000">
                  <a:solidFill>
                    <a:srgbClr val="16515F"/>
                  </a:solidFill>
                  <a:latin typeface="Times New Roman"/>
                  <a:ea typeface="Times New Roman"/>
                  <a:cs typeface="Times New Roman"/>
                  <a:sym typeface="Times New Roman"/>
                </a:rPr>
                <a:t>Dùng tiền riêng để mua tài sản</a:t>
              </a:r>
              <a:endParaRPr/>
            </a:p>
          </p:txBody>
        </p:sp>
        <p:sp>
          <p:nvSpPr>
            <p:cNvPr id="486" name="Google Shape;486;p39"/>
            <p:cNvSpPr/>
            <p:nvPr/>
          </p:nvSpPr>
          <p:spPr>
            <a:xfrm>
              <a:off x="4085080" y="1410346"/>
              <a:ext cx="1522455" cy="3304944"/>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9"/>
            <p:cNvSpPr/>
            <p:nvPr/>
          </p:nvSpPr>
          <p:spPr>
            <a:xfrm>
              <a:off x="4254242" y="1571049"/>
              <a:ext cx="1522455" cy="3304944"/>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9"/>
            <p:cNvSpPr txBox="1"/>
            <p:nvPr/>
          </p:nvSpPr>
          <p:spPr>
            <a:xfrm>
              <a:off x="4298833" y="1615640"/>
              <a:ext cx="1433273" cy="321576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16515F"/>
                </a:buClr>
                <a:buSzPts val="2000"/>
                <a:buFont typeface="Times New Roman"/>
                <a:buNone/>
              </a:pPr>
              <a:r>
                <a:rPr b="1" lang="en-US" sz="2000">
                  <a:solidFill>
                    <a:srgbClr val="16515F"/>
                  </a:solidFill>
                  <a:latin typeface="Times New Roman"/>
                  <a:ea typeface="Times New Roman"/>
                  <a:cs typeface="Times New Roman"/>
                  <a:sym typeface="Times New Roman"/>
                </a:rPr>
                <a:t>Quyền sử dụng đất tạo ra trong thời kỳ hôn nhân</a:t>
              </a:r>
              <a:endParaRPr/>
            </a:p>
          </p:txBody>
        </p:sp>
      </p:grpSp>
      <p:pic>
        <p:nvPicPr>
          <p:cNvPr descr="26.jpg" id="489" name="Google Shape;489;p39"/>
          <p:cNvPicPr preferRelativeResize="0"/>
          <p:nvPr/>
        </p:nvPicPr>
        <p:blipFill rotWithShape="1">
          <a:blip r:embed="rId4">
            <a:alphaModFix/>
          </a:blip>
          <a:srcRect b="0" l="0" r="0" t="0"/>
          <a:stretch/>
        </p:blipFill>
        <p:spPr>
          <a:xfrm>
            <a:off x="1371600" y="1600200"/>
            <a:ext cx="1295400" cy="137859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0"/>
          <p:cNvSpPr txBox="1"/>
          <p:nvPr>
            <p:ph idx="1" type="body"/>
          </p:nvPr>
        </p:nvSpPr>
        <p:spPr>
          <a:xfrm>
            <a:off x="381000" y="6858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III. Quan hệ giữa vợ và chồng</a:t>
            </a:r>
            <a:endParaRPr/>
          </a:p>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2. Chế độ tài sản của vợ chồng</a:t>
            </a:r>
            <a:endParaRPr/>
          </a:p>
        </p:txBody>
      </p:sp>
      <p:sp>
        <p:nvSpPr>
          <p:cNvPr id="496" name="Google Shape;496;p40"/>
          <p:cNvSpPr txBox="1"/>
          <p:nvPr/>
        </p:nvSpPr>
        <p:spPr>
          <a:xfrm>
            <a:off x="990600" y="3810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25.jpg" id="497" name="Google Shape;497;p40"/>
          <p:cNvPicPr preferRelativeResize="0"/>
          <p:nvPr/>
        </p:nvPicPr>
        <p:blipFill rotWithShape="1">
          <a:blip r:embed="rId3">
            <a:alphaModFix/>
          </a:blip>
          <a:srcRect b="0" l="0" r="0" t="0"/>
          <a:stretch/>
        </p:blipFill>
        <p:spPr>
          <a:xfrm>
            <a:off x="6934200" y="304800"/>
            <a:ext cx="2009775" cy="1219200"/>
          </a:xfrm>
          <a:prstGeom prst="rect">
            <a:avLst/>
          </a:prstGeom>
          <a:noFill/>
          <a:ln>
            <a:noFill/>
          </a:ln>
        </p:spPr>
      </p:pic>
      <p:grpSp>
        <p:nvGrpSpPr>
          <p:cNvPr id="498" name="Google Shape;498;p40"/>
          <p:cNvGrpSpPr/>
          <p:nvPr/>
        </p:nvGrpSpPr>
        <p:grpSpPr>
          <a:xfrm>
            <a:off x="2819397" y="1601005"/>
            <a:ext cx="4038605" cy="4875188"/>
            <a:chOff x="1981197" y="805"/>
            <a:chExt cx="4038605" cy="4875188"/>
          </a:xfrm>
        </p:grpSpPr>
        <p:sp>
          <p:nvSpPr>
            <p:cNvPr id="499" name="Google Shape;499;p40"/>
            <p:cNvSpPr/>
            <p:nvPr/>
          </p:nvSpPr>
          <p:spPr>
            <a:xfrm>
              <a:off x="3915919" y="967565"/>
              <a:ext cx="930389" cy="442780"/>
            </a:xfrm>
            <a:custGeom>
              <a:rect b="b" l="l" r="r" t="t"/>
              <a:pathLst>
                <a:path extrusionOk="0" h="120000" w="120000">
                  <a:moveTo>
                    <a:pt x="0" y="0"/>
                  </a:moveTo>
                  <a:lnTo>
                    <a:pt x="0" y="81777"/>
                  </a:lnTo>
                  <a:lnTo>
                    <a:pt x="120000" y="81777"/>
                  </a:lnTo>
                  <a:lnTo>
                    <a:pt x="120000" y="120000"/>
                  </a:lnTo>
                </a:path>
              </a:pathLst>
            </a:custGeom>
            <a:noFill/>
            <a:ln cap="flat" cmpd="thickThin" w="55000">
              <a:solidFill>
                <a:srgbClr val="207F97"/>
              </a:solidFill>
              <a:prstDash val="solid"/>
              <a:round/>
              <a:headEnd len="sm" w="sm" type="none"/>
              <a:tailEnd len="sm" w="sm" type="none"/>
            </a:ln>
          </p:spPr>
        </p:sp>
        <p:sp>
          <p:nvSpPr>
            <p:cNvPr id="500" name="Google Shape;500;p40"/>
            <p:cNvSpPr/>
            <p:nvPr/>
          </p:nvSpPr>
          <p:spPr>
            <a:xfrm>
              <a:off x="2985529" y="967565"/>
              <a:ext cx="930389" cy="442780"/>
            </a:xfrm>
            <a:custGeom>
              <a:rect b="b" l="l" r="r" t="t"/>
              <a:pathLst>
                <a:path extrusionOk="0" h="120000" w="120000">
                  <a:moveTo>
                    <a:pt x="120000" y="0"/>
                  </a:moveTo>
                  <a:lnTo>
                    <a:pt x="120000" y="81777"/>
                  </a:lnTo>
                  <a:lnTo>
                    <a:pt x="0" y="81777"/>
                  </a:lnTo>
                  <a:lnTo>
                    <a:pt x="0" y="120000"/>
                  </a:lnTo>
                </a:path>
              </a:pathLst>
            </a:custGeom>
            <a:noFill/>
            <a:ln cap="flat" cmpd="thickThin" w="55000">
              <a:solidFill>
                <a:srgbClr val="207F97"/>
              </a:solidFill>
              <a:prstDash val="solid"/>
              <a:round/>
              <a:headEnd len="sm" w="sm" type="none"/>
              <a:tailEnd len="sm" w="sm" type="none"/>
            </a:ln>
          </p:spPr>
        </p:sp>
        <p:sp>
          <p:nvSpPr>
            <p:cNvPr id="501" name="Google Shape;501;p40"/>
            <p:cNvSpPr/>
            <p:nvPr/>
          </p:nvSpPr>
          <p:spPr>
            <a:xfrm>
              <a:off x="1981197" y="805"/>
              <a:ext cx="3869443" cy="966759"/>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2150359" y="161509"/>
              <a:ext cx="3869443" cy="966759"/>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txBox="1"/>
            <p:nvPr/>
          </p:nvSpPr>
          <p:spPr>
            <a:xfrm>
              <a:off x="2178674" y="189824"/>
              <a:ext cx="3812813" cy="910129"/>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FF0000"/>
                </a:buClr>
                <a:buSzPts val="2000"/>
                <a:buFont typeface="Times New Roman"/>
                <a:buNone/>
              </a:pPr>
              <a:r>
                <a:rPr b="1" lang="en-US" sz="2000">
                  <a:solidFill>
                    <a:srgbClr val="FF0000"/>
                  </a:solidFill>
                  <a:latin typeface="Times New Roman"/>
                  <a:ea typeface="Times New Roman"/>
                  <a:cs typeface="Times New Roman"/>
                  <a:sym typeface="Times New Roman"/>
                </a:rPr>
                <a:t>Do vợ, chồng thỏa thuận</a:t>
              </a:r>
              <a:endParaRPr/>
            </a:p>
          </p:txBody>
        </p:sp>
        <p:sp>
          <p:nvSpPr>
            <p:cNvPr id="504" name="Google Shape;504;p40"/>
            <p:cNvSpPr/>
            <p:nvPr/>
          </p:nvSpPr>
          <p:spPr>
            <a:xfrm>
              <a:off x="2224301" y="1410346"/>
              <a:ext cx="1522455" cy="3304944"/>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2393463" y="1571049"/>
              <a:ext cx="1522455" cy="3304944"/>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txBox="1"/>
            <p:nvPr/>
          </p:nvSpPr>
          <p:spPr>
            <a:xfrm>
              <a:off x="2438054" y="1615640"/>
              <a:ext cx="1433273" cy="321576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16515F"/>
                </a:buClr>
                <a:buSzPts val="2000"/>
                <a:buFont typeface="Times New Roman"/>
                <a:buNone/>
              </a:pPr>
              <a:r>
                <a:rPr b="1" lang="en-US" sz="2000">
                  <a:solidFill>
                    <a:srgbClr val="16515F"/>
                  </a:solidFill>
                  <a:latin typeface="Times New Roman"/>
                  <a:ea typeface="Times New Roman"/>
                  <a:cs typeface="Times New Roman"/>
                  <a:sym typeface="Times New Roman"/>
                </a:rPr>
                <a:t>Thỏa thuận coi một tài sản nào đó là tài sản chung</a:t>
              </a:r>
              <a:endParaRPr/>
            </a:p>
          </p:txBody>
        </p:sp>
        <p:sp>
          <p:nvSpPr>
            <p:cNvPr id="507" name="Google Shape;507;p40"/>
            <p:cNvSpPr/>
            <p:nvPr/>
          </p:nvSpPr>
          <p:spPr>
            <a:xfrm>
              <a:off x="4085080" y="1410346"/>
              <a:ext cx="1522455" cy="3304944"/>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40"/>
            <p:cNvSpPr/>
            <p:nvPr/>
          </p:nvSpPr>
          <p:spPr>
            <a:xfrm>
              <a:off x="4254242" y="1571049"/>
              <a:ext cx="1522455" cy="3304944"/>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40"/>
            <p:cNvSpPr txBox="1"/>
            <p:nvPr/>
          </p:nvSpPr>
          <p:spPr>
            <a:xfrm>
              <a:off x="4298833" y="1615640"/>
              <a:ext cx="1433273" cy="3215762"/>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rgbClr val="16515F"/>
                </a:buClr>
                <a:buSzPts val="2000"/>
                <a:buFont typeface="Times New Roman"/>
                <a:buNone/>
              </a:pPr>
              <a:r>
                <a:rPr b="1" lang="en-US" sz="2000">
                  <a:solidFill>
                    <a:srgbClr val="16515F"/>
                  </a:solidFill>
                  <a:latin typeface="Times New Roman"/>
                  <a:ea typeface="Times New Roman"/>
                  <a:cs typeface="Times New Roman"/>
                  <a:sym typeface="Times New Roman"/>
                </a:rPr>
                <a:t>Thỏa thuận nhập tài sản riêng vào khối tài sản chung</a:t>
              </a:r>
              <a:endParaRPr/>
            </a:p>
          </p:txBody>
        </p:sp>
      </p:grpSp>
      <p:pic>
        <p:nvPicPr>
          <p:cNvPr descr="26.jpg" id="510" name="Google Shape;510;p40"/>
          <p:cNvPicPr preferRelativeResize="0"/>
          <p:nvPr/>
        </p:nvPicPr>
        <p:blipFill rotWithShape="1">
          <a:blip r:embed="rId4">
            <a:alphaModFix/>
          </a:blip>
          <a:srcRect b="0" l="0" r="0" t="0"/>
          <a:stretch/>
        </p:blipFill>
        <p:spPr>
          <a:xfrm>
            <a:off x="1371600" y="1600200"/>
            <a:ext cx="1295400" cy="137859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1"/>
          <p:cNvSpPr txBox="1"/>
          <p:nvPr>
            <p:ph idx="1" type="body"/>
          </p:nvPr>
        </p:nvSpPr>
        <p:spPr>
          <a:xfrm>
            <a:off x="381000" y="6858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III. Quan hệ giữa vợ và chồng</a:t>
            </a:r>
            <a:endParaRPr/>
          </a:p>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2. Chế độ tài sản của vợ chồng</a:t>
            </a:r>
            <a:endParaRPr/>
          </a:p>
        </p:txBody>
      </p:sp>
      <p:sp>
        <p:nvSpPr>
          <p:cNvPr id="517" name="Google Shape;517;p41"/>
          <p:cNvSpPr txBox="1"/>
          <p:nvPr/>
        </p:nvSpPr>
        <p:spPr>
          <a:xfrm>
            <a:off x="990600" y="3810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25.jpg" id="518" name="Google Shape;518;p41"/>
          <p:cNvPicPr preferRelativeResize="0"/>
          <p:nvPr/>
        </p:nvPicPr>
        <p:blipFill rotWithShape="1">
          <a:blip r:embed="rId3">
            <a:alphaModFix/>
          </a:blip>
          <a:srcRect b="0" l="0" r="0" t="0"/>
          <a:stretch/>
        </p:blipFill>
        <p:spPr>
          <a:xfrm>
            <a:off x="6934200" y="304800"/>
            <a:ext cx="2009775" cy="1219200"/>
          </a:xfrm>
          <a:prstGeom prst="rect">
            <a:avLst/>
          </a:prstGeom>
          <a:noFill/>
          <a:ln>
            <a:noFill/>
          </a:ln>
        </p:spPr>
      </p:pic>
      <p:grpSp>
        <p:nvGrpSpPr>
          <p:cNvPr id="519" name="Google Shape;519;p41"/>
          <p:cNvGrpSpPr/>
          <p:nvPr/>
        </p:nvGrpSpPr>
        <p:grpSpPr>
          <a:xfrm>
            <a:off x="840934" y="1905001"/>
            <a:ext cx="7995530" cy="4267197"/>
            <a:chOff x="2734" y="304801"/>
            <a:chExt cx="7995530" cy="4267197"/>
          </a:xfrm>
        </p:grpSpPr>
        <p:sp>
          <p:nvSpPr>
            <p:cNvPr id="520" name="Google Shape;520;p41"/>
            <p:cNvSpPr/>
            <p:nvPr/>
          </p:nvSpPr>
          <p:spPr>
            <a:xfrm>
              <a:off x="3926467" y="1150994"/>
              <a:ext cx="3257438" cy="387561"/>
            </a:xfrm>
            <a:custGeom>
              <a:rect b="b" l="l" r="r" t="t"/>
              <a:pathLst>
                <a:path extrusionOk="0" h="120000" w="120000">
                  <a:moveTo>
                    <a:pt x="0" y="0"/>
                  </a:moveTo>
                  <a:lnTo>
                    <a:pt x="0" y="81776"/>
                  </a:lnTo>
                  <a:lnTo>
                    <a:pt x="120000" y="81776"/>
                  </a:lnTo>
                  <a:lnTo>
                    <a:pt x="120000" y="120000"/>
                  </a:lnTo>
                </a:path>
              </a:pathLst>
            </a:custGeom>
            <a:noFill/>
            <a:ln cap="flat" cmpd="thickThin" w="55000">
              <a:solidFill>
                <a:srgbClr val="207F97"/>
              </a:solidFill>
              <a:prstDash val="solid"/>
              <a:round/>
              <a:headEnd len="sm" w="sm" type="none"/>
              <a:tailEnd len="sm" w="sm" type="none"/>
            </a:ln>
          </p:spPr>
        </p:sp>
        <p:sp>
          <p:nvSpPr>
            <p:cNvPr id="521" name="Google Shape;521;p41"/>
            <p:cNvSpPr/>
            <p:nvPr/>
          </p:nvSpPr>
          <p:spPr>
            <a:xfrm>
              <a:off x="3926467" y="1150994"/>
              <a:ext cx="1628719" cy="387561"/>
            </a:xfrm>
            <a:custGeom>
              <a:rect b="b" l="l" r="r" t="t"/>
              <a:pathLst>
                <a:path extrusionOk="0" h="120000" w="120000">
                  <a:moveTo>
                    <a:pt x="0" y="0"/>
                  </a:moveTo>
                  <a:lnTo>
                    <a:pt x="0" y="81776"/>
                  </a:lnTo>
                  <a:lnTo>
                    <a:pt x="120000" y="81776"/>
                  </a:lnTo>
                  <a:lnTo>
                    <a:pt x="120000" y="120000"/>
                  </a:lnTo>
                </a:path>
              </a:pathLst>
            </a:custGeom>
            <a:noFill/>
            <a:ln cap="flat" cmpd="thickThin" w="55000">
              <a:solidFill>
                <a:srgbClr val="207F97"/>
              </a:solidFill>
              <a:prstDash val="solid"/>
              <a:round/>
              <a:headEnd len="sm" w="sm" type="none"/>
              <a:tailEnd len="sm" w="sm" type="none"/>
            </a:ln>
          </p:spPr>
        </p:sp>
        <p:sp>
          <p:nvSpPr>
            <p:cNvPr id="522" name="Google Shape;522;p41"/>
            <p:cNvSpPr/>
            <p:nvPr/>
          </p:nvSpPr>
          <p:spPr>
            <a:xfrm>
              <a:off x="3880747" y="1150994"/>
              <a:ext cx="91440" cy="387561"/>
            </a:xfrm>
            <a:custGeom>
              <a:rect b="b" l="l" r="r" t="t"/>
              <a:pathLst>
                <a:path extrusionOk="0" h="120000" w="120000">
                  <a:moveTo>
                    <a:pt x="60000" y="0"/>
                  </a:moveTo>
                  <a:lnTo>
                    <a:pt x="60000" y="120000"/>
                  </a:lnTo>
                </a:path>
              </a:pathLst>
            </a:custGeom>
            <a:noFill/>
            <a:ln cap="flat" cmpd="thickThin" w="55000">
              <a:solidFill>
                <a:srgbClr val="207F97"/>
              </a:solidFill>
              <a:prstDash val="solid"/>
              <a:round/>
              <a:headEnd len="sm" w="sm" type="none"/>
              <a:tailEnd len="sm" w="sm" type="none"/>
            </a:ln>
          </p:spPr>
        </p:sp>
        <p:sp>
          <p:nvSpPr>
            <p:cNvPr id="523" name="Google Shape;523;p41"/>
            <p:cNvSpPr/>
            <p:nvPr/>
          </p:nvSpPr>
          <p:spPr>
            <a:xfrm>
              <a:off x="2297748" y="1150994"/>
              <a:ext cx="1628719" cy="387561"/>
            </a:xfrm>
            <a:custGeom>
              <a:rect b="b" l="l" r="r" t="t"/>
              <a:pathLst>
                <a:path extrusionOk="0" h="120000" w="120000">
                  <a:moveTo>
                    <a:pt x="120000" y="0"/>
                  </a:moveTo>
                  <a:lnTo>
                    <a:pt x="120000" y="81776"/>
                  </a:lnTo>
                  <a:lnTo>
                    <a:pt x="0" y="81776"/>
                  </a:lnTo>
                  <a:lnTo>
                    <a:pt x="0" y="120000"/>
                  </a:lnTo>
                </a:path>
              </a:pathLst>
            </a:custGeom>
            <a:noFill/>
            <a:ln cap="flat" cmpd="thickThin" w="55000">
              <a:solidFill>
                <a:srgbClr val="207F97"/>
              </a:solidFill>
              <a:prstDash val="solid"/>
              <a:round/>
              <a:headEnd len="sm" w="sm" type="none"/>
              <a:tailEnd len="sm" w="sm" type="none"/>
            </a:ln>
          </p:spPr>
        </p:sp>
        <p:sp>
          <p:nvSpPr>
            <p:cNvPr id="524" name="Google Shape;524;p41"/>
            <p:cNvSpPr/>
            <p:nvPr/>
          </p:nvSpPr>
          <p:spPr>
            <a:xfrm>
              <a:off x="669028" y="1150994"/>
              <a:ext cx="3257438" cy="387561"/>
            </a:xfrm>
            <a:custGeom>
              <a:rect b="b" l="l" r="r" t="t"/>
              <a:pathLst>
                <a:path extrusionOk="0" h="120000" w="120000">
                  <a:moveTo>
                    <a:pt x="120000" y="0"/>
                  </a:moveTo>
                  <a:lnTo>
                    <a:pt x="120000" y="81776"/>
                  </a:lnTo>
                  <a:lnTo>
                    <a:pt x="0" y="81776"/>
                  </a:lnTo>
                  <a:lnTo>
                    <a:pt x="0" y="120000"/>
                  </a:lnTo>
                </a:path>
              </a:pathLst>
            </a:custGeom>
            <a:noFill/>
            <a:ln cap="flat" cmpd="thickThin" w="55000">
              <a:solidFill>
                <a:srgbClr val="207F97"/>
              </a:solidFill>
              <a:prstDash val="solid"/>
              <a:round/>
              <a:headEnd len="sm" w="sm" type="none"/>
              <a:tailEnd len="sm" w="sm" type="none"/>
            </a:ln>
          </p:spPr>
        </p:sp>
        <p:sp>
          <p:nvSpPr>
            <p:cNvPr id="525" name="Google Shape;525;p41"/>
            <p:cNvSpPr/>
            <p:nvPr/>
          </p:nvSpPr>
          <p:spPr>
            <a:xfrm>
              <a:off x="2376013" y="304801"/>
              <a:ext cx="3100906" cy="846193"/>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1"/>
            <p:cNvSpPr/>
            <p:nvPr/>
          </p:nvSpPr>
          <p:spPr>
            <a:xfrm>
              <a:off x="2524079" y="445463"/>
              <a:ext cx="3100906" cy="846193"/>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1"/>
            <p:cNvSpPr txBox="1"/>
            <p:nvPr/>
          </p:nvSpPr>
          <p:spPr>
            <a:xfrm>
              <a:off x="2548863" y="470247"/>
              <a:ext cx="3051338" cy="796625"/>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accent2"/>
                </a:buClr>
                <a:buSzPts val="2000"/>
                <a:buFont typeface="Times New Roman"/>
                <a:buNone/>
              </a:pPr>
              <a:r>
                <a:rPr b="1" lang="en-US" sz="2000">
                  <a:solidFill>
                    <a:schemeClr val="accent2"/>
                  </a:solidFill>
                  <a:latin typeface="Times New Roman"/>
                  <a:ea typeface="Times New Roman"/>
                  <a:cs typeface="Times New Roman"/>
                  <a:sym typeface="Times New Roman"/>
                </a:rPr>
                <a:t>Tài sản riêng của vợ/chồng</a:t>
              </a:r>
              <a:endParaRPr/>
            </a:p>
          </p:txBody>
        </p:sp>
        <p:sp>
          <p:nvSpPr>
            <p:cNvPr id="528" name="Google Shape;528;p41"/>
            <p:cNvSpPr/>
            <p:nvPr/>
          </p:nvSpPr>
          <p:spPr>
            <a:xfrm>
              <a:off x="2734" y="1538555"/>
              <a:ext cx="1332588" cy="2892780"/>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41"/>
            <p:cNvSpPr/>
            <p:nvPr/>
          </p:nvSpPr>
          <p:spPr>
            <a:xfrm>
              <a:off x="150800" y="1679218"/>
              <a:ext cx="1332588" cy="2892780"/>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41"/>
            <p:cNvSpPr txBox="1"/>
            <p:nvPr/>
          </p:nvSpPr>
          <p:spPr>
            <a:xfrm>
              <a:off x="189830" y="1718248"/>
              <a:ext cx="1254528" cy="281472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accent2"/>
                </a:buClr>
                <a:buSzPts val="2000"/>
                <a:buFont typeface="Times New Roman"/>
                <a:buNone/>
              </a:pPr>
              <a:r>
                <a:rPr b="1" lang="en-US" sz="2000">
                  <a:solidFill>
                    <a:schemeClr val="accent2"/>
                  </a:solidFill>
                  <a:latin typeface="Times New Roman"/>
                  <a:ea typeface="Times New Roman"/>
                  <a:cs typeface="Times New Roman"/>
                  <a:sym typeface="Times New Roman"/>
                </a:rPr>
                <a:t>Tài sản có trước khi kết hôn</a:t>
              </a:r>
              <a:endParaRPr/>
            </a:p>
          </p:txBody>
        </p:sp>
        <p:sp>
          <p:nvSpPr>
            <p:cNvPr id="531" name="Google Shape;531;p41"/>
            <p:cNvSpPr/>
            <p:nvPr/>
          </p:nvSpPr>
          <p:spPr>
            <a:xfrm>
              <a:off x="1631453" y="1538555"/>
              <a:ext cx="1332588" cy="2892780"/>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41"/>
            <p:cNvSpPr/>
            <p:nvPr/>
          </p:nvSpPr>
          <p:spPr>
            <a:xfrm>
              <a:off x="1779519" y="1679218"/>
              <a:ext cx="1332588" cy="2892780"/>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41"/>
            <p:cNvSpPr txBox="1"/>
            <p:nvPr/>
          </p:nvSpPr>
          <p:spPr>
            <a:xfrm>
              <a:off x="1818549" y="1718248"/>
              <a:ext cx="1254528" cy="281472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accent2"/>
                </a:buClr>
                <a:buSzPts val="2000"/>
                <a:buFont typeface="Times New Roman"/>
                <a:buNone/>
              </a:pPr>
              <a:r>
                <a:rPr b="1" lang="en-US" sz="2000">
                  <a:solidFill>
                    <a:schemeClr val="accent2"/>
                  </a:solidFill>
                  <a:latin typeface="Times New Roman"/>
                  <a:ea typeface="Times New Roman"/>
                  <a:cs typeface="Times New Roman"/>
                  <a:sym typeface="Times New Roman"/>
                </a:rPr>
                <a:t>Tài sản được thừa kế riêng hoặc tặng cho riêng</a:t>
              </a:r>
              <a:endParaRPr/>
            </a:p>
          </p:txBody>
        </p:sp>
        <p:sp>
          <p:nvSpPr>
            <p:cNvPr id="534" name="Google Shape;534;p41"/>
            <p:cNvSpPr/>
            <p:nvPr/>
          </p:nvSpPr>
          <p:spPr>
            <a:xfrm>
              <a:off x="3260173" y="1538555"/>
              <a:ext cx="1332588" cy="2892780"/>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1"/>
            <p:cNvSpPr/>
            <p:nvPr/>
          </p:nvSpPr>
          <p:spPr>
            <a:xfrm>
              <a:off x="3408238" y="1679218"/>
              <a:ext cx="1332588" cy="2892780"/>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1"/>
            <p:cNvSpPr txBox="1"/>
            <p:nvPr/>
          </p:nvSpPr>
          <p:spPr>
            <a:xfrm>
              <a:off x="3447268" y="1718248"/>
              <a:ext cx="1254528" cy="281472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accent2"/>
                </a:buClr>
                <a:buSzPts val="2000"/>
                <a:buFont typeface="Times New Roman"/>
                <a:buNone/>
              </a:pPr>
              <a:r>
                <a:rPr b="1" lang="en-US" sz="2000">
                  <a:solidFill>
                    <a:schemeClr val="accent2"/>
                  </a:solidFill>
                  <a:latin typeface="Times New Roman"/>
                  <a:ea typeface="Times New Roman"/>
                  <a:cs typeface="Times New Roman"/>
                  <a:sym typeface="Times New Roman"/>
                </a:rPr>
                <a:t>Tư trang và đồ dùng cá nhân</a:t>
              </a:r>
              <a:endParaRPr/>
            </a:p>
          </p:txBody>
        </p:sp>
        <p:sp>
          <p:nvSpPr>
            <p:cNvPr id="537" name="Google Shape;537;p41"/>
            <p:cNvSpPr/>
            <p:nvPr/>
          </p:nvSpPr>
          <p:spPr>
            <a:xfrm>
              <a:off x="4888892" y="1538555"/>
              <a:ext cx="1332588" cy="2892780"/>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1"/>
            <p:cNvSpPr/>
            <p:nvPr/>
          </p:nvSpPr>
          <p:spPr>
            <a:xfrm>
              <a:off x="5036957" y="1679218"/>
              <a:ext cx="1332588" cy="2892780"/>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1"/>
            <p:cNvSpPr txBox="1"/>
            <p:nvPr/>
          </p:nvSpPr>
          <p:spPr>
            <a:xfrm>
              <a:off x="5075987" y="1718248"/>
              <a:ext cx="1254528" cy="281472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accent2"/>
                </a:buClr>
                <a:buSzPts val="2000"/>
                <a:buFont typeface="Times New Roman"/>
                <a:buNone/>
              </a:pPr>
              <a:r>
                <a:rPr b="1" lang="en-US" sz="2000">
                  <a:solidFill>
                    <a:schemeClr val="accent2"/>
                  </a:solidFill>
                  <a:latin typeface="Times New Roman"/>
                  <a:ea typeface="Times New Roman"/>
                  <a:cs typeface="Times New Roman"/>
                  <a:sym typeface="Times New Roman"/>
                </a:rPr>
                <a:t>Hình thành từ tài sản riêng của vợ/chồng</a:t>
              </a:r>
              <a:endParaRPr/>
            </a:p>
          </p:txBody>
        </p:sp>
        <p:sp>
          <p:nvSpPr>
            <p:cNvPr id="540" name="Google Shape;540;p41"/>
            <p:cNvSpPr/>
            <p:nvPr/>
          </p:nvSpPr>
          <p:spPr>
            <a:xfrm>
              <a:off x="6517611" y="1538555"/>
              <a:ext cx="1332588" cy="2892780"/>
            </a:xfrm>
            <a:prstGeom prst="roundRect">
              <a:avLst>
                <a:gd fmla="val 10000"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1"/>
            <p:cNvSpPr/>
            <p:nvPr/>
          </p:nvSpPr>
          <p:spPr>
            <a:xfrm>
              <a:off x="6665676" y="1679218"/>
              <a:ext cx="1332588" cy="2892780"/>
            </a:xfrm>
            <a:prstGeom prst="roundRect">
              <a:avLst>
                <a:gd fmla="val 10000" name="adj"/>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1"/>
            <p:cNvSpPr txBox="1"/>
            <p:nvPr/>
          </p:nvSpPr>
          <p:spPr>
            <a:xfrm>
              <a:off x="6704706" y="1718248"/>
              <a:ext cx="1254528" cy="281472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accent2"/>
                </a:buClr>
                <a:buSzPts val="2000"/>
                <a:buFont typeface="Times New Roman"/>
                <a:buNone/>
              </a:pPr>
              <a:r>
                <a:rPr b="1" lang="en-US" sz="2000">
                  <a:solidFill>
                    <a:schemeClr val="accent2"/>
                  </a:solidFill>
                  <a:latin typeface="Times New Roman"/>
                  <a:ea typeface="Times New Roman"/>
                  <a:cs typeface="Times New Roman"/>
                  <a:sym typeface="Times New Roman"/>
                </a:rPr>
                <a:t>Do thỏa chia tài sản chung trong thời kỳ hôn nhân</a:t>
              </a:r>
              <a:endParaRPr/>
            </a:p>
          </p:txBody>
        </p:sp>
      </p:grpSp>
      <p:pic>
        <p:nvPicPr>
          <p:cNvPr descr="28.jpg" id="543" name="Google Shape;543;p41"/>
          <p:cNvPicPr preferRelativeResize="0"/>
          <p:nvPr/>
        </p:nvPicPr>
        <p:blipFill rotWithShape="1">
          <a:blip r:embed="rId4">
            <a:alphaModFix/>
          </a:blip>
          <a:srcRect b="0" l="0" r="0" t="0"/>
          <a:stretch/>
        </p:blipFill>
        <p:spPr>
          <a:xfrm>
            <a:off x="914400" y="1676400"/>
            <a:ext cx="2260123" cy="1223513"/>
          </a:xfrm>
          <a:prstGeom prst="rect">
            <a:avLst/>
          </a:prstGeom>
          <a:noFill/>
          <a:ln>
            <a:noFill/>
          </a:ln>
        </p:spPr>
      </p:pic>
      <p:pic>
        <p:nvPicPr>
          <p:cNvPr descr="29.jpg" id="544" name="Google Shape;544;p41"/>
          <p:cNvPicPr preferRelativeResize="0"/>
          <p:nvPr/>
        </p:nvPicPr>
        <p:blipFill rotWithShape="1">
          <a:blip r:embed="rId5">
            <a:alphaModFix/>
          </a:blip>
          <a:srcRect b="0" l="0" r="0" t="0"/>
          <a:stretch/>
        </p:blipFill>
        <p:spPr>
          <a:xfrm>
            <a:off x="6553200" y="1676400"/>
            <a:ext cx="2149832" cy="1219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idx="1" type="body"/>
          </p:nvPr>
        </p:nvSpPr>
        <p:spPr>
          <a:xfrm>
            <a:off x="685800" y="1752600"/>
            <a:ext cx="8229600" cy="3657600"/>
          </a:xfrm>
          <a:prstGeom prst="rect">
            <a:avLst/>
          </a:prstGeom>
          <a:noFill/>
          <a:ln>
            <a:noFill/>
          </a:ln>
        </p:spPr>
        <p:txBody>
          <a:bodyPr anchorCtr="0" anchor="t" bIns="45700" lIns="91425" spcFirstLastPara="1" rIns="91425" wrap="square" tIns="45700">
            <a:noAutofit/>
          </a:bodyPr>
          <a:lstStyle/>
          <a:p>
            <a:pPr indent="-457200" lvl="0" marL="914400" rtl="0" algn="just">
              <a:spcBef>
                <a:spcPts val="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Khái quát chung</a:t>
            </a:r>
            <a:endParaRPr/>
          </a:p>
          <a:p>
            <a:pPr indent="-457200" lvl="0" marL="914400" rtl="0" algn="just">
              <a:spcBef>
                <a:spcPts val="400"/>
              </a:spcBef>
              <a:spcAft>
                <a:spcPts val="0"/>
              </a:spcAft>
              <a:buClr>
                <a:schemeClr val="dk1"/>
              </a:buClr>
              <a:buSzPts val="2800"/>
              <a:buAutoNum type="arabicPeriod"/>
            </a:pPr>
            <a:r>
              <a:rPr b="1" lang="en-US" sz="2800">
                <a:latin typeface="Times New Roman"/>
                <a:ea typeface="Times New Roman"/>
                <a:cs typeface="Times New Roman"/>
                <a:sym typeface="Times New Roman"/>
              </a:rPr>
              <a:t>Lịch sử pháp luật hôn nhân gia đình Việt Nam</a:t>
            </a:r>
            <a:endParaRPr/>
          </a:p>
          <a:p>
            <a:pPr indent="-177800" lvl="0" marL="292100" rtl="0" algn="just">
              <a:spcBef>
                <a:spcPts val="40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Luật hôn nhân gia đình năm 1959 </a:t>
            </a:r>
            <a:r>
              <a:rPr lang="en-US" sz="1900">
                <a:solidFill>
                  <a:srgbClr val="FF0000"/>
                </a:solidFill>
                <a:latin typeface="Times New Roman"/>
                <a:ea typeface="Times New Roman"/>
                <a:cs typeface="Times New Roman"/>
                <a:sym typeface="Times New Roman"/>
              </a:rPr>
              <a:t>(ban hành ngày 29/12/1959)</a:t>
            </a:r>
            <a:endParaRPr/>
          </a:p>
          <a:p>
            <a:pPr indent="-177800" lvl="0" marL="292100" rtl="0" algn="just">
              <a:spcBef>
                <a:spcPts val="40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Luật hôn nhân gia đình năm 1986 </a:t>
            </a:r>
            <a:r>
              <a:rPr lang="en-US" sz="1900">
                <a:solidFill>
                  <a:srgbClr val="FF0000"/>
                </a:solidFill>
                <a:latin typeface="Times New Roman"/>
                <a:ea typeface="Times New Roman"/>
                <a:cs typeface="Times New Roman"/>
                <a:sym typeface="Times New Roman"/>
              </a:rPr>
              <a:t>( ban hành ngày 29/12/1986)</a:t>
            </a:r>
            <a:endParaRPr/>
          </a:p>
          <a:p>
            <a:pPr indent="-177800" lvl="0" marL="292100" rtl="0" algn="just">
              <a:spcBef>
                <a:spcPts val="40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Luật hôn nhân gia đình năm 2000 </a:t>
            </a:r>
            <a:r>
              <a:rPr lang="en-US" sz="1900">
                <a:solidFill>
                  <a:srgbClr val="FF0000"/>
                </a:solidFill>
                <a:latin typeface="Times New Roman"/>
                <a:ea typeface="Times New Roman"/>
                <a:cs typeface="Times New Roman"/>
                <a:sym typeface="Times New Roman"/>
              </a:rPr>
              <a:t>(ban hành ngày 09/6/2000)</a:t>
            </a:r>
            <a:endParaRPr/>
          </a:p>
          <a:p>
            <a:pPr indent="-177800" lvl="0" marL="292100" rtl="0" algn="just">
              <a:spcBef>
                <a:spcPts val="40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Luật hôn nhân gia đình năm 2014 </a:t>
            </a:r>
            <a:r>
              <a:rPr lang="en-US" sz="1900">
                <a:solidFill>
                  <a:srgbClr val="FF0000"/>
                </a:solidFill>
                <a:latin typeface="Times New Roman"/>
                <a:ea typeface="Times New Roman"/>
                <a:cs typeface="Times New Roman"/>
                <a:sym typeface="Times New Roman"/>
              </a:rPr>
              <a:t>(ban hành ngày 19/6/2014, hiệu lực ngày 1/1/2015)</a:t>
            </a:r>
            <a:endParaRPr/>
          </a:p>
        </p:txBody>
      </p:sp>
      <p:sp>
        <p:nvSpPr>
          <p:cNvPr id="121" name="Google Shape;121;p15"/>
          <p:cNvSpPr txBox="1"/>
          <p:nvPr/>
        </p:nvSpPr>
        <p:spPr>
          <a:xfrm>
            <a:off x="990600" y="6096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1.png" id="122" name="Google Shape;122;p15"/>
          <p:cNvPicPr preferRelativeResize="0"/>
          <p:nvPr/>
        </p:nvPicPr>
        <p:blipFill rotWithShape="1">
          <a:blip r:embed="rId3">
            <a:alphaModFix/>
          </a:blip>
          <a:srcRect b="0" l="0" r="0" t="0"/>
          <a:stretch/>
        </p:blipFill>
        <p:spPr>
          <a:xfrm>
            <a:off x="6705600" y="304801"/>
            <a:ext cx="2143125" cy="1752600"/>
          </a:xfrm>
          <a:prstGeom prst="rect">
            <a:avLst/>
          </a:prstGeom>
          <a:noFill/>
          <a:ln>
            <a:noFill/>
          </a:ln>
        </p:spPr>
      </p:pic>
      <p:pic>
        <p:nvPicPr>
          <p:cNvPr descr="2.jpg" id="123" name="Google Shape;123;p15"/>
          <p:cNvPicPr preferRelativeResize="0"/>
          <p:nvPr/>
        </p:nvPicPr>
        <p:blipFill rotWithShape="1">
          <a:blip r:embed="rId4">
            <a:alphaModFix/>
          </a:blip>
          <a:srcRect b="0" l="0" r="0" t="0"/>
          <a:stretch/>
        </p:blipFill>
        <p:spPr>
          <a:xfrm>
            <a:off x="3733800" y="4956981"/>
            <a:ext cx="2057400" cy="14432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42"/>
          <p:cNvSpPr txBox="1"/>
          <p:nvPr>
            <p:ph idx="1" type="body"/>
          </p:nvPr>
        </p:nvSpPr>
        <p:spPr>
          <a:xfrm>
            <a:off x="381000" y="6858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III. Quan hệ giữa vợ và chồng</a:t>
            </a:r>
            <a:endParaRPr/>
          </a:p>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2. Chế độ tài sản của vợ chồng</a:t>
            </a:r>
            <a:endParaRPr/>
          </a:p>
        </p:txBody>
      </p:sp>
      <p:sp>
        <p:nvSpPr>
          <p:cNvPr id="551" name="Google Shape;551;p42"/>
          <p:cNvSpPr txBox="1"/>
          <p:nvPr/>
        </p:nvSpPr>
        <p:spPr>
          <a:xfrm>
            <a:off x="990600" y="3810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25.jpg" id="552" name="Google Shape;552;p42"/>
          <p:cNvPicPr preferRelativeResize="0"/>
          <p:nvPr/>
        </p:nvPicPr>
        <p:blipFill rotWithShape="1">
          <a:blip r:embed="rId3">
            <a:alphaModFix/>
          </a:blip>
          <a:srcRect b="0" l="0" r="0" t="0"/>
          <a:stretch/>
        </p:blipFill>
        <p:spPr>
          <a:xfrm>
            <a:off x="6934200" y="304800"/>
            <a:ext cx="2009775" cy="1219200"/>
          </a:xfrm>
          <a:prstGeom prst="rect">
            <a:avLst/>
          </a:prstGeom>
          <a:noFill/>
          <a:ln>
            <a:noFill/>
          </a:ln>
        </p:spPr>
      </p:pic>
      <p:sp>
        <p:nvSpPr>
          <p:cNvPr id="553" name="Google Shape;553;p42"/>
          <p:cNvSpPr txBox="1"/>
          <p:nvPr/>
        </p:nvSpPr>
        <p:spPr>
          <a:xfrm>
            <a:off x="990600" y="1676400"/>
            <a:ext cx="762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54" name="Google Shape;554;p42"/>
          <p:cNvSpPr txBox="1"/>
          <p:nvPr/>
        </p:nvSpPr>
        <p:spPr>
          <a:xfrm>
            <a:off x="990600" y="1600200"/>
            <a:ext cx="7772400" cy="34163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Điều 43. Tài sản riêng của vợ, chồng</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1. </a:t>
            </a:r>
            <a:r>
              <a:rPr b="1" lang="en-US" sz="2400">
                <a:solidFill>
                  <a:srgbClr val="FF0000"/>
                </a:solidFill>
                <a:latin typeface="Times New Roman"/>
                <a:ea typeface="Times New Roman"/>
                <a:cs typeface="Times New Roman"/>
                <a:sym typeface="Times New Roman"/>
              </a:rPr>
              <a:t>Tài sản riêng của vợ, chồng gồm tài sản mà mỗi người có trước khi kết hôn; tài sản được thừa kế riêng, được tặng cho riêng trong thời kỳ hôn nhân; tài sản được chia riêng cho vợ, chồng; tài sản phục vụ nhu cầu thiết yếu của vợ, chồng và tài sản khác mà theo quy định của pháp luật thuộc sở hữu riêng của vợ, chồng.</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2. </a:t>
            </a:r>
            <a:r>
              <a:rPr b="1" lang="en-US" sz="2400">
                <a:solidFill>
                  <a:srgbClr val="FF0000"/>
                </a:solidFill>
                <a:latin typeface="Times New Roman"/>
                <a:ea typeface="Times New Roman"/>
                <a:cs typeface="Times New Roman"/>
                <a:sym typeface="Times New Roman"/>
              </a:rPr>
              <a:t>Tài sản được hình thành từ tài sản riêng của vợ, chồng cũng là tài sản riêng của vợ, chồng</a:t>
            </a:r>
            <a:r>
              <a:rPr lang="en-US" sz="2400">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3"/>
          <p:cNvSpPr txBox="1"/>
          <p:nvPr>
            <p:ph idx="1" type="body"/>
          </p:nvPr>
        </p:nvSpPr>
        <p:spPr>
          <a:xfrm>
            <a:off x="381000" y="6858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III. Quan hệ giữa vợ và chồng</a:t>
            </a:r>
            <a:endParaRPr/>
          </a:p>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2. Chế độ tài sản của vợ chồng</a:t>
            </a:r>
            <a:endParaRPr/>
          </a:p>
        </p:txBody>
      </p:sp>
      <p:sp>
        <p:nvSpPr>
          <p:cNvPr id="561" name="Google Shape;561;p43"/>
          <p:cNvSpPr txBox="1"/>
          <p:nvPr/>
        </p:nvSpPr>
        <p:spPr>
          <a:xfrm>
            <a:off x="990600" y="3810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25.jpg" id="562" name="Google Shape;562;p43"/>
          <p:cNvPicPr preferRelativeResize="0"/>
          <p:nvPr/>
        </p:nvPicPr>
        <p:blipFill rotWithShape="1">
          <a:blip r:embed="rId3">
            <a:alphaModFix/>
          </a:blip>
          <a:srcRect b="0" l="0" r="0" t="0"/>
          <a:stretch/>
        </p:blipFill>
        <p:spPr>
          <a:xfrm>
            <a:off x="6934200" y="304800"/>
            <a:ext cx="2009775" cy="1219200"/>
          </a:xfrm>
          <a:prstGeom prst="rect">
            <a:avLst/>
          </a:prstGeom>
          <a:noFill/>
          <a:ln>
            <a:noFill/>
          </a:ln>
        </p:spPr>
      </p:pic>
      <p:sp>
        <p:nvSpPr>
          <p:cNvPr id="563" name="Google Shape;563;p43"/>
          <p:cNvSpPr txBox="1"/>
          <p:nvPr/>
        </p:nvSpPr>
        <p:spPr>
          <a:xfrm>
            <a:off x="990600" y="1676400"/>
            <a:ext cx="762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564" name="Google Shape;564;p43"/>
          <p:cNvSpPr txBox="1"/>
          <p:nvPr/>
        </p:nvSpPr>
        <p:spPr>
          <a:xfrm>
            <a:off x="990600" y="1828800"/>
            <a:ext cx="7772400" cy="249299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b="1" sz="26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1" lang="en-US" sz="2600">
                <a:solidFill>
                  <a:schemeClr val="dk1"/>
                </a:solidFill>
                <a:latin typeface="Times New Roman"/>
                <a:ea typeface="Times New Roman"/>
                <a:cs typeface="Times New Roman"/>
                <a:sym typeface="Times New Roman"/>
              </a:rPr>
              <a:t>Trong trường hợp </a:t>
            </a:r>
            <a:r>
              <a:rPr b="1" lang="en-US" sz="2600">
                <a:solidFill>
                  <a:schemeClr val="accent2"/>
                </a:solidFill>
                <a:latin typeface="Times New Roman"/>
                <a:ea typeface="Times New Roman"/>
                <a:cs typeface="Times New Roman"/>
                <a:sym typeface="Times New Roman"/>
              </a:rPr>
              <a:t>không có căn cứ để chứng minh </a:t>
            </a:r>
            <a:r>
              <a:rPr b="1" lang="en-US" sz="2600">
                <a:solidFill>
                  <a:schemeClr val="dk1"/>
                </a:solidFill>
                <a:latin typeface="Times New Roman"/>
                <a:ea typeface="Times New Roman"/>
                <a:cs typeface="Times New Roman"/>
                <a:sym typeface="Times New Roman"/>
              </a:rPr>
              <a:t>tài sản mà vợ, chồng đang có tranh chấp là </a:t>
            </a:r>
            <a:r>
              <a:rPr b="1" lang="en-US" sz="2600">
                <a:solidFill>
                  <a:schemeClr val="accent2"/>
                </a:solidFill>
                <a:latin typeface="Times New Roman"/>
                <a:ea typeface="Times New Roman"/>
                <a:cs typeface="Times New Roman"/>
                <a:sym typeface="Times New Roman"/>
              </a:rPr>
              <a:t>tài sản riêng </a:t>
            </a:r>
            <a:r>
              <a:rPr b="1" lang="en-US" sz="2600">
                <a:solidFill>
                  <a:schemeClr val="dk1"/>
                </a:solidFill>
                <a:latin typeface="Times New Roman"/>
                <a:ea typeface="Times New Roman"/>
                <a:cs typeface="Times New Roman"/>
                <a:sym typeface="Times New Roman"/>
              </a:rPr>
              <a:t>của mỗi bên thì tài sản đó </a:t>
            </a:r>
            <a:r>
              <a:rPr b="1" lang="en-US" sz="2600">
                <a:solidFill>
                  <a:schemeClr val="accent2"/>
                </a:solidFill>
                <a:latin typeface="Times New Roman"/>
                <a:ea typeface="Times New Roman"/>
                <a:cs typeface="Times New Roman"/>
                <a:sym typeface="Times New Roman"/>
              </a:rPr>
              <a:t>được coi là tài sản chung.</a:t>
            </a:r>
            <a:endParaRPr/>
          </a:p>
          <a:p>
            <a:pPr indent="0" lvl="0" marL="0" marR="0" rtl="0" algn="just">
              <a:spcBef>
                <a:spcPts val="0"/>
              </a:spcBef>
              <a:spcAft>
                <a:spcPts val="0"/>
              </a:spcAft>
              <a:buNone/>
            </a:pPr>
            <a:r>
              <a:t/>
            </a:r>
            <a:endParaRPr b="1" sz="2600">
              <a:solidFill>
                <a:schemeClr val="accent2"/>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600">
                <a:solidFill>
                  <a:schemeClr val="dk1"/>
                </a:solidFill>
                <a:latin typeface="Times New Roman"/>
                <a:ea typeface="Times New Roman"/>
                <a:cs typeface="Times New Roman"/>
                <a:sym typeface="Times New Roman"/>
              </a:rPr>
              <a:t>(Khoản 3, Điều 33, Luật hôn nhân gia đình 2014)</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44"/>
          <p:cNvSpPr txBox="1"/>
          <p:nvPr>
            <p:ph idx="1" type="body"/>
          </p:nvPr>
        </p:nvSpPr>
        <p:spPr>
          <a:xfrm>
            <a:off x="381000" y="1143000"/>
            <a:ext cx="8077200" cy="6096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IV. Chấm dứt hôn nhân</a:t>
            </a:r>
            <a:endParaRPr/>
          </a:p>
        </p:txBody>
      </p:sp>
      <p:sp>
        <p:nvSpPr>
          <p:cNvPr id="571" name="Google Shape;571;p44"/>
          <p:cNvSpPr txBox="1"/>
          <p:nvPr/>
        </p:nvSpPr>
        <p:spPr>
          <a:xfrm>
            <a:off x="990600" y="757535"/>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12.jpg" id="572" name="Google Shape;572;p44"/>
          <p:cNvPicPr preferRelativeResize="0"/>
          <p:nvPr/>
        </p:nvPicPr>
        <p:blipFill rotWithShape="1">
          <a:blip r:embed="rId3">
            <a:alphaModFix/>
          </a:blip>
          <a:srcRect b="0" l="0" r="0" t="0"/>
          <a:stretch/>
        </p:blipFill>
        <p:spPr>
          <a:xfrm>
            <a:off x="6324600" y="381000"/>
            <a:ext cx="2562225" cy="1781175"/>
          </a:xfrm>
          <a:prstGeom prst="rect">
            <a:avLst/>
          </a:prstGeom>
          <a:noFill/>
          <a:ln>
            <a:noFill/>
          </a:ln>
        </p:spPr>
      </p:pic>
      <p:sp>
        <p:nvSpPr>
          <p:cNvPr id="573" name="Google Shape;573;p44"/>
          <p:cNvSpPr txBox="1"/>
          <p:nvPr/>
        </p:nvSpPr>
        <p:spPr>
          <a:xfrm>
            <a:off x="914400" y="2133600"/>
            <a:ext cx="7924800" cy="452431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Điều 51. Quyền yêu cầu giải quyết ly hôn</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1. </a:t>
            </a:r>
            <a:r>
              <a:rPr b="1" lang="en-US" sz="2400">
                <a:solidFill>
                  <a:srgbClr val="FF0000"/>
                </a:solidFill>
                <a:latin typeface="Times New Roman"/>
                <a:ea typeface="Times New Roman"/>
                <a:cs typeface="Times New Roman"/>
                <a:sym typeface="Times New Roman"/>
              </a:rPr>
              <a:t>Vợ, chồng </a:t>
            </a:r>
            <a:r>
              <a:rPr lang="en-US" sz="2400">
                <a:solidFill>
                  <a:schemeClr val="dk1"/>
                </a:solidFill>
                <a:latin typeface="Times New Roman"/>
                <a:ea typeface="Times New Roman"/>
                <a:cs typeface="Times New Roman"/>
                <a:sym typeface="Times New Roman"/>
              </a:rPr>
              <a:t>hoặc </a:t>
            </a:r>
            <a:r>
              <a:rPr b="1" lang="en-US" sz="2400">
                <a:solidFill>
                  <a:srgbClr val="FF0000"/>
                </a:solidFill>
                <a:latin typeface="Times New Roman"/>
                <a:ea typeface="Times New Roman"/>
                <a:cs typeface="Times New Roman"/>
                <a:sym typeface="Times New Roman"/>
              </a:rPr>
              <a:t>cả hai người </a:t>
            </a:r>
            <a:r>
              <a:rPr lang="en-US" sz="2400">
                <a:solidFill>
                  <a:schemeClr val="dk1"/>
                </a:solidFill>
                <a:latin typeface="Times New Roman"/>
                <a:ea typeface="Times New Roman"/>
                <a:cs typeface="Times New Roman"/>
                <a:sym typeface="Times New Roman"/>
              </a:rPr>
              <a:t>có quyền yêu cầu Tòa án giải quyết ly hôn.</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2. </a:t>
            </a:r>
            <a:r>
              <a:rPr b="1" lang="en-US" sz="2400">
                <a:solidFill>
                  <a:srgbClr val="FF0000"/>
                </a:solidFill>
                <a:latin typeface="Times New Roman"/>
                <a:ea typeface="Times New Roman"/>
                <a:cs typeface="Times New Roman"/>
                <a:sym typeface="Times New Roman"/>
              </a:rPr>
              <a:t>Cha, mẹ, người thân thích </a:t>
            </a:r>
            <a:r>
              <a:rPr lang="en-US" sz="2400">
                <a:solidFill>
                  <a:schemeClr val="dk1"/>
                </a:solidFill>
                <a:latin typeface="Times New Roman"/>
                <a:ea typeface="Times New Roman"/>
                <a:cs typeface="Times New Roman"/>
                <a:sym typeface="Times New Roman"/>
              </a:rPr>
              <a:t>khác có quyền yêu cầu Tòa án giải quyết ly hôn </a:t>
            </a:r>
            <a:r>
              <a:rPr lang="en-US" sz="2400">
                <a:solidFill>
                  <a:srgbClr val="FF0000"/>
                </a:solidFill>
                <a:latin typeface="Times New Roman"/>
                <a:ea typeface="Times New Roman"/>
                <a:cs typeface="Times New Roman"/>
                <a:sym typeface="Times New Roman"/>
              </a:rPr>
              <a:t>khi một bên vợ, chồng do bị bệnh tâm thần hoặc mắc bệnh khác mà không thể nhận thức, làm chủ được hành vi của mình</a:t>
            </a:r>
            <a:r>
              <a:rPr lang="en-US" sz="2400">
                <a:solidFill>
                  <a:schemeClr val="dk1"/>
                </a:solidFill>
                <a:latin typeface="Times New Roman"/>
                <a:ea typeface="Times New Roman"/>
                <a:cs typeface="Times New Roman"/>
                <a:sym typeface="Times New Roman"/>
              </a:rPr>
              <a:t>, đồng thời là </a:t>
            </a:r>
            <a:r>
              <a:rPr lang="en-US" sz="2400">
                <a:solidFill>
                  <a:srgbClr val="FF0000"/>
                </a:solidFill>
                <a:latin typeface="Times New Roman"/>
                <a:ea typeface="Times New Roman"/>
                <a:cs typeface="Times New Roman"/>
                <a:sym typeface="Times New Roman"/>
              </a:rPr>
              <a:t>nạn nhân của bạo lực gia đình do chồng, vợ của họ gây ra làm ảnh hưởng nghiêm trọng đến tính mạng, sức khỏe, tinh thần của họ.</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3. </a:t>
            </a:r>
            <a:r>
              <a:rPr b="1" lang="en-US" sz="2400">
                <a:solidFill>
                  <a:srgbClr val="FF0000"/>
                </a:solidFill>
                <a:latin typeface="Times New Roman"/>
                <a:ea typeface="Times New Roman"/>
                <a:cs typeface="Times New Roman"/>
                <a:sym typeface="Times New Roman"/>
              </a:rPr>
              <a:t>Chồng không có quyền yêu cầu ly hôn </a:t>
            </a:r>
            <a:r>
              <a:rPr lang="en-US" sz="2400">
                <a:solidFill>
                  <a:schemeClr val="dk1"/>
                </a:solidFill>
                <a:latin typeface="Times New Roman"/>
                <a:ea typeface="Times New Roman"/>
                <a:cs typeface="Times New Roman"/>
                <a:sym typeface="Times New Roman"/>
              </a:rPr>
              <a:t>trong trường hợp </a:t>
            </a:r>
            <a:r>
              <a:rPr b="1" lang="en-US" sz="2400">
                <a:solidFill>
                  <a:srgbClr val="FF0000"/>
                </a:solidFill>
                <a:latin typeface="Times New Roman"/>
                <a:ea typeface="Times New Roman"/>
                <a:cs typeface="Times New Roman"/>
                <a:sym typeface="Times New Roman"/>
              </a:rPr>
              <a:t>vợ đang có thai, sinh con hoặc đang nuôi con dưới 12 tháng tuổi.</a:t>
            </a:r>
            <a:endParaRPr/>
          </a:p>
        </p:txBody>
      </p:sp>
      <p:sp>
        <p:nvSpPr>
          <p:cNvPr id="574" name="Google Shape;574;p44"/>
          <p:cNvSpPr txBox="1"/>
          <p:nvPr/>
        </p:nvSpPr>
        <p:spPr>
          <a:xfrm>
            <a:off x="990600" y="1676400"/>
            <a:ext cx="34290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1. Ly hôn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45"/>
          <p:cNvSpPr txBox="1"/>
          <p:nvPr>
            <p:ph idx="1" type="body"/>
          </p:nvPr>
        </p:nvSpPr>
        <p:spPr>
          <a:xfrm>
            <a:off x="381000" y="11430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IV. Chấm dứt hôn nhân</a:t>
            </a:r>
            <a:endParaRPr/>
          </a:p>
        </p:txBody>
      </p:sp>
      <p:sp>
        <p:nvSpPr>
          <p:cNvPr id="581" name="Google Shape;581;p45"/>
          <p:cNvSpPr txBox="1"/>
          <p:nvPr/>
        </p:nvSpPr>
        <p:spPr>
          <a:xfrm>
            <a:off x="990600" y="757535"/>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12.jpg" id="582" name="Google Shape;582;p45"/>
          <p:cNvPicPr preferRelativeResize="0"/>
          <p:nvPr/>
        </p:nvPicPr>
        <p:blipFill rotWithShape="1">
          <a:blip r:embed="rId3">
            <a:alphaModFix/>
          </a:blip>
          <a:srcRect b="0" l="0" r="0" t="0"/>
          <a:stretch/>
        </p:blipFill>
        <p:spPr>
          <a:xfrm>
            <a:off x="6324600" y="381000"/>
            <a:ext cx="2562225" cy="1781175"/>
          </a:xfrm>
          <a:prstGeom prst="rect">
            <a:avLst/>
          </a:prstGeom>
          <a:noFill/>
          <a:ln>
            <a:noFill/>
          </a:ln>
        </p:spPr>
      </p:pic>
      <p:sp>
        <p:nvSpPr>
          <p:cNvPr id="583" name="Google Shape;583;p45"/>
          <p:cNvSpPr txBox="1"/>
          <p:nvPr/>
        </p:nvSpPr>
        <p:spPr>
          <a:xfrm>
            <a:off x="914400" y="2133600"/>
            <a:ext cx="7924800" cy="341632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400">
                <a:solidFill>
                  <a:schemeClr val="dk1"/>
                </a:solidFill>
                <a:latin typeface="Times New Roman"/>
                <a:ea typeface="Times New Roman"/>
                <a:cs typeface="Times New Roman"/>
                <a:sym typeface="Times New Roman"/>
              </a:rPr>
              <a:t>Điều 55. Thuận tình ly hôn</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Trong trường hợp </a:t>
            </a:r>
            <a:r>
              <a:rPr b="1" i="1" lang="en-US" sz="2400">
                <a:solidFill>
                  <a:srgbClr val="FF0000"/>
                </a:solidFill>
                <a:latin typeface="Times New Roman"/>
                <a:ea typeface="Times New Roman"/>
                <a:cs typeface="Times New Roman"/>
                <a:sym typeface="Times New Roman"/>
              </a:rPr>
              <a:t>vợ chồng cùng yêu cầu ly hôn</a:t>
            </a:r>
            <a:r>
              <a:rPr i="1" lang="en-US" sz="2400">
                <a:solidFill>
                  <a:schemeClr val="dk1"/>
                </a:solidFill>
                <a:latin typeface="Times New Roman"/>
                <a:ea typeface="Times New Roman"/>
                <a:cs typeface="Times New Roman"/>
                <a:sym typeface="Times New Roman"/>
              </a:rPr>
              <a:t>, nếu xét thấy hai bên </a:t>
            </a:r>
            <a:r>
              <a:rPr i="1" lang="en-US" sz="2400">
                <a:solidFill>
                  <a:srgbClr val="FF0000"/>
                </a:solidFill>
                <a:latin typeface="Times New Roman"/>
                <a:ea typeface="Times New Roman"/>
                <a:cs typeface="Times New Roman"/>
                <a:sym typeface="Times New Roman"/>
              </a:rPr>
              <a:t>thật sự tự nguyện ly hôn và đã thỏa thuận về việc chia tài sản, việc trông nom, nuôi dưỡng, chăm sóc, giáo dục con </a:t>
            </a:r>
            <a:r>
              <a:rPr i="1" lang="en-US" sz="2400">
                <a:solidFill>
                  <a:schemeClr val="dk1"/>
                </a:solidFill>
                <a:latin typeface="Times New Roman"/>
                <a:ea typeface="Times New Roman"/>
                <a:cs typeface="Times New Roman"/>
                <a:sym typeface="Times New Roman"/>
              </a:rPr>
              <a:t>trên cơ sở bảo đảm quyền lợi chính đáng của vợ và con thì </a:t>
            </a:r>
            <a:r>
              <a:rPr i="1" lang="en-US" sz="2400">
                <a:solidFill>
                  <a:srgbClr val="FF0000"/>
                </a:solidFill>
                <a:latin typeface="Times New Roman"/>
                <a:ea typeface="Times New Roman"/>
                <a:cs typeface="Times New Roman"/>
                <a:sym typeface="Times New Roman"/>
              </a:rPr>
              <a:t>Tòa án công nhận thuận tình ly hôn;</a:t>
            </a:r>
            <a:r>
              <a:rPr i="1" lang="en-US" sz="2400">
                <a:solidFill>
                  <a:schemeClr val="dk1"/>
                </a:solidFill>
                <a:latin typeface="Times New Roman"/>
                <a:ea typeface="Times New Roman"/>
                <a:cs typeface="Times New Roman"/>
                <a:sym typeface="Times New Roman"/>
              </a:rPr>
              <a:t> nếu không thỏa thuận được hoặc có thỏa thuận nhưng không bảo đảm quyền lợi chính đáng của vợ và con thì Tòa án giải quyết việc ly hôn.</a:t>
            </a:r>
            <a:endParaRPr/>
          </a:p>
          <a:p>
            <a:pPr indent="0" lvl="0" marL="0" marR="0" rtl="0" algn="just">
              <a:spcBef>
                <a:spcPts val="0"/>
              </a:spcBef>
              <a:spcAft>
                <a:spcPts val="0"/>
              </a:spcAft>
              <a:buNone/>
            </a:pPr>
            <a:r>
              <a:t/>
            </a:r>
            <a:endParaRPr b="1" sz="2400">
              <a:solidFill>
                <a:srgbClr val="FF0000"/>
              </a:solidFill>
              <a:latin typeface="Times New Roman"/>
              <a:ea typeface="Times New Roman"/>
              <a:cs typeface="Times New Roman"/>
              <a:sym typeface="Times New Roman"/>
            </a:endParaRPr>
          </a:p>
        </p:txBody>
      </p:sp>
      <p:sp>
        <p:nvSpPr>
          <p:cNvPr id="584" name="Google Shape;584;p45"/>
          <p:cNvSpPr txBox="1"/>
          <p:nvPr/>
        </p:nvSpPr>
        <p:spPr>
          <a:xfrm>
            <a:off x="990600" y="1676400"/>
            <a:ext cx="34290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1. Ly hôn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46"/>
          <p:cNvSpPr txBox="1"/>
          <p:nvPr>
            <p:ph idx="1" type="body"/>
          </p:nvPr>
        </p:nvSpPr>
        <p:spPr>
          <a:xfrm>
            <a:off x="381000" y="6096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IV. Chấm dứt hôn nhân</a:t>
            </a:r>
            <a:endParaRPr/>
          </a:p>
        </p:txBody>
      </p:sp>
      <p:sp>
        <p:nvSpPr>
          <p:cNvPr id="591" name="Google Shape;591;p46"/>
          <p:cNvSpPr txBox="1"/>
          <p:nvPr/>
        </p:nvSpPr>
        <p:spPr>
          <a:xfrm>
            <a:off x="990600" y="300335"/>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sp>
        <p:nvSpPr>
          <p:cNvPr id="592" name="Google Shape;592;p46"/>
          <p:cNvSpPr txBox="1"/>
          <p:nvPr/>
        </p:nvSpPr>
        <p:spPr>
          <a:xfrm>
            <a:off x="990600" y="1676400"/>
            <a:ext cx="762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pic>
        <p:nvPicPr>
          <p:cNvPr descr="12.jpg" id="593" name="Google Shape;593;p46"/>
          <p:cNvPicPr preferRelativeResize="0"/>
          <p:nvPr/>
        </p:nvPicPr>
        <p:blipFill rotWithShape="1">
          <a:blip r:embed="rId3">
            <a:alphaModFix/>
          </a:blip>
          <a:srcRect b="0" l="0" r="0" t="0"/>
          <a:stretch/>
        </p:blipFill>
        <p:spPr>
          <a:xfrm>
            <a:off x="6324600" y="381001"/>
            <a:ext cx="2562225" cy="914400"/>
          </a:xfrm>
          <a:prstGeom prst="rect">
            <a:avLst/>
          </a:prstGeom>
          <a:noFill/>
          <a:ln>
            <a:noFill/>
          </a:ln>
        </p:spPr>
      </p:pic>
      <p:sp>
        <p:nvSpPr>
          <p:cNvPr id="594" name="Google Shape;594;p46"/>
          <p:cNvSpPr txBox="1"/>
          <p:nvPr/>
        </p:nvSpPr>
        <p:spPr>
          <a:xfrm>
            <a:off x="914400" y="1366421"/>
            <a:ext cx="7924800" cy="526297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Điều 56. Ly hôn theo yêu cầu của một bên</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1. Khi vợ hoặc chồng yêu cầu ly hôn mà hòa giải tại Tòa án không thành thì </a:t>
            </a:r>
            <a:r>
              <a:rPr lang="en-US" sz="2400">
                <a:solidFill>
                  <a:srgbClr val="FF0000"/>
                </a:solidFill>
                <a:latin typeface="Times New Roman"/>
                <a:ea typeface="Times New Roman"/>
                <a:cs typeface="Times New Roman"/>
                <a:sym typeface="Times New Roman"/>
              </a:rPr>
              <a:t>Tòa án giải quyết cho ly hôn </a:t>
            </a:r>
            <a:r>
              <a:rPr lang="en-US" sz="2400">
                <a:solidFill>
                  <a:schemeClr val="dk1"/>
                </a:solidFill>
                <a:latin typeface="Times New Roman"/>
                <a:ea typeface="Times New Roman"/>
                <a:cs typeface="Times New Roman"/>
                <a:sym typeface="Times New Roman"/>
              </a:rPr>
              <a:t>nếu </a:t>
            </a:r>
            <a:r>
              <a:rPr lang="en-US" sz="2400">
                <a:solidFill>
                  <a:srgbClr val="FF0000"/>
                </a:solidFill>
                <a:latin typeface="Times New Roman"/>
                <a:ea typeface="Times New Roman"/>
                <a:cs typeface="Times New Roman"/>
                <a:sym typeface="Times New Roman"/>
              </a:rPr>
              <a:t>có căn cứ về việc vợ, chồng có hành vi bạo lực gia đình hoặc vi phạm nghiêm trọng quyền, nghĩa vụ của vợ, chồng làm cho hôn nhân lâm vào tình trạng trầm trọng, đời sống chung không thể kéo dài, mục đích của hôn nhân không đạt được</a:t>
            </a:r>
            <a:r>
              <a:rPr lang="en-US" sz="2400">
                <a:solidFill>
                  <a:schemeClr val="dk1"/>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2. Trong trường hợp vợ hoặc chồng của người bị Tòa án tuyên bố mất tích yêu cầu ly hôn thì Tòa án giải quyết cho ly hôn.</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3. Trong trường hợp có yêu cầu ly hôn theo quy định tại khoản 2 Điều 51 của Luật này thì Tòa án giải quyết cho ly hôn nếu có căn cứ về việc chồng, vợ có hành vi bạo lực gia đình làm ảnh hưởng nghiêm trọng đến tính mạng, sức khỏe, tinh thần của người kia.</a:t>
            </a:r>
            <a:endParaRPr/>
          </a:p>
        </p:txBody>
      </p:sp>
      <p:sp>
        <p:nvSpPr>
          <p:cNvPr id="595" name="Google Shape;595;p46"/>
          <p:cNvSpPr txBox="1"/>
          <p:nvPr/>
        </p:nvSpPr>
        <p:spPr>
          <a:xfrm>
            <a:off x="914400" y="914400"/>
            <a:ext cx="34290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1. Ly hôn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pic>
        <p:nvPicPr>
          <p:cNvPr descr="7.png" id="600" name="Google Shape;600;p47"/>
          <p:cNvPicPr preferRelativeResize="0"/>
          <p:nvPr/>
        </p:nvPicPr>
        <p:blipFill rotWithShape="1">
          <a:blip r:embed="rId3">
            <a:alphaModFix/>
          </a:blip>
          <a:srcRect b="0" l="0" r="0" t="0"/>
          <a:stretch/>
        </p:blipFill>
        <p:spPr>
          <a:xfrm>
            <a:off x="0" y="0"/>
            <a:ext cx="4572000" cy="6870878"/>
          </a:xfrm>
          <a:prstGeom prst="rect">
            <a:avLst/>
          </a:prstGeom>
          <a:noFill/>
          <a:ln>
            <a:noFill/>
          </a:ln>
        </p:spPr>
      </p:pic>
      <p:pic>
        <p:nvPicPr>
          <p:cNvPr descr="32.jpg" id="601" name="Google Shape;601;p47"/>
          <p:cNvPicPr preferRelativeResize="0"/>
          <p:nvPr/>
        </p:nvPicPr>
        <p:blipFill rotWithShape="1">
          <a:blip r:embed="rId4">
            <a:alphaModFix/>
          </a:blip>
          <a:srcRect b="0" l="0" r="0" t="0"/>
          <a:stretch/>
        </p:blipFill>
        <p:spPr>
          <a:xfrm>
            <a:off x="4648200" y="0"/>
            <a:ext cx="4495800" cy="6858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8"/>
          <p:cNvSpPr txBox="1"/>
          <p:nvPr>
            <p:ph idx="1" type="body"/>
          </p:nvPr>
        </p:nvSpPr>
        <p:spPr>
          <a:xfrm>
            <a:off x="381000" y="6096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IV. Chấm dứt hôn nhân</a:t>
            </a:r>
            <a:endParaRPr/>
          </a:p>
        </p:txBody>
      </p:sp>
      <p:sp>
        <p:nvSpPr>
          <p:cNvPr id="608" name="Google Shape;608;p48"/>
          <p:cNvSpPr txBox="1"/>
          <p:nvPr/>
        </p:nvSpPr>
        <p:spPr>
          <a:xfrm>
            <a:off x="990600" y="300335"/>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sp>
        <p:nvSpPr>
          <p:cNvPr id="609" name="Google Shape;609;p48"/>
          <p:cNvSpPr txBox="1"/>
          <p:nvPr/>
        </p:nvSpPr>
        <p:spPr>
          <a:xfrm>
            <a:off x="990600" y="1676400"/>
            <a:ext cx="762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pic>
        <p:nvPicPr>
          <p:cNvPr descr="12.jpg" id="610" name="Google Shape;610;p48"/>
          <p:cNvPicPr preferRelativeResize="0"/>
          <p:nvPr/>
        </p:nvPicPr>
        <p:blipFill rotWithShape="1">
          <a:blip r:embed="rId3">
            <a:alphaModFix/>
          </a:blip>
          <a:srcRect b="0" l="0" r="0" t="0"/>
          <a:stretch/>
        </p:blipFill>
        <p:spPr>
          <a:xfrm>
            <a:off x="6324600" y="381001"/>
            <a:ext cx="2562225" cy="914400"/>
          </a:xfrm>
          <a:prstGeom prst="rect">
            <a:avLst/>
          </a:prstGeom>
          <a:noFill/>
          <a:ln>
            <a:noFill/>
          </a:ln>
        </p:spPr>
      </p:pic>
      <p:sp>
        <p:nvSpPr>
          <p:cNvPr id="611" name="Google Shape;611;p48"/>
          <p:cNvSpPr txBox="1"/>
          <p:nvPr/>
        </p:nvSpPr>
        <p:spPr>
          <a:xfrm>
            <a:off x="838200" y="1600200"/>
            <a:ext cx="7924800" cy="378565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i="1" lang="en-US" sz="2400">
                <a:solidFill>
                  <a:schemeClr val="dk1"/>
                </a:solidFill>
                <a:latin typeface="Times New Roman"/>
                <a:ea typeface="Times New Roman"/>
                <a:cs typeface="Times New Roman"/>
                <a:sym typeface="Times New Roman"/>
              </a:rPr>
              <a:t>Điều 57. Thời điểm chấm dứt hôn nhân và trách nhiệm gửi bản án, quyết định ly hôn</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1. Quan hệ hôn nhân chấm dứt </a:t>
            </a:r>
            <a:r>
              <a:rPr i="1" lang="en-US" sz="2400">
                <a:solidFill>
                  <a:srgbClr val="FF0000"/>
                </a:solidFill>
                <a:latin typeface="Times New Roman"/>
                <a:ea typeface="Times New Roman"/>
                <a:cs typeface="Times New Roman"/>
                <a:sym typeface="Times New Roman"/>
              </a:rPr>
              <a:t>kể từ ngày bản án, quyết định ly hôn của Tòa án có hiệu lực pháp luật.</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2. Tòa án đã giải quyết ly hôn phải gửi bản án, quyết định ly hôn đã có hiệu lực pháp luật cho cơ quan đã thực hiện việc đăng ký kết hôn để ghi vào sổ hộ tịch; hai bên ly hôn; cá nhân, cơ quan, tổ chức khác theo quy định của Bộ luật tố tụng dân sự và các luật khác có liên quan.</a:t>
            </a:r>
            <a:endParaRPr/>
          </a:p>
          <a:p>
            <a:pPr indent="0" lvl="0" marL="0" marR="0" rtl="0" algn="just">
              <a:spcBef>
                <a:spcPts val="0"/>
              </a:spcBef>
              <a:spcAft>
                <a:spcPts val="0"/>
              </a:spcAft>
              <a:buNone/>
            </a:pPr>
            <a:r>
              <a:t/>
            </a:r>
            <a:endParaRPr i="1" sz="2400">
              <a:solidFill>
                <a:schemeClr val="dk1"/>
              </a:solidFill>
              <a:latin typeface="Times New Roman"/>
              <a:ea typeface="Times New Roman"/>
              <a:cs typeface="Times New Roman"/>
              <a:sym typeface="Times New Roman"/>
            </a:endParaRPr>
          </a:p>
        </p:txBody>
      </p:sp>
      <p:sp>
        <p:nvSpPr>
          <p:cNvPr id="612" name="Google Shape;612;p48"/>
          <p:cNvSpPr txBox="1"/>
          <p:nvPr/>
        </p:nvSpPr>
        <p:spPr>
          <a:xfrm>
            <a:off x="914400" y="1066800"/>
            <a:ext cx="34290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1. Ly hôn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pic>
        <p:nvPicPr>
          <p:cNvPr descr="22.jpg" id="618" name="Google Shape;618;p49"/>
          <p:cNvPicPr preferRelativeResize="0"/>
          <p:nvPr/>
        </p:nvPicPr>
        <p:blipFill rotWithShape="1">
          <a:blip r:embed="rId3">
            <a:alphaModFix/>
          </a:blip>
          <a:srcRect b="0" l="0" r="0" t="0"/>
          <a:stretch/>
        </p:blipFill>
        <p:spPr>
          <a:xfrm>
            <a:off x="6629400" y="4114800"/>
            <a:ext cx="2365244" cy="1771650"/>
          </a:xfrm>
          <a:prstGeom prst="rect">
            <a:avLst/>
          </a:prstGeom>
          <a:noFill/>
          <a:ln>
            <a:noFill/>
          </a:ln>
        </p:spPr>
      </p:pic>
      <p:sp>
        <p:nvSpPr>
          <p:cNvPr id="619" name="Google Shape;619;p49"/>
          <p:cNvSpPr txBox="1"/>
          <p:nvPr>
            <p:ph idx="1" type="body"/>
          </p:nvPr>
        </p:nvSpPr>
        <p:spPr>
          <a:xfrm>
            <a:off x="381000" y="6096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IV. Chấm dứt hôn nhân</a:t>
            </a:r>
            <a:endParaRPr/>
          </a:p>
        </p:txBody>
      </p:sp>
      <p:sp>
        <p:nvSpPr>
          <p:cNvPr id="620" name="Google Shape;620;p49"/>
          <p:cNvSpPr txBox="1"/>
          <p:nvPr/>
        </p:nvSpPr>
        <p:spPr>
          <a:xfrm>
            <a:off x="990600" y="300335"/>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sp>
        <p:nvSpPr>
          <p:cNvPr id="621" name="Google Shape;621;p49"/>
          <p:cNvSpPr txBox="1"/>
          <p:nvPr/>
        </p:nvSpPr>
        <p:spPr>
          <a:xfrm>
            <a:off x="990600" y="1676400"/>
            <a:ext cx="762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622" name="Google Shape;622;p49"/>
          <p:cNvSpPr txBox="1"/>
          <p:nvPr/>
        </p:nvSpPr>
        <p:spPr>
          <a:xfrm>
            <a:off x="914400" y="1066800"/>
            <a:ext cx="77724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2. Vợ/Chồng chết hoặc Tòa án tuyên là bố đã chết</a:t>
            </a:r>
            <a:endParaRPr/>
          </a:p>
        </p:txBody>
      </p:sp>
      <p:pic>
        <p:nvPicPr>
          <p:cNvPr descr="33.jpg" id="623" name="Google Shape;623;p49"/>
          <p:cNvPicPr preferRelativeResize="0"/>
          <p:nvPr/>
        </p:nvPicPr>
        <p:blipFill rotWithShape="1">
          <a:blip r:embed="rId4">
            <a:alphaModFix/>
          </a:blip>
          <a:srcRect b="0" l="0" r="0" t="0"/>
          <a:stretch/>
        </p:blipFill>
        <p:spPr>
          <a:xfrm>
            <a:off x="7086600" y="1981200"/>
            <a:ext cx="1538591" cy="1981200"/>
          </a:xfrm>
          <a:prstGeom prst="rect">
            <a:avLst/>
          </a:prstGeom>
          <a:noFill/>
          <a:ln>
            <a:noFill/>
          </a:ln>
        </p:spPr>
      </p:pic>
      <p:grpSp>
        <p:nvGrpSpPr>
          <p:cNvPr id="624" name="Google Shape;624;p49"/>
          <p:cNvGrpSpPr/>
          <p:nvPr/>
        </p:nvGrpSpPr>
        <p:grpSpPr>
          <a:xfrm>
            <a:off x="685800" y="2008179"/>
            <a:ext cx="6096000" cy="4010041"/>
            <a:chOff x="0" y="26979"/>
            <a:chExt cx="6096000" cy="4010041"/>
          </a:xfrm>
        </p:grpSpPr>
        <p:sp>
          <p:nvSpPr>
            <p:cNvPr id="625" name="Google Shape;625;p49"/>
            <p:cNvSpPr/>
            <p:nvPr/>
          </p:nvSpPr>
          <p:spPr>
            <a:xfrm>
              <a:off x="0" y="720699"/>
              <a:ext cx="6096000" cy="11844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9"/>
            <p:cNvSpPr/>
            <p:nvPr/>
          </p:nvSpPr>
          <p:spPr>
            <a:xfrm>
              <a:off x="290214" y="26979"/>
              <a:ext cx="5804291" cy="138744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9"/>
            <p:cNvSpPr txBox="1"/>
            <p:nvPr/>
          </p:nvSpPr>
          <p:spPr>
            <a:xfrm>
              <a:off x="357943" y="94708"/>
              <a:ext cx="5668833" cy="1251982"/>
            </a:xfrm>
            <a:prstGeom prst="rect">
              <a:avLst/>
            </a:prstGeom>
            <a:noFill/>
            <a:ln>
              <a:noFill/>
            </a:ln>
          </p:spPr>
          <p:txBody>
            <a:bodyPr anchorCtr="0" anchor="ctr" bIns="0" lIns="161275" spcFirstLastPara="1" rIns="161275" wrap="square" tIns="0">
              <a:noAutofit/>
            </a:bodyPr>
            <a:lstStyle/>
            <a:p>
              <a:pPr indent="0" lvl="0" marL="0" marR="0" rtl="0" algn="l">
                <a:lnSpc>
                  <a:spcPct val="90000"/>
                </a:lnSpc>
                <a:spcBef>
                  <a:spcPts val="0"/>
                </a:spcBef>
                <a:spcAft>
                  <a:spcPts val="0"/>
                </a:spcAft>
                <a:buClr>
                  <a:schemeClr val="lt1"/>
                </a:buClr>
                <a:buSzPts val="4700"/>
                <a:buFont typeface="Times New Roman"/>
                <a:buNone/>
              </a:pPr>
              <a:r>
                <a:rPr lang="en-US" sz="4700">
                  <a:solidFill>
                    <a:schemeClr val="lt1"/>
                  </a:solidFill>
                  <a:latin typeface="Times New Roman"/>
                  <a:ea typeface="Times New Roman"/>
                  <a:cs typeface="Times New Roman"/>
                  <a:sym typeface="Times New Roman"/>
                </a:rPr>
                <a:t>Vợ hoặc chồng chết về sinh học</a:t>
              </a:r>
              <a:endParaRPr/>
            </a:p>
          </p:txBody>
        </p:sp>
        <p:sp>
          <p:nvSpPr>
            <p:cNvPr id="628" name="Google Shape;628;p49"/>
            <p:cNvSpPr/>
            <p:nvPr/>
          </p:nvSpPr>
          <p:spPr>
            <a:xfrm>
              <a:off x="0" y="2852620"/>
              <a:ext cx="6096000" cy="11844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9"/>
            <p:cNvSpPr/>
            <p:nvPr/>
          </p:nvSpPr>
          <p:spPr>
            <a:xfrm>
              <a:off x="290214" y="2158900"/>
              <a:ext cx="5804291" cy="138744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9"/>
            <p:cNvSpPr txBox="1"/>
            <p:nvPr/>
          </p:nvSpPr>
          <p:spPr>
            <a:xfrm>
              <a:off x="357943" y="2226629"/>
              <a:ext cx="5668833" cy="1251982"/>
            </a:xfrm>
            <a:prstGeom prst="rect">
              <a:avLst/>
            </a:prstGeom>
            <a:noFill/>
            <a:ln>
              <a:noFill/>
            </a:ln>
          </p:spPr>
          <p:txBody>
            <a:bodyPr anchorCtr="0" anchor="ctr" bIns="0" lIns="161275" spcFirstLastPara="1" rIns="161275" wrap="square" tIns="0">
              <a:noAutofit/>
            </a:bodyPr>
            <a:lstStyle/>
            <a:p>
              <a:pPr indent="0" lvl="0" marL="0" marR="0" rtl="0" algn="l">
                <a:lnSpc>
                  <a:spcPct val="90000"/>
                </a:lnSpc>
                <a:spcBef>
                  <a:spcPts val="0"/>
                </a:spcBef>
                <a:spcAft>
                  <a:spcPts val="0"/>
                </a:spcAft>
                <a:buClr>
                  <a:schemeClr val="lt1"/>
                </a:buClr>
                <a:buSzPts val="4700"/>
                <a:buFont typeface="Times New Roman"/>
                <a:buNone/>
              </a:pPr>
              <a:r>
                <a:rPr lang="en-US" sz="4700">
                  <a:solidFill>
                    <a:schemeClr val="lt1"/>
                  </a:solidFill>
                  <a:latin typeface="Times New Roman"/>
                  <a:ea typeface="Times New Roman"/>
                  <a:cs typeface="Times New Roman"/>
                  <a:sym typeface="Times New Roman"/>
                </a:rPr>
                <a:t>Vợ hoặc chồng chết về pháp lý</a:t>
              </a:r>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50"/>
          <p:cNvSpPr txBox="1"/>
          <p:nvPr>
            <p:ph idx="1" type="body"/>
          </p:nvPr>
        </p:nvSpPr>
        <p:spPr>
          <a:xfrm>
            <a:off x="381000" y="6096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IV. Chấm dứt hôn nhân</a:t>
            </a:r>
            <a:endParaRPr/>
          </a:p>
        </p:txBody>
      </p:sp>
      <p:sp>
        <p:nvSpPr>
          <p:cNvPr id="637" name="Google Shape;637;p50"/>
          <p:cNvSpPr txBox="1"/>
          <p:nvPr/>
        </p:nvSpPr>
        <p:spPr>
          <a:xfrm>
            <a:off x="990600" y="300335"/>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sp>
        <p:nvSpPr>
          <p:cNvPr id="638" name="Google Shape;638;p50"/>
          <p:cNvSpPr txBox="1"/>
          <p:nvPr/>
        </p:nvSpPr>
        <p:spPr>
          <a:xfrm>
            <a:off x="990600" y="1676400"/>
            <a:ext cx="762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639" name="Google Shape;639;p50"/>
          <p:cNvSpPr txBox="1"/>
          <p:nvPr/>
        </p:nvSpPr>
        <p:spPr>
          <a:xfrm>
            <a:off x="914400" y="1066800"/>
            <a:ext cx="6019800"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3. Nguyên tắc giải quyết tài sản của vợ, chồng sau khi ly hôn</a:t>
            </a:r>
            <a:endParaRPr/>
          </a:p>
        </p:txBody>
      </p:sp>
      <p:sp>
        <p:nvSpPr>
          <p:cNvPr id="640" name="Google Shape;640;p50"/>
          <p:cNvSpPr txBox="1"/>
          <p:nvPr/>
        </p:nvSpPr>
        <p:spPr>
          <a:xfrm>
            <a:off x="990600" y="2057400"/>
            <a:ext cx="7772400" cy="4493538"/>
          </a:xfrm>
          <a:prstGeom prst="rect">
            <a:avLst/>
          </a:prstGeom>
          <a:noFill/>
          <a:ln>
            <a:noFill/>
          </a:ln>
        </p:spPr>
        <p:txBody>
          <a:bodyPr anchorCtr="0" anchor="t" bIns="45700" lIns="91425" spcFirstLastPara="1" rIns="91425" wrap="square" tIns="45700">
            <a:noAutofit/>
          </a:bodyPr>
          <a:lstStyle/>
          <a:p>
            <a:pPr indent="-165100" lvl="0" marL="0" marR="0" rtl="0" algn="just">
              <a:spcBef>
                <a:spcPts val="0"/>
              </a:spcBef>
              <a:spcAft>
                <a:spcPts val="0"/>
              </a:spcAft>
              <a:buClr>
                <a:srgbClr val="FF0000"/>
              </a:buClr>
              <a:buSzPts val="2600"/>
              <a:buFont typeface="Times New Roman"/>
              <a:buChar char="-"/>
            </a:pPr>
            <a:r>
              <a:rPr b="1" lang="en-US" sz="2600">
                <a:solidFill>
                  <a:srgbClr val="FF0000"/>
                </a:solidFill>
                <a:latin typeface="Times New Roman"/>
                <a:ea typeface="Times New Roman"/>
                <a:cs typeface="Times New Roman"/>
                <a:sym typeface="Times New Roman"/>
              </a:rPr>
              <a:t>Tài sản riêng của vợ, chồng thì thuộc quyền sở hữu của người đó</a:t>
            </a:r>
            <a:endParaRPr/>
          </a:p>
          <a:p>
            <a:pPr indent="-165100" lvl="0" marL="0" marR="0" rtl="0" algn="just">
              <a:spcBef>
                <a:spcPts val="0"/>
              </a:spcBef>
              <a:spcAft>
                <a:spcPts val="0"/>
              </a:spcAft>
              <a:buClr>
                <a:srgbClr val="FF0000"/>
              </a:buClr>
              <a:buSzPts val="2600"/>
              <a:buFont typeface="Times New Roman"/>
              <a:buChar char="-"/>
            </a:pPr>
            <a:r>
              <a:rPr b="1" lang="en-US" sz="2600">
                <a:solidFill>
                  <a:srgbClr val="FF0000"/>
                </a:solidFill>
                <a:latin typeface="Times New Roman"/>
                <a:ea typeface="Times New Roman"/>
                <a:cs typeface="Times New Roman"/>
                <a:sym typeface="Times New Roman"/>
              </a:rPr>
              <a:t>Tài sản chung của vợ chồng được chia đôi, nhưng có tính đến một số yếu tố:</a:t>
            </a:r>
            <a:endParaRPr/>
          </a:p>
          <a:p>
            <a:pPr indent="-165100" lvl="0" marL="0" marR="0" rtl="0" algn="just">
              <a:spcBef>
                <a:spcPts val="0"/>
              </a:spcBef>
              <a:spcAft>
                <a:spcPts val="0"/>
              </a:spcAft>
              <a:buClr>
                <a:schemeClr val="dk1"/>
              </a:buClr>
              <a:buSzPts val="2600"/>
              <a:buFont typeface="Noto Sans Symbols"/>
              <a:buChar char="▪"/>
            </a:pPr>
            <a:r>
              <a:rPr lang="en-US" sz="2600">
                <a:solidFill>
                  <a:schemeClr val="dk1"/>
                </a:solidFill>
                <a:latin typeface="Times New Roman"/>
                <a:ea typeface="Times New Roman"/>
                <a:cs typeface="Times New Roman"/>
                <a:sym typeface="Times New Roman"/>
              </a:rPr>
              <a:t>Hoàn cảnh của gia đình và của vợ, chồng;</a:t>
            </a:r>
            <a:endParaRPr/>
          </a:p>
          <a:p>
            <a:pPr indent="-165100" lvl="0" marL="0" marR="0" rtl="0" algn="just">
              <a:spcBef>
                <a:spcPts val="0"/>
              </a:spcBef>
              <a:spcAft>
                <a:spcPts val="0"/>
              </a:spcAft>
              <a:buClr>
                <a:schemeClr val="dk1"/>
              </a:buClr>
              <a:buSzPts val="2600"/>
              <a:buFont typeface="Noto Sans Symbols"/>
              <a:buChar char="▪"/>
            </a:pPr>
            <a:r>
              <a:rPr lang="en-US" sz="2600">
                <a:solidFill>
                  <a:schemeClr val="dk1"/>
                </a:solidFill>
                <a:latin typeface="Times New Roman"/>
                <a:ea typeface="Times New Roman"/>
                <a:cs typeface="Times New Roman"/>
                <a:sym typeface="Times New Roman"/>
              </a:rPr>
              <a:t>Công sức đóng góp của các bên (lao động của vợ, chồng trong gia đình được coi như lao động có thu nhập)</a:t>
            </a:r>
            <a:endParaRPr/>
          </a:p>
          <a:p>
            <a:pPr indent="-165100" lvl="0" marL="0" marR="0" rtl="0" algn="just">
              <a:spcBef>
                <a:spcPts val="0"/>
              </a:spcBef>
              <a:spcAft>
                <a:spcPts val="0"/>
              </a:spcAft>
              <a:buClr>
                <a:schemeClr val="dk1"/>
              </a:buClr>
              <a:buSzPts val="2600"/>
              <a:buFont typeface="Noto Sans Symbols"/>
              <a:buChar char="▪"/>
            </a:pPr>
            <a:r>
              <a:rPr lang="en-US" sz="2600">
                <a:solidFill>
                  <a:schemeClr val="dk1"/>
                </a:solidFill>
                <a:latin typeface="Times New Roman"/>
                <a:ea typeface="Times New Roman"/>
                <a:cs typeface="Times New Roman"/>
                <a:sym typeface="Times New Roman"/>
              </a:rPr>
              <a:t>Bảo vệ lợi ích chính đáng của mỗi bên trong sản xuất, kinh doanh và nghề nghiệp</a:t>
            </a:r>
            <a:endParaRPr/>
          </a:p>
          <a:p>
            <a:pPr indent="-165100" lvl="0" marL="0" marR="0" rtl="0" algn="just">
              <a:spcBef>
                <a:spcPts val="0"/>
              </a:spcBef>
              <a:spcAft>
                <a:spcPts val="0"/>
              </a:spcAft>
              <a:buClr>
                <a:schemeClr val="dk1"/>
              </a:buClr>
              <a:buSzPts val="2600"/>
              <a:buFont typeface="Noto Sans Symbols"/>
              <a:buChar char="▪"/>
            </a:pPr>
            <a:r>
              <a:rPr lang="en-US" sz="2600">
                <a:solidFill>
                  <a:schemeClr val="dk1"/>
                </a:solidFill>
                <a:latin typeface="Times New Roman"/>
                <a:ea typeface="Times New Roman"/>
                <a:cs typeface="Times New Roman"/>
                <a:sym typeface="Times New Roman"/>
              </a:rPr>
              <a:t>Lỗi của mỗi bên trong vi phạm quyền, nghĩa vụ của vợ, chồng</a:t>
            </a:r>
            <a:endParaRPr sz="1800">
              <a:solidFill>
                <a:schemeClr val="dk1"/>
              </a:solidFill>
              <a:latin typeface="Lucida Sans"/>
              <a:ea typeface="Lucida Sans"/>
              <a:cs typeface="Lucida Sans"/>
              <a:sym typeface="Lucida Sans"/>
            </a:endParaRPr>
          </a:p>
        </p:txBody>
      </p:sp>
      <p:pic>
        <p:nvPicPr>
          <p:cNvPr descr="4.jpg" id="641" name="Google Shape;641;p50"/>
          <p:cNvPicPr preferRelativeResize="0"/>
          <p:nvPr/>
        </p:nvPicPr>
        <p:blipFill rotWithShape="1">
          <a:blip r:embed="rId3">
            <a:alphaModFix/>
          </a:blip>
          <a:srcRect b="0" l="0" r="0" t="0"/>
          <a:stretch/>
        </p:blipFill>
        <p:spPr>
          <a:xfrm>
            <a:off x="6705600" y="457200"/>
            <a:ext cx="2098492" cy="15240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1"/>
          <p:cNvSpPr txBox="1"/>
          <p:nvPr>
            <p:ph idx="1" type="body"/>
          </p:nvPr>
        </p:nvSpPr>
        <p:spPr>
          <a:xfrm>
            <a:off x="381000" y="6096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IV. Chấm dứt hôn nhân</a:t>
            </a:r>
            <a:endParaRPr/>
          </a:p>
        </p:txBody>
      </p:sp>
      <p:sp>
        <p:nvSpPr>
          <p:cNvPr id="648" name="Google Shape;648;p51"/>
          <p:cNvSpPr txBox="1"/>
          <p:nvPr/>
        </p:nvSpPr>
        <p:spPr>
          <a:xfrm>
            <a:off x="990600" y="300335"/>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sp>
        <p:nvSpPr>
          <p:cNvPr id="649" name="Google Shape;649;p51"/>
          <p:cNvSpPr txBox="1"/>
          <p:nvPr/>
        </p:nvSpPr>
        <p:spPr>
          <a:xfrm>
            <a:off x="990600" y="1676400"/>
            <a:ext cx="762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650" name="Google Shape;650;p51"/>
          <p:cNvSpPr txBox="1"/>
          <p:nvPr/>
        </p:nvSpPr>
        <p:spPr>
          <a:xfrm>
            <a:off x="914400" y="1066800"/>
            <a:ext cx="6019800"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3. Nguyên tắc giải quyết tài sản của vợ, chồng sau khi ly hôn</a:t>
            </a:r>
            <a:endParaRPr/>
          </a:p>
        </p:txBody>
      </p:sp>
      <p:pic>
        <p:nvPicPr>
          <p:cNvPr descr="4.jpg" id="651" name="Google Shape;651;p51"/>
          <p:cNvPicPr preferRelativeResize="0"/>
          <p:nvPr/>
        </p:nvPicPr>
        <p:blipFill rotWithShape="1">
          <a:blip r:embed="rId3">
            <a:alphaModFix/>
          </a:blip>
          <a:srcRect b="0" l="0" r="0" t="0"/>
          <a:stretch/>
        </p:blipFill>
        <p:spPr>
          <a:xfrm>
            <a:off x="6705600" y="457200"/>
            <a:ext cx="2098492" cy="1524000"/>
          </a:xfrm>
          <a:prstGeom prst="rect">
            <a:avLst/>
          </a:prstGeom>
          <a:noFill/>
          <a:ln>
            <a:noFill/>
          </a:ln>
        </p:spPr>
      </p:pic>
      <p:sp>
        <p:nvSpPr>
          <p:cNvPr id="652" name="Google Shape;652;p51"/>
          <p:cNvSpPr txBox="1"/>
          <p:nvPr/>
        </p:nvSpPr>
        <p:spPr>
          <a:xfrm>
            <a:off x="990600" y="2209800"/>
            <a:ext cx="7848600" cy="381642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800">
                <a:solidFill>
                  <a:schemeClr val="dk1"/>
                </a:solidFill>
                <a:latin typeface="Times New Roman"/>
                <a:ea typeface="Times New Roman"/>
                <a:cs typeface="Times New Roman"/>
                <a:sym typeface="Times New Roman"/>
              </a:rPr>
              <a:t>Điều 63. Quyền lưu cư của vợ hoặc chồng khi ly hôn</a:t>
            </a:r>
            <a:endParaRPr sz="28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800">
                <a:solidFill>
                  <a:schemeClr val="dk1"/>
                </a:solidFill>
                <a:latin typeface="Times New Roman"/>
                <a:ea typeface="Times New Roman"/>
                <a:cs typeface="Times New Roman"/>
                <a:sym typeface="Times New Roman"/>
              </a:rPr>
              <a:t>Nhà ở thuộc sở hữu riêng của vợ, chồng đã đưa vào sử dụng chung thì khi ly hôn vẫn thuộc sở hữu riêng của người đó; trường hợp vợ hoặc chồng </a:t>
            </a:r>
            <a:r>
              <a:rPr lang="en-US" sz="2800">
                <a:solidFill>
                  <a:srgbClr val="FF0000"/>
                </a:solidFill>
                <a:latin typeface="Times New Roman"/>
                <a:ea typeface="Times New Roman"/>
                <a:cs typeface="Times New Roman"/>
                <a:sym typeface="Times New Roman"/>
              </a:rPr>
              <a:t>có khó khăn về chỗ ở </a:t>
            </a:r>
            <a:r>
              <a:rPr lang="en-US" sz="2800">
                <a:solidFill>
                  <a:schemeClr val="dk1"/>
                </a:solidFill>
                <a:latin typeface="Times New Roman"/>
                <a:ea typeface="Times New Roman"/>
                <a:cs typeface="Times New Roman"/>
                <a:sym typeface="Times New Roman"/>
              </a:rPr>
              <a:t>thì được </a:t>
            </a:r>
            <a:r>
              <a:rPr lang="en-US" sz="2800">
                <a:solidFill>
                  <a:srgbClr val="FF0000"/>
                </a:solidFill>
                <a:latin typeface="Times New Roman"/>
                <a:ea typeface="Times New Roman"/>
                <a:cs typeface="Times New Roman"/>
                <a:sym typeface="Times New Roman"/>
              </a:rPr>
              <a:t>quyền lưu cư trong thời hạn 06 tháng</a:t>
            </a:r>
            <a:r>
              <a:rPr lang="en-US" sz="2800">
                <a:solidFill>
                  <a:schemeClr val="dk1"/>
                </a:solidFill>
                <a:latin typeface="Times New Roman"/>
                <a:ea typeface="Times New Roman"/>
                <a:cs typeface="Times New Roman"/>
                <a:sym typeface="Times New Roman"/>
              </a:rPr>
              <a:t> kể từ ngày quan hệ hôn nhân chấm dứt, trừ trường hợp các bên có thỏa thuận khác.</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6"/>
          <p:cNvSpPr txBox="1"/>
          <p:nvPr>
            <p:ph idx="1" type="body"/>
          </p:nvPr>
        </p:nvSpPr>
        <p:spPr>
          <a:xfrm>
            <a:off x="685800" y="990600"/>
            <a:ext cx="8229600" cy="1143000"/>
          </a:xfrm>
          <a:prstGeom prst="rect">
            <a:avLst/>
          </a:prstGeom>
          <a:noFill/>
          <a:ln>
            <a:noFill/>
          </a:ln>
        </p:spPr>
        <p:txBody>
          <a:bodyPr anchorCtr="0" anchor="t" bIns="45700" lIns="91425" spcFirstLastPara="1" rIns="91425" wrap="square" tIns="45700">
            <a:noAutofit/>
          </a:bodyPr>
          <a:lstStyle/>
          <a:p>
            <a:pPr indent="-457200" lvl="0" marL="914400" rtl="0" algn="just">
              <a:spcBef>
                <a:spcPts val="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Khái quát chung</a:t>
            </a:r>
            <a:endParaRPr/>
          </a:p>
          <a:p>
            <a:pPr indent="50800" lvl="0" marL="6350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2. Nguyên tắc cơ bản của chế độ hôn nhân gia đình</a:t>
            </a:r>
            <a:endParaRPr/>
          </a:p>
        </p:txBody>
      </p:sp>
      <p:sp>
        <p:nvSpPr>
          <p:cNvPr id="129" name="Google Shape;129;p16"/>
          <p:cNvSpPr txBox="1"/>
          <p:nvPr/>
        </p:nvSpPr>
        <p:spPr>
          <a:xfrm>
            <a:off x="990600" y="6096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1.png" id="130" name="Google Shape;130;p16"/>
          <p:cNvPicPr preferRelativeResize="0"/>
          <p:nvPr/>
        </p:nvPicPr>
        <p:blipFill rotWithShape="1">
          <a:blip r:embed="rId3">
            <a:alphaModFix/>
          </a:blip>
          <a:srcRect b="0" l="0" r="0" t="0"/>
          <a:stretch/>
        </p:blipFill>
        <p:spPr>
          <a:xfrm>
            <a:off x="7315200" y="381001"/>
            <a:ext cx="1524000" cy="1066800"/>
          </a:xfrm>
          <a:prstGeom prst="rect">
            <a:avLst/>
          </a:prstGeom>
          <a:noFill/>
          <a:ln>
            <a:noFill/>
          </a:ln>
        </p:spPr>
      </p:pic>
      <p:sp>
        <p:nvSpPr>
          <p:cNvPr id="131" name="Google Shape;131;p16"/>
          <p:cNvSpPr txBox="1"/>
          <p:nvPr/>
        </p:nvSpPr>
        <p:spPr>
          <a:xfrm>
            <a:off x="914400" y="2057400"/>
            <a:ext cx="8001000" cy="4062651"/>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1. Hôn nhân </a:t>
            </a:r>
            <a:r>
              <a:rPr b="1" i="1" lang="en-US" sz="2400">
                <a:solidFill>
                  <a:srgbClr val="FF0000"/>
                </a:solidFill>
                <a:latin typeface="Times New Roman"/>
                <a:ea typeface="Times New Roman"/>
                <a:cs typeface="Times New Roman"/>
                <a:sym typeface="Times New Roman"/>
              </a:rPr>
              <a:t>tự nguyện, tiến bộ, một vợ một chồng, vợ chồng bình đẳng.</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2. Hôn nhân giữa công dân Việt Nam thuộc các </a:t>
            </a:r>
            <a:r>
              <a:rPr b="1" i="1" lang="en-US" sz="2400">
                <a:solidFill>
                  <a:srgbClr val="FF0000"/>
                </a:solidFill>
                <a:latin typeface="Times New Roman"/>
                <a:ea typeface="Times New Roman"/>
                <a:cs typeface="Times New Roman"/>
                <a:sym typeface="Times New Roman"/>
              </a:rPr>
              <a:t>dân tộc, tôn giáo</a:t>
            </a:r>
            <a:r>
              <a:rPr i="1" lang="en-US" sz="2400">
                <a:solidFill>
                  <a:schemeClr val="dk1"/>
                </a:solidFill>
                <a:latin typeface="Times New Roman"/>
                <a:ea typeface="Times New Roman"/>
                <a:cs typeface="Times New Roman"/>
                <a:sym typeface="Times New Roman"/>
              </a:rPr>
              <a:t>, giữa người theo tôn giáo với người không theo tôn giáo, giữa người có tín ngưỡng với người không có tín ngưỡng, giữa công dân Việt Nam </a:t>
            </a:r>
            <a:r>
              <a:rPr b="1" i="1" lang="en-US" sz="2400">
                <a:solidFill>
                  <a:srgbClr val="FF0000"/>
                </a:solidFill>
                <a:latin typeface="Times New Roman"/>
                <a:ea typeface="Times New Roman"/>
                <a:cs typeface="Times New Roman"/>
                <a:sym typeface="Times New Roman"/>
              </a:rPr>
              <a:t>với người nước ngoài được tôn trọng và được pháp luật bảo vệ.</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3. Xây dựng gia đình </a:t>
            </a:r>
            <a:r>
              <a:rPr b="1" i="1" lang="en-US" sz="2400">
                <a:solidFill>
                  <a:srgbClr val="FF0000"/>
                </a:solidFill>
                <a:latin typeface="Times New Roman"/>
                <a:ea typeface="Times New Roman"/>
                <a:cs typeface="Times New Roman"/>
                <a:sym typeface="Times New Roman"/>
              </a:rPr>
              <a:t>ấm no, tiến bộ, hạnh phúc</a:t>
            </a:r>
            <a:r>
              <a:rPr i="1" lang="en-US" sz="2400">
                <a:solidFill>
                  <a:schemeClr val="dk1"/>
                </a:solidFill>
                <a:latin typeface="Times New Roman"/>
                <a:ea typeface="Times New Roman"/>
                <a:cs typeface="Times New Roman"/>
                <a:sym typeface="Times New Roman"/>
              </a:rPr>
              <a:t>; các thành viên gia đình </a:t>
            </a:r>
            <a:r>
              <a:rPr b="1" i="1" lang="en-US" sz="2400">
                <a:solidFill>
                  <a:srgbClr val="FF0000"/>
                </a:solidFill>
                <a:latin typeface="Times New Roman"/>
                <a:ea typeface="Times New Roman"/>
                <a:cs typeface="Times New Roman"/>
                <a:sym typeface="Times New Roman"/>
              </a:rPr>
              <a:t>có nghĩa vụ tôn trọng, quan tâm, chăm sóc, giúp đỡ nhau</a:t>
            </a:r>
            <a:r>
              <a:rPr i="1" lang="en-US" sz="2400">
                <a:solidFill>
                  <a:schemeClr val="dk1"/>
                </a:solidFill>
                <a:latin typeface="Times New Roman"/>
                <a:ea typeface="Times New Roman"/>
                <a:cs typeface="Times New Roman"/>
                <a:sym typeface="Times New Roman"/>
              </a:rPr>
              <a:t>; </a:t>
            </a:r>
            <a:r>
              <a:rPr b="1" i="1" lang="en-US" sz="2400">
                <a:solidFill>
                  <a:srgbClr val="FF0000"/>
                </a:solidFill>
                <a:latin typeface="Times New Roman"/>
                <a:ea typeface="Times New Roman"/>
                <a:cs typeface="Times New Roman"/>
                <a:sym typeface="Times New Roman"/>
              </a:rPr>
              <a:t>không phân biệt đối xử giữa các con.</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52"/>
          <p:cNvSpPr txBox="1"/>
          <p:nvPr>
            <p:ph idx="1" type="body"/>
          </p:nvPr>
        </p:nvSpPr>
        <p:spPr>
          <a:xfrm>
            <a:off x="381000" y="6096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IV. Chấm dứt hôn nhân</a:t>
            </a:r>
            <a:endParaRPr/>
          </a:p>
        </p:txBody>
      </p:sp>
      <p:sp>
        <p:nvSpPr>
          <p:cNvPr id="659" name="Google Shape;659;p52"/>
          <p:cNvSpPr txBox="1"/>
          <p:nvPr/>
        </p:nvSpPr>
        <p:spPr>
          <a:xfrm>
            <a:off x="990600" y="300335"/>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sp>
        <p:nvSpPr>
          <p:cNvPr id="660" name="Google Shape;660;p52"/>
          <p:cNvSpPr txBox="1"/>
          <p:nvPr/>
        </p:nvSpPr>
        <p:spPr>
          <a:xfrm>
            <a:off x="990600" y="1676400"/>
            <a:ext cx="762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661" name="Google Shape;661;p52"/>
          <p:cNvSpPr txBox="1"/>
          <p:nvPr/>
        </p:nvSpPr>
        <p:spPr>
          <a:xfrm>
            <a:off x="914400" y="1066800"/>
            <a:ext cx="6019800"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800">
                <a:solidFill>
                  <a:schemeClr val="dk1"/>
                </a:solidFill>
                <a:latin typeface="Times New Roman"/>
                <a:ea typeface="Times New Roman"/>
                <a:cs typeface="Times New Roman"/>
                <a:sym typeface="Times New Roman"/>
              </a:rPr>
              <a:t>4. Việc chăm nom, nuôi dưỡng, chăm sóc, giáo dục con sau khi ly hôn</a:t>
            </a:r>
            <a:endParaRPr/>
          </a:p>
        </p:txBody>
      </p:sp>
      <p:pic>
        <p:nvPicPr>
          <p:cNvPr descr="34.jpg" id="662" name="Google Shape;662;p52"/>
          <p:cNvPicPr preferRelativeResize="0"/>
          <p:nvPr/>
        </p:nvPicPr>
        <p:blipFill rotWithShape="1">
          <a:blip r:embed="rId3">
            <a:alphaModFix/>
          </a:blip>
          <a:srcRect b="0" l="0" r="0" t="0"/>
          <a:stretch/>
        </p:blipFill>
        <p:spPr>
          <a:xfrm>
            <a:off x="6781800" y="457200"/>
            <a:ext cx="1962150" cy="1524000"/>
          </a:xfrm>
          <a:prstGeom prst="rect">
            <a:avLst/>
          </a:prstGeom>
          <a:noFill/>
          <a:ln>
            <a:noFill/>
          </a:ln>
        </p:spPr>
      </p:pic>
      <p:sp>
        <p:nvSpPr>
          <p:cNvPr id="663" name="Google Shape;663;p52"/>
          <p:cNvSpPr txBox="1"/>
          <p:nvPr/>
        </p:nvSpPr>
        <p:spPr>
          <a:xfrm>
            <a:off x="914400" y="1981200"/>
            <a:ext cx="7924800" cy="4524315"/>
          </a:xfrm>
          <a:prstGeom prst="rect">
            <a:avLst/>
          </a:prstGeom>
          <a:noFill/>
          <a:ln>
            <a:noFill/>
          </a:ln>
        </p:spPr>
        <p:txBody>
          <a:bodyPr anchorCtr="0" anchor="t" bIns="45700" lIns="91425" spcFirstLastPara="1" rIns="91425" wrap="square" tIns="45700">
            <a:noAutofit/>
          </a:bodyPr>
          <a:lstStyle/>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Sau khi ly hôn, </a:t>
            </a:r>
            <a:r>
              <a:rPr lang="en-US" sz="2400">
                <a:solidFill>
                  <a:srgbClr val="FF0000"/>
                </a:solidFill>
                <a:latin typeface="Times New Roman"/>
                <a:ea typeface="Times New Roman"/>
                <a:cs typeface="Times New Roman"/>
                <a:sym typeface="Times New Roman"/>
              </a:rPr>
              <a:t>cha mẹ vẫn có quyền, nghĩa vụ trông nom, chăm sóc, nuôi dưỡng, giáo dục </a:t>
            </a:r>
            <a:r>
              <a:rPr lang="en-US" sz="2400">
                <a:solidFill>
                  <a:schemeClr val="dk1"/>
                </a:solidFill>
                <a:latin typeface="Times New Roman"/>
                <a:ea typeface="Times New Roman"/>
                <a:cs typeface="Times New Roman"/>
                <a:sym typeface="Times New Roman"/>
              </a:rPr>
              <a:t>con chưa thành niên, con đã thành niên mất NLHVDS hoặc không có khả năng lao động, không có tài sản để tự nuôi mình.</a:t>
            </a:r>
            <a:endParaRPr/>
          </a:p>
          <a:p>
            <a:pPr indent="-152400" lvl="0" marL="0" marR="0" rtl="0" algn="l">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Vợ, chồng </a:t>
            </a:r>
            <a:r>
              <a:rPr lang="en-US" sz="2400">
                <a:solidFill>
                  <a:srgbClr val="FF0000"/>
                </a:solidFill>
                <a:latin typeface="Times New Roman"/>
                <a:ea typeface="Times New Roman"/>
                <a:cs typeface="Times New Roman"/>
                <a:sym typeface="Times New Roman"/>
              </a:rPr>
              <a:t>thỏa thuận </a:t>
            </a:r>
            <a:r>
              <a:rPr lang="en-US" sz="2400">
                <a:solidFill>
                  <a:schemeClr val="dk1"/>
                </a:solidFill>
                <a:latin typeface="Times New Roman"/>
                <a:ea typeface="Times New Roman"/>
                <a:cs typeface="Times New Roman"/>
                <a:sym typeface="Times New Roman"/>
              </a:rPr>
              <a:t>về người trực tiếp nuôi con. Nếu không thỏa thuận được, </a:t>
            </a:r>
            <a:r>
              <a:rPr lang="en-US" sz="2400">
                <a:solidFill>
                  <a:srgbClr val="FF0000"/>
                </a:solidFill>
                <a:latin typeface="Times New Roman"/>
                <a:ea typeface="Times New Roman"/>
                <a:cs typeface="Times New Roman"/>
                <a:sym typeface="Times New Roman"/>
              </a:rPr>
              <a:t>Tòa án sẽ quyết định</a:t>
            </a:r>
            <a:r>
              <a:rPr lang="en-US" sz="2400">
                <a:solidFill>
                  <a:schemeClr val="dk1"/>
                </a:solidFill>
                <a:latin typeface="Times New Roman"/>
                <a:ea typeface="Times New Roman"/>
                <a:cs typeface="Times New Roman"/>
                <a:sym typeface="Times New Roman"/>
              </a:rPr>
              <a:t>, trong trường hợp con </a:t>
            </a:r>
            <a:r>
              <a:rPr lang="en-US" sz="2400">
                <a:solidFill>
                  <a:srgbClr val="FF0000"/>
                </a:solidFill>
                <a:latin typeface="Times New Roman"/>
                <a:ea typeface="Times New Roman"/>
                <a:cs typeface="Times New Roman"/>
                <a:sym typeface="Times New Roman"/>
              </a:rPr>
              <a:t>từ đủ 07 tuổi</a:t>
            </a:r>
            <a:r>
              <a:rPr lang="en-US" sz="2400">
                <a:solidFill>
                  <a:schemeClr val="dk1"/>
                </a:solidFill>
                <a:latin typeface="Times New Roman"/>
                <a:ea typeface="Times New Roman"/>
                <a:cs typeface="Times New Roman"/>
                <a:sym typeface="Times New Roman"/>
              </a:rPr>
              <a:t> trở lên thì phải </a:t>
            </a:r>
            <a:r>
              <a:rPr lang="en-US" sz="2400">
                <a:solidFill>
                  <a:srgbClr val="FF0000"/>
                </a:solidFill>
                <a:latin typeface="Times New Roman"/>
                <a:ea typeface="Times New Roman"/>
                <a:cs typeface="Times New Roman"/>
                <a:sym typeface="Times New Roman"/>
              </a:rPr>
              <a:t>xem xét nguyện vọng </a:t>
            </a:r>
            <a:r>
              <a:rPr lang="en-US" sz="2400">
                <a:solidFill>
                  <a:schemeClr val="dk1"/>
                </a:solidFill>
                <a:latin typeface="Times New Roman"/>
                <a:ea typeface="Times New Roman"/>
                <a:cs typeface="Times New Roman"/>
                <a:sym typeface="Times New Roman"/>
              </a:rPr>
              <a:t>của con (Luật HNGD 2000: con từ 09 tuổi trở lên)</a:t>
            </a:r>
            <a:endParaRPr/>
          </a:p>
          <a:p>
            <a:pPr indent="-152400" lvl="0" marL="0" marR="0" rtl="0" algn="l">
              <a:spcBef>
                <a:spcPts val="0"/>
              </a:spcBef>
              <a:spcAft>
                <a:spcPts val="0"/>
              </a:spcAft>
              <a:buClr>
                <a:srgbClr val="FF0000"/>
              </a:buClr>
              <a:buSzPts val="2400"/>
              <a:buFont typeface="Times New Roman"/>
              <a:buChar char="-"/>
            </a:pPr>
            <a:r>
              <a:rPr lang="en-US" sz="2400">
                <a:solidFill>
                  <a:srgbClr val="FF0000"/>
                </a:solidFill>
                <a:latin typeface="Times New Roman"/>
                <a:ea typeface="Times New Roman"/>
                <a:cs typeface="Times New Roman"/>
                <a:sym typeface="Times New Roman"/>
              </a:rPr>
              <a:t>Con dưới 36 tháng tuổi </a:t>
            </a:r>
            <a:r>
              <a:rPr lang="en-US" sz="2400">
                <a:solidFill>
                  <a:schemeClr val="dk1"/>
                </a:solidFill>
                <a:latin typeface="Times New Roman"/>
                <a:ea typeface="Times New Roman"/>
                <a:cs typeface="Times New Roman"/>
                <a:sym typeface="Times New Roman"/>
              </a:rPr>
              <a:t>được </a:t>
            </a:r>
            <a:r>
              <a:rPr lang="en-US" sz="2400">
                <a:solidFill>
                  <a:srgbClr val="FF0000"/>
                </a:solidFill>
                <a:latin typeface="Times New Roman"/>
                <a:ea typeface="Times New Roman"/>
                <a:cs typeface="Times New Roman"/>
                <a:sym typeface="Times New Roman"/>
              </a:rPr>
              <a:t>giao cho mẹ trực tiếp nuôi </a:t>
            </a:r>
            <a:r>
              <a:rPr lang="en-US" sz="2400">
                <a:solidFill>
                  <a:schemeClr val="dk1"/>
                </a:solidFill>
                <a:latin typeface="Times New Roman"/>
                <a:ea typeface="Times New Roman"/>
                <a:cs typeface="Times New Roman"/>
                <a:sym typeface="Times New Roman"/>
              </a:rPr>
              <a:t>(trừ trường hợp người mẹ không đủ điều kiện trực tiếp trông nom, chăm sóc, nuôi dưỡng, giáo dục con hoặc cha mẹ có thỏa thuận khác phù hợp với lợi ích của con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53"/>
          <p:cNvSpPr txBox="1"/>
          <p:nvPr>
            <p:ph idx="1" type="body"/>
          </p:nvPr>
        </p:nvSpPr>
        <p:spPr>
          <a:xfrm>
            <a:off x="762000" y="8382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Mang thai hộ vì mục đích nhân đạo</a:t>
            </a:r>
            <a:endParaRPr/>
          </a:p>
        </p:txBody>
      </p:sp>
      <p:sp>
        <p:nvSpPr>
          <p:cNvPr id="670" name="Google Shape;670;p53"/>
          <p:cNvSpPr txBox="1"/>
          <p:nvPr/>
        </p:nvSpPr>
        <p:spPr>
          <a:xfrm>
            <a:off x="990600" y="300335"/>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sp>
        <p:nvSpPr>
          <p:cNvPr id="671" name="Google Shape;671;p53"/>
          <p:cNvSpPr txBox="1"/>
          <p:nvPr/>
        </p:nvSpPr>
        <p:spPr>
          <a:xfrm>
            <a:off x="990600" y="1676400"/>
            <a:ext cx="762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pic>
        <p:nvPicPr>
          <p:cNvPr descr="35.jpg" id="672" name="Google Shape;672;p53"/>
          <p:cNvPicPr preferRelativeResize="0"/>
          <p:nvPr/>
        </p:nvPicPr>
        <p:blipFill rotWithShape="1">
          <a:blip r:embed="rId3">
            <a:alphaModFix/>
          </a:blip>
          <a:srcRect b="0" l="0" r="0" t="0"/>
          <a:stretch/>
        </p:blipFill>
        <p:spPr>
          <a:xfrm>
            <a:off x="2133600" y="1447800"/>
            <a:ext cx="5524500" cy="3105150"/>
          </a:xfrm>
          <a:prstGeom prst="rect">
            <a:avLst/>
          </a:prstGeom>
          <a:noFill/>
          <a:ln>
            <a:noFill/>
          </a:ln>
        </p:spPr>
      </p:pic>
      <p:pic>
        <p:nvPicPr>
          <p:cNvPr descr="36.jpg" id="673" name="Google Shape;673;p53"/>
          <p:cNvPicPr preferRelativeResize="0"/>
          <p:nvPr/>
        </p:nvPicPr>
        <p:blipFill rotWithShape="1">
          <a:blip r:embed="rId4">
            <a:alphaModFix/>
          </a:blip>
          <a:srcRect b="0" l="0" r="0" t="0"/>
          <a:stretch/>
        </p:blipFill>
        <p:spPr>
          <a:xfrm>
            <a:off x="7239393" y="381000"/>
            <a:ext cx="1627694" cy="1219200"/>
          </a:xfrm>
          <a:prstGeom prst="rect">
            <a:avLst/>
          </a:prstGeom>
          <a:noFill/>
          <a:ln>
            <a:noFill/>
          </a:ln>
        </p:spPr>
      </p:pic>
      <p:sp>
        <p:nvSpPr>
          <p:cNvPr id="674" name="Google Shape;674;p53"/>
          <p:cNvSpPr txBox="1"/>
          <p:nvPr/>
        </p:nvSpPr>
        <p:spPr>
          <a:xfrm>
            <a:off x="990600" y="4800600"/>
            <a:ext cx="7696200" cy="1323439"/>
          </a:xfrm>
          <a:prstGeom prst="rect">
            <a:avLst/>
          </a:prstGeom>
          <a:noFill/>
          <a:ln>
            <a:noFill/>
          </a:ln>
        </p:spPr>
        <p:txBody>
          <a:bodyPr anchorCtr="0" anchor="t" bIns="45700" lIns="91425" spcFirstLastPara="1" rIns="91425" wrap="square" tIns="45700">
            <a:noAutofit/>
          </a:bodyPr>
          <a:lstStyle/>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Khoản 22, Điều 3, Điều 95,96,97,98,99 Luật HNGĐ 2014</a:t>
            </a:r>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Nghị định số 10/2015/NĐ-CP ngày 28/1/2015 của Chính phủ Quy định về sinh con bằng kỹ thuật thụ tinh trong ống nghiệm và điều kiện mang thai hộ vì mục đích nhân đạo.</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54"/>
          <p:cNvSpPr txBox="1"/>
          <p:nvPr>
            <p:ph idx="1" type="body"/>
          </p:nvPr>
        </p:nvSpPr>
        <p:spPr>
          <a:xfrm>
            <a:off x="381000" y="8382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Sinh con bằng kỹ thuật hỗ trợ sinh sản</a:t>
            </a:r>
            <a:endParaRPr/>
          </a:p>
        </p:txBody>
      </p:sp>
      <p:sp>
        <p:nvSpPr>
          <p:cNvPr id="681" name="Google Shape;681;p54"/>
          <p:cNvSpPr txBox="1"/>
          <p:nvPr/>
        </p:nvSpPr>
        <p:spPr>
          <a:xfrm>
            <a:off x="990600" y="300335"/>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sp>
        <p:nvSpPr>
          <p:cNvPr id="682" name="Google Shape;682;p54"/>
          <p:cNvSpPr txBox="1"/>
          <p:nvPr/>
        </p:nvSpPr>
        <p:spPr>
          <a:xfrm>
            <a:off x="990600" y="1676400"/>
            <a:ext cx="76200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683" name="Google Shape;683;p54"/>
          <p:cNvSpPr txBox="1"/>
          <p:nvPr/>
        </p:nvSpPr>
        <p:spPr>
          <a:xfrm>
            <a:off x="990600" y="4800600"/>
            <a:ext cx="7696200" cy="1323439"/>
          </a:xfrm>
          <a:prstGeom prst="rect">
            <a:avLst/>
          </a:prstGeom>
          <a:noFill/>
          <a:ln>
            <a:noFill/>
          </a:ln>
        </p:spPr>
        <p:txBody>
          <a:bodyPr anchorCtr="0" anchor="t" bIns="45700" lIns="91425" spcFirstLastPara="1" rIns="91425" wrap="square" tIns="45700">
            <a:noAutofit/>
          </a:bodyPr>
          <a:lstStyle/>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Khoản 21, Điều 3, Luật HNGĐ 2014</a:t>
            </a:r>
            <a:endParaRPr/>
          </a:p>
          <a:p>
            <a:pPr indent="-127000" lvl="0" marL="0" marR="0" rtl="0" algn="just">
              <a:spcBef>
                <a:spcPts val="0"/>
              </a:spcBef>
              <a:spcAft>
                <a:spcPts val="0"/>
              </a:spcAft>
              <a:buClr>
                <a:schemeClr val="dk1"/>
              </a:buClr>
              <a:buSzPts val="2000"/>
              <a:buFont typeface="Noto Sans Symbols"/>
              <a:buChar char="⮚"/>
            </a:pPr>
            <a:r>
              <a:rPr lang="en-US" sz="2000">
                <a:solidFill>
                  <a:schemeClr val="dk1"/>
                </a:solidFill>
                <a:latin typeface="Times New Roman"/>
                <a:ea typeface="Times New Roman"/>
                <a:cs typeface="Times New Roman"/>
                <a:sym typeface="Times New Roman"/>
              </a:rPr>
              <a:t>Nghị định số 10/2015/NĐ-CP ngày 28/1/2015 của Chính phủ Quy định về sinh con bằng kỹ thuật thụ tinh trong ống nghiệm và điều kiện mang thai hộ vì mục đích nhân đạo.</a:t>
            </a:r>
            <a:endParaRPr/>
          </a:p>
        </p:txBody>
      </p:sp>
      <p:pic>
        <p:nvPicPr>
          <p:cNvPr descr="37.jpg" id="684" name="Google Shape;684;p54"/>
          <p:cNvPicPr preferRelativeResize="0"/>
          <p:nvPr/>
        </p:nvPicPr>
        <p:blipFill rotWithShape="1">
          <a:blip r:embed="rId3">
            <a:alphaModFix/>
          </a:blip>
          <a:srcRect b="0" l="0" r="0" t="0"/>
          <a:stretch/>
        </p:blipFill>
        <p:spPr>
          <a:xfrm>
            <a:off x="6858000" y="457200"/>
            <a:ext cx="1974970" cy="990600"/>
          </a:xfrm>
          <a:prstGeom prst="rect">
            <a:avLst/>
          </a:prstGeom>
          <a:noFill/>
          <a:ln>
            <a:noFill/>
          </a:ln>
        </p:spPr>
      </p:pic>
      <p:pic>
        <p:nvPicPr>
          <p:cNvPr descr="38.jpg" id="685" name="Google Shape;685;p54"/>
          <p:cNvPicPr preferRelativeResize="0"/>
          <p:nvPr/>
        </p:nvPicPr>
        <p:blipFill rotWithShape="1">
          <a:blip r:embed="rId4">
            <a:alphaModFix/>
          </a:blip>
          <a:srcRect b="0" l="0" r="0" t="0"/>
          <a:stretch/>
        </p:blipFill>
        <p:spPr>
          <a:xfrm>
            <a:off x="2438400" y="1523999"/>
            <a:ext cx="4419600" cy="323879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idx="1" type="body"/>
          </p:nvPr>
        </p:nvSpPr>
        <p:spPr>
          <a:xfrm>
            <a:off x="685800" y="990600"/>
            <a:ext cx="8229600" cy="1143000"/>
          </a:xfrm>
          <a:prstGeom prst="rect">
            <a:avLst/>
          </a:prstGeom>
          <a:noFill/>
          <a:ln>
            <a:noFill/>
          </a:ln>
        </p:spPr>
        <p:txBody>
          <a:bodyPr anchorCtr="0" anchor="t" bIns="45700" lIns="91425" spcFirstLastPara="1" rIns="91425" wrap="square" tIns="45700">
            <a:noAutofit/>
          </a:bodyPr>
          <a:lstStyle/>
          <a:p>
            <a:pPr indent="-457200" lvl="0" marL="914400" rtl="0" algn="just">
              <a:spcBef>
                <a:spcPts val="0"/>
              </a:spcBef>
              <a:spcAft>
                <a:spcPts val="0"/>
              </a:spcAft>
              <a:buClr>
                <a:schemeClr val="dk1"/>
              </a:buClr>
              <a:buSzPts val="2590"/>
              <a:buFont typeface="Lucida Sans"/>
              <a:buAutoNum type="romanUcPeriod"/>
            </a:pPr>
            <a:r>
              <a:rPr b="1" lang="en-US" sz="2590">
                <a:latin typeface="Times New Roman"/>
                <a:ea typeface="Times New Roman"/>
                <a:cs typeface="Times New Roman"/>
                <a:sym typeface="Times New Roman"/>
              </a:rPr>
              <a:t>Khái quát chung</a:t>
            </a:r>
            <a:endParaRPr/>
          </a:p>
          <a:p>
            <a:pPr indent="50800" lvl="0" marL="63500" rtl="0" algn="just">
              <a:spcBef>
                <a:spcPts val="400"/>
              </a:spcBef>
              <a:spcAft>
                <a:spcPts val="0"/>
              </a:spcAft>
              <a:buClr>
                <a:schemeClr val="dk1"/>
              </a:buClr>
              <a:buSzPts val="2590"/>
              <a:buNone/>
            </a:pPr>
            <a:r>
              <a:rPr b="1" lang="en-US" sz="2590">
                <a:latin typeface="Times New Roman"/>
                <a:ea typeface="Times New Roman"/>
                <a:cs typeface="Times New Roman"/>
                <a:sym typeface="Times New Roman"/>
              </a:rPr>
              <a:t>2. Nguyên tắc cơ bản của chế độ hôn nhân gia đình (tt)</a:t>
            </a:r>
            <a:endParaRPr/>
          </a:p>
        </p:txBody>
      </p:sp>
      <p:sp>
        <p:nvSpPr>
          <p:cNvPr id="137" name="Google Shape;137;p17"/>
          <p:cNvSpPr txBox="1"/>
          <p:nvPr/>
        </p:nvSpPr>
        <p:spPr>
          <a:xfrm>
            <a:off x="990600" y="6096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1.png" id="138" name="Google Shape;138;p17"/>
          <p:cNvPicPr preferRelativeResize="0"/>
          <p:nvPr/>
        </p:nvPicPr>
        <p:blipFill rotWithShape="1">
          <a:blip r:embed="rId3">
            <a:alphaModFix/>
          </a:blip>
          <a:srcRect b="0" l="0" r="0" t="0"/>
          <a:stretch/>
        </p:blipFill>
        <p:spPr>
          <a:xfrm>
            <a:off x="7315200" y="381001"/>
            <a:ext cx="1524000" cy="1066800"/>
          </a:xfrm>
          <a:prstGeom prst="rect">
            <a:avLst/>
          </a:prstGeom>
          <a:noFill/>
          <a:ln>
            <a:noFill/>
          </a:ln>
        </p:spPr>
      </p:pic>
      <p:sp>
        <p:nvSpPr>
          <p:cNvPr id="139" name="Google Shape;139;p17"/>
          <p:cNvSpPr txBox="1"/>
          <p:nvPr/>
        </p:nvSpPr>
        <p:spPr>
          <a:xfrm>
            <a:off x="914400" y="2057400"/>
            <a:ext cx="8001000" cy="332398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4. Nhà nước, xã hội và gia đình có trách nhiệm </a:t>
            </a:r>
            <a:r>
              <a:rPr b="1" i="1" lang="en-US" sz="2400">
                <a:solidFill>
                  <a:srgbClr val="FF0000"/>
                </a:solidFill>
                <a:latin typeface="Times New Roman"/>
                <a:ea typeface="Times New Roman"/>
                <a:cs typeface="Times New Roman"/>
                <a:sym typeface="Times New Roman"/>
              </a:rPr>
              <a:t>bảo vệ, hỗ trợ trẻ em, người cao tuổi, người khuyết tật </a:t>
            </a:r>
            <a:r>
              <a:rPr i="1" lang="en-US" sz="2400">
                <a:solidFill>
                  <a:schemeClr val="dk1"/>
                </a:solidFill>
                <a:latin typeface="Times New Roman"/>
                <a:ea typeface="Times New Roman"/>
                <a:cs typeface="Times New Roman"/>
                <a:sym typeface="Times New Roman"/>
              </a:rPr>
              <a:t>thực hiện các quyền về hôn nhân và gia đình; giúp đỡ các bà mẹ thực hiện tốt chức năng cao quý của người mẹ; thực hiện kế hoạch hóa gia đình.</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5. </a:t>
            </a:r>
            <a:r>
              <a:rPr b="1" i="1" lang="en-US" sz="2400">
                <a:solidFill>
                  <a:srgbClr val="FF0000"/>
                </a:solidFill>
                <a:latin typeface="Times New Roman"/>
                <a:ea typeface="Times New Roman"/>
                <a:cs typeface="Times New Roman"/>
                <a:sym typeface="Times New Roman"/>
              </a:rPr>
              <a:t>Kế thừa, phát huy truyền thống văn hóa, đạo đức </a:t>
            </a:r>
            <a:r>
              <a:rPr i="1" lang="en-US" sz="2400">
                <a:solidFill>
                  <a:schemeClr val="dk1"/>
                </a:solidFill>
                <a:latin typeface="Times New Roman"/>
                <a:ea typeface="Times New Roman"/>
                <a:cs typeface="Times New Roman"/>
                <a:sym typeface="Times New Roman"/>
              </a:rPr>
              <a:t>tốt đẹp của dân tộc Việt Nam về hôn nhân và gia đình.</a:t>
            </a:r>
            <a:endParaRPr/>
          </a:p>
          <a:p>
            <a:pPr indent="0" lvl="0" marL="0" marR="0" rtl="0" algn="just">
              <a:spcBef>
                <a:spcPts val="0"/>
              </a:spcBef>
              <a:spcAft>
                <a:spcPts val="0"/>
              </a:spcAft>
              <a:buNone/>
            </a:pPr>
            <a:r>
              <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Điều 2, Luật hôn nhân và gia đình năm 2014)</a:t>
            </a:r>
            <a:endParaRPr/>
          </a:p>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ph idx="1" type="body"/>
          </p:nvPr>
        </p:nvSpPr>
        <p:spPr>
          <a:xfrm>
            <a:off x="685800" y="990600"/>
            <a:ext cx="8229600" cy="1143000"/>
          </a:xfrm>
          <a:prstGeom prst="rect">
            <a:avLst/>
          </a:prstGeom>
          <a:noFill/>
          <a:ln>
            <a:noFill/>
          </a:ln>
        </p:spPr>
        <p:txBody>
          <a:bodyPr anchorCtr="0" anchor="t" bIns="45700" lIns="91425" spcFirstLastPara="1" rIns="91425" wrap="square" tIns="45700">
            <a:noAutofit/>
          </a:bodyPr>
          <a:lstStyle/>
          <a:p>
            <a:pPr indent="-457200" lvl="0" marL="914400" rtl="0" algn="just">
              <a:spcBef>
                <a:spcPts val="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Khái quát chung</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3. Các thuật ngữ</a:t>
            </a:r>
            <a:endParaRPr/>
          </a:p>
        </p:txBody>
      </p:sp>
      <p:sp>
        <p:nvSpPr>
          <p:cNvPr id="146" name="Google Shape;146;p18"/>
          <p:cNvSpPr txBox="1"/>
          <p:nvPr/>
        </p:nvSpPr>
        <p:spPr>
          <a:xfrm>
            <a:off x="990600" y="6096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1.png" id="147" name="Google Shape;147;p18"/>
          <p:cNvPicPr preferRelativeResize="0"/>
          <p:nvPr/>
        </p:nvPicPr>
        <p:blipFill rotWithShape="1">
          <a:blip r:embed="rId3">
            <a:alphaModFix/>
          </a:blip>
          <a:srcRect b="0" l="0" r="0" t="0"/>
          <a:stretch/>
        </p:blipFill>
        <p:spPr>
          <a:xfrm>
            <a:off x="7315200" y="381001"/>
            <a:ext cx="1524000" cy="1066800"/>
          </a:xfrm>
          <a:prstGeom prst="rect">
            <a:avLst/>
          </a:prstGeom>
          <a:noFill/>
          <a:ln>
            <a:noFill/>
          </a:ln>
        </p:spPr>
      </p:pic>
      <p:grpSp>
        <p:nvGrpSpPr>
          <p:cNvPr id="148" name="Google Shape;148;p18"/>
          <p:cNvGrpSpPr/>
          <p:nvPr/>
        </p:nvGrpSpPr>
        <p:grpSpPr>
          <a:xfrm>
            <a:off x="688849" y="2057994"/>
            <a:ext cx="5861301" cy="4062811"/>
            <a:chOff x="460249" y="594"/>
            <a:chExt cx="5861301" cy="4062811"/>
          </a:xfrm>
        </p:grpSpPr>
        <p:sp>
          <p:nvSpPr>
            <p:cNvPr id="149" name="Google Shape;149;p18"/>
            <p:cNvSpPr/>
            <p:nvPr/>
          </p:nvSpPr>
          <p:spPr>
            <a:xfrm rot="5400000">
              <a:off x="3629086" y="-1516722"/>
              <a:ext cx="1044575" cy="4340352"/>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txBox="1"/>
            <p:nvPr/>
          </p:nvSpPr>
          <p:spPr>
            <a:xfrm>
              <a:off x="1981198" y="182158"/>
              <a:ext cx="4289360" cy="942591"/>
            </a:xfrm>
            <a:prstGeom prst="rect">
              <a:avLst/>
            </a:prstGeom>
            <a:noFill/>
            <a:ln>
              <a:noFill/>
            </a:ln>
          </p:spPr>
          <p:txBody>
            <a:bodyPr anchorCtr="0" anchor="ctr" bIns="123825" lIns="247650" spcFirstLastPara="1" rIns="247650" wrap="square" tIns="123825">
              <a:noAutofit/>
            </a:bodyPr>
            <a:lstStyle/>
            <a:p>
              <a:pPr indent="-228600" lvl="1" marL="2286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Quan hệ giữa vợ và chồng sau khi kết hôn</a:t>
              </a:r>
              <a:endParaRPr/>
            </a:p>
          </p:txBody>
        </p:sp>
        <p:sp>
          <p:nvSpPr>
            <p:cNvPr id="151" name="Google Shape;151;p18"/>
            <p:cNvSpPr/>
            <p:nvPr/>
          </p:nvSpPr>
          <p:spPr>
            <a:xfrm>
              <a:off x="460249" y="594"/>
              <a:ext cx="1520948" cy="1305718"/>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txBox="1"/>
            <p:nvPr/>
          </p:nvSpPr>
          <p:spPr>
            <a:xfrm>
              <a:off x="523989" y="64334"/>
              <a:ext cx="1393468" cy="117823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Hôn nhân</a:t>
              </a:r>
              <a:endParaRPr/>
            </a:p>
          </p:txBody>
        </p:sp>
        <p:sp>
          <p:nvSpPr>
            <p:cNvPr id="153" name="Google Shape;153;p18"/>
            <p:cNvSpPr/>
            <p:nvPr/>
          </p:nvSpPr>
          <p:spPr>
            <a:xfrm rot="5400000">
              <a:off x="3487368" y="-136056"/>
              <a:ext cx="1320802" cy="4336113"/>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txBox="1"/>
            <p:nvPr/>
          </p:nvSpPr>
          <p:spPr>
            <a:xfrm>
              <a:off x="1979713" y="1436075"/>
              <a:ext cx="4271637" cy="1191850"/>
            </a:xfrm>
            <a:prstGeom prst="rect">
              <a:avLst/>
            </a:prstGeom>
            <a:noFill/>
            <a:ln>
              <a:noFill/>
            </a:ln>
          </p:spPr>
          <p:txBody>
            <a:bodyPr anchorCtr="0" anchor="ctr" bIns="123825" lIns="247650" spcFirstLastPara="1" rIns="247650" wrap="square" tIns="123825">
              <a:noAutofit/>
            </a:bodyPr>
            <a:lstStyle/>
            <a:p>
              <a:pPr indent="-228600" lvl="1" marL="228600" marR="0" rtl="0" algn="just">
                <a:lnSpc>
                  <a:spcPct val="90000"/>
                </a:lnSpc>
                <a:spcBef>
                  <a:spcPts val="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Tập hợp những người gắn bó với nhau do hôn nhân, quan hệ huyết thống hoặc quan hệ nuôi dưỡng</a:t>
              </a:r>
              <a:endParaRPr/>
            </a:p>
          </p:txBody>
        </p:sp>
        <p:sp>
          <p:nvSpPr>
            <p:cNvPr id="155" name="Google Shape;155;p18"/>
            <p:cNvSpPr/>
            <p:nvPr/>
          </p:nvSpPr>
          <p:spPr>
            <a:xfrm>
              <a:off x="460249" y="1379140"/>
              <a:ext cx="1519463" cy="1305718"/>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txBox="1"/>
            <p:nvPr/>
          </p:nvSpPr>
          <p:spPr>
            <a:xfrm>
              <a:off x="523989" y="1442880"/>
              <a:ext cx="1391983" cy="117823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Gia đình</a:t>
              </a:r>
              <a:endParaRPr/>
            </a:p>
          </p:txBody>
        </p:sp>
        <p:sp>
          <p:nvSpPr>
            <p:cNvPr id="157" name="Google Shape;157;p18"/>
            <p:cNvSpPr/>
            <p:nvPr/>
          </p:nvSpPr>
          <p:spPr>
            <a:xfrm rot="5400000">
              <a:off x="3574894" y="1240370"/>
              <a:ext cx="1152960" cy="4340352"/>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txBox="1"/>
            <p:nvPr/>
          </p:nvSpPr>
          <p:spPr>
            <a:xfrm>
              <a:off x="1981199" y="2890349"/>
              <a:ext cx="4284069" cy="1040394"/>
            </a:xfrm>
            <a:prstGeom prst="rect">
              <a:avLst/>
            </a:prstGeom>
            <a:noFill/>
            <a:ln>
              <a:noFill/>
            </a:ln>
          </p:spPr>
          <p:txBody>
            <a:bodyPr anchorCtr="0" anchor="ctr" bIns="123825" lIns="247650" spcFirstLastPara="1" rIns="247650" wrap="square" tIns="123825">
              <a:noAutofit/>
            </a:bodyPr>
            <a:lstStyle/>
            <a:p>
              <a:pPr indent="-228600" lvl="1" marL="228600" marR="0" rtl="0" algn="just">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Việc nam và nữ xác lập quan hệ vợ chồng với nhau theo quy định về điều kiện kết hôn và đăng ký kết hôn.</a:t>
              </a:r>
              <a:endParaRPr/>
            </a:p>
          </p:txBody>
        </p:sp>
        <p:sp>
          <p:nvSpPr>
            <p:cNvPr id="159" name="Google Shape;159;p18"/>
            <p:cNvSpPr/>
            <p:nvPr/>
          </p:nvSpPr>
          <p:spPr>
            <a:xfrm>
              <a:off x="460249" y="2757687"/>
              <a:ext cx="1520948" cy="1305718"/>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8"/>
            <p:cNvSpPr txBox="1"/>
            <p:nvPr/>
          </p:nvSpPr>
          <p:spPr>
            <a:xfrm>
              <a:off x="523989" y="2821427"/>
              <a:ext cx="1393468" cy="117823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Kết hôn</a:t>
              </a:r>
              <a:endParaRPr/>
            </a:p>
          </p:txBody>
        </p:sp>
      </p:grpSp>
      <p:pic>
        <p:nvPicPr>
          <p:cNvPr descr="5.jpg" id="161" name="Google Shape;161;p18"/>
          <p:cNvPicPr preferRelativeResize="0"/>
          <p:nvPr/>
        </p:nvPicPr>
        <p:blipFill rotWithShape="1">
          <a:blip r:embed="rId4">
            <a:alphaModFix/>
          </a:blip>
          <a:srcRect b="0" l="0" r="0" t="0"/>
          <a:stretch/>
        </p:blipFill>
        <p:spPr>
          <a:xfrm>
            <a:off x="6705600" y="4949157"/>
            <a:ext cx="2133600" cy="1604043"/>
          </a:xfrm>
          <a:prstGeom prst="rect">
            <a:avLst/>
          </a:prstGeom>
          <a:noFill/>
          <a:ln>
            <a:noFill/>
          </a:ln>
        </p:spPr>
      </p:pic>
      <p:pic>
        <p:nvPicPr>
          <p:cNvPr descr="6.jpg" id="162" name="Google Shape;162;p18"/>
          <p:cNvPicPr preferRelativeResize="0"/>
          <p:nvPr/>
        </p:nvPicPr>
        <p:blipFill rotWithShape="1">
          <a:blip r:embed="rId5">
            <a:alphaModFix/>
          </a:blip>
          <a:srcRect b="0" l="0" r="0" t="0"/>
          <a:stretch/>
        </p:blipFill>
        <p:spPr>
          <a:xfrm>
            <a:off x="6705600" y="1676400"/>
            <a:ext cx="2133600" cy="1625600"/>
          </a:xfrm>
          <a:prstGeom prst="rect">
            <a:avLst/>
          </a:prstGeom>
          <a:noFill/>
          <a:ln>
            <a:noFill/>
          </a:ln>
        </p:spPr>
      </p:pic>
      <p:pic>
        <p:nvPicPr>
          <p:cNvPr descr="2.png" id="163" name="Google Shape;163;p18"/>
          <p:cNvPicPr preferRelativeResize="0"/>
          <p:nvPr/>
        </p:nvPicPr>
        <p:blipFill rotWithShape="1">
          <a:blip r:embed="rId6">
            <a:alphaModFix/>
          </a:blip>
          <a:srcRect b="0" l="0" r="0" t="0"/>
          <a:stretch/>
        </p:blipFill>
        <p:spPr>
          <a:xfrm>
            <a:off x="6715125" y="3276600"/>
            <a:ext cx="2124075" cy="173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idx="1" type="body"/>
          </p:nvPr>
        </p:nvSpPr>
        <p:spPr>
          <a:xfrm>
            <a:off x="685800" y="990600"/>
            <a:ext cx="8229600" cy="1143000"/>
          </a:xfrm>
          <a:prstGeom prst="rect">
            <a:avLst/>
          </a:prstGeom>
          <a:noFill/>
          <a:ln>
            <a:noFill/>
          </a:ln>
        </p:spPr>
        <p:txBody>
          <a:bodyPr anchorCtr="0" anchor="t" bIns="45700" lIns="91425" spcFirstLastPara="1" rIns="91425" wrap="square" tIns="45700">
            <a:noAutofit/>
          </a:bodyPr>
          <a:lstStyle/>
          <a:p>
            <a:pPr indent="-457200" lvl="0" marL="914400" rtl="0" algn="just">
              <a:spcBef>
                <a:spcPts val="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Khái quát chung</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3. Các thuật ngữ (tt)</a:t>
            </a:r>
            <a:endParaRPr/>
          </a:p>
        </p:txBody>
      </p:sp>
      <p:sp>
        <p:nvSpPr>
          <p:cNvPr id="170" name="Google Shape;170;p19"/>
          <p:cNvSpPr txBox="1"/>
          <p:nvPr/>
        </p:nvSpPr>
        <p:spPr>
          <a:xfrm>
            <a:off x="990600" y="6096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1.png" id="171" name="Google Shape;171;p19"/>
          <p:cNvPicPr preferRelativeResize="0"/>
          <p:nvPr/>
        </p:nvPicPr>
        <p:blipFill rotWithShape="1">
          <a:blip r:embed="rId3">
            <a:alphaModFix/>
          </a:blip>
          <a:srcRect b="0" l="0" r="0" t="0"/>
          <a:stretch/>
        </p:blipFill>
        <p:spPr>
          <a:xfrm>
            <a:off x="7315200" y="381001"/>
            <a:ext cx="1524000" cy="1066800"/>
          </a:xfrm>
          <a:prstGeom prst="rect">
            <a:avLst/>
          </a:prstGeom>
          <a:noFill/>
          <a:ln>
            <a:noFill/>
          </a:ln>
        </p:spPr>
      </p:pic>
      <p:grpSp>
        <p:nvGrpSpPr>
          <p:cNvPr id="172" name="Google Shape;172;p19"/>
          <p:cNvGrpSpPr/>
          <p:nvPr/>
        </p:nvGrpSpPr>
        <p:grpSpPr>
          <a:xfrm>
            <a:off x="740563" y="2057994"/>
            <a:ext cx="6519874" cy="4062811"/>
            <a:chOff x="511963" y="594"/>
            <a:chExt cx="6519874" cy="4062811"/>
          </a:xfrm>
        </p:grpSpPr>
        <p:sp>
          <p:nvSpPr>
            <p:cNvPr id="173" name="Google Shape;173;p19"/>
            <p:cNvSpPr/>
            <p:nvPr/>
          </p:nvSpPr>
          <p:spPr>
            <a:xfrm rot="5400000">
              <a:off x="4095533" y="-1760562"/>
              <a:ext cx="1044575" cy="4828032"/>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txBox="1"/>
            <p:nvPr/>
          </p:nvSpPr>
          <p:spPr>
            <a:xfrm>
              <a:off x="2203805" y="182158"/>
              <a:ext cx="4777040" cy="942591"/>
            </a:xfrm>
            <a:prstGeom prst="rect">
              <a:avLst/>
            </a:prstGeom>
            <a:noFill/>
            <a:ln>
              <a:noFill/>
            </a:ln>
          </p:spPr>
          <p:txBody>
            <a:bodyPr anchorCtr="0" anchor="ctr" bIns="123825" lIns="247650" spcFirstLastPara="1" rIns="247650" wrap="square" tIns="123825">
              <a:noAutofit/>
            </a:bodyPr>
            <a:lstStyle/>
            <a:p>
              <a:pPr indent="-228600" lvl="1" marL="228600" marR="0" rtl="0" algn="l">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Việc nam, nữ tổ chức sống chung và coi nhau như vợ chồng</a:t>
              </a:r>
              <a:endParaRPr/>
            </a:p>
          </p:txBody>
        </p:sp>
        <p:sp>
          <p:nvSpPr>
            <p:cNvPr id="175" name="Google Shape;175;p19"/>
            <p:cNvSpPr/>
            <p:nvPr/>
          </p:nvSpPr>
          <p:spPr>
            <a:xfrm>
              <a:off x="511963" y="594"/>
              <a:ext cx="1691841" cy="1305718"/>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nvSpPr>
          <p:spPr>
            <a:xfrm>
              <a:off x="575703" y="64334"/>
              <a:ext cx="1564361" cy="117823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Chung sống như vợ chồng</a:t>
              </a:r>
              <a:endParaRPr/>
            </a:p>
          </p:txBody>
        </p:sp>
        <p:sp>
          <p:nvSpPr>
            <p:cNvPr id="177" name="Google Shape;177;p19"/>
            <p:cNvSpPr/>
            <p:nvPr/>
          </p:nvSpPr>
          <p:spPr>
            <a:xfrm rot="5400000">
              <a:off x="3953410" y="-379658"/>
              <a:ext cx="1320802" cy="4823317"/>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txBox="1"/>
            <p:nvPr/>
          </p:nvSpPr>
          <p:spPr>
            <a:xfrm>
              <a:off x="2202153" y="1436075"/>
              <a:ext cx="4758841" cy="1191850"/>
            </a:xfrm>
            <a:prstGeom prst="rect">
              <a:avLst/>
            </a:prstGeom>
            <a:noFill/>
            <a:ln>
              <a:noFill/>
            </a:ln>
          </p:spPr>
          <p:txBody>
            <a:bodyPr anchorCtr="0" anchor="ctr" bIns="123825" lIns="247650" spcFirstLastPara="1" rIns="247650" wrap="square" tIns="123825">
              <a:noAutofit/>
            </a:bodyPr>
            <a:lstStyle/>
            <a:p>
              <a:pPr indent="-228600" lvl="1" marL="228600" marR="0" rtl="0" algn="just">
                <a:lnSpc>
                  <a:spcPct val="90000"/>
                </a:lnSpc>
                <a:spcBef>
                  <a:spcPts val="0"/>
                </a:spcBef>
                <a:spcAft>
                  <a:spcPts val="0"/>
                </a:spcAft>
                <a:buClr>
                  <a:schemeClr val="dk1"/>
                </a:buClr>
                <a:buSzPts val="2200"/>
                <a:buFont typeface="Times New Roman"/>
                <a:buChar char="•"/>
              </a:pPr>
              <a:r>
                <a:rPr b="0" i="0" lang="en-US" sz="2200" u="none" cap="none" strike="noStrike">
                  <a:solidFill>
                    <a:schemeClr val="dk1"/>
                  </a:solidFill>
                  <a:latin typeface="Times New Roman"/>
                  <a:ea typeface="Times New Roman"/>
                  <a:cs typeface="Times New Roman"/>
                  <a:sym typeface="Times New Roman"/>
                </a:rPr>
                <a:t>Việc lấy vợ, lấy chồng khi một bên hoặc cả hai bên chưa đủ tuổi đăng ký kết hôn theo quy định.</a:t>
              </a:r>
              <a:endParaRPr/>
            </a:p>
          </p:txBody>
        </p:sp>
        <p:sp>
          <p:nvSpPr>
            <p:cNvPr id="179" name="Google Shape;179;p19"/>
            <p:cNvSpPr/>
            <p:nvPr/>
          </p:nvSpPr>
          <p:spPr>
            <a:xfrm>
              <a:off x="511963" y="1379140"/>
              <a:ext cx="1690189" cy="1305718"/>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9"/>
            <p:cNvSpPr txBox="1"/>
            <p:nvPr/>
          </p:nvSpPr>
          <p:spPr>
            <a:xfrm>
              <a:off x="575703" y="1442880"/>
              <a:ext cx="1562709" cy="117823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Tảo hôn</a:t>
              </a:r>
              <a:endParaRPr/>
            </a:p>
          </p:txBody>
        </p:sp>
        <p:sp>
          <p:nvSpPr>
            <p:cNvPr id="181" name="Google Shape;181;p19"/>
            <p:cNvSpPr/>
            <p:nvPr/>
          </p:nvSpPr>
          <p:spPr>
            <a:xfrm rot="5400000">
              <a:off x="4041340" y="996530"/>
              <a:ext cx="1152960" cy="4828032"/>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
            <p:cNvSpPr txBox="1"/>
            <p:nvPr/>
          </p:nvSpPr>
          <p:spPr>
            <a:xfrm>
              <a:off x="2203805" y="2890349"/>
              <a:ext cx="4771749" cy="1040394"/>
            </a:xfrm>
            <a:prstGeom prst="rect">
              <a:avLst/>
            </a:prstGeom>
            <a:noFill/>
            <a:ln>
              <a:noFill/>
            </a:ln>
          </p:spPr>
          <p:txBody>
            <a:bodyPr anchorCtr="0" anchor="ctr" bIns="123825" lIns="247650" spcFirstLastPara="1" rIns="247650" wrap="square" tIns="123825">
              <a:noAutofit/>
            </a:bodyPr>
            <a:lstStyle/>
            <a:p>
              <a:pPr indent="-228600" lvl="1" marL="228600" marR="0" rtl="0" algn="just">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việc đòi hỏi về vật chất một cách quá đáng và coi đó là điều kiện để kết hôn nhằm cản trở việc kết hôn tự nguyện của nam, nữ.</a:t>
              </a:r>
              <a:endParaRPr/>
            </a:p>
          </p:txBody>
        </p:sp>
        <p:sp>
          <p:nvSpPr>
            <p:cNvPr id="183" name="Google Shape;183;p19"/>
            <p:cNvSpPr/>
            <p:nvPr/>
          </p:nvSpPr>
          <p:spPr>
            <a:xfrm>
              <a:off x="511963" y="2757687"/>
              <a:ext cx="1691841" cy="1305718"/>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9"/>
            <p:cNvSpPr txBox="1"/>
            <p:nvPr/>
          </p:nvSpPr>
          <p:spPr>
            <a:xfrm>
              <a:off x="575703" y="2821427"/>
              <a:ext cx="1564361" cy="117823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Yêu sách của cải trong kết hôn</a:t>
              </a:r>
              <a:endParaRPr/>
            </a:p>
          </p:txBody>
        </p:sp>
      </p:grpSp>
      <p:pic>
        <p:nvPicPr>
          <p:cNvPr descr="7.jpg" id="185" name="Google Shape;185;p19"/>
          <p:cNvPicPr preferRelativeResize="0"/>
          <p:nvPr/>
        </p:nvPicPr>
        <p:blipFill rotWithShape="1">
          <a:blip r:embed="rId4">
            <a:alphaModFix/>
          </a:blip>
          <a:srcRect b="0" l="0" r="0" t="0"/>
          <a:stretch/>
        </p:blipFill>
        <p:spPr>
          <a:xfrm>
            <a:off x="7315200" y="1676400"/>
            <a:ext cx="1676400" cy="1852422"/>
          </a:xfrm>
          <a:prstGeom prst="rect">
            <a:avLst/>
          </a:prstGeom>
          <a:noFill/>
          <a:ln>
            <a:noFill/>
          </a:ln>
        </p:spPr>
      </p:pic>
      <p:pic>
        <p:nvPicPr>
          <p:cNvPr descr="8.jpg" id="186" name="Google Shape;186;p19"/>
          <p:cNvPicPr preferRelativeResize="0"/>
          <p:nvPr/>
        </p:nvPicPr>
        <p:blipFill rotWithShape="1">
          <a:blip r:embed="rId5">
            <a:alphaModFix/>
          </a:blip>
          <a:srcRect b="0" l="0" r="0" t="0"/>
          <a:stretch/>
        </p:blipFill>
        <p:spPr>
          <a:xfrm>
            <a:off x="7239000" y="3429000"/>
            <a:ext cx="1752600" cy="1457325"/>
          </a:xfrm>
          <a:prstGeom prst="rect">
            <a:avLst/>
          </a:prstGeom>
          <a:noFill/>
          <a:ln>
            <a:noFill/>
          </a:ln>
        </p:spPr>
      </p:pic>
      <p:pic>
        <p:nvPicPr>
          <p:cNvPr descr="10.jpg" id="187" name="Google Shape;187;p19"/>
          <p:cNvPicPr preferRelativeResize="0"/>
          <p:nvPr/>
        </p:nvPicPr>
        <p:blipFill rotWithShape="1">
          <a:blip r:embed="rId6">
            <a:alphaModFix/>
          </a:blip>
          <a:srcRect b="0" l="0" r="0" t="0"/>
          <a:stretch/>
        </p:blipFill>
        <p:spPr>
          <a:xfrm>
            <a:off x="7239000" y="4876800"/>
            <a:ext cx="1752600" cy="165190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0"/>
          <p:cNvSpPr txBox="1"/>
          <p:nvPr>
            <p:ph idx="1" type="body"/>
          </p:nvPr>
        </p:nvSpPr>
        <p:spPr>
          <a:xfrm>
            <a:off x="685800" y="990600"/>
            <a:ext cx="8229600" cy="1143000"/>
          </a:xfrm>
          <a:prstGeom prst="rect">
            <a:avLst/>
          </a:prstGeom>
          <a:noFill/>
          <a:ln>
            <a:noFill/>
          </a:ln>
        </p:spPr>
        <p:txBody>
          <a:bodyPr anchorCtr="0" anchor="t" bIns="45700" lIns="91425" spcFirstLastPara="1" rIns="91425" wrap="square" tIns="45700">
            <a:noAutofit/>
          </a:bodyPr>
          <a:lstStyle/>
          <a:p>
            <a:pPr indent="-457200" lvl="0" marL="914400" rtl="0" algn="just">
              <a:spcBef>
                <a:spcPts val="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Khái quát chung</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3. Các thuật ngữ (tt)</a:t>
            </a:r>
            <a:endParaRPr/>
          </a:p>
        </p:txBody>
      </p:sp>
      <p:sp>
        <p:nvSpPr>
          <p:cNvPr id="194" name="Google Shape;194;p20"/>
          <p:cNvSpPr txBox="1"/>
          <p:nvPr/>
        </p:nvSpPr>
        <p:spPr>
          <a:xfrm>
            <a:off x="990600" y="6096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1.png" id="195" name="Google Shape;195;p20"/>
          <p:cNvPicPr preferRelativeResize="0"/>
          <p:nvPr/>
        </p:nvPicPr>
        <p:blipFill rotWithShape="1">
          <a:blip r:embed="rId3">
            <a:alphaModFix/>
          </a:blip>
          <a:srcRect b="0" l="0" r="0" t="0"/>
          <a:stretch/>
        </p:blipFill>
        <p:spPr>
          <a:xfrm>
            <a:off x="7315200" y="381001"/>
            <a:ext cx="1524000" cy="1066800"/>
          </a:xfrm>
          <a:prstGeom prst="rect">
            <a:avLst/>
          </a:prstGeom>
          <a:noFill/>
          <a:ln>
            <a:noFill/>
          </a:ln>
        </p:spPr>
      </p:pic>
      <p:grpSp>
        <p:nvGrpSpPr>
          <p:cNvPr id="196" name="Google Shape;196;p20"/>
          <p:cNvGrpSpPr/>
          <p:nvPr/>
        </p:nvGrpSpPr>
        <p:grpSpPr>
          <a:xfrm>
            <a:off x="740563" y="2058271"/>
            <a:ext cx="6519874" cy="4062256"/>
            <a:chOff x="511963" y="871"/>
            <a:chExt cx="6519874" cy="4062256"/>
          </a:xfrm>
        </p:grpSpPr>
        <p:sp>
          <p:nvSpPr>
            <p:cNvPr id="197" name="Google Shape;197;p20"/>
            <p:cNvSpPr/>
            <p:nvPr/>
          </p:nvSpPr>
          <p:spPr>
            <a:xfrm rot="5400000">
              <a:off x="3649044" y="-1427901"/>
              <a:ext cx="1937553" cy="4828032"/>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txBox="1"/>
            <p:nvPr/>
          </p:nvSpPr>
          <p:spPr>
            <a:xfrm>
              <a:off x="2203805" y="111922"/>
              <a:ext cx="4733448" cy="1748385"/>
            </a:xfrm>
            <a:prstGeom prst="rect">
              <a:avLst/>
            </a:prstGeom>
            <a:noFill/>
            <a:ln>
              <a:noFill/>
            </a:ln>
          </p:spPr>
          <p:txBody>
            <a:bodyPr anchorCtr="0" anchor="ctr" bIns="123825" lIns="247650" spcFirstLastPara="1" rIns="247650" wrap="square" tIns="123825">
              <a:noAutofit/>
            </a:bodyPr>
            <a:lstStyle/>
            <a:p>
              <a:pPr indent="-228600" lvl="1" marL="228600" marR="0" rtl="0" algn="just">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khoảng thời gian tồn tại quan hệ vợ chồng, được tính từ ngày đăng ký kết hôn đến ngày chấm dứt hôn nhân.</a:t>
              </a:r>
              <a:endParaRPr/>
            </a:p>
          </p:txBody>
        </p:sp>
        <p:sp>
          <p:nvSpPr>
            <p:cNvPr id="199" name="Google Shape;199;p20"/>
            <p:cNvSpPr/>
            <p:nvPr/>
          </p:nvSpPr>
          <p:spPr>
            <a:xfrm>
              <a:off x="511963" y="871"/>
              <a:ext cx="1691841" cy="1970484"/>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txBox="1"/>
            <p:nvPr/>
          </p:nvSpPr>
          <p:spPr>
            <a:xfrm>
              <a:off x="594552" y="83460"/>
              <a:ext cx="1526663" cy="1805306"/>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Thời kỳ hôn nhân</a:t>
              </a:r>
              <a:endParaRPr/>
            </a:p>
          </p:txBody>
        </p:sp>
        <p:sp>
          <p:nvSpPr>
            <p:cNvPr id="201" name="Google Shape;201;p20"/>
            <p:cNvSpPr/>
            <p:nvPr/>
          </p:nvSpPr>
          <p:spPr>
            <a:xfrm rot="5400000">
              <a:off x="3617187" y="654845"/>
              <a:ext cx="1993247" cy="4823317"/>
            </a:xfrm>
            <a:prstGeom prst="round2SameRect">
              <a:avLst>
                <a:gd fmla="val 16667" name="adj1"/>
                <a:gd fmla="val 0" name="adj2"/>
              </a:avLst>
            </a:prstGeom>
            <a:solidFill>
              <a:srgbClr val="CADFE8">
                <a:alpha val="89803"/>
              </a:srgbClr>
            </a:solidFill>
            <a:ln cap="flat" cmpd="thickThin" w="55000">
              <a:solidFill>
                <a:srgbClr val="CADFE8">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txBox="1"/>
            <p:nvPr/>
          </p:nvSpPr>
          <p:spPr>
            <a:xfrm>
              <a:off x="2202152" y="2167182"/>
              <a:ext cx="4726015" cy="1798643"/>
            </a:xfrm>
            <a:prstGeom prst="rect">
              <a:avLst/>
            </a:prstGeom>
            <a:noFill/>
            <a:ln>
              <a:noFill/>
            </a:ln>
          </p:spPr>
          <p:txBody>
            <a:bodyPr anchorCtr="0" anchor="ctr" bIns="123825" lIns="247650" spcFirstLastPara="1" rIns="247650" wrap="square" tIns="123825">
              <a:noAutofit/>
            </a:bodyPr>
            <a:lstStyle/>
            <a:p>
              <a:pPr indent="-228600" lvl="1" marL="228600" marR="0" rtl="0" algn="just">
                <a:lnSpc>
                  <a:spcPct val="90000"/>
                </a:lnSpc>
                <a:spcBef>
                  <a:spcPts val="0"/>
                </a:spcBef>
                <a:spcAft>
                  <a:spcPts val="0"/>
                </a:spcAft>
                <a:buClr>
                  <a:schemeClr val="dk1"/>
                </a:buClr>
                <a:buSzPts val="2400"/>
                <a:buFont typeface="Times New Roman"/>
                <a:buChar char="•"/>
              </a:pPr>
              <a:r>
                <a:rPr b="0" i="0" lang="en-US" sz="2400" u="none" cap="none" strike="noStrike">
                  <a:solidFill>
                    <a:schemeClr val="dk1"/>
                  </a:solidFill>
                  <a:latin typeface="Times New Roman"/>
                  <a:ea typeface="Times New Roman"/>
                  <a:cs typeface="Times New Roman"/>
                  <a:sym typeface="Times New Roman"/>
                </a:rPr>
                <a:t>việc chấm dứt quan hệ vợ chồng theo bản án, quyết định có hiệu lực pháp luật của Tòa án.</a:t>
              </a:r>
              <a:endParaRPr/>
            </a:p>
          </p:txBody>
        </p:sp>
        <p:sp>
          <p:nvSpPr>
            <p:cNvPr id="203" name="Google Shape;203;p20"/>
            <p:cNvSpPr/>
            <p:nvPr/>
          </p:nvSpPr>
          <p:spPr>
            <a:xfrm>
              <a:off x="511963" y="2081262"/>
              <a:ext cx="1690189" cy="1970484"/>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txBox="1"/>
            <p:nvPr/>
          </p:nvSpPr>
          <p:spPr>
            <a:xfrm>
              <a:off x="594471" y="2163770"/>
              <a:ext cx="1525173" cy="1805468"/>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Ly hôn</a:t>
              </a:r>
              <a:endParaRPr/>
            </a:p>
          </p:txBody>
        </p:sp>
      </p:grpSp>
      <p:pic>
        <p:nvPicPr>
          <p:cNvPr descr="11.jpg" id="205" name="Google Shape;205;p20"/>
          <p:cNvPicPr preferRelativeResize="0"/>
          <p:nvPr/>
        </p:nvPicPr>
        <p:blipFill rotWithShape="1">
          <a:blip r:embed="rId4">
            <a:alphaModFix/>
          </a:blip>
          <a:srcRect b="0" l="0" r="0" t="0"/>
          <a:stretch/>
        </p:blipFill>
        <p:spPr>
          <a:xfrm>
            <a:off x="7239000" y="1828800"/>
            <a:ext cx="1676400" cy="2286000"/>
          </a:xfrm>
          <a:prstGeom prst="rect">
            <a:avLst/>
          </a:prstGeom>
          <a:noFill/>
          <a:ln>
            <a:noFill/>
          </a:ln>
        </p:spPr>
      </p:pic>
      <p:pic>
        <p:nvPicPr>
          <p:cNvPr descr="12.jpg" id="206" name="Google Shape;206;p20"/>
          <p:cNvPicPr preferRelativeResize="0"/>
          <p:nvPr/>
        </p:nvPicPr>
        <p:blipFill rotWithShape="1">
          <a:blip r:embed="rId5">
            <a:alphaModFix/>
          </a:blip>
          <a:srcRect b="0" l="0" r="0" t="0"/>
          <a:stretch/>
        </p:blipFill>
        <p:spPr>
          <a:xfrm>
            <a:off x="7315200" y="4114800"/>
            <a:ext cx="1676400" cy="198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descr="15.jpg" id="212" name="Google Shape;212;p21"/>
          <p:cNvPicPr preferRelativeResize="0"/>
          <p:nvPr/>
        </p:nvPicPr>
        <p:blipFill rotWithShape="1">
          <a:blip r:embed="rId3">
            <a:alphaModFix/>
          </a:blip>
          <a:srcRect b="0" l="0" r="0" t="0"/>
          <a:stretch/>
        </p:blipFill>
        <p:spPr>
          <a:xfrm>
            <a:off x="7467600" y="4038600"/>
            <a:ext cx="1548735" cy="1285875"/>
          </a:xfrm>
          <a:prstGeom prst="rect">
            <a:avLst/>
          </a:prstGeom>
          <a:noFill/>
          <a:ln>
            <a:noFill/>
          </a:ln>
        </p:spPr>
      </p:pic>
      <p:pic>
        <p:nvPicPr>
          <p:cNvPr descr="14.jpg" id="213" name="Google Shape;213;p21"/>
          <p:cNvPicPr preferRelativeResize="0"/>
          <p:nvPr/>
        </p:nvPicPr>
        <p:blipFill rotWithShape="1">
          <a:blip r:embed="rId4">
            <a:alphaModFix/>
          </a:blip>
          <a:srcRect b="0" l="0" r="0" t="0"/>
          <a:stretch/>
        </p:blipFill>
        <p:spPr>
          <a:xfrm>
            <a:off x="7467600" y="2971800"/>
            <a:ext cx="1503347" cy="1295400"/>
          </a:xfrm>
          <a:prstGeom prst="rect">
            <a:avLst/>
          </a:prstGeom>
          <a:noFill/>
          <a:ln>
            <a:noFill/>
          </a:ln>
        </p:spPr>
      </p:pic>
      <p:pic>
        <p:nvPicPr>
          <p:cNvPr descr="13.jpg" id="214" name="Google Shape;214;p21"/>
          <p:cNvPicPr preferRelativeResize="0"/>
          <p:nvPr/>
        </p:nvPicPr>
        <p:blipFill rotWithShape="1">
          <a:blip r:embed="rId5">
            <a:alphaModFix/>
          </a:blip>
          <a:srcRect b="0" l="0" r="0" t="0"/>
          <a:stretch/>
        </p:blipFill>
        <p:spPr>
          <a:xfrm>
            <a:off x="7315200" y="1905000"/>
            <a:ext cx="1676400" cy="1143000"/>
          </a:xfrm>
          <a:prstGeom prst="rect">
            <a:avLst/>
          </a:prstGeom>
          <a:noFill/>
          <a:ln>
            <a:noFill/>
          </a:ln>
        </p:spPr>
      </p:pic>
      <p:sp>
        <p:nvSpPr>
          <p:cNvPr id="215" name="Google Shape;215;p21"/>
          <p:cNvSpPr txBox="1"/>
          <p:nvPr>
            <p:ph idx="1" type="body"/>
          </p:nvPr>
        </p:nvSpPr>
        <p:spPr>
          <a:xfrm>
            <a:off x="685800" y="990600"/>
            <a:ext cx="8077200" cy="1066800"/>
          </a:xfrm>
          <a:prstGeom prst="rect">
            <a:avLst/>
          </a:prstGeom>
          <a:noFill/>
          <a:ln>
            <a:noFill/>
          </a:ln>
        </p:spPr>
        <p:txBody>
          <a:bodyPr anchorCtr="0" anchor="t" bIns="45700" lIns="91425" spcFirstLastPara="1" rIns="91425" wrap="square" tIns="45700">
            <a:noAutofit/>
          </a:bodyPr>
          <a:lstStyle/>
          <a:p>
            <a:pPr indent="457200" lvl="0" marL="0" rtl="0" algn="just">
              <a:spcBef>
                <a:spcPts val="0"/>
              </a:spcBef>
              <a:spcAft>
                <a:spcPts val="0"/>
              </a:spcAft>
              <a:buClr>
                <a:schemeClr val="dk1"/>
              </a:buClr>
              <a:buSzPts val="2800"/>
              <a:buNone/>
            </a:pPr>
            <a:r>
              <a:rPr b="1" lang="en-US" sz="2800">
                <a:latin typeface="Times New Roman"/>
                <a:ea typeface="Times New Roman"/>
                <a:cs typeface="Times New Roman"/>
                <a:sym typeface="Times New Roman"/>
              </a:rPr>
              <a:t>II. Kết hôn</a:t>
            </a:r>
            <a:endParaRPr/>
          </a:p>
          <a:p>
            <a:pPr indent="457200" lvl="0" marL="0" rtl="0" algn="just">
              <a:spcBef>
                <a:spcPts val="400"/>
              </a:spcBef>
              <a:spcAft>
                <a:spcPts val="0"/>
              </a:spcAft>
              <a:buClr>
                <a:schemeClr val="dk1"/>
              </a:buClr>
              <a:buSzPts val="2800"/>
              <a:buNone/>
            </a:pPr>
            <a:r>
              <a:rPr b="1" lang="en-US" sz="2800">
                <a:latin typeface="Times New Roman"/>
                <a:ea typeface="Times New Roman"/>
                <a:cs typeface="Times New Roman"/>
                <a:sym typeface="Times New Roman"/>
              </a:rPr>
              <a:t>1. Điều kiện kết hôn (Điều 8, Luật HNGĐ)</a:t>
            </a:r>
            <a:endParaRPr/>
          </a:p>
        </p:txBody>
      </p:sp>
      <p:sp>
        <p:nvSpPr>
          <p:cNvPr id="216" name="Google Shape;216;p21"/>
          <p:cNvSpPr txBox="1"/>
          <p:nvPr/>
        </p:nvSpPr>
        <p:spPr>
          <a:xfrm>
            <a:off x="990600" y="609600"/>
            <a:ext cx="44196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LUẬT HÔN NHÂN GIA ĐÌNH</a:t>
            </a:r>
            <a:endParaRPr/>
          </a:p>
        </p:txBody>
      </p:sp>
      <p:pic>
        <p:nvPicPr>
          <p:cNvPr descr="5.jpg" id="217" name="Google Shape;217;p21"/>
          <p:cNvPicPr preferRelativeResize="0"/>
          <p:nvPr/>
        </p:nvPicPr>
        <p:blipFill rotWithShape="1">
          <a:blip r:embed="rId6">
            <a:alphaModFix/>
          </a:blip>
          <a:srcRect b="0" l="0" r="0" t="0"/>
          <a:stretch/>
        </p:blipFill>
        <p:spPr>
          <a:xfrm>
            <a:off x="7632220" y="381001"/>
            <a:ext cx="1283179" cy="1143000"/>
          </a:xfrm>
          <a:prstGeom prst="rect">
            <a:avLst/>
          </a:prstGeom>
          <a:noFill/>
          <a:ln>
            <a:noFill/>
          </a:ln>
        </p:spPr>
      </p:pic>
      <p:grpSp>
        <p:nvGrpSpPr>
          <p:cNvPr id="218" name="Google Shape;218;p21"/>
          <p:cNvGrpSpPr/>
          <p:nvPr/>
        </p:nvGrpSpPr>
        <p:grpSpPr>
          <a:xfrm>
            <a:off x="685800" y="2192820"/>
            <a:ext cx="6858000" cy="4224959"/>
            <a:chOff x="0" y="59220"/>
            <a:chExt cx="6858000" cy="4224959"/>
          </a:xfrm>
        </p:grpSpPr>
        <p:sp>
          <p:nvSpPr>
            <p:cNvPr id="219" name="Google Shape;219;p21"/>
            <p:cNvSpPr/>
            <p:nvPr/>
          </p:nvSpPr>
          <p:spPr>
            <a:xfrm>
              <a:off x="0" y="413460"/>
              <a:ext cx="6858000" cy="6048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p:nvPr/>
          </p:nvSpPr>
          <p:spPr>
            <a:xfrm>
              <a:off x="326491" y="59220"/>
              <a:ext cx="6529827" cy="70848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txBox="1"/>
            <p:nvPr/>
          </p:nvSpPr>
          <p:spPr>
            <a:xfrm>
              <a:off x="361076" y="93805"/>
              <a:ext cx="6460657" cy="639310"/>
            </a:xfrm>
            <a:prstGeom prst="rect">
              <a:avLst/>
            </a:prstGeom>
            <a:noFill/>
            <a:ln>
              <a:noFill/>
            </a:ln>
          </p:spPr>
          <p:txBody>
            <a:bodyPr anchorCtr="0" anchor="ctr" bIns="0" lIns="181450" spcFirstLastPara="1" rIns="181450" wrap="square" tIns="0">
              <a:noAutofit/>
            </a:bodyPr>
            <a:lstStyle/>
            <a:p>
              <a:pPr indent="0" lvl="0" marL="0" marR="0" rtl="0" algn="l">
                <a:lnSpc>
                  <a:spcPct val="90000"/>
                </a:lnSpc>
                <a:spcBef>
                  <a:spcPts val="0"/>
                </a:spcBef>
                <a:spcAft>
                  <a:spcPts val="0"/>
                </a:spcAft>
                <a:buClr>
                  <a:schemeClr val="lt1"/>
                </a:buClr>
                <a:buSzPts val="2300"/>
                <a:buFont typeface="Times New Roman"/>
                <a:buNone/>
              </a:pPr>
              <a:r>
                <a:rPr lang="en-US" sz="2300">
                  <a:solidFill>
                    <a:schemeClr val="lt1"/>
                  </a:solidFill>
                  <a:latin typeface="Times New Roman"/>
                  <a:ea typeface="Times New Roman"/>
                  <a:cs typeface="Times New Roman"/>
                  <a:sym typeface="Times New Roman"/>
                </a:rPr>
                <a:t>Nam từ đủ 20 tuổi trở lên, nữ từ đủ 18 tuổi trở lên</a:t>
              </a:r>
              <a:endParaRPr/>
            </a:p>
          </p:txBody>
        </p:sp>
        <p:sp>
          <p:nvSpPr>
            <p:cNvPr id="222" name="Google Shape;222;p21"/>
            <p:cNvSpPr/>
            <p:nvPr/>
          </p:nvSpPr>
          <p:spPr>
            <a:xfrm>
              <a:off x="0" y="1502100"/>
              <a:ext cx="6858000" cy="6048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p:nvPr/>
          </p:nvSpPr>
          <p:spPr>
            <a:xfrm>
              <a:off x="326491" y="1147860"/>
              <a:ext cx="6529827" cy="70848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txBox="1"/>
            <p:nvPr/>
          </p:nvSpPr>
          <p:spPr>
            <a:xfrm>
              <a:off x="361076" y="1182445"/>
              <a:ext cx="6460657" cy="639310"/>
            </a:xfrm>
            <a:prstGeom prst="rect">
              <a:avLst/>
            </a:prstGeom>
            <a:noFill/>
            <a:ln>
              <a:noFill/>
            </a:ln>
          </p:spPr>
          <p:txBody>
            <a:bodyPr anchorCtr="0" anchor="ctr" bIns="0" lIns="181450" spcFirstLastPara="1" rIns="181450" wrap="square" tIns="0">
              <a:noAutofit/>
            </a:bodyPr>
            <a:lstStyle/>
            <a:p>
              <a:pPr indent="0" lvl="0" marL="0" marR="0" rtl="0" algn="l">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Việc kết hôn do nam, nữ tự nguyện quyết định</a:t>
              </a:r>
              <a:endParaRPr/>
            </a:p>
          </p:txBody>
        </p:sp>
        <p:sp>
          <p:nvSpPr>
            <p:cNvPr id="225" name="Google Shape;225;p21"/>
            <p:cNvSpPr/>
            <p:nvPr/>
          </p:nvSpPr>
          <p:spPr>
            <a:xfrm>
              <a:off x="0" y="2590740"/>
              <a:ext cx="6858000" cy="6048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p:cNvSpPr/>
            <p:nvPr/>
          </p:nvSpPr>
          <p:spPr>
            <a:xfrm>
              <a:off x="326491" y="2236500"/>
              <a:ext cx="6529827" cy="70848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txBox="1"/>
            <p:nvPr/>
          </p:nvSpPr>
          <p:spPr>
            <a:xfrm>
              <a:off x="361076" y="2271085"/>
              <a:ext cx="6460657" cy="639310"/>
            </a:xfrm>
            <a:prstGeom prst="rect">
              <a:avLst/>
            </a:prstGeom>
            <a:noFill/>
            <a:ln>
              <a:noFill/>
            </a:ln>
          </p:spPr>
          <p:txBody>
            <a:bodyPr anchorCtr="0" anchor="ctr" bIns="0" lIns="181450" spcFirstLastPara="1" rIns="181450" wrap="square" tIns="0">
              <a:noAutofit/>
            </a:bodyPr>
            <a:lstStyle/>
            <a:p>
              <a:pPr indent="0" lvl="0" marL="0" marR="0" rtl="0" algn="l">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Không bị mất năng lực hành vi dân sự</a:t>
              </a:r>
              <a:endParaRPr/>
            </a:p>
          </p:txBody>
        </p:sp>
        <p:sp>
          <p:nvSpPr>
            <p:cNvPr id="228" name="Google Shape;228;p21"/>
            <p:cNvSpPr/>
            <p:nvPr/>
          </p:nvSpPr>
          <p:spPr>
            <a:xfrm>
              <a:off x="0" y="3679379"/>
              <a:ext cx="6858000" cy="6048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p:nvPr/>
          </p:nvSpPr>
          <p:spPr>
            <a:xfrm>
              <a:off x="333523" y="3325140"/>
              <a:ext cx="6522265" cy="70848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
            <p:cNvSpPr txBox="1"/>
            <p:nvPr/>
          </p:nvSpPr>
          <p:spPr>
            <a:xfrm>
              <a:off x="368108" y="3359725"/>
              <a:ext cx="6453095" cy="639310"/>
            </a:xfrm>
            <a:prstGeom prst="rect">
              <a:avLst/>
            </a:prstGeom>
            <a:noFill/>
            <a:ln>
              <a:noFill/>
            </a:ln>
          </p:spPr>
          <p:txBody>
            <a:bodyPr anchorCtr="0" anchor="ctr" bIns="0" lIns="181450" spcFirstLastPara="1" rIns="181450" wrap="square" tIns="0">
              <a:noAutofit/>
            </a:bodyPr>
            <a:lstStyle/>
            <a:p>
              <a:pPr indent="0" lvl="0" marL="0" marR="0" rtl="0" algn="l">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Không thuộc một trong các trường hợp cấm kết hôn</a:t>
              </a:r>
              <a:endParaRPr/>
            </a:p>
          </p:txBody>
        </p:sp>
      </p:grpSp>
      <p:pic>
        <p:nvPicPr>
          <p:cNvPr descr="3.png" id="231" name="Google Shape;231;p21"/>
          <p:cNvPicPr preferRelativeResize="0"/>
          <p:nvPr/>
        </p:nvPicPr>
        <p:blipFill rotWithShape="1">
          <a:blip r:embed="rId7">
            <a:alphaModFix/>
          </a:blip>
          <a:srcRect b="0" l="0" r="0" t="0"/>
          <a:stretch/>
        </p:blipFill>
        <p:spPr>
          <a:xfrm>
            <a:off x="7620000" y="5257800"/>
            <a:ext cx="1371600" cy="1228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