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  <p:ext uri="GoogleSlidesCustomDataVersion2">
      <go:slidesCustomData xmlns:go="http://customooxmlschemas.google.com/" r:id="rId45" roundtripDataSignature="AMtx7mjsEkij/xGfLmUBIKop27TE+Fky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ce0387dfb_0_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fce0387dfb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fce0387dfb_0_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ce0387dfb_0_7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fce0387dfb_0_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fce0387dfb_0_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ce0387dfb_0_15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fce0387dfb_0_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fce0387dfb_0_15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2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2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d9a04e4bb_0_7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fd9a04e4bb_0_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gfd9a04e4bb_0_7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d9a04e4bb_0_2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fd9a04e4bb_0_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gfd9a04e4bb_0_2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2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2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2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3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d9a04e4bb_0_0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fd9a04e4bb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gfd9a04e4bb_0_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d9a04e4bb_0_29:notes"/>
          <p:cNvSpPr/>
          <p:nvPr>
            <p:ph idx="2" type="sldImg"/>
          </p:nvPr>
        </p:nvSpPr>
        <p:spPr>
          <a:xfrm>
            <a:off x="2857500" y="514350"/>
            <a:ext cx="3429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fd9a04e4bb_0_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gfd9a04e4bb_0_2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b1800a31d_0_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b1800a31d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6b1800a31d_0_0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b1800a31d_0_9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b1800a31d_0_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6b1800a31d_0_9:notes"/>
          <p:cNvSpPr txBox="1"/>
          <p:nvPr>
            <p:ph idx="12" type="sldNum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1678675"/>
            <a:ext cx="7772400" cy="94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2702258"/>
            <a:ext cx="6400800" cy="750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⬜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⬜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page">
  <p:cSld name="1_Content 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/>
          <p:nvPr>
            <p:ph idx="10" type="dt"/>
          </p:nvPr>
        </p:nvSpPr>
        <p:spPr>
          <a:xfrm>
            <a:off x="457200" y="65253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AE5F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1" type="ftr"/>
          </p:nvPr>
        </p:nvSpPr>
        <p:spPr>
          <a:xfrm>
            <a:off x="3124200" y="65253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AE5F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2" type="sldNum"/>
          </p:nvPr>
        </p:nvSpPr>
        <p:spPr>
          <a:xfrm>
            <a:off x="6553200" y="65253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AE5F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44"/>
          <p:cNvSpPr txBox="1"/>
          <p:nvPr>
            <p:ph type="title"/>
          </p:nvPr>
        </p:nvSpPr>
        <p:spPr>
          <a:xfrm>
            <a:off x="381000" y="227314"/>
            <a:ext cx="8382000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>
            <a:off x="395537" y="1268415"/>
            <a:ext cx="8496944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⬜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?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◼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00">
        <p:push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75BD"/>
              </a:buClr>
              <a:buSzPts val="2400"/>
              <a:buChar char="?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◼"/>
              <a:defRPr sz="24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F75BD"/>
              </a:buClr>
              <a:buSzPts val="2400"/>
              <a:buChar char="▪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0" type="dt"/>
          </p:nvPr>
        </p:nvSpPr>
        <p:spPr>
          <a:xfrm>
            <a:off x="1193800" y="6192838"/>
            <a:ext cx="8810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1" type="ftr"/>
          </p:nvPr>
        </p:nvSpPr>
        <p:spPr>
          <a:xfrm>
            <a:off x="3492500" y="6137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⬜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?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◼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⬜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?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◼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⬜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?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⬜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?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⬜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?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7941D"/>
              </a:buClr>
              <a:buSzPts val="3200"/>
              <a:buFont typeface="Noto Sans Symbols"/>
              <a:buChar char="⬜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F75BD"/>
              </a:buClr>
              <a:buSzPts val="2800"/>
              <a:buFont typeface="Noto Sans Symbols"/>
              <a:buChar char="🞐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7941D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75B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41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0" y="0"/>
            <a:ext cx="5671505" cy="6858000"/>
          </a:xfrm>
          <a:custGeom>
            <a:rect b="b" l="l" r="r" t="t"/>
            <a:pathLst>
              <a:path extrusionOk="0" h="6858000" w="7529613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486027" y="1298448"/>
            <a:ext cx="4421384" cy="40996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5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Creational Patterns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887989" y="5085184"/>
            <a:ext cx="2628900" cy="414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28649" y="5626353"/>
            <a:ext cx="3182692" cy="18288"/>
          </a:xfrm>
          <a:custGeom>
            <a:rect b="b" l="l" r="r" t="t"/>
            <a:pathLst>
              <a:path extrusionOk="0" fill="none" h="18288" w="3182692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extrusionOk="0" h="18288" w="3182692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extrusionOk="0" fill="none" h="18288" w="3182692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41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887989" y="5626353"/>
            <a:ext cx="2609715" cy="18288"/>
          </a:xfrm>
          <a:custGeom>
            <a:rect b="b" l="l" r="r" t="t"/>
            <a:pathLst>
              <a:path extrusionOk="0" fill="none" h="18288" w="2609715">
                <a:moveTo>
                  <a:pt x="0" y="0"/>
                </a:moveTo>
                <a:cubicBezTo>
                  <a:pt x="285047" y="9139"/>
                  <a:pt x="355077" y="-1679"/>
                  <a:pt x="626332" y="0"/>
                </a:cubicBezTo>
                <a:cubicBezTo>
                  <a:pt x="909873" y="-4454"/>
                  <a:pt x="987321" y="-3089"/>
                  <a:pt x="1278760" y="0"/>
                </a:cubicBezTo>
                <a:cubicBezTo>
                  <a:pt x="1562932" y="-7184"/>
                  <a:pt x="1631128" y="3117"/>
                  <a:pt x="1931189" y="0"/>
                </a:cubicBezTo>
                <a:cubicBezTo>
                  <a:pt x="2206163" y="-8981"/>
                  <a:pt x="2299150" y="-38056"/>
                  <a:pt x="2609715" y="0"/>
                </a:cubicBezTo>
                <a:cubicBezTo>
                  <a:pt x="2609582" y="8366"/>
                  <a:pt x="2608759" y="10017"/>
                  <a:pt x="2609715" y="18288"/>
                </a:cubicBezTo>
                <a:cubicBezTo>
                  <a:pt x="2462365" y="50322"/>
                  <a:pt x="2264368" y="8197"/>
                  <a:pt x="1957286" y="18288"/>
                </a:cubicBezTo>
                <a:cubicBezTo>
                  <a:pt x="1659182" y="39967"/>
                  <a:pt x="1582670" y="-5748"/>
                  <a:pt x="1357052" y="18288"/>
                </a:cubicBezTo>
                <a:cubicBezTo>
                  <a:pt x="1138383" y="51115"/>
                  <a:pt x="869058" y="38145"/>
                  <a:pt x="756817" y="18288"/>
                </a:cubicBezTo>
                <a:cubicBezTo>
                  <a:pt x="627771" y="14638"/>
                  <a:pt x="252046" y="28752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extrusionOk="0" h="18288" w="2609715">
                <a:moveTo>
                  <a:pt x="0" y="0"/>
                </a:moveTo>
                <a:cubicBezTo>
                  <a:pt x="220266" y="10842"/>
                  <a:pt x="451751" y="5695"/>
                  <a:pt x="626332" y="0"/>
                </a:cubicBezTo>
                <a:cubicBezTo>
                  <a:pt x="772273" y="59350"/>
                  <a:pt x="991261" y="-29744"/>
                  <a:pt x="1200469" y="0"/>
                </a:cubicBezTo>
                <a:cubicBezTo>
                  <a:pt x="1418368" y="21584"/>
                  <a:pt x="1606108" y="-66388"/>
                  <a:pt x="1905092" y="0"/>
                </a:cubicBezTo>
                <a:cubicBezTo>
                  <a:pt x="2217010" y="28476"/>
                  <a:pt x="2378597" y="20608"/>
                  <a:pt x="2609715" y="0"/>
                </a:cubicBezTo>
                <a:cubicBezTo>
                  <a:pt x="2610060" y="6144"/>
                  <a:pt x="2609752" y="10525"/>
                  <a:pt x="2609715" y="18288"/>
                </a:cubicBezTo>
                <a:cubicBezTo>
                  <a:pt x="2458424" y="29914"/>
                  <a:pt x="2160988" y="30315"/>
                  <a:pt x="2009481" y="18288"/>
                </a:cubicBezTo>
                <a:cubicBezTo>
                  <a:pt x="1837643" y="-9887"/>
                  <a:pt x="1714875" y="3987"/>
                  <a:pt x="1409246" y="18288"/>
                </a:cubicBezTo>
                <a:cubicBezTo>
                  <a:pt x="1094054" y="34172"/>
                  <a:pt x="898145" y="52716"/>
                  <a:pt x="704623" y="18288"/>
                </a:cubicBezTo>
                <a:cubicBezTo>
                  <a:pt x="578896" y="13852"/>
                  <a:pt x="264348" y="75889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extrusionOk="0" fill="none" h="18288" w="2609715">
                <a:moveTo>
                  <a:pt x="0" y="0"/>
                </a:moveTo>
                <a:cubicBezTo>
                  <a:pt x="269795" y="-1905"/>
                  <a:pt x="348942" y="-2900"/>
                  <a:pt x="626332" y="0"/>
                </a:cubicBezTo>
                <a:cubicBezTo>
                  <a:pt x="910855" y="6706"/>
                  <a:pt x="964378" y="9441"/>
                  <a:pt x="1278760" y="0"/>
                </a:cubicBezTo>
                <a:cubicBezTo>
                  <a:pt x="1565920" y="-2146"/>
                  <a:pt x="1637257" y="10248"/>
                  <a:pt x="1931189" y="0"/>
                </a:cubicBezTo>
                <a:cubicBezTo>
                  <a:pt x="2220744" y="-9807"/>
                  <a:pt x="2315147" y="-22001"/>
                  <a:pt x="2609715" y="0"/>
                </a:cubicBezTo>
                <a:cubicBezTo>
                  <a:pt x="2609834" y="8687"/>
                  <a:pt x="2608846" y="9944"/>
                  <a:pt x="2609715" y="18288"/>
                </a:cubicBezTo>
                <a:cubicBezTo>
                  <a:pt x="2455808" y="43307"/>
                  <a:pt x="2246598" y="9464"/>
                  <a:pt x="1957286" y="18288"/>
                </a:cubicBezTo>
                <a:cubicBezTo>
                  <a:pt x="1658204" y="23956"/>
                  <a:pt x="1558021" y="12628"/>
                  <a:pt x="1357052" y="18288"/>
                </a:cubicBezTo>
                <a:cubicBezTo>
                  <a:pt x="1177485" y="45119"/>
                  <a:pt x="907870" y="40328"/>
                  <a:pt x="756817" y="18288"/>
                </a:cubicBezTo>
                <a:cubicBezTo>
                  <a:pt x="555347" y="-10767"/>
                  <a:pt x="356071" y="37186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372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47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313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568"/>
                </a:srgbClr>
              </a:gs>
              <a:gs pos="87000">
                <a:srgbClr val="93B3D7">
                  <a:alpha val="1568"/>
                </a:srgbClr>
              </a:gs>
              <a:gs pos="100000">
                <a:srgbClr val="93B3D7">
                  <a:alpha val="1568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 txBox="1"/>
          <p:nvPr>
            <p:ph type="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creator</a:t>
            </a:r>
            <a:endParaRPr/>
          </a:p>
        </p:txBody>
      </p:sp>
      <p:sp>
        <p:nvSpPr>
          <p:cNvPr id="193" name="Google Shape;193;p8"/>
          <p:cNvSpPr txBox="1"/>
          <p:nvPr>
            <p:ph idx="12" type="sldNum"/>
          </p:nvPr>
        </p:nvSpPr>
        <p:spPr>
          <a:xfrm>
            <a:off x="8778240" y="6446837"/>
            <a:ext cx="3360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</a:rPr>
              <a:t>‹#›</a:t>
            </a:fld>
            <a:endParaRPr sz="1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0" y="0"/>
            <a:ext cx="3125454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 txBox="1"/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Why Factory?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 flipH="1" rot="10800000">
            <a:off x="5662801" y="2455479"/>
            <a:ext cx="3062575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Based on the choice of the user, the Factory class create the respective product</a:t>
            </a:r>
            <a:endParaRPr/>
          </a:p>
        </p:txBody>
      </p:sp>
      <p:sp>
        <p:nvSpPr>
          <p:cNvPr id="203" name="Google Shape;203;p9"/>
          <p:cNvSpPr txBox="1"/>
          <p:nvPr>
            <p:ph idx="12" type="sldNum"/>
          </p:nvPr>
        </p:nvSpPr>
        <p:spPr>
          <a:xfrm>
            <a:off x="7156173" y="6356350"/>
            <a:ext cx="13591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 txBox="1"/>
          <p:nvPr>
            <p:ph type="title"/>
          </p:nvPr>
        </p:nvSpPr>
        <p:spPr>
          <a:xfrm>
            <a:off x="482600" y="321734"/>
            <a:ext cx="8178799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Factory core concept</a:t>
            </a:r>
            <a:endParaRPr/>
          </a:p>
        </p:txBody>
      </p:sp>
      <p:grpSp>
        <p:nvGrpSpPr>
          <p:cNvPr id="210" name="Google Shape;210;p10"/>
          <p:cNvGrpSpPr/>
          <p:nvPr/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211" name="Google Shape;211;p10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2321373"/>
            <a:ext cx="7509666" cy="27222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10"/>
          <p:cNvGrpSpPr/>
          <p:nvPr/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215" name="Google Shape;215;p10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0"/>
          <p:cNvSpPr txBox="1"/>
          <p:nvPr>
            <p:ph idx="12" type="sldNum"/>
          </p:nvPr>
        </p:nvSpPr>
        <p:spPr>
          <a:xfrm>
            <a:off x="6603999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mk:@MSITStore:H:\E\Teach\KTPM\Gamma95.chm::/Pictures/fmethod.gif" id="218" name="Google Shape;218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Two ways of implementing</a:t>
            </a:r>
            <a:endParaRPr/>
          </a:p>
        </p:txBody>
      </p:sp>
      <p:sp>
        <p:nvSpPr>
          <p:cNvPr id="224" name="Google Shape;224;p11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1267438"/>
            <a:ext cx="5573334" cy="450666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[Christopher G. Lasater (2007).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Wordware Publishing, Inc.]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Factory in context</a:t>
            </a:r>
            <a:endParaRPr/>
          </a:p>
        </p:txBody>
      </p:sp>
      <p:sp>
        <p:nvSpPr>
          <p:cNvPr id="232" name="Google Shape;232;p12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916832"/>
            <a:ext cx="6088889" cy="233777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Factory common usage</a:t>
            </a:r>
            <a:endParaRPr/>
          </a:p>
        </p:txBody>
      </p:sp>
      <p:sp>
        <p:nvSpPr>
          <p:cNvPr id="240" name="Google Shape;240;p13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649239"/>
            <a:ext cx="6775874" cy="285460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Factory basic implementation</a:t>
            </a:r>
            <a:endParaRPr/>
          </a:p>
        </p:txBody>
      </p:sp>
      <p:sp>
        <p:nvSpPr>
          <p:cNvPr id="248" name="Google Shape;248;p14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1340768"/>
            <a:ext cx="6355556" cy="376888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[Christopher G. Lasater (2007).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Wordware Publishing, Inc.]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ce0387dfb_0_0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01</a:t>
            </a:r>
            <a:endParaRPr/>
          </a:p>
        </p:txBody>
      </p:sp>
      <p:sp>
        <p:nvSpPr>
          <p:cNvPr id="257" name="Google Shape;257;gfce0387dfb_0_0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Read back the list of graphic objects from text file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	Point (3, 7)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Line ( (x1, y1), (x2, y2) 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Point (3, 7)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Rectangle ( (x1, y1), (x2, y2))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Ellipse ((x1, y1), (x2, y2))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8" name="Google Shape;258;gfce0387dfb_0_0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ce0387dfb_0_7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02</a:t>
            </a:r>
            <a:endParaRPr/>
          </a:p>
        </p:txBody>
      </p:sp>
      <p:sp>
        <p:nvSpPr>
          <p:cNvPr id="265" name="Google Shape;265;gfce0387dfb_0_7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Read back the list of employees from text file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700"/>
              <a:t>        DailyEmployee: John Walker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700"/>
              <a:t>   		DailyPayment=100$; TotalDays=28</a:t>
            </a:r>
            <a:endParaRPr sz="1700"/>
          </a:p>
          <a:p>
            <a:pPr indent="45720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700"/>
              <a:t>HourlyEmployee: Rachyl Napier</a:t>
            </a:r>
            <a:endParaRPr sz="1700"/>
          </a:p>
          <a:p>
            <a:pPr indent="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700"/>
              <a:t>HourlyPayment=15$; TotalHours=1200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700"/>
              <a:t>ProductEmployee: Romaine Donna   </a:t>
            </a:r>
            <a:endParaRPr sz="1700"/>
          </a:p>
          <a:p>
            <a:pPr indent="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700"/>
              <a:t>PaymentPerProduct=10$; TotalProducts=180</a:t>
            </a:r>
            <a:endParaRPr sz="1700"/>
          </a:p>
          <a:p>
            <a:pPr indent="45720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700"/>
              <a:t>Manager: Clarinda Hyram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700"/>
              <a:t>   		FixedPayment=500$; TotalEmployees=5; PaymentPerEmployee=100$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266" name="Google Shape;266;gfce0387dfb_0_7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5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5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372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5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47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313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5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568"/>
                </a:srgbClr>
              </a:gs>
              <a:gs pos="87000">
                <a:srgbClr val="93B3D7">
                  <a:alpha val="1568"/>
                </a:srgbClr>
              </a:gs>
              <a:gs pos="100000">
                <a:srgbClr val="93B3D7">
                  <a:alpha val="1568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"/>
          <p:cNvSpPr txBox="1"/>
          <p:nvPr>
            <p:ph type="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/>
          </a:p>
        </p:txBody>
      </p:sp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preview</a:t>
            </a:r>
            <a:endParaRPr/>
          </a:p>
        </p:txBody>
      </p:sp>
      <p:sp>
        <p:nvSpPr>
          <p:cNvPr id="279" name="Google Shape;279;p15"/>
          <p:cNvSpPr txBox="1"/>
          <p:nvPr>
            <p:ph idx="12" type="sldNum"/>
          </p:nvPr>
        </p:nvSpPr>
        <p:spPr>
          <a:xfrm>
            <a:off x="8778240" y="6446837"/>
            <a:ext cx="3360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</a:rPr>
              <a:t>‹#›</a:t>
            </a:fld>
            <a:endParaRPr sz="1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0" y="1"/>
            <a:ext cx="3912768" cy="3994777"/>
          </a:xfrm>
          <a:custGeom>
            <a:rect b="b" l="l" r="r" t="t"/>
            <a:pathLst>
              <a:path extrusionOk="0" h="3994777" w="5217023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628650" y="673770"/>
            <a:ext cx="2415246" cy="2027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Creational Pattern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4157004" y="613215"/>
            <a:ext cx="4358346" cy="5535000"/>
            <a:chOff x="0" y="71609"/>
            <a:chExt cx="4358346" cy="5535000"/>
          </a:xfrm>
        </p:grpSpPr>
        <p:sp>
          <p:nvSpPr>
            <p:cNvPr id="106" name="Google Shape;106;p2"/>
            <p:cNvSpPr/>
            <p:nvPr/>
          </p:nvSpPr>
          <p:spPr>
            <a:xfrm>
              <a:off x="0" y="440609"/>
              <a:ext cx="4358346" cy="630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17917" y="71609"/>
              <a:ext cx="3050842" cy="73800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53943" y="107635"/>
              <a:ext cx="2978790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15300" spcFirstLastPara="1" rIns="115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Singleton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0" y="1574609"/>
              <a:ext cx="4358346" cy="630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17917" y="1205609"/>
              <a:ext cx="3050842" cy="738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253943" y="1241635"/>
              <a:ext cx="2978790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15300" spcFirstLastPara="1" rIns="115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Factory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0" y="2708609"/>
              <a:ext cx="4358346" cy="630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7917" y="2339609"/>
              <a:ext cx="3050842" cy="738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253943" y="2375635"/>
              <a:ext cx="2978790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15300" spcFirstLastPara="1" rIns="115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Prototype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0" y="3842609"/>
              <a:ext cx="4358346" cy="630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917" y="3473609"/>
              <a:ext cx="3050842" cy="738000"/>
            </a:xfrm>
            <a:prstGeom prst="roundRect">
              <a:avLst>
                <a:gd fmla="val 16667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253943" y="3509635"/>
              <a:ext cx="2978790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15300" spcFirstLastPara="1" rIns="115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Abstract Factory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0" y="4976609"/>
              <a:ext cx="4358346" cy="630000"/>
            </a:xfrm>
            <a:prstGeom prst="rect">
              <a:avLst/>
            </a:prstGeom>
            <a:solidFill>
              <a:schemeClr val="lt1">
                <a:alpha val="89411"/>
              </a:schemeClr>
            </a:solidFill>
            <a:ln cap="flat" cmpd="sng" w="25400">
              <a:solidFill>
                <a:srgbClr val="F795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17917" y="4607609"/>
              <a:ext cx="3050842" cy="738000"/>
            </a:xfrm>
            <a:prstGeom prst="roundRect">
              <a:avLst>
                <a:gd fmla="val 16667" name="adj"/>
              </a:avLst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53943" y="4643635"/>
              <a:ext cx="2978790" cy="665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15300" spcFirstLastPara="1" rIns="1153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Builder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prototype?</a:t>
            </a:r>
            <a:endParaRPr/>
          </a:p>
        </p:txBody>
      </p:sp>
      <p:sp>
        <p:nvSpPr>
          <p:cNvPr id="285" name="Google Shape;285;p16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Propose the user with all possible choices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Then clone the choice</a:t>
            </a:r>
            <a:endParaRPr/>
          </a:p>
        </p:txBody>
      </p:sp>
      <p:sp>
        <p:nvSpPr>
          <p:cNvPr id="286" name="Google Shape;286;p16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Prototype</a:t>
            </a:r>
            <a:endParaRPr/>
          </a:p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3" name="Google Shape;2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2060848"/>
            <a:ext cx="6151111" cy="28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7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Prototype</a:t>
            </a:r>
            <a:endParaRPr/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2" name="Google Shape;3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44600"/>
            <a:ext cx="8685213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ce0387dfb_0_15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309" name="Google Shape;309;gfce0387dfb_0_15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Improve the factory patterns for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	Reading graphic objects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     Reading employees</a:t>
            </a:r>
            <a:endParaRPr/>
          </a:p>
        </p:txBody>
      </p:sp>
      <p:sp>
        <p:nvSpPr>
          <p:cNvPr id="310" name="Google Shape;310;gfce0387dfb_0_15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372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47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313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568"/>
                </a:srgbClr>
              </a:gs>
              <a:gs pos="87000">
                <a:srgbClr val="93B3D7">
                  <a:alpha val="1568"/>
                </a:srgbClr>
              </a:gs>
              <a:gs pos="100000">
                <a:srgbClr val="93B3D7">
                  <a:alpha val="1568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9"/>
          <p:cNvSpPr txBox="1"/>
          <p:nvPr>
            <p:ph type="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BUILDER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waiter</a:t>
            </a:r>
            <a:endParaRPr/>
          </a:p>
        </p:txBody>
      </p:sp>
      <p:sp>
        <p:nvSpPr>
          <p:cNvPr id="323" name="Google Shape;323;p19"/>
          <p:cNvSpPr txBox="1"/>
          <p:nvPr>
            <p:ph idx="12" type="sldNum"/>
          </p:nvPr>
        </p:nvSpPr>
        <p:spPr>
          <a:xfrm>
            <a:off x="8778240" y="6446837"/>
            <a:ext cx="3360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</a:rPr>
              <a:t>‹#›</a:t>
            </a:fld>
            <a:endParaRPr sz="1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builder?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When we want to create an object composed of multiple parts</a:t>
            </a:r>
            <a:endParaRPr/>
          </a:p>
        </p:txBody>
      </p:sp>
      <p:sp>
        <p:nvSpPr>
          <p:cNvPr id="330" name="Google Shape;330;p20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iagram&#10;&#10;Description automatically generated" id="331" name="Google Shape;3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1767415"/>
            <a:ext cx="6691188" cy="390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Builder concept</a:t>
            </a:r>
            <a:endParaRPr/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276872"/>
            <a:ext cx="6231112" cy="210666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1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Builder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7" name="Google Shape;3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1916832"/>
            <a:ext cx="5155556" cy="250666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2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[Christopher G. Lasater (2007).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Wordware Publishing, Inc.]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Mẫu Builder</a:t>
            </a:r>
            <a:endParaRPr/>
          </a:p>
        </p:txBody>
      </p:sp>
      <p:sp>
        <p:nvSpPr>
          <p:cNvPr id="354" name="Google Shape;354;p23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5" name="Google Shape;3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5816" y="260648"/>
            <a:ext cx="6106667" cy="548444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3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[Christopher G. Lasater (2007).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Wordware Publishing, Inc.]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Mẫu Builder</a:t>
            </a:r>
            <a:endParaRPr/>
          </a:p>
        </p:txBody>
      </p:sp>
      <p:sp>
        <p:nvSpPr>
          <p:cNvPr id="362" name="Google Shape;362;p24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3" name="Google Shape;3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188640"/>
            <a:ext cx="4993651" cy="623174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4"/>
          <p:cNvSpPr txBox="1"/>
          <p:nvPr/>
        </p:nvSpPr>
        <p:spPr>
          <a:xfrm>
            <a:off x="0" y="6074132"/>
            <a:ext cx="39959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[Christopher G. Lasater (2007).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Wordware Publishing, Inc.]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372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47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313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568"/>
                </a:srgbClr>
              </a:gs>
              <a:gs pos="87000">
                <a:srgbClr val="93B3D7">
                  <a:alpha val="1568"/>
                </a:srgbClr>
              </a:gs>
              <a:gs pos="100000">
                <a:srgbClr val="93B3D7">
                  <a:alpha val="1568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>
            <p:ph type="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SINGLETON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one and only</a:t>
            </a:r>
            <a:endParaRPr/>
          </a:p>
        </p:txBody>
      </p:sp>
      <p:sp>
        <p:nvSpPr>
          <p:cNvPr id="133" name="Google Shape;133;p3"/>
          <p:cNvSpPr txBox="1"/>
          <p:nvPr>
            <p:ph idx="12" type="sldNum"/>
          </p:nvPr>
        </p:nvSpPr>
        <p:spPr>
          <a:xfrm>
            <a:off x="8778240" y="6446837"/>
            <a:ext cx="3360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</a:rPr>
              <a:t>‹#›</a:t>
            </a:fld>
            <a:endParaRPr sz="1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Builder</a:t>
            </a:r>
            <a:endParaRPr/>
          </a:p>
        </p:txBody>
      </p:sp>
      <p:sp>
        <p:nvSpPr>
          <p:cNvPr id="370" name="Google Shape;370;p25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" y="1593850"/>
            <a:ext cx="9002713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6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372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6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470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313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6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568"/>
                </a:srgbClr>
              </a:gs>
              <a:gs pos="87000">
                <a:srgbClr val="93B3D7">
                  <a:alpha val="1568"/>
                </a:srgbClr>
              </a:gs>
              <a:gs pos="100000">
                <a:srgbClr val="93B3D7">
                  <a:alpha val="1568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6"/>
          <p:cNvSpPr txBox="1"/>
          <p:nvPr>
            <p:ph type="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ABSTRACT FACTORY</a:t>
            </a:r>
            <a:endParaRPr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collector</a:t>
            </a:r>
            <a:endParaRPr/>
          </a:p>
        </p:txBody>
      </p:sp>
      <p:sp>
        <p:nvSpPr>
          <p:cNvPr id="385" name="Google Shape;385;p26"/>
          <p:cNvSpPr txBox="1"/>
          <p:nvPr>
            <p:ph idx="12" type="sldNum"/>
          </p:nvPr>
        </p:nvSpPr>
        <p:spPr>
          <a:xfrm>
            <a:off x="8778240" y="6446837"/>
            <a:ext cx="3360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</a:rPr>
              <a:t>‹#›</a:t>
            </a:fld>
            <a:endParaRPr sz="10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d9a04e4bb_0_7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factory story</a:t>
            </a:r>
            <a:endParaRPr/>
          </a:p>
        </p:txBody>
      </p:sp>
      <p:sp>
        <p:nvSpPr>
          <p:cNvPr id="392" name="Google Shape;392;gfd9a04e4bb_0_7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refactoring.guru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93" name="Google Shape;393;gfd9a04e4bb_0_7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gfd9a04e4bb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198" y="1693850"/>
            <a:ext cx="3514600" cy="29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fd9a04e4bb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1850" y="3653213"/>
            <a:ext cx="5007926" cy="28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fd9a04e4bb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7400" y="909575"/>
            <a:ext cx="4696824" cy="26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gfd9a04e4bb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9976" y="2673025"/>
            <a:ext cx="6077099" cy="34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fd9a04e4bb_0_20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404" name="Google Shape;404;gfd9a04e4bb_0_20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5" name="Google Shape;405;gfd9a04e4bb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162225"/>
            <a:ext cx="3898925" cy="27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411" name="Google Shape;411;p27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2" name="Google Shape;4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713" y="1833563"/>
            <a:ext cx="68865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7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419" name="Google Shape;419;p28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20" name="Google Shape;420;p28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1" name="Google Shape;4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904" y="1412776"/>
            <a:ext cx="5996191" cy="42895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8"/>
          <p:cNvSpPr txBox="1"/>
          <p:nvPr/>
        </p:nvSpPr>
        <p:spPr>
          <a:xfrm>
            <a:off x="0" y="6246142"/>
            <a:ext cx="9144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[Christopher G. Lasater (2007).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Wordware Publishing, Inc.]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428" name="Google Shape;428;p29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0" name="Google Shape;4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" y="1301750"/>
            <a:ext cx="8926513" cy="42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9"/>
          <p:cNvSpPr txBox="1"/>
          <p:nvPr/>
        </p:nvSpPr>
        <p:spPr>
          <a:xfrm>
            <a:off x="0" y="602650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[Erich Gamma, Richard Helm, Ralph Johnson, John Vlissides (1995). 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Design Patterns - Elements of Reusable Object-Oriented Software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Addison-Wesley]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Factory</a:t>
            </a:r>
            <a:endParaRPr/>
          </a:p>
        </p:txBody>
      </p:sp>
      <p:sp>
        <p:nvSpPr>
          <p:cNvPr id="437" name="Google Shape;437;p31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8" name="Google Shape;4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9719" y="1067710"/>
            <a:ext cx="4483730" cy="490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d9a04e4bb_0_0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45" name="Google Shape;445;gfd9a04e4bb_0_0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The school trains students major in 4 bulks: A, B, C, 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A</a:t>
            </a:r>
            <a:r>
              <a:rPr lang="en-US"/>
              <a:t>: Mathematics, Physics, Chemistry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B</a:t>
            </a:r>
            <a:r>
              <a:rPr lang="en-US"/>
              <a:t>: Mathematics, Chemistry, Biology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C</a:t>
            </a:r>
            <a:r>
              <a:rPr lang="en-US"/>
              <a:t>: Literature, History, Geography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D</a:t>
            </a:r>
            <a:r>
              <a:rPr lang="en-US"/>
              <a:t>: Mathematics, Literature, ForeignLanguage (English / French / Chinese / Japanese)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Each subject will have a teacher who can teach that subject :D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/>
              <a:t>Suppose you have made the configuration for all of the bulks, print out the available bulks for the students</a:t>
            </a:r>
            <a:endParaRPr/>
          </a:p>
        </p:txBody>
      </p:sp>
      <p:sp>
        <p:nvSpPr>
          <p:cNvPr id="446" name="Google Shape;446;gfd9a04e4bb_0_0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d9a04e4bb_0_29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example</a:t>
            </a:r>
            <a:endParaRPr/>
          </a:p>
        </p:txBody>
      </p:sp>
      <p:sp>
        <p:nvSpPr>
          <p:cNvPr id="453" name="Google Shape;453;gfd9a04e4bb_0_29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A: Mathematics (Mr Luong), Physics (Mr Thanh), Chemistry (Ms Hong)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A: Mathematics (Mr Tan), Physics (Mrs Nhung), Chemistry (Ms Le)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B: Mathematics (Ms Diem), Chemistry (Mr Hai), Biology (Mr Thai)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C: Literature (Ms Huong), History(Mr Tung), Geography(Mr Lam)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D: Mathematics (Ms Diem), Literature (Mr Hai), French (Mr Toan)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D: Mathematics (Ms Diem), Literature (Mr Hai), Japanese (Mr Long)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  <p:sp>
        <p:nvSpPr>
          <p:cNvPr id="454" name="Google Shape;454;gfd9a04e4bb_0_29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Singleton?</a:t>
            </a:r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When you only need only one instance of the class</a:t>
            </a:r>
            <a:endParaRPr/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Singleton class diagram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Hide the constructor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Only create the instance at the first time of accessing the instance</a:t>
            </a:r>
            <a:endParaRPr/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880" y="2852936"/>
            <a:ext cx="2000000" cy="132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b1800a31d_0_0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C++ Proof of concept code</a:t>
            </a:r>
            <a:endParaRPr/>
          </a:p>
        </p:txBody>
      </p:sp>
      <p:sp>
        <p:nvSpPr>
          <p:cNvPr id="155" name="Google Shape;155;g16b1800a31d_0_0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g16b1800a31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325" y="1266825"/>
            <a:ext cx="6442901" cy="374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7" name="Google Shape;157;g16b1800a31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726" y="1266835"/>
            <a:ext cx="2000000" cy="132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b1800a31d_0_9"/>
          <p:cNvSpPr txBox="1"/>
          <p:nvPr>
            <p:ph type="title"/>
          </p:nvPr>
        </p:nvSpPr>
        <p:spPr>
          <a:xfrm>
            <a:off x="1378424" y="42622"/>
            <a:ext cx="7308300" cy="96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C++ smart pointer improvement</a:t>
            </a:r>
            <a:endParaRPr/>
          </a:p>
        </p:txBody>
      </p:sp>
      <p:sp>
        <p:nvSpPr>
          <p:cNvPr id="164" name="Google Shape;164;g16b1800a31d_0_9"/>
          <p:cNvSpPr txBox="1"/>
          <p:nvPr>
            <p:ph idx="1" type="body"/>
          </p:nvPr>
        </p:nvSpPr>
        <p:spPr>
          <a:xfrm>
            <a:off x="457200" y="1204408"/>
            <a:ext cx="8229600" cy="474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shared_ptr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make_shared</a:t>
            </a:r>
            <a:endParaRPr/>
          </a:p>
        </p:txBody>
      </p:sp>
      <p:sp>
        <p:nvSpPr>
          <p:cNvPr id="165" name="Google Shape;165;g16b1800a31d_0_9"/>
          <p:cNvSpPr txBox="1"/>
          <p:nvPr>
            <p:ph idx="12" type="sldNum"/>
          </p:nvPr>
        </p:nvSpPr>
        <p:spPr>
          <a:xfrm>
            <a:off x="7010400" y="6110288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1308997" y="0"/>
            <a:ext cx="7537938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C# Proof of concept code</a:t>
            </a:r>
            <a:endParaRPr/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28" y="1268760"/>
            <a:ext cx="4923007" cy="403244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411"/>
              </a:srgbClr>
            </a:outerShdw>
          </a:effectLst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1268760"/>
            <a:ext cx="2000000" cy="132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Write a SingletonCounter class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/>
              <a:t>Display the data inside this class</a:t>
            </a:r>
            <a:endParaRPr/>
          </a:p>
        </p:txBody>
      </p:sp>
      <p:sp>
        <p:nvSpPr>
          <p:cNvPr id="180" name="Google Shape;180;p7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2010-06-07T17:39:31Z</dcterms:created>
  <dc:creator>Nguyen Huy Khanh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TC102867099990</vt:lpwstr>
  </property>
</Properties>
</file>