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19218bfc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19218bfc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9218bf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9218bf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9218bfc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9218bfc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9218bfc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9218bfc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9218bf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9218bf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19218bf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19218bf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9218bfc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9218bfc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image segmentation is an important feature of modern medicine.</a:t>
            </a:r>
            <a:endParaRPr/>
          </a:p>
          <a:p>
            <a:pPr indent="0" lvl="0" marL="0" rtl="0" algn="l">
              <a:spcBef>
                <a:spcPts val="1200"/>
              </a:spcBef>
              <a:spcAft>
                <a:spcPts val="1200"/>
              </a:spcAft>
              <a:buNone/>
            </a:pPr>
            <a:r>
              <a:rPr lang="en"/>
              <a:t>Segmentation of the left and right ventricles of the heart are crucial for the timely diagnosis </a:t>
            </a:r>
            <a:r>
              <a:rPr lang="en"/>
              <a:t>and</a:t>
            </a:r>
            <a:r>
              <a:rPr lang="en"/>
              <a:t> treatment of </a:t>
            </a:r>
            <a:r>
              <a:rPr lang="en"/>
              <a:t>cardiovascular</a:t>
            </a:r>
            <a:r>
              <a:rPr lang="en"/>
              <a:t> disease.</a:t>
            </a:r>
            <a:endParaRPr/>
          </a:p>
        </p:txBody>
      </p:sp>
      <p:pic>
        <p:nvPicPr>
          <p:cNvPr id="68" name="Google Shape;68;p13"/>
          <p:cNvPicPr preferRelativeResize="0"/>
          <p:nvPr/>
        </p:nvPicPr>
        <p:blipFill>
          <a:blip r:embed="rId3">
            <a:alphaModFix/>
          </a:blip>
          <a:stretch>
            <a:fillRect/>
          </a:stretch>
        </p:blipFill>
        <p:spPr>
          <a:xfrm>
            <a:off x="2107573" y="2518174"/>
            <a:ext cx="2464426" cy="2260500"/>
          </a:xfrm>
          <a:prstGeom prst="rect">
            <a:avLst/>
          </a:prstGeom>
          <a:noFill/>
          <a:ln>
            <a:noFill/>
          </a:ln>
        </p:spPr>
      </p:pic>
      <p:pic>
        <p:nvPicPr>
          <p:cNvPr id="69" name="Google Shape;69;p13"/>
          <p:cNvPicPr preferRelativeResize="0"/>
          <p:nvPr/>
        </p:nvPicPr>
        <p:blipFill rotWithShape="1">
          <a:blip r:embed="rId4">
            <a:alphaModFix/>
          </a:blip>
          <a:srcRect b="20196" l="0" r="0" t="14143"/>
          <a:stretch/>
        </p:blipFill>
        <p:spPr>
          <a:xfrm>
            <a:off x="4572000" y="2518175"/>
            <a:ext cx="2211557" cy="205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a:t>
            </a:r>
            <a:r>
              <a:rPr lang="en"/>
              <a:t> of existing work</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paper Deep Learning for Cardiac Image Segmentation: A Review by Chen et al., they state that FCNs and UNets are the default architecture for medical segmentation.</a:t>
            </a:r>
            <a:endParaRPr/>
          </a:p>
          <a:p>
            <a:pPr indent="0" lvl="0" marL="0" rtl="0" algn="l">
              <a:spcBef>
                <a:spcPts val="1200"/>
              </a:spcBef>
              <a:spcAft>
                <a:spcPts val="0"/>
              </a:spcAft>
              <a:buNone/>
            </a:pPr>
            <a:r>
              <a:rPr lang="en"/>
              <a:t>They also describe how using prior information about the heart improved results.</a:t>
            </a:r>
            <a:endParaRPr/>
          </a:p>
          <a:p>
            <a:pPr indent="0" lvl="0" marL="0" rtl="0" algn="l">
              <a:spcBef>
                <a:spcPts val="1200"/>
              </a:spcBef>
              <a:spcAft>
                <a:spcPts val="1200"/>
              </a:spcAft>
              <a:buNone/>
            </a:pPr>
            <a:r>
              <a:rPr lang="en"/>
              <a:t>In the term project paper </a:t>
            </a:r>
            <a:r>
              <a:rPr i="1" lang="en"/>
              <a:t>Cardiac MRI Image Segmentation for Left Ventricle and Right Ventricle using Deep Learning</a:t>
            </a:r>
            <a:r>
              <a:rPr lang="en"/>
              <a:t> by Seo et al., they describe how they implement a similar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81" name="Google Shape;81;p15"/>
          <p:cNvSpPr txBox="1"/>
          <p:nvPr>
            <p:ph idx="1" type="body"/>
          </p:nvPr>
        </p:nvSpPr>
        <p:spPr>
          <a:xfrm>
            <a:off x="311700" y="1266325"/>
            <a:ext cx="54213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first step of the process wa preprocessing all the data (from the ACDC dataset) to be images of uniform size of 256x256.</a:t>
            </a:r>
            <a:endParaRPr/>
          </a:p>
          <a:p>
            <a:pPr indent="0" lvl="0" marL="0" rtl="0" algn="l">
              <a:spcBef>
                <a:spcPts val="1200"/>
              </a:spcBef>
              <a:spcAft>
                <a:spcPts val="0"/>
              </a:spcAft>
              <a:buNone/>
            </a:pPr>
            <a:r>
              <a:rPr lang="en"/>
              <a:t>The UNet takes in the single feature image and convulves it to a 16x16 image with 256 features. It then </a:t>
            </a:r>
            <a:r>
              <a:rPr lang="en"/>
              <a:t>convulves </a:t>
            </a:r>
            <a:r>
              <a:rPr lang="en"/>
              <a:t>it back to a 256x256 image, with 4 feature (to represent class).</a:t>
            </a:r>
            <a:endParaRPr/>
          </a:p>
          <a:p>
            <a:pPr indent="0" lvl="0" marL="0" rtl="0" algn="l">
              <a:spcBef>
                <a:spcPts val="1200"/>
              </a:spcBef>
              <a:spcAft>
                <a:spcPts val="0"/>
              </a:spcAft>
              <a:buNone/>
            </a:pPr>
            <a:r>
              <a:rPr lang="en"/>
              <a:t>In the UNet, each convolution that is not increasing/decreasing the image size is a the 3x3 </a:t>
            </a:r>
            <a:r>
              <a:rPr lang="en"/>
              <a:t>convolutions</a:t>
            </a:r>
            <a:r>
              <a:rPr lang="en"/>
              <a:t>, each followed by a ReLU activation.</a:t>
            </a:r>
            <a:endParaRPr/>
          </a:p>
          <a:p>
            <a:pPr indent="0" lvl="0" marL="0" rtl="0" algn="l">
              <a:spcBef>
                <a:spcPts val="1200"/>
              </a:spcBef>
              <a:spcAft>
                <a:spcPts val="1200"/>
              </a:spcAft>
              <a:buNone/>
            </a:pPr>
            <a:r>
              <a:t/>
            </a:r>
            <a:endParaRPr/>
          </a:p>
        </p:txBody>
      </p:sp>
      <p:pic>
        <p:nvPicPr>
          <p:cNvPr id="82" name="Google Shape;82;p15"/>
          <p:cNvPicPr preferRelativeResize="0"/>
          <p:nvPr/>
        </p:nvPicPr>
        <p:blipFill>
          <a:blip r:embed="rId3">
            <a:alphaModFix/>
          </a:blip>
          <a:stretch>
            <a:fillRect/>
          </a:stretch>
        </p:blipFill>
        <p:spPr>
          <a:xfrm>
            <a:off x="5475651" y="1681550"/>
            <a:ext cx="3576449" cy="2382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88" name="Google Shape;88;p16"/>
          <p:cNvSpPr txBox="1"/>
          <p:nvPr>
            <p:ph idx="1" type="body"/>
          </p:nvPr>
        </p:nvSpPr>
        <p:spPr>
          <a:xfrm>
            <a:off x="311700" y="1266325"/>
            <a:ext cx="55032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cross entropy loss was used as the loss function for the UNet.</a:t>
            </a:r>
            <a:endParaRPr/>
          </a:p>
          <a:p>
            <a:pPr indent="0" lvl="0" marL="0" rtl="0" algn="l">
              <a:spcBef>
                <a:spcPts val="1200"/>
              </a:spcBef>
              <a:spcAft>
                <a:spcPts val="0"/>
              </a:spcAft>
              <a:buNone/>
            </a:pPr>
            <a:r>
              <a:rPr lang="en"/>
              <a:t>In order to incorporate priors, a weighted cross entropy loss was used.</a:t>
            </a:r>
            <a:endParaRPr/>
          </a:p>
          <a:p>
            <a:pPr indent="0" lvl="0" marL="0" rtl="0" algn="l">
              <a:spcBef>
                <a:spcPts val="1200"/>
              </a:spcBef>
              <a:spcAft>
                <a:spcPts val="0"/>
              </a:spcAft>
              <a:buNone/>
            </a:pPr>
            <a:r>
              <a:rPr lang="en"/>
              <a:t>The </a:t>
            </a:r>
            <a:r>
              <a:rPr lang="en"/>
              <a:t>weights</a:t>
            </a:r>
            <a:r>
              <a:rPr lang="en"/>
              <a:t> were chosen as follows:</a:t>
            </a:r>
            <a:endParaRPr/>
          </a:p>
          <a:p>
            <a:pPr indent="-314960" lvl="0" marL="457200" rtl="0" algn="l">
              <a:spcBef>
                <a:spcPts val="1200"/>
              </a:spcBef>
              <a:spcAft>
                <a:spcPts val="0"/>
              </a:spcAft>
              <a:buSzPct val="100000"/>
              <a:buChar char="●"/>
            </a:pPr>
            <a:r>
              <a:rPr lang="en" sz="1600"/>
              <a:t>Class 0: Weight of 0.1, as this class is both the least important and takes up the most space the risk of misclassifying is very low.</a:t>
            </a:r>
            <a:endParaRPr sz="1600"/>
          </a:p>
          <a:p>
            <a:pPr indent="-314960" lvl="0" marL="457200" rtl="0" algn="l">
              <a:spcBef>
                <a:spcPts val="0"/>
              </a:spcBef>
              <a:spcAft>
                <a:spcPts val="0"/>
              </a:spcAft>
              <a:buSzPct val="100000"/>
              <a:buChar char="●"/>
            </a:pPr>
            <a:r>
              <a:rPr lang="en" sz="1600"/>
              <a:t>Class 1 and 2: </a:t>
            </a:r>
            <a:r>
              <a:rPr lang="en" sz="1600"/>
              <a:t>Weights of </a:t>
            </a:r>
            <a:r>
              <a:rPr lang="en" sz="1600"/>
              <a:t>2.0, as these classes have a high risk of being </a:t>
            </a:r>
            <a:r>
              <a:rPr lang="en" sz="1600"/>
              <a:t>misclassified</a:t>
            </a:r>
            <a:r>
              <a:rPr lang="en" sz="1600"/>
              <a:t>.</a:t>
            </a:r>
            <a:endParaRPr sz="1600"/>
          </a:p>
          <a:p>
            <a:pPr indent="-314960" lvl="0" marL="457200" rtl="0" algn="l">
              <a:spcBef>
                <a:spcPts val="0"/>
              </a:spcBef>
              <a:spcAft>
                <a:spcPts val="0"/>
              </a:spcAft>
              <a:buSzPct val="100000"/>
              <a:buChar char="●"/>
            </a:pPr>
            <a:r>
              <a:rPr lang="en" sz="1600"/>
              <a:t>Class 3: </a:t>
            </a:r>
            <a:r>
              <a:rPr lang="en" sz="1600"/>
              <a:t>Weight of </a:t>
            </a:r>
            <a:r>
              <a:rPr lang="en" sz="1600"/>
              <a:t>1.75. This number has been found through tuning, as it tends to over take the other classes.</a:t>
            </a:r>
            <a:endParaRPr sz="1600"/>
          </a:p>
        </p:txBody>
      </p:sp>
      <p:pic>
        <p:nvPicPr>
          <p:cNvPr id="89" name="Google Shape;89;p16"/>
          <p:cNvPicPr preferRelativeResize="0"/>
          <p:nvPr/>
        </p:nvPicPr>
        <p:blipFill>
          <a:blip r:embed="rId3">
            <a:alphaModFix/>
          </a:blip>
          <a:stretch>
            <a:fillRect/>
          </a:stretch>
        </p:blipFill>
        <p:spPr>
          <a:xfrm>
            <a:off x="5815025" y="1014400"/>
            <a:ext cx="3086100" cy="3114675"/>
          </a:xfrm>
          <a:prstGeom prst="rect">
            <a:avLst/>
          </a:prstGeom>
          <a:noFill/>
          <a:ln>
            <a:noFill/>
          </a:ln>
        </p:spPr>
      </p:pic>
      <p:sp>
        <p:nvSpPr>
          <p:cNvPr id="90" name="Google Shape;90;p16"/>
          <p:cNvSpPr txBox="1"/>
          <p:nvPr/>
        </p:nvSpPr>
        <p:spPr>
          <a:xfrm>
            <a:off x="6461525" y="14144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0</a:t>
            </a:r>
            <a:endParaRPr>
              <a:solidFill>
                <a:schemeClr val="lt1"/>
              </a:solidFill>
              <a:latin typeface="Open Sans"/>
              <a:ea typeface="Open Sans"/>
              <a:cs typeface="Open Sans"/>
              <a:sym typeface="Open Sans"/>
            </a:endParaRPr>
          </a:p>
        </p:txBody>
      </p:sp>
      <p:sp>
        <p:nvSpPr>
          <p:cNvPr id="91" name="Google Shape;91;p16"/>
          <p:cNvSpPr txBox="1"/>
          <p:nvPr/>
        </p:nvSpPr>
        <p:spPr>
          <a:xfrm>
            <a:off x="6953675" y="2268000"/>
            <a:ext cx="22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92" name="Google Shape;92;p16"/>
          <p:cNvSpPr txBox="1"/>
          <p:nvPr/>
        </p:nvSpPr>
        <p:spPr>
          <a:xfrm>
            <a:off x="7446650" y="2818225"/>
            <a:ext cx="15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2</a:t>
            </a:r>
            <a:endParaRPr>
              <a:solidFill>
                <a:schemeClr val="lt1"/>
              </a:solidFill>
              <a:latin typeface="Open Sans"/>
              <a:ea typeface="Open Sans"/>
              <a:cs typeface="Open Sans"/>
              <a:sym typeface="Open Sans"/>
            </a:endParaRPr>
          </a:p>
        </p:txBody>
      </p:sp>
      <p:cxnSp>
        <p:nvCxnSpPr>
          <p:cNvPr id="93" name="Google Shape;93;p16"/>
          <p:cNvCxnSpPr>
            <a:stCxn id="92" idx="1"/>
          </p:cNvCxnSpPr>
          <p:nvPr/>
        </p:nvCxnSpPr>
        <p:spPr>
          <a:xfrm rot="10800000">
            <a:off x="7404650" y="2676925"/>
            <a:ext cx="42000" cy="341400"/>
          </a:xfrm>
          <a:prstGeom prst="straightConnector1">
            <a:avLst/>
          </a:prstGeom>
          <a:noFill/>
          <a:ln cap="flat" cmpd="sng" w="9525">
            <a:solidFill>
              <a:schemeClr val="lt1"/>
            </a:solidFill>
            <a:prstDash val="solid"/>
            <a:round/>
            <a:headEnd len="med" w="med" type="none"/>
            <a:tailEnd len="med" w="med" type="triangle"/>
          </a:ln>
        </p:spPr>
      </p:cxnSp>
      <p:sp>
        <p:nvSpPr>
          <p:cNvPr id="94" name="Google Shape;94;p16"/>
          <p:cNvSpPr txBox="1"/>
          <p:nvPr/>
        </p:nvSpPr>
        <p:spPr>
          <a:xfrm>
            <a:off x="7243750" y="2268000"/>
            <a:ext cx="12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 </a:t>
            </a:r>
            <a:r>
              <a:rPr lang="en"/>
              <a:t>Unweighted</a:t>
            </a:r>
            <a:r>
              <a:rPr lang="en"/>
              <a:t> loss</a:t>
            </a:r>
            <a:endParaRPr/>
          </a:p>
        </p:txBody>
      </p:sp>
      <p:sp>
        <p:nvSpPr>
          <p:cNvPr id="100" name="Google Shape;100;p17"/>
          <p:cNvSpPr txBox="1"/>
          <p:nvPr>
            <p:ph idx="1" type="body"/>
          </p:nvPr>
        </p:nvSpPr>
        <p:spPr>
          <a:xfrm>
            <a:off x="311700" y="1266325"/>
            <a:ext cx="6818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training on 400 epochs, the network produced a loss of 0.15300 on the test dataset. Despite this, the outputted result is a black screen.</a:t>
            </a:r>
            <a:endParaRPr/>
          </a:p>
          <a:p>
            <a:pPr indent="0" lvl="0" marL="0" rtl="0" algn="l">
              <a:spcBef>
                <a:spcPts val="1200"/>
              </a:spcBef>
              <a:spcAft>
                <a:spcPts val="1200"/>
              </a:spcAft>
              <a:buNone/>
            </a:pPr>
            <a:r>
              <a:rPr lang="en"/>
              <a:t>This makes sense, as the background class makes up most of the image. By predicting 0 for each pixel, the majority is predicted correctly. This will produce low errors no matter what.</a:t>
            </a:r>
            <a:endParaRPr/>
          </a:p>
        </p:txBody>
      </p:sp>
      <p:pic>
        <p:nvPicPr>
          <p:cNvPr id="101" name="Google Shape;101;p17"/>
          <p:cNvPicPr preferRelativeResize="0"/>
          <p:nvPr/>
        </p:nvPicPr>
        <p:blipFill>
          <a:blip r:embed="rId3">
            <a:alphaModFix/>
          </a:blip>
          <a:stretch>
            <a:fillRect/>
          </a:stretch>
        </p:blipFill>
        <p:spPr>
          <a:xfrm>
            <a:off x="7130000" y="75000"/>
            <a:ext cx="1702300" cy="483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 Weighted loss</a:t>
            </a:r>
            <a:endParaRPr/>
          </a:p>
          <a:p>
            <a:pPr indent="0" lvl="0" marL="0" rtl="0" algn="l">
              <a:spcBef>
                <a:spcPts val="0"/>
              </a:spcBef>
              <a:spcAft>
                <a:spcPts val="0"/>
              </a:spcAft>
              <a:buNone/>
            </a:pPr>
            <a:r>
              <a:t/>
            </a:r>
            <a:endParaRPr/>
          </a:p>
        </p:txBody>
      </p:sp>
      <p:sp>
        <p:nvSpPr>
          <p:cNvPr id="107" name="Google Shape;107;p18"/>
          <p:cNvSpPr txBox="1"/>
          <p:nvPr>
            <p:ph idx="1" type="body"/>
          </p:nvPr>
        </p:nvSpPr>
        <p:spPr>
          <a:xfrm>
            <a:off x="311700" y="1266325"/>
            <a:ext cx="5733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weighted loss trained on 400 epochs, the network produced a test loss of 0.36224. Despite this I consider it to be better result, as now the shape of the ventricles start to show up.</a:t>
            </a:r>
            <a:endParaRPr/>
          </a:p>
          <a:p>
            <a:pPr indent="0" lvl="0" marL="0" rtl="0" algn="l">
              <a:spcBef>
                <a:spcPts val="1200"/>
              </a:spcBef>
              <a:spcAft>
                <a:spcPts val="1200"/>
              </a:spcAft>
              <a:buNone/>
            </a:pPr>
            <a:r>
              <a:rPr lang="en"/>
              <a:t>Unfortunately</a:t>
            </a:r>
            <a:r>
              <a:rPr lang="en"/>
              <a:t>, there are many artifacts in the predictions, and class 1 does not often show up as predominantly as it should. Some images that seem to have slightly different shading don’t predict anything, perhaps because of poor normalization.</a:t>
            </a:r>
            <a:endParaRPr/>
          </a:p>
        </p:txBody>
      </p:sp>
      <p:pic>
        <p:nvPicPr>
          <p:cNvPr id="108" name="Google Shape;108;p18"/>
          <p:cNvPicPr preferRelativeResize="0"/>
          <p:nvPr/>
        </p:nvPicPr>
        <p:blipFill>
          <a:blip r:embed="rId3">
            <a:alphaModFix/>
          </a:blip>
          <a:stretch>
            <a:fillRect/>
          </a:stretch>
        </p:blipFill>
        <p:spPr>
          <a:xfrm>
            <a:off x="6045301" y="398124"/>
            <a:ext cx="1418098" cy="4170900"/>
          </a:xfrm>
          <a:prstGeom prst="rect">
            <a:avLst/>
          </a:prstGeom>
          <a:noFill/>
          <a:ln>
            <a:noFill/>
          </a:ln>
        </p:spPr>
      </p:pic>
      <p:pic>
        <p:nvPicPr>
          <p:cNvPr id="109" name="Google Shape;109;p18"/>
          <p:cNvPicPr preferRelativeResize="0"/>
          <p:nvPr/>
        </p:nvPicPr>
        <p:blipFill>
          <a:blip r:embed="rId4">
            <a:alphaModFix/>
          </a:blip>
          <a:stretch>
            <a:fillRect/>
          </a:stretch>
        </p:blipFill>
        <p:spPr>
          <a:xfrm>
            <a:off x="7463400" y="398125"/>
            <a:ext cx="1482496" cy="417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5" name="Google Shape;11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 incorporating prior information into the loss function has produced results, it is far from perfect. There are still much work to be done to get better results. Here are several options for future work:</a:t>
            </a:r>
            <a:endParaRPr/>
          </a:p>
          <a:p>
            <a:pPr indent="-342900" lvl="0" marL="457200" rtl="0" algn="l">
              <a:spcBef>
                <a:spcPts val="1200"/>
              </a:spcBef>
              <a:spcAft>
                <a:spcPts val="0"/>
              </a:spcAft>
              <a:buSzPts val="1800"/>
              <a:buChar char="●"/>
            </a:pPr>
            <a:r>
              <a:rPr lang="en"/>
              <a:t>More precise tuning and selection of weights.</a:t>
            </a:r>
            <a:endParaRPr/>
          </a:p>
          <a:p>
            <a:pPr indent="-342900" lvl="0" marL="457200" rtl="0" algn="l">
              <a:spcBef>
                <a:spcPts val="0"/>
              </a:spcBef>
              <a:spcAft>
                <a:spcPts val="0"/>
              </a:spcAft>
              <a:buSzPts val="1800"/>
              <a:buChar char="●"/>
            </a:pPr>
            <a:r>
              <a:rPr lang="en"/>
              <a:t>Better tuning of optimizer parameters.</a:t>
            </a:r>
            <a:endParaRPr/>
          </a:p>
          <a:p>
            <a:pPr indent="-342900" lvl="0" marL="457200" rtl="0" algn="l">
              <a:spcBef>
                <a:spcPts val="0"/>
              </a:spcBef>
              <a:spcAft>
                <a:spcPts val="0"/>
              </a:spcAft>
              <a:buSzPts val="1800"/>
              <a:buChar char="●"/>
            </a:pPr>
            <a:r>
              <a:rPr lang="en"/>
              <a:t>Training on more epochs.</a:t>
            </a:r>
            <a:endParaRPr/>
          </a:p>
          <a:p>
            <a:pPr indent="-342900" lvl="0" marL="457200" rtl="0" algn="l">
              <a:spcBef>
                <a:spcPts val="0"/>
              </a:spcBef>
              <a:spcAft>
                <a:spcPts val="0"/>
              </a:spcAft>
              <a:buSzPts val="1800"/>
              <a:buChar char="●"/>
            </a:pPr>
            <a:r>
              <a:rPr lang="en"/>
              <a:t>Creating a </a:t>
            </a:r>
            <a:r>
              <a:rPr lang="en"/>
              <a:t>custom</a:t>
            </a:r>
            <a:r>
              <a:rPr lang="en"/>
              <a:t> loss function to take in more </a:t>
            </a:r>
            <a:r>
              <a:rPr lang="en"/>
              <a:t>prior</a:t>
            </a:r>
            <a:r>
              <a:rPr lang="en"/>
              <a:t>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