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42F60-08B7-43D5-9409-4AA13CE5E7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F2E5-2CEE-432A-BE37-6E67EEBD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F09D-B927-42C4-81FC-6A0A6E3AF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7A66-7686-4D56-8182-27C7E0BD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8CEE-C710-4D66-BB18-6F846961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EEA9-AD9D-491B-A5D9-29D8595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1573-6B32-4041-A322-1679E56D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E2AC-69B4-40F5-9FC8-60C8D18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AE89-0D8C-4760-A934-F1DEF5BE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3A86-7920-4B5D-AEB1-1F53747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D1FA-1769-4305-93F4-CFEA541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842A-4170-4E67-9894-112CC0B7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99BD4-326E-4C35-BEC0-CAD21A0DF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AC5FE-C0B2-4A83-9494-501AF3A5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A3E6-B2EC-4624-A40B-686599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214-891A-40FF-8615-31ECAD0E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B240-6221-4771-BA03-415E384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369B-1D80-4D89-88AB-DA11E6BF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1234-95CE-41C6-A998-23A6F608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9FCB-4B69-4267-984E-1D806561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9679-2C71-46B3-8546-744205EE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1995-A44A-4AB2-ACF6-2AB0A8AC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3670-DB1E-4CDB-8A5A-57DBB292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595E-F3C8-4A91-BFFB-10DF0005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BDA5-BD08-48CF-ACCB-E235269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A8CB-934C-418A-9ABF-ED5F7442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09FB-EF4A-4CA4-9209-2D29E8C5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803-CE6F-4A39-8B26-EC11827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90B8-B9D1-401D-9BC3-DA37AE59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E6C3-0170-4BE2-BD93-886C4573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0C18-4B67-4181-9639-AF02A48C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4FD8-386D-4131-BB92-7C7EAD0C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F1D0-8E24-418C-BAF3-B171230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E2F9-D5D4-43D4-AC17-0B974742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EDAF-5DB3-42B8-9029-90D3C2E7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C3AA-782C-4B13-B09E-4BC2CE19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AD071-9FE8-4D8F-A4E4-EF043E47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20084-3F3C-4C5F-8715-52D1AE0C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4CFE3-F7DF-4836-8A39-C53DD04F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310AE-8712-4338-8880-BA32CC2C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758BE-D56D-4544-AC2B-4CFBA533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326E-7D91-4DFE-A0CE-58C36727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5FB88-CC3B-4D98-9244-927474DE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CDEE-2BC1-41AD-A63B-9BD60B1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8EAD-C076-4161-B351-8D8DA961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FBFD-DA10-4D6B-B96F-60CD383D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9D17A-509F-474F-8BE6-8FF0C6AB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4405-BEBA-4C74-A24F-4BB30995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509-174B-4118-B437-17716418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BD1B-568B-4F03-86CD-17E548B3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08C0-0FBF-47D0-9CE2-268B14E4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E926-FDBE-4D2A-BF49-0EB156F8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6DC5-E1AD-4BCF-9266-DDC45542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B475-E07C-4960-886F-5894FF6A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217-5B62-42FD-8BAD-5B408295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E8539-6CC3-479F-9EA2-205E84278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24306-9196-4E38-8C0B-00DE6F1F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D2FC-0C28-45AB-9FE5-E39D8C32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9FBA-8216-479E-B143-71356389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2C5D-E780-43B3-93DF-DA0009F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32FB0-711A-4DE3-B50E-DA335E44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06B4-A2FF-4E1D-A315-6893111E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E69A-2433-4B9E-9317-439490479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D993-E8C3-4301-AFD1-296A14DEA3F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DEC1-B861-4D09-BBA0-054FB870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7494-B1C8-4D0E-B6BE-05639B06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087D-F061-4416-8FED-FC42B7D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BBBB697-503B-5988-6E54-0A24814B133F}"/>
              </a:ext>
            </a:extLst>
          </p:cNvPr>
          <p:cNvGrpSpPr/>
          <p:nvPr/>
        </p:nvGrpSpPr>
        <p:grpSpPr>
          <a:xfrm>
            <a:off x="787287" y="359314"/>
            <a:ext cx="8871566" cy="6301589"/>
            <a:chOff x="787287" y="359314"/>
            <a:chExt cx="8871566" cy="63015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B322A6-A720-4E4A-B33E-120C806E016B}"/>
                </a:ext>
              </a:extLst>
            </p:cNvPr>
            <p:cNvSpPr/>
            <p:nvPr/>
          </p:nvSpPr>
          <p:spPr>
            <a:xfrm>
              <a:off x="7217598" y="3193732"/>
              <a:ext cx="2441255" cy="3244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A5C7D7-D542-49F5-874F-63DACBFCD7C4}"/>
                </a:ext>
              </a:extLst>
            </p:cNvPr>
            <p:cNvSpPr/>
            <p:nvPr/>
          </p:nvSpPr>
          <p:spPr>
            <a:xfrm>
              <a:off x="4261929" y="3510109"/>
              <a:ext cx="2232148" cy="1245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669EF8-9685-4741-B00D-E7087036E80D}"/>
                </a:ext>
              </a:extLst>
            </p:cNvPr>
            <p:cNvGrpSpPr/>
            <p:nvPr/>
          </p:nvGrpSpPr>
          <p:grpSpPr>
            <a:xfrm>
              <a:off x="4140930" y="419450"/>
              <a:ext cx="3338815" cy="2280695"/>
              <a:chOff x="4185557" y="2050941"/>
              <a:chExt cx="3820886" cy="238397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603DA6-E05D-4F9A-92AD-32C19A2DDC51}"/>
                  </a:ext>
                </a:extLst>
              </p:cNvPr>
              <p:cNvSpPr/>
              <p:nvPr/>
            </p:nvSpPr>
            <p:spPr>
              <a:xfrm>
                <a:off x="4185557" y="2050941"/>
                <a:ext cx="3820886" cy="23839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95D72D-BBE1-4B3E-B406-B97B9C87C545}"/>
                  </a:ext>
                </a:extLst>
              </p:cNvPr>
              <p:cNvSpPr txBox="1"/>
              <p:nvPr/>
            </p:nvSpPr>
            <p:spPr>
              <a:xfrm>
                <a:off x="4407546" y="2310174"/>
                <a:ext cx="938605" cy="35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Patch</a:t>
                </a:r>
              </a:p>
            </p:txBody>
          </p:sp>
          <p:sp>
            <p:nvSpPr>
              <p:cNvPr id="11" name="Flowchart: Merge 10">
                <a:extLst>
                  <a:ext uri="{FF2B5EF4-FFF2-40B4-BE49-F238E27FC236}">
                    <a16:creationId xmlns:a16="http://schemas.microsoft.com/office/drawing/2014/main" id="{D3815C2B-81D7-4BBB-8932-88AEB73CF384}"/>
                  </a:ext>
                </a:extLst>
              </p:cNvPr>
              <p:cNvSpPr/>
              <p:nvPr/>
            </p:nvSpPr>
            <p:spPr>
              <a:xfrm>
                <a:off x="5470901" y="2353492"/>
                <a:ext cx="361627" cy="272944"/>
              </a:xfrm>
              <a:prstGeom prst="flowChartMerg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Flowchart: Merge 11">
                <a:extLst>
                  <a:ext uri="{FF2B5EF4-FFF2-40B4-BE49-F238E27FC236}">
                    <a16:creationId xmlns:a16="http://schemas.microsoft.com/office/drawing/2014/main" id="{AEB708D2-8468-4B4E-8956-189BF7D9E289}"/>
                  </a:ext>
                </a:extLst>
              </p:cNvPr>
              <p:cNvSpPr/>
              <p:nvPr/>
            </p:nvSpPr>
            <p:spPr>
              <a:xfrm>
                <a:off x="6426909" y="2296928"/>
                <a:ext cx="361627" cy="272944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3" name="Flowchart: Merge 12">
                <a:extLst>
                  <a:ext uri="{FF2B5EF4-FFF2-40B4-BE49-F238E27FC236}">
                    <a16:creationId xmlns:a16="http://schemas.microsoft.com/office/drawing/2014/main" id="{F5879128-9F9F-4135-B3CC-55EF0CD30460}"/>
                  </a:ext>
                </a:extLst>
              </p:cNvPr>
              <p:cNvSpPr/>
              <p:nvPr/>
            </p:nvSpPr>
            <p:spPr>
              <a:xfrm>
                <a:off x="4514755" y="3028230"/>
                <a:ext cx="361627" cy="272944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" name="Flowchart: Merge 13">
                <a:extLst>
                  <a:ext uri="{FF2B5EF4-FFF2-40B4-BE49-F238E27FC236}">
                    <a16:creationId xmlns:a16="http://schemas.microsoft.com/office/drawing/2014/main" id="{8747612E-2F85-4A90-B529-713D56CC4D30}"/>
                  </a:ext>
                </a:extLst>
              </p:cNvPr>
              <p:cNvSpPr/>
              <p:nvPr/>
            </p:nvSpPr>
            <p:spPr>
              <a:xfrm>
                <a:off x="5888478" y="3028230"/>
                <a:ext cx="1220262" cy="1051735"/>
              </a:xfrm>
              <a:prstGeom prst="flowChartMerg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Flowchart: Merge 14">
                <a:extLst>
                  <a:ext uri="{FF2B5EF4-FFF2-40B4-BE49-F238E27FC236}">
                    <a16:creationId xmlns:a16="http://schemas.microsoft.com/office/drawing/2014/main" id="{D20CDBA6-97AD-4344-8ED6-D70C3A76B84D}"/>
                  </a:ext>
                </a:extLst>
              </p:cNvPr>
              <p:cNvSpPr/>
              <p:nvPr/>
            </p:nvSpPr>
            <p:spPr>
              <a:xfrm>
                <a:off x="7425809" y="3172501"/>
                <a:ext cx="361627" cy="272944"/>
              </a:xfrm>
              <a:prstGeom prst="flowChartMerg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" name="Flowchart: Merge 15">
                <a:extLst>
                  <a:ext uri="{FF2B5EF4-FFF2-40B4-BE49-F238E27FC236}">
                    <a16:creationId xmlns:a16="http://schemas.microsoft.com/office/drawing/2014/main" id="{23BCB264-3378-4D90-8282-1130F0073EE4}"/>
                  </a:ext>
                </a:extLst>
              </p:cNvPr>
              <p:cNvSpPr/>
              <p:nvPr/>
            </p:nvSpPr>
            <p:spPr>
              <a:xfrm>
                <a:off x="5281646" y="3364392"/>
                <a:ext cx="361627" cy="272944"/>
              </a:xfrm>
              <a:prstGeom prst="flowChartMerg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" name="Flowchart: Merge 16">
                <a:extLst>
                  <a:ext uri="{FF2B5EF4-FFF2-40B4-BE49-F238E27FC236}">
                    <a16:creationId xmlns:a16="http://schemas.microsoft.com/office/drawing/2014/main" id="{D17A2975-9FF5-4D80-94EC-B90574F37843}"/>
                  </a:ext>
                </a:extLst>
              </p:cNvPr>
              <p:cNvSpPr/>
              <p:nvPr/>
            </p:nvSpPr>
            <p:spPr>
              <a:xfrm>
                <a:off x="5688937" y="3980929"/>
                <a:ext cx="361627" cy="272944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8" name="Flowchart: Merge 17">
                <a:extLst>
                  <a:ext uri="{FF2B5EF4-FFF2-40B4-BE49-F238E27FC236}">
                    <a16:creationId xmlns:a16="http://schemas.microsoft.com/office/drawing/2014/main" id="{5B0BCFED-6874-4698-8D3B-33A60C74EBC9}"/>
                  </a:ext>
                </a:extLst>
              </p:cNvPr>
              <p:cNvSpPr/>
              <p:nvPr/>
            </p:nvSpPr>
            <p:spPr>
              <a:xfrm>
                <a:off x="7283189" y="2391115"/>
                <a:ext cx="361627" cy="272944"/>
              </a:xfrm>
              <a:prstGeom prst="flowChartMerg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" name="Flowchart: Merge 18">
                <a:extLst>
                  <a:ext uri="{FF2B5EF4-FFF2-40B4-BE49-F238E27FC236}">
                    <a16:creationId xmlns:a16="http://schemas.microsoft.com/office/drawing/2014/main" id="{86A45D8B-0BB9-4ED2-8809-21480B3FE752}"/>
                  </a:ext>
                </a:extLst>
              </p:cNvPr>
              <p:cNvSpPr/>
              <p:nvPr/>
            </p:nvSpPr>
            <p:spPr>
              <a:xfrm>
                <a:off x="6931298" y="3980929"/>
                <a:ext cx="361627" cy="272944"/>
              </a:xfrm>
              <a:prstGeom prst="flowChartMerg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" name="Flowchart: Merge 19">
                <a:extLst>
                  <a:ext uri="{FF2B5EF4-FFF2-40B4-BE49-F238E27FC236}">
                    <a16:creationId xmlns:a16="http://schemas.microsoft.com/office/drawing/2014/main" id="{1BD3A616-606F-462B-B691-4709F58080E2}"/>
                  </a:ext>
                </a:extLst>
              </p:cNvPr>
              <p:cNvSpPr/>
              <p:nvPr/>
            </p:nvSpPr>
            <p:spPr>
              <a:xfrm>
                <a:off x="4607123" y="4023008"/>
                <a:ext cx="361627" cy="272944"/>
              </a:xfrm>
              <a:prstGeom prst="flowChartMerg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593A0C-23C3-4117-8972-7B4CD1906A66}"/>
                  </a:ext>
                </a:extLst>
              </p:cNvPr>
              <p:cNvSpPr txBox="1"/>
              <p:nvPr/>
            </p:nvSpPr>
            <p:spPr>
              <a:xfrm>
                <a:off x="6112981" y="3164336"/>
                <a:ext cx="765480" cy="35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Turtle</a:t>
                </a:r>
              </a:p>
            </p:txBody>
          </p:sp>
        </p:grp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AFE6CD8C-A884-4FB0-B44A-4443FAE9B74D}"/>
                </a:ext>
              </a:extLst>
            </p:cNvPr>
            <p:cNvCxnSpPr>
              <a:cxnSpLocks/>
            </p:cNvCxnSpPr>
            <p:nvPr/>
          </p:nvCxnSpPr>
          <p:spPr>
            <a:xfrm>
              <a:off x="6359329" y="1988873"/>
              <a:ext cx="2064818" cy="11976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4CE8F8-B551-4E29-9D62-C76214C70B09}"/>
                </a:ext>
              </a:extLst>
            </p:cNvPr>
            <p:cNvSpPr txBox="1"/>
            <p:nvPr/>
          </p:nvSpPr>
          <p:spPr>
            <a:xfrm>
              <a:off x="4415652" y="3592111"/>
              <a:ext cx="1319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/>
                <a:t>Patch Variables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16D90D-C920-4E93-8B5E-01EE7F4EEE0C}"/>
                </a:ext>
              </a:extLst>
            </p:cNvPr>
            <p:cNvSpPr txBox="1"/>
            <p:nvPr/>
          </p:nvSpPr>
          <p:spPr>
            <a:xfrm>
              <a:off x="7618601" y="3281717"/>
              <a:ext cx="1345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/>
                <a:t>Turtle Variables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8A5BE-7A17-4ED8-B8A4-0ECEBF83DA29}"/>
                </a:ext>
              </a:extLst>
            </p:cNvPr>
            <p:cNvSpPr txBox="1"/>
            <p:nvPr/>
          </p:nvSpPr>
          <p:spPr>
            <a:xfrm>
              <a:off x="4375496" y="3926588"/>
              <a:ext cx="181978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sick-population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total-population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endParaRPr lang="en-US" sz="13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6B5497-0480-4B5D-A8BC-55CC697B2A80}"/>
                </a:ext>
              </a:extLst>
            </p:cNvPr>
            <p:cNvSpPr txBox="1"/>
            <p:nvPr/>
          </p:nvSpPr>
          <p:spPr>
            <a:xfrm>
              <a:off x="7333249" y="3596666"/>
              <a:ext cx="2181798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sick?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immune? 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susceptible?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vaccinated?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mask? 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cardiovascular-disease? 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sick-count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natural-immune-count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vaccination-immune-count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transportation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300" dirty="0"/>
                <a:t>company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endParaRPr lang="en-US" sz="13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08BA29-BB0A-DFE2-6906-E1C8E27AE5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378003" y="2700145"/>
              <a:ext cx="0" cy="809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B78D9D-4E80-340D-A5CA-08AB8C7949C3}"/>
                </a:ext>
              </a:extLst>
            </p:cNvPr>
            <p:cNvSpPr/>
            <p:nvPr/>
          </p:nvSpPr>
          <p:spPr>
            <a:xfrm>
              <a:off x="787287" y="359314"/>
              <a:ext cx="2912249" cy="6301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D57664-7BBF-5235-A969-E6586E835E5D}"/>
                </a:ext>
              </a:extLst>
            </p:cNvPr>
            <p:cNvSpPr txBox="1"/>
            <p:nvPr/>
          </p:nvSpPr>
          <p:spPr>
            <a:xfrm>
              <a:off x="850337" y="373723"/>
              <a:ext cx="1393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/>
                <a:t>Global Variables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A8725-7F4B-927F-B11A-42395476EA2C}"/>
                </a:ext>
              </a:extLst>
            </p:cNvPr>
            <p:cNvSpPr txBox="1"/>
            <p:nvPr/>
          </p:nvSpPr>
          <p:spPr>
            <a:xfrm>
              <a:off x="812620" y="635771"/>
              <a:ext cx="280544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home-when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workplace-when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commute-when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alarm-reset-when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contact_rate_bus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contact_rate_car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contact_rate_walk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contact_rate_tube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contact_rate_train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contact_rate_big_workplace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contact_rate_mid_workplace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contact_rate_small_workplace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infection_rate_ymask_ycardio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infection_rate_nmask_ncardio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infection_rate_ymask_ncardio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infection_rate_nmask_ycardio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cumulative_sick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cumulative_susceptible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cumulative_immune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cumulative_vaccinated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transportation_list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company_list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high_popular_company_list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mid_popular_company_list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low_popular_company_list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cardiovascular_disease_list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 err="1"/>
                <a:t>mask_list</a:t>
              </a:r>
              <a:endParaRPr lang="en-GB" sz="1200" dirty="0"/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phase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days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days-track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hour-counter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en-GB" sz="1200" dirty="0"/>
                <a:t>cumulative-hour-counter</a:t>
              </a:r>
              <a:endParaRPr lang="en-US" sz="1200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1096BEE-1069-F95F-5471-9A8D8D9F9ABA}"/>
                </a:ext>
              </a:extLst>
            </p:cNvPr>
            <p:cNvCxnSpPr>
              <a:cxnSpLocks/>
              <a:stCxn id="4" idx="0"/>
              <a:endCxn id="34" idx="0"/>
            </p:cNvCxnSpPr>
            <p:nvPr/>
          </p:nvCxnSpPr>
          <p:spPr>
            <a:xfrm rot="16200000" flipV="1">
              <a:off x="3996807" y="-1394081"/>
              <a:ext cx="60136" cy="3566926"/>
            </a:xfrm>
            <a:prstGeom prst="bentConnector3">
              <a:avLst>
                <a:gd name="adj1" fmla="val 4801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1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17A48D4-2BDF-59D7-9C95-CF698AE99467}"/>
              </a:ext>
            </a:extLst>
          </p:cNvPr>
          <p:cNvGrpSpPr/>
          <p:nvPr/>
        </p:nvGrpSpPr>
        <p:grpSpPr>
          <a:xfrm>
            <a:off x="391129" y="84319"/>
            <a:ext cx="10406080" cy="6689362"/>
            <a:chOff x="391129" y="84319"/>
            <a:chExt cx="10406080" cy="66893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CC8760-3139-4688-89C6-D90F7E75A900}"/>
                </a:ext>
              </a:extLst>
            </p:cNvPr>
            <p:cNvSpPr/>
            <p:nvPr/>
          </p:nvSpPr>
          <p:spPr>
            <a:xfrm>
              <a:off x="5220346" y="84319"/>
              <a:ext cx="1599904" cy="89039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Status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2C4E8F-799B-2D84-7BD7-197EF1C1EBC5}"/>
                </a:ext>
              </a:extLst>
            </p:cNvPr>
            <p:cNvSpPr/>
            <p:nvPr/>
          </p:nvSpPr>
          <p:spPr>
            <a:xfrm>
              <a:off x="5220346" y="5883283"/>
              <a:ext cx="1599904" cy="89039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Move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A6706D-910C-7BBF-AD6F-0D1964DABE4D}"/>
                </a:ext>
              </a:extLst>
            </p:cNvPr>
            <p:cNvGrpSpPr/>
            <p:nvPr/>
          </p:nvGrpSpPr>
          <p:grpSpPr>
            <a:xfrm>
              <a:off x="391129" y="221065"/>
              <a:ext cx="10406080" cy="6428570"/>
              <a:chOff x="391129" y="221065"/>
              <a:chExt cx="10406080" cy="642857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AEB24-EB38-431D-8DDE-06C42329FC3D}"/>
                  </a:ext>
                </a:extLst>
              </p:cNvPr>
              <p:cNvSpPr/>
              <p:nvPr/>
            </p:nvSpPr>
            <p:spPr>
              <a:xfrm>
                <a:off x="391129" y="1275018"/>
                <a:ext cx="2306225" cy="12186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If sick-count &gt; infectious period, become immune.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If sick-count &lt; infectious period, stay sick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8347B8-9D69-4CD4-8889-CDC3188C0165}"/>
                  </a:ext>
                </a:extLst>
              </p:cNvPr>
              <p:cNvSpPr/>
              <p:nvPr/>
            </p:nvSpPr>
            <p:spPr>
              <a:xfrm>
                <a:off x="7583089" y="1184445"/>
                <a:ext cx="3056847" cy="13664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If natural-immune-count &gt; immunity-period, become susceptible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If natural-immune-count &lt; immunity-period, stay immune</a:t>
                </a: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779F12A-BEC9-4F1D-BAB6-4CEC5E883E7F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 rot="10800000" flipV="1">
                <a:off x="1544242" y="529518"/>
                <a:ext cx="3676104" cy="7455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9E91AA2B-F698-4E11-9952-A6EE33D16681}"/>
                  </a:ext>
                </a:extLst>
              </p:cNvPr>
              <p:cNvCxnSpPr>
                <a:cxnSpLocks/>
                <a:stCxn id="6" idx="6"/>
                <a:endCxn id="10" idx="0"/>
              </p:cNvCxnSpPr>
              <p:nvPr/>
            </p:nvCxnSpPr>
            <p:spPr>
              <a:xfrm>
                <a:off x="6820250" y="529518"/>
                <a:ext cx="2291263" cy="65492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6F20502-B2C8-4B17-8E36-710A3B501281}"/>
                  </a:ext>
                </a:extLst>
              </p:cNvPr>
              <p:cNvCxnSpPr>
                <a:cxnSpLocks/>
                <a:stCxn id="6" idx="4"/>
                <a:endCxn id="40" idx="0"/>
              </p:cNvCxnSpPr>
              <p:nvPr/>
            </p:nvCxnSpPr>
            <p:spPr>
              <a:xfrm>
                <a:off x="6020298" y="974717"/>
                <a:ext cx="0" cy="1749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60563EFB-26B7-4DF6-A9CA-37DD63006725}"/>
                  </a:ext>
                </a:extLst>
              </p:cNvPr>
              <p:cNvCxnSpPr>
                <a:cxnSpLocks/>
                <a:stCxn id="10" idx="2"/>
                <a:endCxn id="40" idx="6"/>
              </p:cNvCxnSpPr>
              <p:nvPr/>
            </p:nvCxnSpPr>
            <p:spPr>
              <a:xfrm rot="5400000">
                <a:off x="7656690" y="1714485"/>
                <a:ext cx="618384" cy="229126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C93CBE-8884-463A-BC3C-D84A19AE3503}"/>
                  </a:ext>
                </a:extLst>
              </p:cNvPr>
              <p:cNvSpPr txBox="1"/>
              <p:nvPr/>
            </p:nvSpPr>
            <p:spPr>
              <a:xfrm>
                <a:off x="3202767" y="25251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If sick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620959-A764-4351-B23B-27E6F5EB39C2}"/>
                  </a:ext>
                </a:extLst>
              </p:cNvPr>
              <p:cNvSpPr txBox="1"/>
              <p:nvPr/>
            </p:nvSpPr>
            <p:spPr>
              <a:xfrm>
                <a:off x="7574410" y="264764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If immune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5742D2-0093-45E4-B252-819068BF9664}"/>
                  </a:ext>
                </a:extLst>
              </p:cNvPr>
              <p:cNvSpPr txBox="1"/>
              <p:nvPr/>
            </p:nvSpPr>
            <p:spPr>
              <a:xfrm rot="5400000">
                <a:off x="5580320" y="1782881"/>
                <a:ext cx="11827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If susceptible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69A52A2-BEE5-C626-041E-58EEDD172430}"/>
                  </a:ext>
                </a:extLst>
              </p:cNvPr>
              <p:cNvSpPr/>
              <p:nvPr/>
            </p:nvSpPr>
            <p:spPr>
              <a:xfrm>
                <a:off x="5220346" y="2724109"/>
                <a:ext cx="1599904" cy="8903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Infect</a:t>
                </a:r>
              </a:p>
            </p:txBody>
          </p: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7FCCEE8D-3A05-4C1F-87F9-26806128F58C}"/>
                  </a:ext>
                </a:extLst>
              </p:cNvPr>
              <p:cNvCxnSpPr>
                <a:cxnSpLocks/>
                <a:stCxn id="9" idx="2"/>
                <a:endCxn id="40" idx="2"/>
              </p:cNvCxnSpPr>
              <p:nvPr/>
            </p:nvCxnSpPr>
            <p:spPr>
              <a:xfrm rot="16200000" flipH="1">
                <a:off x="3044453" y="993414"/>
                <a:ext cx="675683" cy="367610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418C47F-E419-2E22-0911-5DC50D6895C6}"/>
                  </a:ext>
                </a:extLst>
              </p:cNvPr>
              <p:cNvCxnSpPr>
                <a:cxnSpLocks/>
                <a:stCxn id="40" idx="5"/>
                <a:endCxn id="48" idx="0"/>
              </p:cNvCxnSpPr>
              <p:nvPr/>
            </p:nvCxnSpPr>
            <p:spPr>
              <a:xfrm>
                <a:off x="6585949" y="3484111"/>
                <a:ext cx="2771260" cy="533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BD66773-44CF-79D1-B72B-75600E443210}"/>
                  </a:ext>
                </a:extLst>
              </p:cNvPr>
              <p:cNvCxnSpPr>
                <a:cxnSpLocks/>
                <a:stCxn id="40" idx="3"/>
                <a:endCxn id="82" idx="0"/>
              </p:cNvCxnSpPr>
              <p:nvPr/>
            </p:nvCxnSpPr>
            <p:spPr>
              <a:xfrm flipH="1">
                <a:off x="2307657" y="3484111"/>
                <a:ext cx="3146990" cy="533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EFA52142-0462-5FF6-B530-AFD0C9A548C5}"/>
                      </a:ext>
                    </a:extLst>
                  </p:cNvPr>
                  <p:cNvSpPr/>
                  <p:nvPr/>
                </p:nvSpPr>
                <p:spPr>
                  <a:xfrm>
                    <a:off x="867657" y="4018088"/>
                    <a:ext cx="2880000" cy="2340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/>
                      <a:t>If sick? and transportation = ‘train’ [</a:t>
                    </a:r>
                  </a:p>
                  <a:p>
                    <a:r>
                      <a:rPr lang="en-US" sz="1200" dirty="0"/>
                      <a:t>   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– 0.05</a:t>
                    </a:r>
                    <a14:m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a14:m>
                    <a:r>
                      <a:rPr lang="en-US" sz="1200" dirty="0"/>
                      <a:t>) &lt; 100</a:t>
                    </a:r>
                  </a:p>
                  <a:p>
                    <a:r>
                      <a:rPr lang="en-US" sz="1200" dirty="0"/>
                      <a:t>    [</a:t>
                    </a:r>
                  </a:p>
                  <a:p>
                    <a:r>
                      <a:rPr lang="en-US" sz="12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GB" sz="1200" i="1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a14:m>
                    <a:r>
                      <a:rPr lang="en-US" sz="1200" dirty="0"/>
                      <a:t> &lt; 100</a:t>
                    </a:r>
                  </a:p>
                  <a:p>
                    <a:r>
                      <a:rPr lang="en-US" sz="1200" dirty="0"/>
                      <a:t>           [</a:t>
                    </a:r>
                  </a:p>
                  <a:p>
                    <a:r>
                      <a:rPr lang="en-US" sz="1200" dirty="0"/>
                      <a:t>                  get-infected</a:t>
                    </a:r>
                  </a:p>
                  <a:p>
                    <a:r>
                      <a:rPr lang="en-US" sz="1200" dirty="0"/>
                      <a:t>           ]</a:t>
                    </a:r>
                  </a:p>
                  <a:p>
                    <a:r>
                      <a:rPr lang="en-US" sz="1200" dirty="0"/>
                      <a:t>    ]</a:t>
                    </a:r>
                  </a:p>
                  <a:p>
                    <a:r>
                      <a:rPr lang="en-US" sz="1200" dirty="0"/>
                      <a:t>] if sick? and transportation = ‘bus’ [</a:t>
                    </a:r>
                  </a:p>
                  <a:p>
                    <a:r>
                      <a:rPr lang="en-US" sz="1200" dirty="0"/>
                      <a:t>.</a:t>
                    </a:r>
                  </a:p>
                  <a:p>
                    <a:r>
                      <a:rPr lang="en-US" sz="1200" dirty="0"/>
                      <a:t>.</a:t>
                    </a:r>
                  </a:p>
                </p:txBody>
              </p:sp>
            </mc:Choice>
            <mc:Fallback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EFA52142-0462-5FF6-B530-AFD0C9A548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657" y="4018088"/>
                    <a:ext cx="2880000" cy="2340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58D828B-D844-0C17-2B55-6E3810FE97D6}"/>
                  </a:ext>
                </a:extLst>
              </p:cNvPr>
              <p:cNvSpPr/>
              <p:nvPr/>
            </p:nvSpPr>
            <p:spPr>
              <a:xfrm>
                <a:off x="2890669" y="1184445"/>
                <a:ext cx="3015653" cy="13664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If vaccine-immune-count &gt; immunity-period, become immune.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If vaccine-immune-count &lt; immunity-period, stay vaccinated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6262F64-F0C6-724F-BDE0-3174264A43BE}"/>
                  </a:ext>
                </a:extLst>
              </p:cNvPr>
              <p:cNvCxnSpPr>
                <a:cxnSpLocks/>
                <a:stCxn id="6" idx="3"/>
                <a:endCxn id="102" idx="0"/>
              </p:cNvCxnSpPr>
              <p:nvPr/>
            </p:nvCxnSpPr>
            <p:spPr>
              <a:xfrm flipH="1">
                <a:off x="4398496" y="844321"/>
                <a:ext cx="1056151" cy="340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ABA8632-5AB2-7F22-71C5-F86667D71F78}"/>
                  </a:ext>
                </a:extLst>
              </p:cNvPr>
              <p:cNvSpPr txBox="1"/>
              <p:nvPr/>
            </p:nvSpPr>
            <p:spPr>
              <a:xfrm rot="20552294">
                <a:off x="4392508" y="776682"/>
                <a:ext cx="9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If vaccinated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4843937-E105-20D9-2D22-167B121C4FCE}"/>
                  </a:ext>
                </a:extLst>
              </p:cNvPr>
              <p:cNvCxnSpPr>
                <a:cxnSpLocks/>
                <a:stCxn id="102" idx="2"/>
                <a:endCxn id="40" idx="1"/>
              </p:cNvCxnSpPr>
              <p:nvPr/>
            </p:nvCxnSpPr>
            <p:spPr>
              <a:xfrm>
                <a:off x="4398496" y="2550924"/>
                <a:ext cx="1056151" cy="303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46995E-B2EC-2E18-5038-7CAAA0DA1344}"/>
                  </a:ext>
                </a:extLst>
              </p:cNvPr>
              <p:cNvSpPr txBox="1"/>
              <p:nvPr/>
            </p:nvSpPr>
            <p:spPr>
              <a:xfrm rot="20995255">
                <a:off x="2301055" y="3513745"/>
                <a:ext cx="28248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if sick-population &gt; 0 and phase =  ‘commute-hour’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875B19-2BD4-E9D7-4DB8-E1DFDFE0EEB1}"/>
                  </a:ext>
                </a:extLst>
              </p:cNvPr>
              <p:cNvSpPr txBox="1"/>
              <p:nvPr/>
            </p:nvSpPr>
            <p:spPr>
              <a:xfrm rot="650542">
                <a:off x="6764488" y="3513744"/>
                <a:ext cx="26484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if sick-population &gt; 0 and phase =  ‘work-hour’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E6E1295-6776-38A9-4ABF-0A2C74E6A7FC}"/>
                      </a:ext>
                    </a:extLst>
                  </p:cNvPr>
                  <p:cNvSpPr/>
                  <p:nvPr/>
                </p:nvSpPr>
                <p:spPr>
                  <a:xfrm>
                    <a:off x="7917209" y="4018088"/>
                    <a:ext cx="2880000" cy="2340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/>
                      <a:t>If sick? and company = ‘apple’ [</a:t>
                    </a:r>
                  </a:p>
                  <a:p>
                    <a:r>
                      <a:rPr lang="en-US" sz="1200" dirty="0"/>
                      <a:t>   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1200" b="0" i="1" smtClean="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– </a:t>
                    </a:r>
                    <a14:m>
                      <m:oMath xmlns:m="http://schemas.openxmlformats.org/officeDocument/2006/math">
                        <m:r>
                          <a:rPr lang="en-GB" sz="1200" b="0" i="0" smtClean="0">
                            <a:latin typeface="Cambria Math" panose="02040503050406030204" pitchFamily="18" charset="0"/>
                          </a:rPr>
                          <m:t>0.05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a14:m>
                    <a:r>
                      <a:rPr lang="en-US" sz="1200" dirty="0"/>
                      <a:t>) &lt; 100</a:t>
                    </a:r>
                  </a:p>
                  <a:p>
                    <a:r>
                      <a:rPr lang="en-US" sz="1200" dirty="0"/>
                      <a:t>    [</a:t>
                    </a:r>
                  </a:p>
                  <a:p>
                    <a:r>
                      <a:rPr lang="en-US" sz="12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GB" sz="1200" i="1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a14:m>
                    <a:r>
                      <a:rPr lang="en-US" sz="1200" dirty="0"/>
                      <a:t> &lt; 100</a:t>
                    </a:r>
                  </a:p>
                  <a:p>
                    <a:r>
                      <a:rPr lang="en-US" sz="1200" dirty="0"/>
                      <a:t>           [</a:t>
                    </a:r>
                  </a:p>
                  <a:p>
                    <a:r>
                      <a:rPr lang="en-US" sz="1200" dirty="0"/>
                      <a:t>                  get-infected</a:t>
                    </a:r>
                  </a:p>
                  <a:p>
                    <a:r>
                      <a:rPr lang="en-US" sz="1200" dirty="0"/>
                      <a:t>           ]</a:t>
                    </a:r>
                  </a:p>
                  <a:p>
                    <a:r>
                      <a:rPr lang="en-US" sz="1200" dirty="0"/>
                      <a:t>    ]</a:t>
                    </a:r>
                  </a:p>
                  <a:p>
                    <a:r>
                      <a:rPr lang="en-US" sz="1200" dirty="0"/>
                      <a:t>] if sick? </a:t>
                    </a:r>
                    <a:r>
                      <a:rPr lang="en-US" sz="1200"/>
                      <a:t>and </a:t>
                    </a:r>
                    <a:r>
                      <a:rPr lang="en-US" sz="1200" dirty="0"/>
                      <a:t>company = ‘tesla’ [</a:t>
                    </a:r>
                  </a:p>
                  <a:p>
                    <a:r>
                      <a:rPr lang="en-US" sz="1200" dirty="0"/>
                      <a:t>.</a:t>
                    </a:r>
                  </a:p>
                  <a:p>
                    <a:r>
                      <a:rPr lang="en-US" sz="1200" dirty="0"/>
                      <a:t>.</a:t>
                    </a: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E6E1295-6776-38A9-4ABF-0A2C74E6A7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209" y="4018088"/>
                    <a:ext cx="2880000" cy="2340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CCFB43-F1B5-F249-1A10-7A4D9D696D37}"/>
                  </a:ext>
                </a:extLst>
              </p:cNvPr>
              <p:cNvCxnSpPr>
                <a:stCxn id="40" idx="4"/>
                <a:endCxn id="53" idx="0"/>
              </p:cNvCxnSpPr>
              <p:nvPr/>
            </p:nvCxnSpPr>
            <p:spPr>
              <a:xfrm>
                <a:off x="6020298" y="3614507"/>
                <a:ext cx="0" cy="2268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D44DF996-C2A7-DAA2-A908-2D63728330ED}"/>
                  </a:ext>
                </a:extLst>
              </p:cNvPr>
              <p:cNvCxnSpPr>
                <a:cxnSpLocks/>
                <a:endCxn id="53" idx="6"/>
              </p:cNvCxnSpPr>
              <p:nvPr/>
            </p:nvCxnSpPr>
            <p:spPr>
              <a:xfrm flipH="1">
                <a:off x="6820250" y="6328482"/>
                <a:ext cx="10969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306BBCB-A408-0838-F577-124501EAF57D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>
                <a:off x="3747657" y="6328482"/>
                <a:ext cx="14726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624D1441-E82D-99F7-F845-1730DB2893D0}"/>
                  </a:ext>
                </a:extLst>
              </p:cNvPr>
              <p:cNvCxnSpPr>
                <a:cxnSpLocks/>
                <a:stCxn id="53" idx="5"/>
                <a:endCxn id="6" idx="7"/>
              </p:cNvCxnSpPr>
              <p:nvPr/>
            </p:nvCxnSpPr>
            <p:spPr>
              <a:xfrm rot="5400000" flipH="1">
                <a:off x="3371664" y="3429000"/>
                <a:ext cx="6428570" cy="12700"/>
              </a:xfrm>
              <a:prstGeom prst="bentConnector5">
                <a:avLst>
                  <a:gd name="adj1" fmla="val 237"/>
                  <a:gd name="adj2" fmla="val -40115110"/>
                  <a:gd name="adj3" fmla="val 10007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A53DBB28-91AE-5DD7-94B2-1848327F19F4}"/>
                  </a:ext>
                </a:extLst>
              </p:cNvPr>
              <p:cNvCxnSpPr>
                <a:cxnSpLocks/>
                <a:stCxn id="53" idx="3"/>
                <a:endCxn id="6" idx="1"/>
              </p:cNvCxnSpPr>
              <p:nvPr/>
            </p:nvCxnSpPr>
            <p:spPr>
              <a:xfrm rot="5400000" flipH="1">
                <a:off x="2240362" y="3429000"/>
                <a:ext cx="6428570" cy="12700"/>
              </a:xfrm>
              <a:prstGeom prst="bentConnector5">
                <a:avLst>
                  <a:gd name="adj1" fmla="val 237"/>
                  <a:gd name="adj2" fmla="val 40952780"/>
                  <a:gd name="adj3" fmla="val 10007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46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9DCAD08-4E80-9434-F493-83FCEB7BF10C}"/>
              </a:ext>
            </a:extLst>
          </p:cNvPr>
          <p:cNvGrpSpPr/>
          <p:nvPr/>
        </p:nvGrpSpPr>
        <p:grpSpPr>
          <a:xfrm>
            <a:off x="2975108" y="1038795"/>
            <a:ext cx="5310606" cy="4487232"/>
            <a:chOff x="2975108" y="1038795"/>
            <a:chExt cx="5310606" cy="44872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E18A21-C6E2-18BD-F0A3-E9489BA4FB46}"/>
                </a:ext>
              </a:extLst>
            </p:cNvPr>
            <p:cNvGrpSpPr/>
            <p:nvPr/>
          </p:nvGrpSpPr>
          <p:grpSpPr>
            <a:xfrm>
              <a:off x="2975108" y="2569347"/>
              <a:ext cx="1501629" cy="1426128"/>
              <a:chOff x="1879133" y="2978092"/>
              <a:chExt cx="1501629" cy="1426128"/>
            </a:xfrm>
            <a:solidFill>
              <a:srgbClr val="0070C0"/>
            </a:solidFill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83B5706-039B-AF9B-98D7-2BB91A38A96F}"/>
                  </a:ext>
                </a:extLst>
              </p:cNvPr>
              <p:cNvSpPr/>
              <p:nvPr/>
            </p:nvSpPr>
            <p:spPr>
              <a:xfrm>
                <a:off x="1879133" y="2978092"/>
                <a:ext cx="1501629" cy="142612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539E0-C541-9E95-911D-F7C5B065CBBC}"/>
                  </a:ext>
                </a:extLst>
              </p:cNvPr>
              <p:cNvSpPr txBox="1"/>
              <p:nvPr/>
            </p:nvSpPr>
            <p:spPr>
              <a:xfrm>
                <a:off x="2034071" y="3516868"/>
                <a:ext cx="125604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Susceptible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201A6F-9E25-24F1-35E9-CA86A3D960E7}"/>
                </a:ext>
              </a:extLst>
            </p:cNvPr>
            <p:cNvGrpSpPr/>
            <p:nvPr/>
          </p:nvGrpSpPr>
          <p:grpSpPr>
            <a:xfrm>
              <a:off x="4913152" y="4099900"/>
              <a:ext cx="1501628" cy="1426127"/>
              <a:chOff x="3549941" y="2978091"/>
              <a:chExt cx="1501628" cy="1426127"/>
            </a:xfrm>
            <a:solidFill>
              <a:srgbClr val="FF0000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541E299-E493-1133-9985-CB53AADC2B3B}"/>
                  </a:ext>
                </a:extLst>
              </p:cNvPr>
              <p:cNvSpPr/>
              <p:nvPr/>
            </p:nvSpPr>
            <p:spPr>
              <a:xfrm>
                <a:off x="3549941" y="2978091"/>
                <a:ext cx="1501628" cy="14261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16D87C-7D48-47CC-A1E9-653B7B2B686C}"/>
                  </a:ext>
                </a:extLst>
              </p:cNvPr>
              <p:cNvSpPr txBox="1"/>
              <p:nvPr/>
            </p:nvSpPr>
            <p:spPr>
              <a:xfrm>
                <a:off x="3854982" y="3516868"/>
                <a:ext cx="95250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Infected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1F8595-39ED-40C6-755E-341B93CBC254}"/>
                </a:ext>
              </a:extLst>
            </p:cNvPr>
            <p:cNvGrpSpPr/>
            <p:nvPr/>
          </p:nvGrpSpPr>
          <p:grpSpPr>
            <a:xfrm>
              <a:off x="6784087" y="2569347"/>
              <a:ext cx="1501627" cy="1426126"/>
              <a:chOff x="5220747" y="2971800"/>
              <a:chExt cx="1501627" cy="1426126"/>
            </a:xfrm>
            <a:solidFill>
              <a:srgbClr val="00B050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143619A-1C86-C0FD-3719-8FA20BA74895}"/>
                  </a:ext>
                </a:extLst>
              </p:cNvPr>
              <p:cNvSpPr/>
              <p:nvPr/>
            </p:nvSpPr>
            <p:spPr>
              <a:xfrm>
                <a:off x="5220747" y="2971800"/>
                <a:ext cx="1501627" cy="14261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F8410F-4539-BE01-B8D1-BB8F653E3345}"/>
                  </a:ext>
                </a:extLst>
              </p:cNvPr>
              <p:cNvSpPr txBox="1"/>
              <p:nvPr/>
            </p:nvSpPr>
            <p:spPr>
              <a:xfrm>
                <a:off x="5417964" y="3500197"/>
                <a:ext cx="116948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Recovered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F0BB54-FA46-5A26-9819-BF56458F15EC}"/>
                </a:ext>
              </a:extLst>
            </p:cNvPr>
            <p:cNvGrpSpPr/>
            <p:nvPr/>
          </p:nvGrpSpPr>
          <p:grpSpPr>
            <a:xfrm>
              <a:off x="4879598" y="1038795"/>
              <a:ext cx="1501627" cy="1426126"/>
              <a:chOff x="6919591" y="2971800"/>
              <a:chExt cx="1501627" cy="1426126"/>
            </a:xfrm>
            <a:solidFill>
              <a:srgbClr val="00B0F0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D4140C-8233-F22F-5E0E-02DD83DBA529}"/>
                  </a:ext>
                </a:extLst>
              </p:cNvPr>
              <p:cNvSpPr/>
              <p:nvPr/>
            </p:nvSpPr>
            <p:spPr>
              <a:xfrm>
                <a:off x="6919591" y="2971800"/>
                <a:ext cx="1501627" cy="14261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21AD95-8812-4C65-1DE6-6FD66B13F271}"/>
                  </a:ext>
                </a:extLst>
              </p:cNvPr>
              <p:cNvSpPr txBox="1"/>
              <p:nvPr/>
            </p:nvSpPr>
            <p:spPr>
              <a:xfrm>
                <a:off x="7101775" y="3510467"/>
                <a:ext cx="120436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Vaccinated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253B2D-E8ED-85D0-6A25-1FA523C5BC6B}"/>
                </a:ext>
              </a:extLst>
            </p:cNvPr>
            <p:cNvCxnSpPr>
              <a:cxnSpLocks/>
              <a:stCxn id="2" idx="7"/>
              <a:endCxn id="36" idx="3"/>
            </p:cNvCxnSpPr>
            <p:nvPr/>
          </p:nvCxnSpPr>
          <p:spPr>
            <a:xfrm flipV="1">
              <a:off x="4256829" y="2256070"/>
              <a:ext cx="842677" cy="522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2BEAF03-711E-B30A-2391-0733B61CE3B3}"/>
                </a:ext>
              </a:extLst>
            </p:cNvPr>
            <p:cNvCxnSpPr>
              <a:cxnSpLocks/>
              <a:stCxn id="2" idx="5"/>
              <a:endCxn id="33" idx="1"/>
            </p:cNvCxnSpPr>
            <p:nvPr/>
          </p:nvCxnSpPr>
          <p:spPr>
            <a:xfrm>
              <a:off x="4256829" y="3786623"/>
              <a:ext cx="876231" cy="52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0CE5BAA-3BDA-CE2A-4A82-F55FE3ECBD8B}"/>
                </a:ext>
              </a:extLst>
            </p:cNvPr>
            <p:cNvCxnSpPr>
              <a:cxnSpLocks/>
              <a:stCxn id="33" idx="7"/>
              <a:endCxn id="34" idx="3"/>
            </p:cNvCxnSpPr>
            <p:nvPr/>
          </p:nvCxnSpPr>
          <p:spPr>
            <a:xfrm flipV="1">
              <a:off x="6194872" y="3786622"/>
              <a:ext cx="809123" cy="522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EC46400-F7D9-E8C4-52C5-06F9B885C682}"/>
                </a:ext>
              </a:extLst>
            </p:cNvPr>
            <p:cNvCxnSpPr>
              <a:cxnSpLocks/>
              <a:stCxn id="36" idx="5"/>
              <a:endCxn id="34" idx="1"/>
            </p:cNvCxnSpPr>
            <p:nvPr/>
          </p:nvCxnSpPr>
          <p:spPr>
            <a:xfrm>
              <a:off x="6161317" y="2256070"/>
              <a:ext cx="842678" cy="52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2614818-FDC7-5C2D-394A-8A2609E0DA3F}"/>
                </a:ext>
              </a:extLst>
            </p:cNvPr>
            <p:cNvCxnSpPr>
              <a:cxnSpLocks/>
              <a:stCxn id="34" idx="2"/>
              <a:endCxn id="2" idx="6"/>
            </p:cNvCxnSpPr>
            <p:nvPr/>
          </p:nvCxnSpPr>
          <p:spPr>
            <a:xfrm flipH="1">
              <a:off x="4476737" y="3282410"/>
              <a:ext cx="23073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8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D20548D-C445-12F4-F3DE-FC02AE4FD4AF}"/>
              </a:ext>
            </a:extLst>
          </p:cNvPr>
          <p:cNvGrpSpPr/>
          <p:nvPr/>
        </p:nvGrpSpPr>
        <p:grpSpPr>
          <a:xfrm>
            <a:off x="1862123" y="459188"/>
            <a:ext cx="8229833" cy="5553730"/>
            <a:chOff x="1869762" y="489409"/>
            <a:chExt cx="8229833" cy="55537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6231F2-A854-D375-72BB-3288AC23A1D8}"/>
                </a:ext>
              </a:extLst>
            </p:cNvPr>
            <p:cNvGrpSpPr/>
            <p:nvPr/>
          </p:nvGrpSpPr>
          <p:grpSpPr>
            <a:xfrm>
              <a:off x="1869762" y="860904"/>
              <a:ext cx="7754896" cy="5136192"/>
              <a:chOff x="2347934" y="797757"/>
              <a:chExt cx="7754896" cy="513619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B7AE35-8BA8-4C18-21F3-3FE4121DB789}"/>
                  </a:ext>
                </a:extLst>
              </p:cNvPr>
              <p:cNvGrpSpPr/>
              <p:nvPr/>
            </p:nvGrpSpPr>
            <p:grpSpPr>
              <a:xfrm>
                <a:off x="5161238" y="797757"/>
                <a:ext cx="2128288" cy="2065545"/>
                <a:chOff x="6919591" y="2971800"/>
                <a:chExt cx="1501627" cy="1426126"/>
              </a:xfrm>
              <a:solidFill>
                <a:schemeClr val="tx1"/>
              </a:solidFill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DE0380B-C6C7-5FDB-6006-D0DC6DD72395}"/>
                    </a:ext>
                  </a:extLst>
                </p:cNvPr>
                <p:cNvSpPr/>
                <p:nvPr/>
              </p:nvSpPr>
              <p:spPr>
                <a:xfrm>
                  <a:off x="6919591" y="2971800"/>
                  <a:ext cx="1501627" cy="142612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77543D-06C7-B5CE-3461-086A32E3385E}"/>
                    </a:ext>
                  </a:extLst>
                </p:cNvPr>
                <p:cNvSpPr txBox="1"/>
                <p:nvPr/>
              </p:nvSpPr>
              <p:spPr>
                <a:xfrm>
                  <a:off x="7115688" y="3556616"/>
                  <a:ext cx="1228942" cy="255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Commute-hour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CAAFD9-5993-6ACA-C351-5BBA43813AB1}"/>
                  </a:ext>
                </a:extLst>
              </p:cNvPr>
              <p:cNvCxnSpPr>
                <a:cxnSpLocks/>
                <a:stCxn id="53" idx="7"/>
                <a:endCxn id="32" idx="2"/>
              </p:cNvCxnSpPr>
              <p:nvPr/>
            </p:nvCxnSpPr>
            <p:spPr>
              <a:xfrm flipV="1">
                <a:off x="4164541" y="1830530"/>
                <a:ext cx="996697" cy="703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3D1D341-062F-C855-A578-B697ACD6E1D5}"/>
                  </a:ext>
                </a:extLst>
              </p:cNvPr>
              <p:cNvGrpSpPr/>
              <p:nvPr/>
            </p:nvGrpSpPr>
            <p:grpSpPr>
              <a:xfrm>
                <a:off x="7974542" y="2172191"/>
                <a:ext cx="2128288" cy="2065545"/>
                <a:chOff x="6919591" y="2971800"/>
                <a:chExt cx="1501627" cy="1426126"/>
              </a:xfrm>
              <a:solidFill>
                <a:srgbClr val="00B0F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4380642-0D12-F1D3-3AB3-B9CC292A9453}"/>
                    </a:ext>
                  </a:extLst>
                </p:cNvPr>
                <p:cNvSpPr/>
                <p:nvPr/>
              </p:nvSpPr>
              <p:spPr>
                <a:xfrm>
                  <a:off x="6919591" y="2971800"/>
                  <a:ext cx="1501627" cy="142612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8C44F67-86F1-F502-9798-98350BC896E3}"/>
                    </a:ext>
                  </a:extLst>
                </p:cNvPr>
                <p:cNvSpPr txBox="1"/>
                <p:nvPr/>
              </p:nvSpPr>
              <p:spPr>
                <a:xfrm>
                  <a:off x="7264351" y="3557363"/>
                  <a:ext cx="1084087" cy="255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Work-hour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6633BF9-02FA-C7E5-F24F-576AF9105563}"/>
                  </a:ext>
                </a:extLst>
              </p:cNvPr>
              <p:cNvGrpSpPr/>
              <p:nvPr/>
            </p:nvGrpSpPr>
            <p:grpSpPr>
              <a:xfrm>
                <a:off x="2347934" y="2231645"/>
                <a:ext cx="2128288" cy="2065545"/>
                <a:chOff x="6960241" y="2991558"/>
                <a:chExt cx="1501627" cy="1426126"/>
              </a:xfrm>
              <a:solidFill>
                <a:srgbClr val="FFC000"/>
              </a:solidFill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90183C02-D1EB-75EE-78CB-8968AE0B9BE9}"/>
                    </a:ext>
                  </a:extLst>
                </p:cNvPr>
                <p:cNvSpPr/>
                <p:nvPr/>
              </p:nvSpPr>
              <p:spPr>
                <a:xfrm>
                  <a:off x="6960241" y="2991558"/>
                  <a:ext cx="1501627" cy="142612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F815B57-0DCA-2EDB-B250-8C100769DE68}"/>
                    </a:ext>
                  </a:extLst>
                </p:cNvPr>
                <p:cNvSpPr txBox="1"/>
                <p:nvPr/>
              </p:nvSpPr>
              <p:spPr>
                <a:xfrm>
                  <a:off x="7261298" y="3577121"/>
                  <a:ext cx="1102417" cy="255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Home-hour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E645649-C81F-A8F6-4DC7-654822114047}"/>
                  </a:ext>
                </a:extLst>
              </p:cNvPr>
              <p:cNvGrpSpPr/>
              <p:nvPr/>
            </p:nvGrpSpPr>
            <p:grpSpPr>
              <a:xfrm>
                <a:off x="5184228" y="3868404"/>
                <a:ext cx="2128288" cy="2065545"/>
                <a:chOff x="6919591" y="2971800"/>
                <a:chExt cx="1501627" cy="1426126"/>
              </a:xfrm>
              <a:solidFill>
                <a:schemeClr val="tx1"/>
              </a:solidFill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32E6C4B-C823-3EA0-8540-95D9A0B96D13}"/>
                    </a:ext>
                  </a:extLst>
                </p:cNvPr>
                <p:cNvSpPr/>
                <p:nvPr/>
              </p:nvSpPr>
              <p:spPr>
                <a:xfrm>
                  <a:off x="6919591" y="2971800"/>
                  <a:ext cx="1501627" cy="142612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74488B7-5B7A-02BB-A155-9819C65D3A71}"/>
                    </a:ext>
                  </a:extLst>
                </p:cNvPr>
                <p:cNvSpPr txBox="1"/>
                <p:nvPr/>
              </p:nvSpPr>
              <p:spPr>
                <a:xfrm>
                  <a:off x="7115688" y="3556616"/>
                  <a:ext cx="1212721" cy="255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Commute-hour</a:t>
                  </a:r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3F682B1-5454-C29D-B690-FB2476D6D1F4}"/>
                  </a:ext>
                </a:extLst>
              </p:cNvPr>
              <p:cNvCxnSpPr>
                <a:cxnSpLocks/>
                <a:stCxn id="32" idx="6"/>
                <a:endCxn id="49" idx="1"/>
              </p:cNvCxnSpPr>
              <p:nvPr/>
            </p:nvCxnSpPr>
            <p:spPr>
              <a:xfrm>
                <a:off x="7289526" y="1830530"/>
                <a:ext cx="996697" cy="644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871B929-6004-D773-D7F5-C02A05E2BFAB}"/>
                  </a:ext>
                </a:extLst>
              </p:cNvPr>
              <p:cNvCxnSpPr>
                <a:cxnSpLocks/>
                <a:stCxn id="49" idx="3"/>
                <a:endCxn id="61" idx="6"/>
              </p:cNvCxnSpPr>
              <p:nvPr/>
            </p:nvCxnSpPr>
            <p:spPr>
              <a:xfrm flipH="1">
                <a:off x="7312516" y="3935244"/>
                <a:ext cx="973707" cy="9659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E7A9E2D-A442-3CB5-43E3-BE3C8F5E1793}"/>
                  </a:ext>
                </a:extLst>
              </p:cNvPr>
              <p:cNvCxnSpPr>
                <a:cxnSpLocks/>
                <a:stCxn id="61" idx="2"/>
                <a:endCxn id="53" idx="5"/>
              </p:cNvCxnSpPr>
              <p:nvPr/>
            </p:nvCxnSpPr>
            <p:spPr>
              <a:xfrm flipH="1" flipV="1">
                <a:off x="4164541" y="3994698"/>
                <a:ext cx="1019687" cy="9064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905B7AF-CA80-6952-E0F9-CEBDB038C780}"/>
                </a:ext>
              </a:extLst>
            </p:cNvPr>
            <p:cNvSpPr txBox="1"/>
            <p:nvPr/>
          </p:nvSpPr>
          <p:spPr>
            <a:xfrm>
              <a:off x="7689112" y="5119809"/>
              <a:ext cx="24104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 hour = 1 tick</a:t>
              </a:r>
            </a:p>
            <a:p>
              <a:r>
                <a:rPr lang="en-GB" dirty="0"/>
                <a:t>1 day   = 24 ticks</a:t>
              </a:r>
            </a:p>
            <a:p>
              <a:r>
                <a:rPr lang="en-GB" dirty="0"/>
                <a:t>1 year </a:t>
              </a:r>
              <a:r>
                <a:rPr lang="en-GB" sz="1000" dirty="0"/>
                <a:t> </a:t>
              </a:r>
              <a:r>
                <a:rPr lang="en-GB" dirty="0"/>
                <a:t>= 8760 ticks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810026-CB45-434A-2EB4-7F542EB5AE63}"/>
                </a:ext>
              </a:extLst>
            </p:cNvPr>
            <p:cNvSpPr txBox="1"/>
            <p:nvPr/>
          </p:nvSpPr>
          <p:spPr>
            <a:xfrm>
              <a:off x="2432391" y="1950756"/>
              <a:ext cx="114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 hours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7F8CE8-D0D3-F386-950D-12AF282B1C43}"/>
                </a:ext>
              </a:extLst>
            </p:cNvPr>
            <p:cNvSpPr txBox="1"/>
            <p:nvPr/>
          </p:nvSpPr>
          <p:spPr>
            <a:xfrm>
              <a:off x="5327194" y="489409"/>
              <a:ext cx="10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 hours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BDEE4A-B5C5-93BA-EBD9-84D973282505}"/>
                </a:ext>
              </a:extLst>
            </p:cNvPr>
            <p:cNvSpPr txBox="1"/>
            <p:nvPr/>
          </p:nvSpPr>
          <p:spPr>
            <a:xfrm>
              <a:off x="8117507" y="1897328"/>
              <a:ext cx="110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 hours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4DCC2F-5422-20A5-27AD-DAC2BE1AC73C}"/>
                </a:ext>
              </a:extLst>
            </p:cNvPr>
            <p:cNvSpPr txBox="1"/>
            <p:nvPr/>
          </p:nvSpPr>
          <p:spPr>
            <a:xfrm>
              <a:off x="5327193" y="3583232"/>
              <a:ext cx="1081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01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7B322A6-A720-4E4A-B33E-120C806E016B}"/>
              </a:ext>
            </a:extLst>
          </p:cNvPr>
          <p:cNvSpPr/>
          <p:nvPr/>
        </p:nvSpPr>
        <p:spPr>
          <a:xfrm>
            <a:off x="7217598" y="3193732"/>
            <a:ext cx="2441255" cy="3244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5C7D7-D542-49F5-874F-63DACBFCD7C4}"/>
              </a:ext>
            </a:extLst>
          </p:cNvPr>
          <p:cNvSpPr/>
          <p:nvPr/>
        </p:nvSpPr>
        <p:spPr>
          <a:xfrm>
            <a:off x="4261929" y="3510109"/>
            <a:ext cx="2232148" cy="1245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69EF8-9685-4741-B00D-E7087036E80D}"/>
              </a:ext>
            </a:extLst>
          </p:cNvPr>
          <p:cNvGrpSpPr/>
          <p:nvPr/>
        </p:nvGrpSpPr>
        <p:grpSpPr>
          <a:xfrm>
            <a:off x="4140930" y="419450"/>
            <a:ext cx="3338815" cy="2280695"/>
            <a:chOff x="4185557" y="2050941"/>
            <a:chExt cx="3820886" cy="23839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603DA6-E05D-4F9A-92AD-32C19A2DDC51}"/>
                </a:ext>
              </a:extLst>
            </p:cNvPr>
            <p:cNvSpPr/>
            <p:nvPr/>
          </p:nvSpPr>
          <p:spPr>
            <a:xfrm>
              <a:off x="4185557" y="2050941"/>
              <a:ext cx="3820886" cy="23839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95D72D-BBE1-4B3E-B406-B97B9C87C545}"/>
                </a:ext>
              </a:extLst>
            </p:cNvPr>
            <p:cNvSpPr txBox="1"/>
            <p:nvPr/>
          </p:nvSpPr>
          <p:spPr>
            <a:xfrm>
              <a:off x="4407546" y="2310174"/>
              <a:ext cx="938605" cy="35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Patch</a:t>
              </a:r>
            </a:p>
          </p:txBody>
        </p:sp>
        <p:sp>
          <p:nvSpPr>
            <p:cNvPr id="11" name="Flowchart: Merge 10">
              <a:extLst>
                <a:ext uri="{FF2B5EF4-FFF2-40B4-BE49-F238E27FC236}">
                  <a16:creationId xmlns:a16="http://schemas.microsoft.com/office/drawing/2014/main" id="{D3815C2B-81D7-4BBB-8932-88AEB73CF384}"/>
                </a:ext>
              </a:extLst>
            </p:cNvPr>
            <p:cNvSpPr/>
            <p:nvPr/>
          </p:nvSpPr>
          <p:spPr>
            <a:xfrm>
              <a:off x="5470901" y="2353492"/>
              <a:ext cx="361627" cy="272944"/>
            </a:xfrm>
            <a:prstGeom prst="flowChartMerg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Flowchart: Merge 11">
              <a:extLst>
                <a:ext uri="{FF2B5EF4-FFF2-40B4-BE49-F238E27FC236}">
                  <a16:creationId xmlns:a16="http://schemas.microsoft.com/office/drawing/2014/main" id="{AEB708D2-8468-4B4E-8956-189BF7D9E289}"/>
                </a:ext>
              </a:extLst>
            </p:cNvPr>
            <p:cNvSpPr/>
            <p:nvPr/>
          </p:nvSpPr>
          <p:spPr>
            <a:xfrm>
              <a:off x="6426909" y="2296928"/>
              <a:ext cx="361627" cy="27294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Flowchart: Merge 12">
              <a:extLst>
                <a:ext uri="{FF2B5EF4-FFF2-40B4-BE49-F238E27FC236}">
                  <a16:creationId xmlns:a16="http://schemas.microsoft.com/office/drawing/2014/main" id="{F5879128-9F9F-4135-B3CC-55EF0CD30460}"/>
                </a:ext>
              </a:extLst>
            </p:cNvPr>
            <p:cNvSpPr/>
            <p:nvPr/>
          </p:nvSpPr>
          <p:spPr>
            <a:xfrm>
              <a:off x="4514755" y="3028230"/>
              <a:ext cx="361627" cy="27294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Flowchart: Merge 13">
              <a:extLst>
                <a:ext uri="{FF2B5EF4-FFF2-40B4-BE49-F238E27FC236}">
                  <a16:creationId xmlns:a16="http://schemas.microsoft.com/office/drawing/2014/main" id="{8747612E-2F85-4A90-B529-713D56CC4D30}"/>
                </a:ext>
              </a:extLst>
            </p:cNvPr>
            <p:cNvSpPr/>
            <p:nvPr/>
          </p:nvSpPr>
          <p:spPr>
            <a:xfrm>
              <a:off x="5888478" y="3028230"/>
              <a:ext cx="1220262" cy="1051735"/>
            </a:xfrm>
            <a:prstGeom prst="flowChartMerg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Flowchart: Merge 14">
              <a:extLst>
                <a:ext uri="{FF2B5EF4-FFF2-40B4-BE49-F238E27FC236}">
                  <a16:creationId xmlns:a16="http://schemas.microsoft.com/office/drawing/2014/main" id="{D20CDBA6-97AD-4344-8ED6-D70C3A76B84D}"/>
                </a:ext>
              </a:extLst>
            </p:cNvPr>
            <p:cNvSpPr/>
            <p:nvPr/>
          </p:nvSpPr>
          <p:spPr>
            <a:xfrm>
              <a:off x="7425809" y="3172501"/>
              <a:ext cx="361627" cy="272944"/>
            </a:xfrm>
            <a:prstGeom prst="flowChartMerg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23BCB264-3378-4D90-8282-1130F0073EE4}"/>
                </a:ext>
              </a:extLst>
            </p:cNvPr>
            <p:cNvSpPr/>
            <p:nvPr/>
          </p:nvSpPr>
          <p:spPr>
            <a:xfrm>
              <a:off x="5281646" y="3364392"/>
              <a:ext cx="361627" cy="272944"/>
            </a:xfrm>
            <a:prstGeom prst="flowChartMerg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" name="Flowchart: Merge 16">
              <a:extLst>
                <a:ext uri="{FF2B5EF4-FFF2-40B4-BE49-F238E27FC236}">
                  <a16:creationId xmlns:a16="http://schemas.microsoft.com/office/drawing/2014/main" id="{D17A2975-9FF5-4D80-94EC-B90574F37843}"/>
                </a:ext>
              </a:extLst>
            </p:cNvPr>
            <p:cNvSpPr/>
            <p:nvPr/>
          </p:nvSpPr>
          <p:spPr>
            <a:xfrm>
              <a:off x="5688937" y="3980929"/>
              <a:ext cx="361627" cy="27294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Flowchart: Merge 17">
              <a:extLst>
                <a:ext uri="{FF2B5EF4-FFF2-40B4-BE49-F238E27FC236}">
                  <a16:creationId xmlns:a16="http://schemas.microsoft.com/office/drawing/2014/main" id="{5B0BCFED-6874-4698-8D3B-33A60C74EBC9}"/>
                </a:ext>
              </a:extLst>
            </p:cNvPr>
            <p:cNvSpPr/>
            <p:nvPr/>
          </p:nvSpPr>
          <p:spPr>
            <a:xfrm>
              <a:off x="7283189" y="2391115"/>
              <a:ext cx="361627" cy="272944"/>
            </a:xfrm>
            <a:prstGeom prst="flowChartMerg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Flowchart: Merge 18">
              <a:extLst>
                <a:ext uri="{FF2B5EF4-FFF2-40B4-BE49-F238E27FC236}">
                  <a16:creationId xmlns:a16="http://schemas.microsoft.com/office/drawing/2014/main" id="{86A45D8B-0BB9-4ED2-8809-21480B3FE752}"/>
                </a:ext>
              </a:extLst>
            </p:cNvPr>
            <p:cNvSpPr/>
            <p:nvPr/>
          </p:nvSpPr>
          <p:spPr>
            <a:xfrm>
              <a:off x="6931298" y="3980929"/>
              <a:ext cx="361627" cy="272944"/>
            </a:xfrm>
            <a:prstGeom prst="flowChartMerg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1BD3A616-606F-462B-B691-4709F58080E2}"/>
                </a:ext>
              </a:extLst>
            </p:cNvPr>
            <p:cNvSpPr/>
            <p:nvPr/>
          </p:nvSpPr>
          <p:spPr>
            <a:xfrm>
              <a:off x="4607123" y="4023008"/>
              <a:ext cx="361627" cy="272944"/>
            </a:xfrm>
            <a:prstGeom prst="flowChartMerg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93A0C-23C3-4117-8972-7B4CD1906A66}"/>
                </a:ext>
              </a:extLst>
            </p:cNvPr>
            <p:cNvSpPr txBox="1"/>
            <p:nvPr/>
          </p:nvSpPr>
          <p:spPr>
            <a:xfrm>
              <a:off x="6112981" y="3164336"/>
              <a:ext cx="765480" cy="35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Turtle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E6CD8C-A884-4FB0-B44A-4443FAE9B74D}"/>
              </a:ext>
            </a:extLst>
          </p:cNvPr>
          <p:cNvCxnSpPr>
            <a:cxnSpLocks/>
          </p:cNvCxnSpPr>
          <p:nvPr/>
        </p:nvCxnSpPr>
        <p:spPr>
          <a:xfrm>
            <a:off x="6359329" y="1988873"/>
            <a:ext cx="2064818" cy="119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4CE8F8-B551-4E29-9D62-C76214C70B09}"/>
              </a:ext>
            </a:extLst>
          </p:cNvPr>
          <p:cNvSpPr txBox="1"/>
          <p:nvPr/>
        </p:nvSpPr>
        <p:spPr>
          <a:xfrm>
            <a:off x="4415652" y="3592111"/>
            <a:ext cx="131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Patch Variables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16D90D-C920-4E93-8B5E-01EE7F4EEE0C}"/>
              </a:ext>
            </a:extLst>
          </p:cNvPr>
          <p:cNvSpPr txBox="1"/>
          <p:nvPr/>
        </p:nvSpPr>
        <p:spPr>
          <a:xfrm>
            <a:off x="7618601" y="3281717"/>
            <a:ext cx="1345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Turtle 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8A5BE-7A17-4ED8-B8A4-0ECEBF83DA29}"/>
              </a:ext>
            </a:extLst>
          </p:cNvPr>
          <p:cNvSpPr txBox="1"/>
          <p:nvPr/>
        </p:nvSpPr>
        <p:spPr>
          <a:xfrm>
            <a:off x="4375496" y="3926588"/>
            <a:ext cx="1819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sick-population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total-population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6B5497-0480-4B5D-A8BC-55CC697B2A80}"/>
              </a:ext>
            </a:extLst>
          </p:cNvPr>
          <p:cNvSpPr txBox="1"/>
          <p:nvPr/>
        </p:nvSpPr>
        <p:spPr>
          <a:xfrm>
            <a:off x="7333249" y="3596666"/>
            <a:ext cx="218179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sick?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immune? 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susceptible?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vaccinated?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mask? 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cardiovascular-disease? 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sick-count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natural-immune-count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vaccination-immune-count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transportation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300" dirty="0"/>
              <a:t>company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8BA29-BB0A-DFE2-6906-E1C8E27AE5A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8003" y="2700145"/>
            <a:ext cx="0" cy="80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DB78D9D-4E80-340D-A5CA-08AB8C7949C3}"/>
              </a:ext>
            </a:extLst>
          </p:cNvPr>
          <p:cNvSpPr/>
          <p:nvPr/>
        </p:nvSpPr>
        <p:spPr>
          <a:xfrm>
            <a:off x="787287" y="359314"/>
            <a:ext cx="2912249" cy="6301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57664-7BBF-5235-A969-E6586E835E5D}"/>
              </a:ext>
            </a:extLst>
          </p:cNvPr>
          <p:cNvSpPr txBox="1"/>
          <p:nvPr/>
        </p:nvSpPr>
        <p:spPr>
          <a:xfrm>
            <a:off x="850337" y="373723"/>
            <a:ext cx="139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Global Variables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A8725-7F4B-927F-B11A-42395476EA2C}"/>
              </a:ext>
            </a:extLst>
          </p:cNvPr>
          <p:cNvSpPr txBox="1"/>
          <p:nvPr/>
        </p:nvSpPr>
        <p:spPr>
          <a:xfrm>
            <a:off x="812620" y="635771"/>
            <a:ext cx="28054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home-when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workplace-when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commute-when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alarm-reset-when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contact_rate_bus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contact_rate_car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contact_rate_walk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contact_rate_tube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contact_rate_train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contact_rate_big_workplace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contact_rate_mid_workplace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contact_rate_small_workplace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infection_rate_ymask_ycardio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infection_rate_nmask_ncardio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infection_rate_ymask_ncardio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infection_rate_nmask_ycardio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cumulative_sick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cumulative_susceptible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cumulative_immune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cumulative_vaccinated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transportation_list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company_list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high_popular_company_list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mid_popular_company_list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low_popular_company_list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cardiovascular_disease_list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 err="1"/>
              <a:t>mask_list</a:t>
            </a:r>
            <a:endParaRPr lang="en-GB" sz="1200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phase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days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days-track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hour-counter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200" dirty="0"/>
              <a:t>cumulative-hour-counter</a:t>
            </a:r>
            <a:endParaRPr lang="en-US" sz="12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096BEE-1069-F95F-5471-9A8D8D9F9ABA}"/>
              </a:ext>
            </a:extLst>
          </p:cNvPr>
          <p:cNvCxnSpPr>
            <a:cxnSpLocks/>
            <a:stCxn id="4" idx="0"/>
            <a:endCxn id="34" idx="0"/>
          </p:cNvCxnSpPr>
          <p:nvPr/>
        </p:nvCxnSpPr>
        <p:spPr>
          <a:xfrm rot="16200000" flipV="1">
            <a:off x="3996807" y="-1394081"/>
            <a:ext cx="60136" cy="3566926"/>
          </a:xfrm>
          <a:prstGeom prst="bentConnector3">
            <a:avLst>
              <a:gd name="adj1" fmla="val 480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0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</TotalTime>
  <Words>517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Kang</dc:creator>
  <cp:lastModifiedBy>Henry Kang</cp:lastModifiedBy>
  <cp:revision>28</cp:revision>
  <dcterms:created xsi:type="dcterms:W3CDTF">2022-04-09T12:45:03Z</dcterms:created>
  <dcterms:modified xsi:type="dcterms:W3CDTF">2022-08-10T01:43:18Z</dcterms:modified>
</cp:coreProperties>
</file>