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varScale="1">
        <p:scale>
          <a:sx n="150" d="100"/>
          <a:sy n="150" d="100"/>
        </p:scale>
        <p:origin x="62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8/17/2025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262301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8/17/2025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937450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8/17/2025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630437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8/17/2025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721558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8/17/2025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930948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8/17/2025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669079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8/17/2025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470450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8/17/2025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755202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8/17/2025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674587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8/17/2025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054823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8/17/2025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223421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8/17/2025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17523"/>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oogle.com/search?q=https://hbr.org/2021/05/embrace-agile-development" TargetMode="External"/><Relationship Id="rId2" Type="http://schemas.openxmlformats.org/officeDocument/2006/relationships/hyperlink" Target="https://www.google.com/search?q=https://www.pmi.org/agile/what-is-agile" TargetMode="External"/><Relationship Id="rId1" Type="http://schemas.openxmlformats.org/officeDocument/2006/relationships/slideLayout" Target="../slideLayouts/slideLayout2.xml"/><Relationship Id="rId4" Type="http://schemas.openxmlformats.org/officeDocument/2006/relationships/hyperlink" Target="https://www.scrum.org/resources/scrum-guid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60E52DF2-6802-459B-AC2A-AF976DEB1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BC54E4-AD2A-E1B0-8122-DE8E9C29C903}"/>
              </a:ext>
            </a:extLst>
          </p:cNvPr>
          <p:cNvSpPr>
            <a:spLocks noGrp="1"/>
          </p:cNvSpPr>
          <p:nvPr>
            <p:ph type="ctrTitle"/>
          </p:nvPr>
        </p:nvSpPr>
        <p:spPr>
          <a:xfrm>
            <a:off x="8002184" y="2386295"/>
            <a:ext cx="3730839" cy="3569150"/>
          </a:xfrm>
        </p:spPr>
        <p:txBody>
          <a:bodyPr anchor="b">
            <a:normAutofit/>
          </a:bodyPr>
          <a:lstStyle/>
          <a:p>
            <a:r>
              <a:rPr lang="en-US" sz="4000" b="1" dirty="0"/>
              <a:t>Agile vs. Waterfall: A Path Forward for </a:t>
            </a:r>
            <a:r>
              <a:rPr lang="en-US" sz="4000" b="1" dirty="0" err="1"/>
              <a:t>ChadaTech</a:t>
            </a:r>
            <a:endParaRPr lang="en-US" sz="4000" b="1" dirty="0"/>
          </a:p>
        </p:txBody>
      </p:sp>
      <p:sp>
        <p:nvSpPr>
          <p:cNvPr id="3" name="Subtitle 2">
            <a:extLst>
              <a:ext uri="{FF2B5EF4-FFF2-40B4-BE49-F238E27FC236}">
                <a16:creationId xmlns:a16="http://schemas.microsoft.com/office/drawing/2014/main" id="{7D1DD1F6-EFEB-697E-F46A-55017E0B627C}"/>
              </a:ext>
            </a:extLst>
          </p:cNvPr>
          <p:cNvSpPr>
            <a:spLocks noGrp="1"/>
          </p:cNvSpPr>
          <p:nvPr>
            <p:ph type="subTitle" idx="1"/>
          </p:nvPr>
        </p:nvSpPr>
        <p:spPr>
          <a:xfrm>
            <a:off x="8115300" y="1208146"/>
            <a:ext cx="3137031" cy="979680"/>
          </a:xfrm>
        </p:spPr>
        <p:txBody>
          <a:bodyPr anchor="t">
            <a:normAutofit/>
          </a:bodyPr>
          <a:lstStyle/>
          <a:p>
            <a:r>
              <a:rPr lang="en-US" sz="1800" dirty="0"/>
              <a:t>Presented by: Henry Huynh</a:t>
            </a:r>
          </a:p>
        </p:txBody>
      </p:sp>
      <p:pic>
        <p:nvPicPr>
          <p:cNvPr id="4" name="Picture 3" descr="A splash of colors on a white surface">
            <a:extLst>
              <a:ext uri="{FF2B5EF4-FFF2-40B4-BE49-F238E27FC236}">
                <a16:creationId xmlns:a16="http://schemas.microsoft.com/office/drawing/2014/main" id="{8542D1B6-6F5D-3EF9-D5C2-568A98B9EE60}"/>
              </a:ext>
            </a:extLst>
          </p:cNvPr>
          <p:cNvPicPr>
            <a:picLocks noChangeAspect="1"/>
          </p:cNvPicPr>
          <p:nvPr/>
        </p:nvPicPr>
        <p:blipFill>
          <a:blip r:embed="rId2"/>
          <a:srcRect r="19940"/>
          <a:stretch>
            <a:fillRect/>
          </a:stretch>
        </p:blipFill>
        <p:spPr>
          <a:xfrm>
            <a:off x="20" y="10"/>
            <a:ext cx="7320707" cy="6857985"/>
          </a:xfrm>
          <a:prstGeom prst="rect">
            <a:avLst/>
          </a:prstGeom>
        </p:spPr>
      </p:pic>
      <p:cxnSp>
        <p:nvCxnSpPr>
          <p:cNvPr id="1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153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4271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F682C-6A5F-3862-9B66-328643862F3A}"/>
              </a:ext>
            </a:extLst>
          </p:cNvPr>
          <p:cNvSpPr>
            <a:spLocks noGrp="1"/>
          </p:cNvSpPr>
          <p:nvPr>
            <p:ph type="title"/>
          </p:nvPr>
        </p:nvSpPr>
        <p:spPr/>
        <p:txBody>
          <a:bodyPr/>
          <a:lstStyle/>
          <a:p>
            <a:r>
              <a:rPr lang="en-US" b="1" dirty="0"/>
              <a:t>Works Cited</a:t>
            </a:r>
          </a:p>
        </p:txBody>
      </p:sp>
      <p:sp>
        <p:nvSpPr>
          <p:cNvPr id="3" name="Content Placeholder 2">
            <a:extLst>
              <a:ext uri="{FF2B5EF4-FFF2-40B4-BE49-F238E27FC236}">
                <a16:creationId xmlns:a16="http://schemas.microsoft.com/office/drawing/2014/main" id="{99394E85-F093-73D1-06EB-1EC1CE30A54C}"/>
              </a:ext>
            </a:extLst>
          </p:cNvPr>
          <p:cNvSpPr>
            <a:spLocks noGrp="1"/>
          </p:cNvSpPr>
          <p:nvPr>
            <p:ph idx="1"/>
          </p:nvPr>
        </p:nvSpPr>
        <p:spPr/>
        <p:txBody>
          <a:bodyPr/>
          <a:lstStyle/>
          <a:p>
            <a:r>
              <a:rPr lang="en-US" dirty="0"/>
              <a:t>Layton, M. (2020). </a:t>
            </a:r>
            <a:r>
              <a:rPr lang="en-US" i="1" dirty="0"/>
              <a:t>Agile project management for dummies</a:t>
            </a:r>
            <a:r>
              <a:rPr lang="en-US" dirty="0"/>
              <a:t> (3rd ed.). John Wiley &amp; Sons.</a:t>
            </a:r>
          </a:p>
          <a:p>
            <a:r>
              <a:rPr lang="en-US" dirty="0"/>
              <a:t>Project Management Institute. (2023). </a:t>
            </a:r>
            <a:r>
              <a:rPr lang="en-US" i="1" dirty="0"/>
              <a:t>What is Agile?</a:t>
            </a:r>
            <a:r>
              <a:rPr lang="en-US" dirty="0"/>
              <a:t> PMI.com. </a:t>
            </a:r>
            <a:r>
              <a:rPr lang="en-US" dirty="0">
                <a:hlinkClick r:id="rId2" tooltip="null"/>
              </a:rPr>
              <a:t>https://www.pmi.org/agile/what-is-agile</a:t>
            </a:r>
            <a:endParaRPr lang="en-US" dirty="0"/>
          </a:p>
          <a:p>
            <a:r>
              <a:rPr lang="en-US" dirty="0"/>
              <a:t>Rigby, D. K., Sutherland, J., &amp; Takeuchi, H. (2021). Embrace agile development. </a:t>
            </a:r>
            <a:r>
              <a:rPr lang="en-US" i="1" dirty="0"/>
              <a:t>Harvard Business Review</a:t>
            </a:r>
            <a:r>
              <a:rPr lang="en-US" dirty="0"/>
              <a:t>. Retrieved from </a:t>
            </a:r>
            <a:r>
              <a:rPr lang="en-US" dirty="0">
                <a:hlinkClick r:id="rId3" tooltip="null"/>
              </a:rPr>
              <a:t>https://hbr.org/2021/05/embrace-agile-development</a:t>
            </a:r>
            <a:endParaRPr lang="en-US" dirty="0"/>
          </a:p>
          <a:p>
            <a:r>
              <a:rPr lang="en-US" dirty="0"/>
              <a:t>Schwaber, K., &amp; Sutherland, J. (2020). </a:t>
            </a:r>
            <a:r>
              <a:rPr lang="en-US" i="1" dirty="0"/>
              <a:t>The Scrum Guide</a:t>
            </a:r>
            <a:r>
              <a:rPr lang="en-US" dirty="0"/>
              <a:t>. Scrum.org. </a:t>
            </a:r>
            <a:r>
              <a:rPr lang="en-US" dirty="0">
                <a:hlinkClick r:id="rId4" tooltip="null"/>
              </a:rPr>
              <a:t>https://www.scrum.org/resources/scrum-guide</a:t>
            </a:r>
            <a:endParaRPr lang="en-US" dirty="0"/>
          </a:p>
          <a:p>
            <a:r>
              <a:rPr lang="en-US" dirty="0"/>
              <a:t>Sommerville, I. (2022). </a:t>
            </a:r>
            <a:r>
              <a:rPr lang="en-US" i="1" dirty="0"/>
              <a:t>Software engineering</a:t>
            </a:r>
            <a:r>
              <a:rPr lang="en-US" dirty="0"/>
              <a:t> (11th ed.). Pearson.</a:t>
            </a:r>
          </a:p>
          <a:p>
            <a:pPr marL="0" indent="0">
              <a:buNone/>
            </a:pPr>
            <a:endParaRPr lang="en-US" dirty="0"/>
          </a:p>
        </p:txBody>
      </p:sp>
    </p:spTree>
    <p:extLst>
      <p:ext uri="{BB962C8B-B14F-4D97-AF65-F5344CB8AC3E}">
        <p14:creationId xmlns:p14="http://schemas.microsoft.com/office/powerpoint/2010/main" val="1783917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2FCE9-E667-6647-BE19-1078F8BA5F70}"/>
              </a:ext>
            </a:extLst>
          </p:cNvPr>
          <p:cNvSpPr>
            <a:spLocks noGrp="1"/>
          </p:cNvSpPr>
          <p:nvPr>
            <p:ph type="title"/>
          </p:nvPr>
        </p:nvSpPr>
        <p:spPr/>
        <p:txBody>
          <a:bodyPr/>
          <a:lstStyle/>
          <a:p>
            <a:r>
              <a:rPr lang="en-US" b="1" dirty="0"/>
              <a:t>Explaining Agile Roles</a:t>
            </a:r>
          </a:p>
        </p:txBody>
      </p:sp>
      <p:sp>
        <p:nvSpPr>
          <p:cNvPr id="3" name="Content Placeholder 2">
            <a:extLst>
              <a:ext uri="{FF2B5EF4-FFF2-40B4-BE49-F238E27FC236}">
                <a16:creationId xmlns:a16="http://schemas.microsoft.com/office/drawing/2014/main" id="{8799AFB3-7366-47BA-418A-DD280646536C}"/>
              </a:ext>
            </a:extLst>
          </p:cNvPr>
          <p:cNvSpPr>
            <a:spLocks noGrp="1"/>
          </p:cNvSpPr>
          <p:nvPr>
            <p:ph idx="1"/>
          </p:nvPr>
        </p:nvSpPr>
        <p:spPr/>
        <p:txBody>
          <a:bodyPr/>
          <a:lstStyle/>
          <a:p>
            <a:pPr marL="0" indent="0" algn="ctr">
              <a:buNone/>
            </a:pPr>
            <a:r>
              <a:rPr lang="en-US" dirty="0"/>
              <a:t>Within a Scrum-Agile team, there are three distinct roles, each with a crucial part to play in a project’s success.</a:t>
            </a:r>
          </a:p>
        </p:txBody>
      </p:sp>
    </p:spTree>
    <p:extLst>
      <p:ext uri="{BB962C8B-B14F-4D97-AF65-F5344CB8AC3E}">
        <p14:creationId xmlns:p14="http://schemas.microsoft.com/office/powerpoint/2010/main" val="1851285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B380-7A30-6D7A-F57F-A346AE29C3AE}"/>
              </a:ext>
            </a:extLst>
          </p:cNvPr>
          <p:cNvSpPr>
            <a:spLocks noGrp="1"/>
          </p:cNvSpPr>
          <p:nvPr>
            <p:ph type="title"/>
          </p:nvPr>
        </p:nvSpPr>
        <p:spPr/>
        <p:txBody>
          <a:bodyPr/>
          <a:lstStyle/>
          <a:p>
            <a:r>
              <a:rPr lang="en-US" b="1" dirty="0"/>
              <a:t>The Product Owner</a:t>
            </a:r>
          </a:p>
        </p:txBody>
      </p:sp>
      <p:sp>
        <p:nvSpPr>
          <p:cNvPr id="3" name="Content Placeholder 2">
            <a:extLst>
              <a:ext uri="{FF2B5EF4-FFF2-40B4-BE49-F238E27FC236}">
                <a16:creationId xmlns:a16="http://schemas.microsoft.com/office/drawing/2014/main" id="{A8A04A59-C346-6D90-1A2D-6777A12652BC}"/>
              </a:ext>
            </a:extLst>
          </p:cNvPr>
          <p:cNvSpPr>
            <a:spLocks noGrp="1"/>
          </p:cNvSpPr>
          <p:nvPr>
            <p:ph idx="1"/>
          </p:nvPr>
        </p:nvSpPr>
        <p:spPr/>
        <p:txBody>
          <a:bodyPr/>
          <a:lstStyle/>
          <a:p>
            <a:pPr marL="0" indent="0" algn="ctr">
              <a:buNone/>
            </a:pPr>
            <a:r>
              <a:rPr lang="en-US" dirty="0"/>
              <a:t>This role is the voice of the customer and the business. The Product Owner is responsible for maintaining and prioritizing the </a:t>
            </a:r>
            <a:r>
              <a:rPr lang="en-US" b="1" dirty="0"/>
              <a:t>product backlog</a:t>
            </a:r>
            <a:r>
              <a:rPr lang="en-US" dirty="0"/>
              <a:t>, which is essentially a list of all the features and requirements for the project. Their importance lies in ensuring the team is always working on the most valuable and important items.</a:t>
            </a:r>
          </a:p>
        </p:txBody>
      </p:sp>
    </p:spTree>
    <p:extLst>
      <p:ext uri="{BB962C8B-B14F-4D97-AF65-F5344CB8AC3E}">
        <p14:creationId xmlns:p14="http://schemas.microsoft.com/office/powerpoint/2010/main" val="2211139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C3C26-1795-3C54-C65C-8453C6D5EC8C}"/>
              </a:ext>
            </a:extLst>
          </p:cNvPr>
          <p:cNvSpPr>
            <a:spLocks noGrp="1"/>
          </p:cNvSpPr>
          <p:nvPr>
            <p:ph type="title"/>
          </p:nvPr>
        </p:nvSpPr>
        <p:spPr/>
        <p:txBody>
          <a:bodyPr>
            <a:normAutofit fontScale="90000"/>
          </a:bodyPr>
          <a:lstStyle/>
          <a:p>
            <a:r>
              <a:rPr lang="en-US" b="1" dirty="0"/>
              <a:t>The Scrum Master</a:t>
            </a:r>
            <a:br>
              <a:rPr lang="en-US" b="1" dirty="0"/>
            </a:br>
            <a:endParaRPr lang="en-US" dirty="0"/>
          </a:p>
        </p:txBody>
      </p:sp>
      <p:sp>
        <p:nvSpPr>
          <p:cNvPr id="3" name="Content Placeholder 2">
            <a:extLst>
              <a:ext uri="{FF2B5EF4-FFF2-40B4-BE49-F238E27FC236}">
                <a16:creationId xmlns:a16="http://schemas.microsoft.com/office/drawing/2014/main" id="{8ACC3BB7-DDBC-7E99-348B-E219981FD220}"/>
              </a:ext>
            </a:extLst>
          </p:cNvPr>
          <p:cNvSpPr>
            <a:spLocks noGrp="1"/>
          </p:cNvSpPr>
          <p:nvPr>
            <p:ph idx="1"/>
          </p:nvPr>
        </p:nvSpPr>
        <p:spPr/>
        <p:txBody>
          <a:bodyPr/>
          <a:lstStyle/>
          <a:p>
            <a:pPr marL="0" indent="0" algn="ctr">
              <a:buNone/>
            </a:pPr>
            <a:r>
              <a:rPr lang="en-US" dirty="0"/>
              <a:t>The Scrum Master acts as a coach and facilitator for the team. They help the team follow Scrum principles, remove any obstacles or impediments that slow down work, and protect the team from external distractions. The Scrum Master's importance is in enabling the team to be as efficient and productive as possible.</a:t>
            </a:r>
          </a:p>
        </p:txBody>
      </p:sp>
    </p:spTree>
    <p:extLst>
      <p:ext uri="{BB962C8B-B14F-4D97-AF65-F5344CB8AC3E}">
        <p14:creationId xmlns:p14="http://schemas.microsoft.com/office/powerpoint/2010/main" val="3038195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45FA8-1747-E4B3-2F1E-7F78C199B818}"/>
              </a:ext>
            </a:extLst>
          </p:cNvPr>
          <p:cNvSpPr>
            <a:spLocks noGrp="1"/>
          </p:cNvSpPr>
          <p:nvPr>
            <p:ph type="title"/>
          </p:nvPr>
        </p:nvSpPr>
        <p:spPr/>
        <p:txBody>
          <a:bodyPr/>
          <a:lstStyle/>
          <a:p>
            <a:r>
              <a:rPr lang="en-US" b="1"/>
              <a:t>The Development Team</a:t>
            </a:r>
          </a:p>
        </p:txBody>
      </p:sp>
      <p:sp>
        <p:nvSpPr>
          <p:cNvPr id="3" name="Content Placeholder 2">
            <a:extLst>
              <a:ext uri="{FF2B5EF4-FFF2-40B4-BE49-F238E27FC236}">
                <a16:creationId xmlns:a16="http://schemas.microsoft.com/office/drawing/2014/main" id="{C9ED3F0C-5A4F-3129-DFCB-9EC99941FF5E}"/>
              </a:ext>
            </a:extLst>
          </p:cNvPr>
          <p:cNvSpPr>
            <a:spLocks noGrp="1"/>
          </p:cNvSpPr>
          <p:nvPr>
            <p:ph idx="1"/>
          </p:nvPr>
        </p:nvSpPr>
        <p:spPr/>
        <p:txBody>
          <a:bodyPr/>
          <a:lstStyle/>
          <a:p>
            <a:pPr marL="0" indent="0" algn="ctr">
              <a:buNone/>
            </a:pPr>
            <a:r>
              <a:rPr lang="en-US" dirty="0"/>
              <a:t>This is the group of individuals who design, build, and test the product. The Development Team is </a:t>
            </a:r>
            <a:r>
              <a:rPr lang="en-US" b="1" dirty="0"/>
              <a:t>self-organizing</a:t>
            </a:r>
            <a:r>
              <a:rPr lang="en-US" dirty="0"/>
              <a:t> and </a:t>
            </a:r>
            <a:r>
              <a:rPr lang="en-US" b="1" dirty="0"/>
              <a:t>cross-functional</a:t>
            </a:r>
            <a:r>
              <a:rPr lang="en-US" dirty="0"/>
              <a:t>, meaning they have all the skills necessary to complete the work without needing outside help. Their importance is their collective ownership of the project and their collaborative approach to problem-solving.</a:t>
            </a:r>
          </a:p>
        </p:txBody>
      </p:sp>
    </p:spTree>
    <p:extLst>
      <p:ext uri="{BB962C8B-B14F-4D97-AF65-F5344CB8AC3E}">
        <p14:creationId xmlns:p14="http://schemas.microsoft.com/office/powerpoint/2010/main" val="935219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205EB-AB55-8264-836D-ACC69AA9FCCE}"/>
              </a:ext>
            </a:extLst>
          </p:cNvPr>
          <p:cNvSpPr>
            <a:spLocks noGrp="1"/>
          </p:cNvSpPr>
          <p:nvPr>
            <p:ph type="title"/>
          </p:nvPr>
        </p:nvSpPr>
        <p:spPr/>
        <p:txBody>
          <a:bodyPr/>
          <a:lstStyle/>
          <a:p>
            <a:r>
              <a:rPr lang="en-US" b="1" dirty="0"/>
              <a:t>Explaining Agile Phases</a:t>
            </a:r>
          </a:p>
        </p:txBody>
      </p:sp>
      <p:sp>
        <p:nvSpPr>
          <p:cNvPr id="3" name="Content Placeholder 2">
            <a:extLst>
              <a:ext uri="{FF2B5EF4-FFF2-40B4-BE49-F238E27FC236}">
                <a16:creationId xmlns:a16="http://schemas.microsoft.com/office/drawing/2014/main" id="{115F1C1F-5EA5-6B61-1B2B-C77E744A87A5}"/>
              </a:ext>
            </a:extLst>
          </p:cNvPr>
          <p:cNvSpPr>
            <a:spLocks noGrp="1"/>
          </p:cNvSpPr>
          <p:nvPr>
            <p:ph idx="1"/>
          </p:nvPr>
        </p:nvSpPr>
        <p:spPr/>
        <p:txBody>
          <a:bodyPr/>
          <a:lstStyle/>
          <a:p>
            <a:pPr marL="0" indent="0" algn="ctr">
              <a:buNone/>
            </a:pPr>
            <a:r>
              <a:rPr lang="en-US" dirty="0"/>
              <a:t>In an Agile approach, the phases of the Software Development Life Cycle (SDLC) are not linear and sequential like in a traditional model. Instead, they are </a:t>
            </a:r>
            <a:r>
              <a:rPr lang="en-US" b="1" dirty="0"/>
              <a:t>iterative and continuous</a:t>
            </a:r>
            <a:r>
              <a:rPr lang="en-US" dirty="0"/>
              <a:t>.</a:t>
            </a:r>
          </a:p>
        </p:txBody>
      </p:sp>
    </p:spTree>
    <p:extLst>
      <p:ext uri="{BB962C8B-B14F-4D97-AF65-F5344CB8AC3E}">
        <p14:creationId xmlns:p14="http://schemas.microsoft.com/office/powerpoint/2010/main" val="2773653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F1C55-C187-D36B-515A-92CD5F79A12C}"/>
              </a:ext>
            </a:extLst>
          </p:cNvPr>
          <p:cNvSpPr>
            <a:spLocks noGrp="1"/>
          </p:cNvSpPr>
          <p:nvPr>
            <p:ph type="title"/>
          </p:nvPr>
        </p:nvSpPr>
        <p:spPr/>
        <p:txBody>
          <a:bodyPr/>
          <a:lstStyle/>
          <a:p>
            <a:r>
              <a:rPr lang="en-US" b="1" dirty="0"/>
              <a:t>Iterative Process</a:t>
            </a:r>
          </a:p>
        </p:txBody>
      </p:sp>
      <p:sp>
        <p:nvSpPr>
          <p:cNvPr id="3" name="Content Placeholder 2">
            <a:extLst>
              <a:ext uri="{FF2B5EF4-FFF2-40B4-BE49-F238E27FC236}">
                <a16:creationId xmlns:a16="http://schemas.microsoft.com/office/drawing/2014/main" id="{A9E2806A-8E05-0AE5-7A4B-04A67694F48E}"/>
              </a:ext>
            </a:extLst>
          </p:cNvPr>
          <p:cNvSpPr>
            <a:spLocks noGrp="1"/>
          </p:cNvSpPr>
          <p:nvPr>
            <p:ph idx="1"/>
          </p:nvPr>
        </p:nvSpPr>
        <p:spPr/>
        <p:txBody>
          <a:bodyPr/>
          <a:lstStyle/>
          <a:p>
            <a:r>
              <a:rPr lang="en-US" b="1" dirty="0"/>
              <a:t>Planning:</a:t>
            </a:r>
            <a:r>
              <a:rPr lang="en-US" dirty="0"/>
              <a:t> At the start of each sprint, a small subset of features is planned.</a:t>
            </a:r>
          </a:p>
          <a:p>
            <a:r>
              <a:rPr lang="en-US" b="1" dirty="0"/>
              <a:t>Analysis:</a:t>
            </a:r>
            <a:r>
              <a:rPr lang="en-US" dirty="0"/>
              <a:t> Requirements are refined and broken down into user stories for the current sprint.</a:t>
            </a:r>
          </a:p>
          <a:p>
            <a:r>
              <a:rPr lang="en-US" b="1" dirty="0"/>
              <a:t>Design &amp; Development:</a:t>
            </a:r>
            <a:r>
              <a:rPr lang="en-US" dirty="0"/>
              <a:t> The team designs and builds the features concurrently.</a:t>
            </a:r>
          </a:p>
          <a:p>
            <a:r>
              <a:rPr lang="en-US" b="1" dirty="0"/>
              <a:t>Testing:</a:t>
            </a:r>
            <a:r>
              <a:rPr lang="en-US" dirty="0"/>
              <a:t> New features are tested continuously throughout the sprint.</a:t>
            </a:r>
          </a:p>
          <a:p>
            <a:r>
              <a:rPr lang="en-US" b="1" dirty="0"/>
              <a:t>Deployment:</a:t>
            </a:r>
            <a:r>
              <a:rPr lang="en-US" dirty="0"/>
              <a:t> Working software is delivered in a potentially shippable increment at the end of each sprint.</a:t>
            </a:r>
          </a:p>
          <a:p>
            <a:pPr marL="0" indent="0">
              <a:buNone/>
            </a:pPr>
            <a:r>
              <a:rPr lang="en-US" dirty="0"/>
              <a:t>The importance of this continuous cycle is that it allows for </a:t>
            </a:r>
            <a:r>
              <a:rPr lang="en-US" b="1" dirty="0"/>
              <a:t>frequent feedback</a:t>
            </a:r>
            <a:r>
              <a:rPr lang="en-US" dirty="0"/>
              <a:t> and enables the team to adapt to changes quickly, ensuring the final product meets the client’s evolving needs.</a:t>
            </a:r>
          </a:p>
        </p:txBody>
      </p:sp>
    </p:spTree>
    <p:extLst>
      <p:ext uri="{BB962C8B-B14F-4D97-AF65-F5344CB8AC3E}">
        <p14:creationId xmlns:p14="http://schemas.microsoft.com/office/powerpoint/2010/main" val="3251469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33CB8-5B5F-4A38-5E5E-06C5A7D861B5}"/>
              </a:ext>
            </a:extLst>
          </p:cNvPr>
          <p:cNvSpPr>
            <a:spLocks noGrp="1"/>
          </p:cNvSpPr>
          <p:nvPr>
            <p:ph type="title"/>
          </p:nvPr>
        </p:nvSpPr>
        <p:spPr>
          <a:xfrm>
            <a:off x="700635" y="914400"/>
            <a:ext cx="10691265" cy="661737"/>
          </a:xfrm>
        </p:spPr>
        <p:txBody>
          <a:bodyPr>
            <a:normAutofit fontScale="90000"/>
          </a:bodyPr>
          <a:lstStyle/>
          <a:p>
            <a:r>
              <a:rPr lang="en-US" b="1" dirty="0"/>
              <a:t>Describing the Waterfall Model</a:t>
            </a:r>
          </a:p>
        </p:txBody>
      </p:sp>
      <p:sp>
        <p:nvSpPr>
          <p:cNvPr id="3" name="Content Placeholder 2">
            <a:extLst>
              <a:ext uri="{FF2B5EF4-FFF2-40B4-BE49-F238E27FC236}">
                <a16:creationId xmlns:a16="http://schemas.microsoft.com/office/drawing/2014/main" id="{E88CA37E-4027-23EF-B8FA-F7D41F6D544D}"/>
              </a:ext>
            </a:extLst>
          </p:cNvPr>
          <p:cNvSpPr>
            <a:spLocks noGrp="1"/>
          </p:cNvSpPr>
          <p:nvPr>
            <p:ph idx="1"/>
          </p:nvPr>
        </p:nvSpPr>
        <p:spPr>
          <a:xfrm>
            <a:off x="700635" y="1576137"/>
            <a:ext cx="10691265" cy="4385751"/>
          </a:xfrm>
        </p:spPr>
        <p:txBody>
          <a:bodyPr>
            <a:normAutofit fontScale="92500"/>
          </a:bodyPr>
          <a:lstStyle/>
          <a:p>
            <a:pPr marL="0" indent="0">
              <a:buNone/>
            </a:pPr>
            <a:r>
              <a:rPr lang="en-US" dirty="0"/>
              <a:t>A traditional </a:t>
            </a:r>
            <a:r>
              <a:rPr lang="en-US" b="1" dirty="0"/>
              <a:t>waterfall model</a:t>
            </a:r>
            <a:r>
              <a:rPr lang="en-US" dirty="0"/>
              <a:t> would have approached the SNHU Travel project very differently. All of the project's phases—requirements gathering, design, implementation, and testing—would have been completed in a rigid, sequential order. There is no going back to a previous phase once it is complete.</a:t>
            </a:r>
          </a:p>
          <a:p>
            <a:pPr marL="0" indent="0">
              <a:buNone/>
            </a:pPr>
            <a:r>
              <a:rPr lang="en-US" dirty="0"/>
              <a:t>Consider the mid-project interruption we faced: the client requested a new “health and wellness" feature.</a:t>
            </a:r>
          </a:p>
          <a:p>
            <a:r>
              <a:rPr lang="en-US" b="1" dirty="0"/>
              <a:t>In a Waterfall Model:</a:t>
            </a:r>
            <a:r>
              <a:rPr lang="en-US" dirty="0"/>
              <a:t> This would have been a major disruption. We would have had to halt our current work and submit a formal change request. This would likely have led to new contracts, re-documentation of the entire project, and a significant delay, as the change would ripple through the entire linear process.</a:t>
            </a:r>
          </a:p>
          <a:p>
            <a:r>
              <a:rPr lang="en-US" b="1" dirty="0"/>
              <a:t>In an Agile Approach:</a:t>
            </a:r>
            <a:r>
              <a:rPr lang="en-US" dirty="0"/>
              <a:t> We seamlessly added the new requirement to our product backlog. The Product Owner prioritized it, and we pulled it into our next sprint. This iterative process allowed us to handle the change efficiently without derailing the project or causing significant delays.</a:t>
            </a:r>
          </a:p>
        </p:txBody>
      </p:sp>
    </p:spTree>
    <p:extLst>
      <p:ext uri="{BB962C8B-B14F-4D97-AF65-F5344CB8AC3E}">
        <p14:creationId xmlns:p14="http://schemas.microsoft.com/office/powerpoint/2010/main" val="2673972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0695C-6389-71EC-941B-A4F9BA3C5D95}"/>
              </a:ext>
            </a:extLst>
          </p:cNvPr>
          <p:cNvSpPr>
            <a:spLocks noGrp="1"/>
          </p:cNvSpPr>
          <p:nvPr>
            <p:ph type="title"/>
          </p:nvPr>
        </p:nvSpPr>
        <p:spPr>
          <a:xfrm>
            <a:off x="700635" y="914400"/>
            <a:ext cx="10691265" cy="733926"/>
          </a:xfrm>
        </p:spPr>
        <p:txBody>
          <a:bodyPr>
            <a:normAutofit fontScale="90000"/>
          </a:bodyPr>
          <a:lstStyle/>
          <a:p>
            <a:r>
              <a:rPr lang="en-US" b="1" dirty="0"/>
              <a:t>Waterfall or Agile: Factors to Consider</a:t>
            </a:r>
            <a:br>
              <a:rPr lang="en-US" b="1" dirty="0"/>
            </a:br>
            <a:endParaRPr lang="en-US" dirty="0"/>
          </a:p>
        </p:txBody>
      </p:sp>
      <p:sp>
        <p:nvSpPr>
          <p:cNvPr id="3" name="Content Placeholder 2">
            <a:extLst>
              <a:ext uri="{FF2B5EF4-FFF2-40B4-BE49-F238E27FC236}">
                <a16:creationId xmlns:a16="http://schemas.microsoft.com/office/drawing/2014/main" id="{9D213810-FCCC-3513-7B80-F5D53129939C}"/>
              </a:ext>
            </a:extLst>
          </p:cNvPr>
          <p:cNvSpPr>
            <a:spLocks noGrp="1"/>
          </p:cNvSpPr>
          <p:nvPr>
            <p:ph idx="1"/>
          </p:nvPr>
        </p:nvSpPr>
        <p:spPr>
          <a:xfrm>
            <a:off x="700635" y="1648326"/>
            <a:ext cx="10691265" cy="4313562"/>
          </a:xfrm>
        </p:spPr>
        <p:txBody>
          <a:bodyPr>
            <a:normAutofit fontScale="85000" lnSpcReduction="10000"/>
          </a:bodyPr>
          <a:lstStyle/>
          <a:p>
            <a:pPr marL="0" indent="0">
              <a:buNone/>
            </a:pPr>
            <a:r>
              <a:rPr lang="en-US" dirty="0"/>
              <a:t>Choosing between a waterfall or Agile approach depends on several key factors. Our experience with the SNHU Travel project provides strong examples to support this.</a:t>
            </a:r>
          </a:p>
          <a:p>
            <a:pPr marL="457200" indent="-457200">
              <a:buFont typeface="+mj-lt"/>
              <a:buAutoNum type="arabicPeriod"/>
            </a:pPr>
            <a:r>
              <a:rPr lang="en-US" b="1" dirty="0"/>
              <a:t>Client Involvement &amp; Flexibility:</a:t>
            </a:r>
            <a:r>
              <a:rPr lang="en-US" dirty="0"/>
              <a:t> For projects where the client is a key partner and requirements may change, Agile is superior. Our client had evolving needs, and </a:t>
            </a:r>
            <a:r>
              <a:rPr lang="en-US" dirty="0" err="1"/>
              <a:t>Agile's</a:t>
            </a:r>
            <a:r>
              <a:rPr lang="en-US" dirty="0"/>
              <a:t> focus on collaboration and rapid adaptation allowed us to meet them. In contrast, waterfall works best when requirements are fixed and well-defined from the outset.</a:t>
            </a:r>
          </a:p>
          <a:p>
            <a:pPr marL="457200" indent="-457200">
              <a:buFont typeface="+mj-lt"/>
              <a:buAutoNum type="arabicPeriod"/>
            </a:pPr>
            <a:r>
              <a:rPr lang="en-US" b="1" dirty="0"/>
              <a:t>Project Complexity &amp; Scope:</a:t>
            </a:r>
            <a:r>
              <a:rPr lang="en-US" dirty="0"/>
              <a:t> Agile is ideal for complex projects where the end product is not fully known. By breaking the project into smaller user stories and sprints, we managed the complexity of a travel app. Waterfall, however, is often better suited for simpler, more predictable projects.</a:t>
            </a:r>
          </a:p>
          <a:p>
            <a:pPr marL="457200" indent="-457200">
              <a:buFont typeface="+mj-lt"/>
              <a:buAutoNum type="arabicPeriod"/>
            </a:pPr>
            <a:r>
              <a:rPr lang="en-US" b="1" dirty="0"/>
              <a:t>Project Timeline &amp; Risk:</a:t>
            </a:r>
            <a:r>
              <a:rPr lang="en-US" dirty="0"/>
              <a:t> </a:t>
            </a:r>
            <a:r>
              <a:rPr lang="en-US" dirty="0" err="1"/>
              <a:t>Agile's</a:t>
            </a:r>
            <a:r>
              <a:rPr lang="en-US" dirty="0"/>
              <a:t> iterative delivery of working software at the end of each sprint allows for early feedback and risk mitigation. This was a significant benefit for us. With waterfall, the risk is higher because the final product isn't seen until the very end of the development cycle.</a:t>
            </a:r>
          </a:p>
          <a:p>
            <a:pPr marL="0" indent="0">
              <a:buNone/>
            </a:pPr>
            <a:r>
              <a:rPr lang="en-US" dirty="0"/>
              <a:t>Based on our experience, the dynamic nature of the SNHU Travel project made the Scrum-Agile approach the most effective choice, delivering a high-quality product efficiently while managing change.</a:t>
            </a:r>
          </a:p>
        </p:txBody>
      </p:sp>
    </p:spTree>
    <p:extLst>
      <p:ext uri="{BB962C8B-B14F-4D97-AF65-F5344CB8AC3E}">
        <p14:creationId xmlns:p14="http://schemas.microsoft.com/office/powerpoint/2010/main" val="3457680979"/>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8</TotalTime>
  <Words>925</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Calisto MT</vt:lpstr>
      <vt:lpstr>Univers Condensed</vt:lpstr>
      <vt:lpstr>ChronicleVTI</vt:lpstr>
      <vt:lpstr>Agile vs. Waterfall: A Path Forward for ChadaTech</vt:lpstr>
      <vt:lpstr>Explaining Agile Roles</vt:lpstr>
      <vt:lpstr>The Product Owner</vt:lpstr>
      <vt:lpstr>The Scrum Master </vt:lpstr>
      <vt:lpstr>The Development Team</vt:lpstr>
      <vt:lpstr>Explaining Agile Phases</vt:lpstr>
      <vt:lpstr>Iterative Process</vt:lpstr>
      <vt:lpstr>Describing the Waterfall Model</vt:lpstr>
      <vt:lpstr>Waterfall or Agile: Factors to Consider </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Huynh, Hung</dc:creator>
  <cp:lastModifiedBy>Huynh, Hung</cp:lastModifiedBy>
  <cp:revision>2</cp:revision>
  <dcterms:created xsi:type="dcterms:W3CDTF">2025-08-17T20:26:25Z</dcterms:created>
  <dcterms:modified xsi:type="dcterms:W3CDTF">2025-08-17T20:36:42Z</dcterms:modified>
</cp:coreProperties>
</file>