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jpg" ContentType="image/jpe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d1190a30f7f4c3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黑体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黑体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黑体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黑体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黑体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黑体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黑体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黑体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黑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tableStyles" Target="/ppt/tableStyles.xml" Id="rId13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sz="2400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sz="2400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sz="2400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sz="2400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sz="2400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sz="2400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sz="2400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759700" y="5956300"/>
            <a:ext cx="4432300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6F4F95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16" name="图片 15"/>
          <p:cNvPicPr/>
          <p:nvPr/>
        </p:nvPicPr>
        <p:blipFill>
          <a:blip r:embed="rId2"/>
          <a:stretch/>
        </p:blipFill>
        <p:spPr>
          <a:xfrm>
            <a:off x="10668000" y="164082"/>
            <a:ext cx="1373751" cy="13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zh-CN"/>
              <a:t>将图片拖动到占位符，或单击添加图标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>
            <a:lvl1pPr lvl="0">
              <a:defRPr>
                <a:solidFill>
                  <a:srgbClr val="6F4F95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31750">
            <a:solidFill>
              <a:srgbClr val="6F4F95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F4F95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lstStyle>
            <a:lvl1pPr lvl="0">
              <a:defRPr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pic>
        <p:nvPicPr>
          <p:cNvPr id="16" name="图片 15"/>
          <p:cNvPicPr/>
          <p:nvPr/>
        </p:nvPicPr>
        <p:blipFill>
          <a:blip r:embed="rId2"/>
          <a:stretch/>
        </p:blipFill>
        <p:spPr>
          <a:xfrm>
            <a:off x="10668000" y="164082"/>
            <a:ext cx="1373751" cy="13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cxnSp>
        <p:nvCxnSpPr>
          <p:cNvPr id="11" name="直线连接符 10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31750">
            <a:solidFill>
              <a:srgbClr val="6F4F95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31750">
            <a:solidFill>
              <a:srgbClr val="6F4F95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theme" Target="/ppt/slideMasters/theme/theme1.xml" Id="rId14" /><Relationship Type="http://schemas.openxmlformats.org/officeDocument/2006/relationships/image" Target="/ppt/media/image.jpg" Id="rId15" /><Relationship Type="http://schemas.openxmlformats.org/officeDocument/2006/relationships/image" Target="/ppt/media/image2.png" Id="rId16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pic>
        <p:nvPicPr>
          <p:cNvPr id="7" name="Picture 8"/>
          <p:cNvPicPr/>
          <p:nvPr/>
        </p:nvPicPr>
        <p:blipFill>
          <a:blip r:embed="rId15"/>
          <a:stretch/>
        </p:blipFill>
        <p:spPr>
          <a:xfrm>
            <a:off x="7921906" y="6281851"/>
            <a:ext cx="4120587" cy="51412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16">
            <a:alphaModFix amt="35000"/>
          </a:blip>
          <a:srcRect l="52600"/>
          <a:stretch/>
        </p:blipFill>
        <p:spPr>
          <a:xfrm>
            <a:off x="10670143" y="161925"/>
            <a:ext cx="1359993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lvl="0" algn="l" defTabSz="914400">
        <a:lnSpc>
          <a:spcPct val="100000"/>
        </a:lnSpc>
        <a:spcBef>
          <a:spcPct val="0"/>
        </a:spcBef>
        <a:buNone/>
        <a:defRPr sz="4400" b="1" kern="1200">
          <a:solidFill>
            <a:srgbClr val="6F4F95"/>
          </a:solidFill>
          <a:latin typeface="Arial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黑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黑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黑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黑体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黑体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黑体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黑体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黑体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黑体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黑体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黑体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黑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3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4.xml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5.xm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6.xm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7.xm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8.xml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9.xml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181100" y="1122363"/>
            <a:ext cx="9829800" cy="2387600"/>
          </a:xfrm>
        </p:spPr>
        <p:txBody>
          <a:bodyPr anchor="b"/>
          <a:lstStyle/>
          <a:p>
            <a:r>
              <a:rPr lang="zh-CN" sz="4000"/>
              <a:t>实验</a:t>
            </a:r>
            <a:r>
              <a:rPr lang="zh-CN" sz="4000"/>
              <a:t>八 多态性</a:t>
            </a:r>
            <a:endParaRPr lang="en-US" sz="4000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>
                <a:latin typeface="微软雅黑"/>
                <a:ea typeface="微软雅黑"/>
              </a:rPr>
              <a:t>清华大学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043911" y="1713542"/>
            <a:ext cx="10785333" cy="4463421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掌握运算符重载</a:t>
            </a:r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用虚函数实现多态性</a:t>
            </a:r>
            <a:endParaRPr lang="en-US" sz="2400">
              <a:latin typeface="Microsoft YaHei"/>
              <a:ea typeface="Microsoft YaHei"/>
            </a:endParaRPr>
          </a:p>
          <a:p>
            <a:endParaRPr lang="en-US"/>
          </a:p>
        </p:txBody>
      </p:sp>
      <p:sp>
        <p:nvSpPr>
          <p:cNvPr id="14" name="Rectangle 236"/>
          <p:cNvSpPr/>
          <p:nvPr/>
        </p:nvSpPr>
        <p:spPr>
          <a:xfrm>
            <a:off x="898103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sz="5400" b="1" u="sng">
              <a:solidFill>
                <a:srgbClr val="803A87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43913" y="549837"/>
            <a:ext cx="8646183" cy="961382"/>
          </a:xfrm>
          <a:prstGeom prst="rect">
            <a:avLst/>
          </a:prstGeom>
        </p:spPr>
        <p:txBody>
          <a:bodyPr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b="1">
                <a:solidFill>
                  <a:srgbClr val="704F95"/>
                </a:solidFill>
              </a:rPr>
              <a:t>实验目的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043911" y="1713542"/>
            <a:ext cx="10785333" cy="4463421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en-US"/>
          </a:p>
          <a:p>
            <a:r>
              <a:rPr lang="zh-CN"/>
              <a:t>声明</a:t>
            </a:r>
            <a:r>
              <a:rPr lang="en-US"/>
              <a:t>Point</a:t>
            </a:r>
            <a:r>
              <a:rPr lang="zh-CN"/>
              <a:t>类，有坐标</a:t>
            </a:r>
            <a:r>
              <a:rPr lang="en-US"/>
              <a:t>_x</a:t>
            </a:r>
            <a:r>
              <a:rPr lang="zh-CN"/>
              <a:t>，</a:t>
            </a:r>
            <a:r>
              <a:rPr lang="en-US"/>
              <a:t>_y</a:t>
            </a:r>
            <a:r>
              <a:rPr lang="zh-CN"/>
              <a:t>两个成员变量</a:t>
            </a:r>
            <a:endParaRPr lang="en-US"/>
          </a:p>
          <a:p>
            <a:endParaRPr lang="en-US"/>
          </a:p>
          <a:p>
            <a:r>
              <a:rPr lang="zh-CN"/>
              <a:t>对</a:t>
            </a:r>
            <a:r>
              <a:rPr lang="en-US"/>
              <a:t>Point</a:t>
            </a:r>
            <a:r>
              <a:rPr lang="zh-CN"/>
              <a:t>类重载“</a:t>
            </a:r>
            <a:r>
              <a:rPr lang="en-US"/>
              <a:t>++</a:t>
            </a:r>
            <a:r>
              <a:rPr lang="zh-CN"/>
              <a:t>”（自增）、“</a:t>
            </a:r>
            <a:r>
              <a:rPr lang="en-US"/>
              <a:t>--</a:t>
            </a:r>
            <a:r>
              <a:rPr lang="zh-CN"/>
              <a:t>”（自减）运算符，实现对坐标值的改变。</a:t>
            </a:r>
            <a:r>
              <a:rPr lang="zh-CN" sz="2400"/>
              <a:t> </a:t>
            </a:r>
            <a:endParaRPr lang="en-US" sz="2400"/>
          </a:p>
          <a:p>
            <a:endParaRPr lang="en-US"/>
          </a:p>
          <a:p>
            <a:r>
              <a:rPr lang="zh-CN"/>
              <a:t>程序名：</a:t>
            </a:r>
            <a:r>
              <a:rPr lang="en-US"/>
              <a:t>lab8_1.cpp</a:t>
            </a:r>
            <a:r>
              <a:rPr lang="zh-CN" sz="2400"/>
              <a:t> </a:t>
            </a:r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提示：使用</a:t>
            </a:r>
            <a:r>
              <a:rPr lang="en-US" sz="2400">
                <a:latin typeface="Microsoft YaHei"/>
                <a:ea typeface="Microsoft YaHei"/>
              </a:rPr>
              <a:t>this</a:t>
            </a:r>
            <a:r>
              <a:rPr lang="zh-CN" sz="2400">
                <a:latin typeface="Microsoft YaHei"/>
                <a:ea typeface="Microsoft YaHei"/>
              </a:rPr>
              <a:t>指针控制对象</a:t>
            </a:r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</p:txBody>
      </p:sp>
      <p:sp>
        <p:nvSpPr>
          <p:cNvPr id="14" name="Rectangle 236"/>
          <p:cNvSpPr/>
          <p:nvPr/>
        </p:nvSpPr>
        <p:spPr>
          <a:xfrm>
            <a:off x="898103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sz="5400" b="1" u="sng">
              <a:solidFill>
                <a:srgbClr val="803A87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43913" y="549837"/>
            <a:ext cx="8646183" cy="961382"/>
          </a:xfrm>
          <a:prstGeom prst="rect">
            <a:avLst/>
          </a:prstGeom>
        </p:spPr>
        <p:txBody>
          <a:bodyPr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b="1">
                <a:solidFill>
                  <a:srgbClr val="704F95"/>
                </a:solidFill>
              </a:rPr>
              <a:t>实验任务 （</a:t>
            </a:r>
            <a:r>
              <a:rPr lang="en-US" b="1">
                <a:solidFill>
                  <a:srgbClr val="704F95"/>
                </a:solidFill>
              </a:rPr>
              <a:t>1</a:t>
            </a:r>
            <a:r>
              <a:rPr lang="zh-CN" b="1">
                <a:solidFill>
                  <a:srgbClr val="704F95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043911" y="1713542"/>
            <a:ext cx="10785333" cy="4463421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pPr lvl="1"/>
            <a:r>
              <a:rPr lang="en-US" sz="1400">
                <a:latin typeface="Microsoft YaHei"/>
                <a:ea typeface="Microsoft YaHei"/>
              </a:rPr>
              <a:t>class Point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{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public: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 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Point&amp; operator++();</a:t>
            </a:r>
            <a:r>
              <a:rPr lang="zh-CN" sz="1400">
                <a:latin typeface="Microsoft YaHei"/>
                <a:ea typeface="Microsoft YaHei"/>
              </a:rPr>
              <a:t>  </a:t>
            </a:r>
            <a:r>
              <a:rPr lang="en-US" sz="1400">
                <a:latin typeface="Microsoft YaHei"/>
                <a:ea typeface="Microsoft YaHei"/>
              </a:rPr>
              <a:t>//</a:t>
            </a:r>
            <a:r>
              <a:rPr lang="zh-CN" sz="1400">
                <a:latin typeface="Microsoft YaHei"/>
                <a:ea typeface="Microsoft YaHei"/>
              </a:rPr>
              <a:t>（后缀） </a:t>
            </a:r>
            <a:endParaRPr lang="en-US" sz="1400">
              <a:latin typeface="Microsoft YaHei"/>
              <a:ea typeface="Microsoft YaHei"/>
            </a:endParaRPr>
          </a:p>
          <a:p>
            <a:pPr lvl="1"/>
            <a:r>
              <a:rPr lang="en-US" sz="1400">
                <a:latin typeface="Microsoft YaHei"/>
                <a:ea typeface="Microsoft YaHei"/>
              </a:rPr>
              <a:t>	Point operator++(int);</a:t>
            </a:r>
            <a:r>
              <a:rPr lang="zh-CN" sz="1400">
                <a:latin typeface="Microsoft YaHei"/>
                <a:ea typeface="Microsoft YaHei"/>
              </a:rPr>
              <a:t> </a:t>
            </a:r>
            <a:r>
              <a:rPr lang="en-US" sz="1400">
                <a:latin typeface="Microsoft YaHei"/>
                <a:ea typeface="Microsoft YaHei"/>
              </a:rPr>
              <a:t>//</a:t>
            </a:r>
            <a:r>
              <a:rPr lang="zh-CN" sz="1400">
                <a:latin typeface="Microsoft YaHei"/>
                <a:ea typeface="Microsoft YaHei"/>
              </a:rPr>
              <a:t>（前缀）</a:t>
            </a:r>
            <a:endParaRPr lang="en-US" sz="1400">
              <a:latin typeface="Microsoft YaHei"/>
              <a:ea typeface="Microsoft YaHei"/>
            </a:endParaRPr>
          </a:p>
          <a:p>
            <a:pPr lvl="1"/>
            <a:r>
              <a:rPr lang="en-US" sz="1400">
                <a:latin typeface="Microsoft YaHei"/>
                <a:ea typeface="Microsoft YaHei"/>
              </a:rPr>
              <a:t>	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Point&amp; operator--();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Point operator--(int);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 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Point() { _x = _y = 0; }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int x() { return _x; }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int y() { return _y; }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private: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	int _x, _y;</a:t>
            </a:r>
          </a:p>
          <a:p>
            <a:pPr lvl="1"/>
            <a:r>
              <a:rPr lang="en-US" sz="1400">
                <a:latin typeface="Microsoft YaHei"/>
                <a:ea typeface="Microsoft YaHei"/>
              </a:rPr>
              <a:t>};</a:t>
            </a:r>
          </a:p>
          <a:p>
            <a:pPr lvl="1"/>
            <a:endParaRPr lang="en-US" sz="2000">
              <a:latin typeface="Microsoft YaHei"/>
              <a:ea typeface="Microsoft YaHei"/>
            </a:endParaRPr>
          </a:p>
          <a:p>
            <a:pPr lvl="1"/>
            <a:endParaRPr lang="en-US" sz="2000">
              <a:latin typeface="Microsoft YaHei"/>
              <a:ea typeface="Microsoft YaHei"/>
            </a:endParaRPr>
          </a:p>
          <a:p>
            <a:pPr lvl="1"/>
            <a:endParaRPr lang="en-US" sz="2000">
              <a:latin typeface="Microsoft YaHei"/>
              <a:ea typeface="Microsoft YaHei"/>
            </a:endParaRPr>
          </a:p>
          <a:p>
            <a:pPr lvl="1"/>
            <a:endParaRPr lang="en-US" sz="2000">
              <a:latin typeface="Microsoft YaHei"/>
              <a:ea typeface="Microsoft YaHei"/>
            </a:endParaRPr>
          </a:p>
          <a:p>
            <a:pPr lvl="1"/>
            <a:endParaRPr lang="en-US" sz="2000">
              <a:latin typeface="Microsoft YaHei"/>
              <a:ea typeface="Microsoft YaHei"/>
            </a:endParaRPr>
          </a:p>
        </p:txBody>
      </p:sp>
      <p:sp>
        <p:nvSpPr>
          <p:cNvPr id="14" name="Rectangle 236"/>
          <p:cNvSpPr/>
          <p:nvPr/>
        </p:nvSpPr>
        <p:spPr>
          <a:xfrm>
            <a:off x="898103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sz="5400" b="1" u="sng">
              <a:solidFill>
                <a:srgbClr val="803A87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43913" y="549837"/>
            <a:ext cx="8646183" cy="961382"/>
          </a:xfrm>
          <a:prstGeom prst="rect">
            <a:avLst/>
          </a:prstGeom>
        </p:spPr>
        <p:txBody>
          <a:bodyPr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b="1">
                <a:solidFill>
                  <a:srgbClr val="704F95"/>
                </a:solidFill>
              </a:rPr>
              <a:t>实验任务 （</a:t>
            </a:r>
            <a:r>
              <a:rPr lang="en-US" b="1">
                <a:solidFill>
                  <a:srgbClr val="704F95"/>
                </a:solidFill>
              </a:rPr>
              <a:t>1</a:t>
            </a:r>
            <a:r>
              <a:rPr lang="zh-CN" b="1">
                <a:solidFill>
                  <a:srgbClr val="704F95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043911" y="1713542"/>
            <a:ext cx="10785333" cy="5016031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zh-CN"/>
              <a:t>声明一个车（</a:t>
            </a:r>
            <a:r>
              <a:rPr lang="en"/>
              <a:t>vehicle</a:t>
            </a:r>
            <a:r>
              <a:rPr lang="zh-CN"/>
              <a:t>）</a:t>
            </a:r>
            <a:r>
              <a:rPr lang="zh-CN"/>
              <a:t>基类，有</a:t>
            </a:r>
            <a:r>
              <a:rPr lang="en"/>
              <a:t>Run</a:t>
            </a:r>
            <a:r>
              <a:rPr lang="zh-CN"/>
              <a:t>、</a:t>
            </a:r>
            <a:r>
              <a:rPr lang="en"/>
              <a:t>Stop</a:t>
            </a:r>
            <a:r>
              <a:rPr lang="zh-CN"/>
              <a:t>等成员函数</a:t>
            </a:r>
            <a:endParaRPr lang="en-US"/>
          </a:p>
          <a:p>
            <a:r>
              <a:rPr lang="zh-CN"/>
              <a:t>由此派生出自行车（</a:t>
            </a:r>
            <a:r>
              <a:rPr lang="en"/>
              <a:t>bicycle</a:t>
            </a:r>
            <a:r>
              <a:rPr lang="zh-CN"/>
              <a:t>）</a:t>
            </a:r>
            <a:r>
              <a:rPr lang="zh-CN"/>
              <a:t>类、汽车（</a:t>
            </a:r>
            <a:r>
              <a:rPr lang="en"/>
              <a:t>motorcar</a:t>
            </a:r>
            <a:r>
              <a:rPr lang="zh-CN"/>
              <a:t>）</a:t>
            </a:r>
            <a:r>
              <a:rPr lang="zh-CN"/>
              <a:t>类</a:t>
            </a:r>
            <a:r>
              <a:rPr lang="en-US"/>
              <a:t>, </a:t>
            </a:r>
            <a:r>
              <a:rPr lang="zh-CN"/>
              <a:t>从</a:t>
            </a:r>
            <a:r>
              <a:rPr lang="en"/>
              <a:t>bicycle</a:t>
            </a:r>
            <a:r>
              <a:rPr lang="zh-CN"/>
              <a:t>和</a:t>
            </a:r>
            <a:r>
              <a:rPr lang="en"/>
              <a:t>motorcar</a:t>
            </a:r>
            <a:r>
              <a:rPr lang="zh-CN"/>
              <a:t>派生出摩托车（</a:t>
            </a:r>
            <a:r>
              <a:rPr lang="en"/>
              <a:t>motorcycle</a:t>
            </a:r>
            <a:r>
              <a:rPr lang="zh-CN"/>
              <a:t>）</a:t>
            </a:r>
            <a:r>
              <a:rPr lang="zh-CN"/>
              <a:t>类</a:t>
            </a:r>
            <a:r>
              <a:rPr lang="en-US"/>
              <a:t>, </a:t>
            </a:r>
            <a:r>
              <a:rPr lang="zh-CN"/>
              <a:t>它们都有</a:t>
            </a:r>
            <a:r>
              <a:rPr lang="en"/>
              <a:t>Run</a:t>
            </a:r>
            <a:r>
              <a:rPr lang="zh-CN"/>
              <a:t>、</a:t>
            </a:r>
            <a:r>
              <a:rPr lang="en"/>
              <a:t>Stop</a:t>
            </a:r>
            <a:r>
              <a:rPr lang="zh-CN"/>
              <a:t>等成员函数。</a:t>
            </a:r>
          </a:p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在</a:t>
            </a:r>
            <a:r>
              <a:rPr lang="en-US" sz="2400">
                <a:latin typeface="Microsoft YaHei"/>
                <a:ea typeface="Microsoft YaHei"/>
              </a:rPr>
              <a:t>main()</a:t>
            </a:r>
            <a:r>
              <a:rPr lang="zh-CN" sz="2400">
                <a:latin typeface="Microsoft YaHei"/>
                <a:ea typeface="Microsoft YaHei"/>
              </a:rPr>
              <a:t>函数中声明</a:t>
            </a:r>
            <a:r>
              <a:rPr lang="en-US" sz="2400">
                <a:latin typeface="Microsoft YaHei"/>
                <a:ea typeface="Microsoft YaHei"/>
              </a:rPr>
              <a:t>vehicle、bicycle、motorcar、motorcycle</a:t>
            </a:r>
            <a:r>
              <a:rPr lang="zh-CN" sz="2400">
                <a:latin typeface="Microsoft YaHei"/>
                <a:ea typeface="Microsoft YaHei"/>
              </a:rPr>
              <a:t>的对象，调用其</a:t>
            </a:r>
            <a:r>
              <a:rPr lang="en-US" sz="2400">
                <a:latin typeface="Microsoft YaHei"/>
                <a:ea typeface="Microsoft YaHei"/>
              </a:rPr>
              <a:t>Run()、Stop()</a:t>
            </a:r>
            <a:r>
              <a:rPr lang="zh-CN" sz="2400">
                <a:latin typeface="Microsoft YaHei"/>
                <a:ea typeface="Microsoft YaHei"/>
              </a:rPr>
              <a:t>函数，观察其执行情况。</a:t>
            </a:r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再分别用</a:t>
            </a:r>
            <a:r>
              <a:rPr lang="en-US" sz="2400">
                <a:latin typeface="Microsoft YaHei"/>
                <a:ea typeface="Microsoft YaHei"/>
              </a:rPr>
              <a:t>vehicle</a:t>
            </a:r>
            <a:r>
              <a:rPr lang="zh-CN" sz="2400">
                <a:latin typeface="Microsoft YaHei"/>
                <a:ea typeface="Microsoft YaHei"/>
              </a:rPr>
              <a:t>类型的指针来调用这几个对象的成员函数，看看能否成功；把</a:t>
            </a:r>
            <a:r>
              <a:rPr lang="en-US" sz="2400">
                <a:latin typeface="Microsoft YaHei"/>
                <a:ea typeface="Microsoft YaHei"/>
              </a:rPr>
              <a:t>Run、Stop</a:t>
            </a:r>
            <a:r>
              <a:rPr lang="zh-CN" sz="2400">
                <a:latin typeface="Microsoft YaHei"/>
                <a:ea typeface="Microsoft YaHei"/>
              </a:rPr>
              <a:t>声明为虚函数，再试试看。</a:t>
            </a:r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程序名：</a:t>
            </a:r>
            <a:r>
              <a:rPr lang="en-US" sz="2400">
                <a:latin typeface="Microsoft YaHei"/>
                <a:ea typeface="Microsoft YaHei"/>
              </a:rPr>
              <a:t>lab8_2.cpp。</a:t>
            </a:r>
          </a:p>
          <a:p>
            <a:endParaRPr lang="en-US" sz="2400">
              <a:latin typeface="Microsoft YaHei"/>
              <a:ea typeface="Microsoft YaHei"/>
            </a:endParaRPr>
          </a:p>
        </p:txBody>
      </p:sp>
      <p:sp>
        <p:nvSpPr>
          <p:cNvPr id="14" name="Rectangle 236"/>
          <p:cNvSpPr/>
          <p:nvPr/>
        </p:nvSpPr>
        <p:spPr>
          <a:xfrm>
            <a:off x="898103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sz="5400" b="1" u="sng">
              <a:solidFill>
                <a:srgbClr val="803A87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43913" y="549837"/>
            <a:ext cx="8646183" cy="961382"/>
          </a:xfrm>
          <a:prstGeom prst="rect">
            <a:avLst/>
          </a:prstGeom>
        </p:spPr>
        <p:txBody>
          <a:bodyPr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b="1">
                <a:solidFill>
                  <a:srgbClr val="704F95"/>
                </a:solidFill>
              </a:rPr>
              <a:t>实验任务 （</a:t>
            </a:r>
            <a:r>
              <a:rPr lang="en-US" b="1">
                <a:solidFill>
                  <a:srgbClr val="704F95"/>
                </a:solidFill>
              </a:rPr>
              <a:t>2</a:t>
            </a:r>
            <a:r>
              <a:rPr lang="zh-CN" b="1">
                <a:solidFill>
                  <a:srgbClr val="704F95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043913" y="1511219"/>
            <a:ext cx="10785333" cy="5259451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class Vehicle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public: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int </a:t>
            </a:r>
            <a:r>
              <a:rPr lang="en-US" sz="1400">
                <a:latin typeface="Microsoft YaHei"/>
                <a:ea typeface="Microsoft YaHei"/>
              </a:rPr>
              <a:t>MaxSpeed</a:t>
            </a:r>
            <a:r>
              <a:rPr lang="en-US" sz="1400">
                <a:latin typeface="Microsoft YaHei"/>
                <a:ea typeface="Microsoft YaHei"/>
              </a:rPr>
              <a:t>, Weight;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void Run() {</a:t>
            </a:r>
            <a:r>
              <a:rPr lang="en-US" sz="1400">
                <a:latin typeface="Microsoft YaHei"/>
                <a:ea typeface="Microsoft YaHei"/>
              </a:rPr>
              <a:t>cout</a:t>
            </a:r>
            <a:r>
              <a:rPr lang="en-US" sz="1400">
                <a:latin typeface="Microsoft YaHei"/>
                <a:ea typeface="Microsoft YaHei"/>
              </a:rPr>
              <a:t> &lt;&lt; "vehicle run!" &lt;&lt; </a:t>
            </a:r>
            <a:r>
              <a:rPr lang="en-US" sz="1400">
                <a:latin typeface="Microsoft YaHei"/>
                <a:ea typeface="Microsoft YaHei"/>
              </a:rPr>
              <a:t>endl</a:t>
            </a:r>
            <a:r>
              <a:rPr lang="en-US" sz="1400">
                <a:latin typeface="Microsoft YaHei"/>
                <a:ea typeface="Microsoft YaHei"/>
              </a:rPr>
              <a:t>;}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void Stop() {</a:t>
            </a:r>
            <a:r>
              <a:rPr lang="en-US" sz="1400">
                <a:latin typeface="Microsoft YaHei"/>
                <a:ea typeface="Microsoft YaHei"/>
              </a:rPr>
              <a:t>cout</a:t>
            </a:r>
            <a:r>
              <a:rPr lang="en-US" sz="1400">
                <a:latin typeface="Microsoft YaHei"/>
                <a:ea typeface="Microsoft YaHei"/>
              </a:rPr>
              <a:t> &lt;&lt; "vehicle stop!" &lt;&lt; </a:t>
            </a:r>
            <a:r>
              <a:rPr lang="en-US" sz="1400">
                <a:latin typeface="Microsoft YaHei"/>
                <a:ea typeface="Microsoft YaHei"/>
              </a:rPr>
              <a:t>endl</a:t>
            </a:r>
            <a:r>
              <a:rPr lang="en-US" sz="1400">
                <a:latin typeface="Microsoft YaHei"/>
                <a:ea typeface="Microsoft YaHei"/>
              </a:rPr>
              <a:t>;}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//	virtual void Run() {</a:t>
            </a:r>
            <a:r>
              <a:rPr lang="en-US" sz="1400">
                <a:latin typeface="Microsoft YaHei"/>
                <a:ea typeface="Microsoft YaHei"/>
              </a:rPr>
              <a:t>cout</a:t>
            </a:r>
            <a:r>
              <a:rPr lang="en-US" sz="1400">
                <a:latin typeface="Microsoft YaHei"/>
                <a:ea typeface="Microsoft YaHei"/>
              </a:rPr>
              <a:t> &lt;&lt; "vehicle run!" &lt;&lt; </a:t>
            </a:r>
            <a:r>
              <a:rPr lang="en-US" sz="1400">
                <a:latin typeface="Microsoft YaHei"/>
                <a:ea typeface="Microsoft YaHei"/>
              </a:rPr>
              <a:t>endl</a:t>
            </a:r>
            <a:r>
              <a:rPr lang="en-US" sz="1400">
                <a:latin typeface="Microsoft YaHei"/>
                <a:ea typeface="Microsoft YaHei"/>
              </a:rPr>
              <a:t>;}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//	virtual void Stop() {</a:t>
            </a:r>
            <a:r>
              <a:rPr lang="en-US" sz="1400">
                <a:latin typeface="Microsoft YaHei"/>
                <a:ea typeface="Microsoft YaHei"/>
              </a:rPr>
              <a:t>cout</a:t>
            </a:r>
            <a:r>
              <a:rPr lang="en-US" sz="1400">
                <a:latin typeface="Microsoft YaHei"/>
                <a:ea typeface="Microsoft YaHei"/>
              </a:rPr>
              <a:t> &lt;&lt; "vehicle stop!" &lt;&lt; </a:t>
            </a:r>
            <a:r>
              <a:rPr lang="en-US" sz="1400">
                <a:latin typeface="Microsoft YaHei"/>
                <a:ea typeface="Microsoft YaHei"/>
              </a:rPr>
              <a:t>endl</a:t>
            </a:r>
            <a:r>
              <a:rPr lang="en-US" sz="1400">
                <a:latin typeface="Microsoft YaHei"/>
                <a:ea typeface="Microsoft YaHei"/>
              </a:rPr>
              <a:t>;}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};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class Bicycle : virtual public Vehicle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public: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int Height;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void Run() {</a:t>
            </a:r>
            <a:r>
              <a:rPr lang="en-US" sz="1400">
                <a:latin typeface="Microsoft YaHei"/>
                <a:ea typeface="Microsoft YaHei"/>
              </a:rPr>
              <a:t>cout</a:t>
            </a:r>
            <a:r>
              <a:rPr lang="en-US" sz="1400">
                <a:latin typeface="Microsoft YaHei"/>
                <a:ea typeface="Microsoft YaHei"/>
              </a:rPr>
              <a:t> &lt;&lt; "bicycle run!" &lt;&lt; </a:t>
            </a:r>
            <a:r>
              <a:rPr lang="en-US" sz="1400">
                <a:latin typeface="Microsoft YaHei"/>
                <a:ea typeface="Microsoft YaHei"/>
              </a:rPr>
              <a:t>endl</a:t>
            </a:r>
            <a:r>
              <a:rPr lang="en-US" sz="1400">
                <a:latin typeface="Microsoft YaHei"/>
                <a:ea typeface="Microsoft YaHei"/>
              </a:rPr>
              <a:t>;}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void Stop() {</a:t>
            </a:r>
            <a:r>
              <a:rPr lang="en-US" sz="1400">
                <a:latin typeface="Microsoft YaHei"/>
                <a:ea typeface="Microsoft YaHei"/>
              </a:rPr>
              <a:t>cout</a:t>
            </a:r>
            <a:r>
              <a:rPr lang="en-US" sz="1400">
                <a:latin typeface="Microsoft YaHei"/>
                <a:ea typeface="Microsoft YaHei"/>
              </a:rPr>
              <a:t> &lt;&lt; "bicycle stop!" &lt;&lt; </a:t>
            </a:r>
            <a:r>
              <a:rPr lang="en-US" sz="1400">
                <a:latin typeface="Microsoft YaHei"/>
                <a:ea typeface="Microsoft YaHei"/>
              </a:rPr>
              <a:t>endl</a:t>
            </a:r>
            <a:r>
              <a:rPr lang="en-US" sz="1400">
                <a:latin typeface="Microsoft YaHei"/>
                <a:ea typeface="Microsoft YaHei"/>
              </a:rPr>
              <a:t>;}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};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class Motorcar : virtual public Vehicle{…}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class Motorcycle : public Bicycle, public Motorcar{…}</a:t>
            </a:r>
          </a:p>
        </p:txBody>
      </p:sp>
      <p:sp>
        <p:nvSpPr>
          <p:cNvPr id="14" name="Rectangle 236"/>
          <p:cNvSpPr/>
          <p:nvPr/>
        </p:nvSpPr>
        <p:spPr>
          <a:xfrm>
            <a:off x="898103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sz="5400" b="1" u="sng">
              <a:solidFill>
                <a:srgbClr val="803A87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43913" y="549837"/>
            <a:ext cx="8646183" cy="961382"/>
          </a:xfrm>
          <a:prstGeom prst="rect">
            <a:avLst/>
          </a:prstGeom>
        </p:spPr>
        <p:txBody>
          <a:bodyPr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b="1">
                <a:solidFill>
                  <a:srgbClr val="704F95"/>
                </a:solidFill>
              </a:rPr>
              <a:t>实验任务 （</a:t>
            </a:r>
            <a:r>
              <a:rPr lang="en-US" b="1">
                <a:solidFill>
                  <a:srgbClr val="704F95"/>
                </a:solidFill>
              </a:rPr>
              <a:t>2</a:t>
            </a:r>
            <a:r>
              <a:rPr lang="zh-CN" b="1">
                <a:solidFill>
                  <a:srgbClr val="704F95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043911" y="1713542"/>
            <a:ext cx="10785333" cy="4463421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int main()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Vehicle v;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</a:t>
            </a:r>
            <a:r>
              <a:rPr lang="en-US" sz="1400">
                <a:latin typeface="Microsoft YaHei"/>
                <a:ea typeface="Microsoft YaHei"/>
              </a:rPr>
              <a:t>v.Run</a:t>
            </a:r>
            <a:r>
              <a:rPr lang="en-US" sz="1400">
                <a:latin typeface="Microsoft YaHei"/>
                <a:ea typeface="Microsoft YaHei"/>
              </a:rPr>
              <a:t>();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Bicycle b;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</a:t>
            </a:r>
            <a:r>
              <a:rPr lang="en-US" sz="1400">
                <a:latin typeface="Microsoft YaHei"/>
                <a:ea typeface="Microsoft YaHei"/>
              </a:rPr>
              <a:t>b.Run</a:t>
            </a:r>
            <a:r>
              <a:rPr lang="en-US" sz="1400">
                <a:latin typeface="Microsoft YaHei"/>
                <a:ea typeface="Microsoft YaHei"/>
              </a:rPr>
              <a:t>();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Motorcar m;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</a:t>
            </a:r>
            <a:r>
              <a:rPr lang="en-US" sz="1400">
                <a:latin typeface="Microsoft YaHei"/>
                <a:ea typeface="Microsoft YaHei"/>
              </a:rPr>
              <a:t>m.Run</a:t>
            </a:r>
            <a:r>
              <a:rPr lang="en-US" sz="1400">
                <a:latin typeface="Microsoft YaHei"/>
                <a:ea typeface="Microsoft YaHei"/>
              </a:rPr>
              <a:t>();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Motorcycle mc;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</a:t>
            </a:r>
            <a:r>
              <a:rPr lang="en-US" sz="1400">
                <a:latin typeface="Microsoft YaHei"/>
                <a:ea typeface="Microsoft YaHei"/>
              </a:rPr>
              <a:t>mc.Run</a:t>
            </a:r>
            <a:r>
              <a:rPr lang="en-US" sz="1400">
                <a:latin typeface="Microsoft YaHei"/>
                <a:ea typeface="Microsoft YaHei"/>
              </a:rPr>
              <a:t>();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Vehicle* </a:t>
            </a:r>
            <a:r>
              <a:rPr lang="en-US" sz="1400">
                <a:latin typeface="Microsoft YaHei"/>
                <a:ea typeface="Microsoft YaHei"/>
              </a:rPr>
              <a:t>vp</a:t>
            </a:r>
            <a:r>
              <a:rPr lang="en-US" sz="1400">
                <a:latin typeface="Microsoft YaHei"/>
                <a:ea typeface="Microsoft YaHei"/>
              </a:rPr>
              <a:t> = &amp;v;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</a:t>
            </a:r>
            <a:r>
              <a:rPr lang="en-US" sz="1400">
                <a:latin typeface="Microsoft YaHei"/>
                <a:ea typeface="Microsoft YaHei"/>
              </a:rPr>
              <a:t>vp</a:t>
            </a:r>
            <a:r>
              <a:rPr lang="en-US" sz="1400">
                <a:latin typeface="Microsoft YaHei"/>
                <a:ea typeface="Microsoft YaHei"/>
              </a:rPr>
              <a:t>-&gt;Run();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1000">
              <a:latin typeface="Microsoft YaHei"/>
              <a:ea typeface="Microsoft YaHei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000">
                <a:latin typeface="Microsoft YaHei"/>
                <a:ea typeface="Microsoft YaHei"/>
              </a:rPr>
              <a:t>……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1000">
              <a:latin typeface="Microsoft YaHei"/>
              <a:ea typeface="Microsoft YaHei"/>
            </a:endParaRP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	return 0;</a:t>
            </a:r>
          </a:p>
          <a:p>
            <a:pPr lvl="1">
              <a:lnSpc>
                <a:spcPct val="100000"/>
              </a:lnSpc>
            </a:pPr>
            <a:r>
              <a:rPr lang="en-US" sz="1400">
                <a:latin typeface="Microsoft YaHei"/>
                <a:ea typeface="Microsoft YaHei"/>
              </a:rPr>
              <a:t>}</a:t>
            </a:r>
          </a:p>
        </p:txBody>
      </p:sp>
      <p:sp>
        <p:nvSpPr>
          <p:cNvPr id="14" name="Rectangle 236"/>
          <p:cNvSpPr/>
          <p:nvPr/>
        </p:nvSpPr>
        <p:spPr>
          <a:xfrm>
            <a:off x="898103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sz="5400" b="1" u="sng">
              <a:solidFill>
                <a:srgbClr val="803A87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43913" y="549837"/>
            <a:ext cx="8646183" cy="961382"/>
          </a:xfrm>
          <a:prstGeom prst="rect">
            <a:avLst/>
          </a:prstGeom>
        </p:spPr>
        <p:txBody>
          <a:bodyPr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b="1">
                <a:solidFill>
                  <a:srgbClr val="704F95"/>
                </a:solidFill>
              </a:rPr>
              <a:t>实验任务 （</a:t>
            </a:r>
            <a:r>
              <a:rPr lang="en-US" b="1">
                <a:solidFill>
                  <a:srgbClr val="704F95"/>
                </a:solidFill>
              </a:rPr>
              <a:t>2</a:t>
            </a:r>
            <a:r>
              <a:rPr lang="zh-CN" b="1">
                <a:solidFill>
                  <a:srgbClr val="704F95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043911" y="1713542"/>
            <a:ext cx="10785333" cy="4463421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（选做）对实验六中的</a:t>
            </a:r>
            <a:r>
              <a:rPr lang="en" sz="2400">
                <a:latin typeface="Microsoft YaHei"/>
                <a:ea typeface="Microsoft YaHei"/>
              </a:rPr>
              <a:t>people</a:t>
            </a:r>
            <a:r>
              <a:rPr lang="zh-CN" sz="2400">
                <a:latin typeface="Microsoft YaHei"/>
                <a:ea typeface="Microsoft YaHei"/>
              </a:rPr>
              <a:t>类重载“</a:t>
            </a:r>
            <a:r>
              <a:rPr lang="en-US" sz="2400">
                <a:latin typeface="Microsoft YaHei"/>
                <a:ea typeface="Microsoft YaHei"/>
              </a:rPr>
              <a:t>==”</a:t>
            </a:r>
            <a:r>
              <a:rPr lang="zh-CN" sz="2400">
                <a:latin typeface="Microsoft YaHei"/>
                <a:ea typeface="Microsoft YaHei"/>
              </a:rPr>
              <a:t>运算符和“</a:t>
            </a:r>
            <a:r>
              <a:rPr lang="en-US" sz="2400">
                <a:latin typeface="Microsoft YaHei"/>
                <a:ea typeface="Microsoft YaHei"/>
              </a:rPr>
              <a:t>=”</a:t>
            </a:r>
            <a:r>
              <a:rPr lang="zh-CN" sz="2400">
                <a:latin typeface="Microsoft YaHei"/>
                <a:ea typeface="Microsoft YaHei"/>
              </a:rPr>
              <a:t>运算符</a:t>
            </a:r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“</a:t>
            </a:r>
            <a:r>
              <a:rPr lang="en-US" sz="2400">
                <a:latin typeface="Microsoft YaHei"/>
                <a:ea typeface="Microsoft YaHei"/>
              </a:rPr>
              <a:t>==”</a:t>
            </a:r>
            <a:r>
              <a:rPr lang="zh-CN" sz="2400">
                <a:latin typeface="Microsoft YaHei"/>
                <a:ea typeface="Microsoft YaHei"/>
              </a:rPr>
              <a:t>运算符判断两个</a:t>
            </a:r>
            <a:r>
              <a:rPr lang="en" sz="2400">
                <a:latin typeface="Microsoft YaHei"/>
                <a:ea typeface="Microsoft YaHei"/>
              </a:rPr>
              <a:t>people</a:t>
            </a:r>
            <a:r>
              <a:rPr lang="zh-CN" sz="2400">
                <a:latin typeface="Microsoft YaHei"/>
                <a:ea typeface="Microsoft YaHei"/>
              </a:rPr>
              <a:t>类对象的</a:t>
            </a:r>
            <a:r>
              <a:rPr lang="en" sz="2400">
                <a:latin typeface="Microsoft YaHei"/>
                <a:ea typeface="Microsoft YaHei"/>
              </a:rPr>
              <a:t>id</a:t>
            </a:r>
            <a:r>
              <a:rPr lang="zh-CN" sz="2400">
                <a:latin typeface="Microsoft YaHei"/>
                <a:ea typeface="Microsoft YaHei"/>
              </a:rPr>
              <a:t>属性的大小</a:t>
            </a:r>
            <a:endParaRPr lang="en-US" sz="2400">
              <a:latin typeface="Microsoft YaHei"/>
              <a:ea typeface="Microsoft YaHei"/>
            </a:endParaRPr>
          </a:p>
          <a:p>
            <a:endParaRPr lang="en-US" sz="2400">
              <a:latin typeface="Microsoft YaHei"/>
              <a:ea typeface="Microsoft YaHei"/>
            </a:endParaRPr>
          </a:p>
          <a:p>
            <a:r>
              <a:rPr lang="zh-CN" sz="2400">
                <a:latin typeface="Microsoft YaHei"/>
                <a:ea typeface="Microsoft YaHei"/>
              </a:rPr>
              <a:t>“</a:t>
            </a:r>
            <a:r>
              <a:rPr lang="en-US" sz="2400">
                <a:latin typeface="Microsoft YaHei"/>
                <a:ea typeface="Microsoft YaHei"/>
              </a:rPr>
              <a:t>=”</a:t>
            </a:r>
            <a:r>
              <a:rPr lang="zh-CN" sz="2400">
                <a:latin typeface="Microsoft YaHei"/>
                <a:ea typeface="Microsoft YaHei"/>
              </a:rPr>
              <a:t>运算符实现</a:t>
            </a:r>
            <a:r>
              <a:rPr lang="en" sz="2400">
                <a:latin typeface="Microsoft YaHei"/>
                <a:ea typeface="Microsoft YaHei"/>
              </a:rPr>
              <a:t>people</a:t>
            </a:r>
            <a:r>
              <a:rPr lang="zh-CN" sz="2400">
                <a:latin typeface="Microsoft YaHei"/>
                <a:ea typeface="Microsoft YaHei"/>
              </a:rPr>
              <a:t>类对象的赋值操作。 </a:t>
            </a:r>
            <a:endParaRPr lang="en-US" sz="2000">
              <a:latin typeface="Microsoft YaHei"/>
              <a:ea typeface="Microsoft YaHei"/>
            </a:endParaRPr>
          </a:p>
        </p:txBody>
      </p:sp>
      <p:sp>
        <p:nvSpPr>
          <p:cNvPr id="14" name="Rectangle 236"/>
          <p:cNvSpPr/>
          <p:nvPr/>
        </p:nvSpPr>
        <p:spPr>
          <a:xfrm>
            <a:off x="898103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sz="5400" b="1" u="sng">
              <a:solidFill>
                <a:srgbClr val="803A87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43913" y="549837"/>
            <a:ext cx="8646183" cy="961382"/>
          </a:xfrm>
          <a:prstGeom prst="rect">
            <a:avLst/>
          </a:prstGeom>
        </p:spPr>
        <p:txBody>
          <a:bodyPr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b="1">
                <a:solidFill>
                  <a:srgbClr val="704F95"/>
                </a:solidFill>
              </a:rPr>
              <a:t>实验提示（</a:t>
            </a:r>
            <a:r>
              <a:rPr lang="en-US" b="1">
                <a:solidFill>
                  <a:srgbClr val="704F95"/>
                </a:solidFill>
              </a:rPr>
              <a:t>3</a:t>
            </a:r>
            <a:r>
              <a:rPr lang="zh-CN" b="1">
                <a:solidFill>
                  <a:srgbClr val="704F95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sz="6600"/>
              <a:t>谢谢大家！</a:t>
            </a:r>
            <a:endParaRPr lang="zh-CN" sz="66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/>
              <a:t> Q&amp;A</a:t>
            </a:r>
          </a:p>
        </p:txBody>
      </p:sp>
    </p:spTree>
  </p:cSld>
  <p:clrMapOvr>
    <a:masterClrMapping/>
  </p:clrMapOvr>
</p:sld>
</file>