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61" r:id="rId7"/>
    <p:sldId id="262" r:id="rId8"/>
    <p:sldId id="263" r:id="rId9"/>
  </p:sldIdLst>
  <p:sldSz cx="5715000" cy="9144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2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0074-EAB2-46E0-BBB5-D5C071636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565AE-77D4-4E33-95DF-AB724D584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004B-99F9-4938-ABF9-29A253A2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60F3-E887-4790-8D9D-B5081621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BAC0-6AD1-4A64-A5FB-F4025573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8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42A5-4D34-4193-B316-40FC3FB0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B42B-AE23-4164-8C1D-EAE3CA62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3FFC-E956-4BCE-BA38-09FFB97A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5F26-2C91-4AC6-84E2-89BC2A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614E-C39A-473F-A240-1E1B9DA3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E9B79-5857-4B38-9B68-A8F3FA784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4034C-381C-4208-A550-F90E8CDF3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E3FA-1BDD-4885-82F1-90E6C2D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4BBA-C563-4EA3-975B-A4113ED4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A42A-32F0-4EE0-8EB6-73F9F0F1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9E11-9251-40D8-9712-4FBD0C04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58EC-3249-495A-A39B-B33911F3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ct val="0"/>
              </a:spcBef>
              <a:defRPr sz="3000"/>
            </a:lvl1pPr>
            <a:lvl2pPr algn="just">
              <a:lnSpc>
                <a:spcPct val="100000"/>
              </a:lnSpc>
              <a:spcBef>
                <a:spcPct val="0"/>
              </a:spcBef>
              <a:defRPr sz="3000"/>
            </a:lvl2pPr>
            <a:lvl3pPr algn="just">
              <a:lnSpc>
                <a:spcPct val="100000"/>
              </a:lnSpc>
              <a:spcBef>
                <a:spcPct val="0"/>
              </a:spcBef>
              <a:defRPr sz="3000"/>
            </a:lvl3pPr>
            <a:lvl4pPr algn="just">
              <a:lnSpc>
                <a:spcPct val="100000"/>
              </a:lnSpc>
              <a:spcBef>
                <a:spcPct val="0"/>
              </a:spcBef>
              <a:defRPr sz="3000"/>
            </a:lvl4pPr>
            <a:lvl5pPr algn="just">
              <a:lnSpc>
                <a:spcPct val="100000"/>
              </a:lnSpc>
              <a:spcBef>
                <a:spcPct val="0"/>
              </a:spcBef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1BBA-F106-4489-B791-13A2867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F5A20478-99F4-42A9-93AF-D3662F6712B8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D340-A2D9-4594-AEB2-2291A40D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C0E6-3B43-4B2D-9C85-D0E877A6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635F7535-CD7C-41AC-828C-C7FCCD132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A65-2F4B-4D49-BD1A-F4A5312B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7303-CB33-4768-893A-237C5FB2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A7D7-4363-41D6-8D39-A5B425DF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6FC5-31DE-4A3D-846A-6CF74D0E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E469-87F6-4CBD-A706-CCED40D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2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01E1-2864-4320-BC0B-293F0217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5145-E08C-4D27-8BCB-EABEFD7A2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0A0FD-3231-444A-A9FF-896A13A8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5DB1-9FA2-4431-B395-9D278AA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39934-F450-42B1-820F-ABF4FF98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4257-4A85-4A59-9BA1-5B4DF7E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C033-B563-4690-9F84-1C21083E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92C14-2FB8-4DF6-97AF-A1E6B03E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6929-C921-438B-9792-32ACEB9C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FBF19-7222-4910-816E-6AD091483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22EA0-A5E5-4DEA-AAD2-A089044A6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FD228-48DC-4F8E-B45A-FB482188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8BDFC-623D-4283-9E08-66BB362A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9739A-1E7A-4917-9980-61075B30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7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35EC-95F1-4060-AC54-D0285BA9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F15A-F51B-455F-8BAA-9328A19C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B13B3-7655-4695-9101-92DF4494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241AB-4F20-4E77-A013-BFFF8C61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EE335-A937-4CA0-A12C-425779F8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68C6-D1B8-420B-BC76-137CF490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F27AB-4228-499B-81AE-9847B2B8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F9D8-9D9A-4CB9-8465-D16D35F4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949E-E5AD-46C3-BFEC-EC690F5A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A1F7-C6FA-4B6E-8A9E-011AE607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7EBAE-C48C-4A1E-89BF-5B9B3684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5997C-61C8-4EDA-8242-785A5434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B93C6-21B1-4B69-BF06-53F340E3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CF07-4744-4F9F-AD51-8D85AF5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99A99-648B-4559-A014-0A5522BFA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18720-37CA-4146-977E-81378CF2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2245-CC73-4781-8C9D-30D13B2F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9D487-B553-47D9-A9CB-047BA822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3BE7-BEB6-476B-88E2-C509A28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EA37A-BDCD-4D3B-94CF-3C9D3FB1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067CC-2115-4778-BFBD-47A58EC4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A713-D662-4793-A642-27756AF76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0478-99F4-42A9-93AF-D3662F6712B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B686-0671-4F66-BBCB-73C2B5CF5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B607-82F3-4726-B293-F23C7F52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7535-CD7C-41AC-828C-C7FCCD13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tm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26" Type="http://schemas.openxmlformats.org/officeDocument/2006/relationships/image" Target="../media/image2.tmp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image" Target="../media/image3.png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21" Type="http://schemas.openxmlformats.org/officeDocument/2006/relationships/tags" Target="../tags/tag67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tags" Target="../tags/tag71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tags" Target="../tags/tag66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tags" Target="../tags/tag70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tags" Target="../tags/tag69.xml"/><Relationship Id="rId28" Type="http://schemas.openxmlformats.org/officeDocument/2006/relationships/image" Target="../media/image2.tmp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tags" Target="../tags/tag68.xml"/><Relationship Id="rId27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tags" Target="../tags/tag96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image" Target="../media/image2.tmp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2.tmp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hyperlink" Target="mailto:yihuangmath@tsinghua.edu.cn" TargetMode="Externa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248BD1-9C2D-4DD9-9ABF-D9940761EA5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97180" y="3075260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4C7C1-3F94-466C-BFA6-1964CEF5BF5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97180" y="3989660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2F1634-378A-445F-B140-E7DE1FA680F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97180" y="5250895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F5C95-C756-419C-BAA4-9FF464E79C03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97180" y="6146379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1C4700-2B98-43DA-B6BC-AEAF70FFFA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00277" y="8482242"/>
            <a:ext cx="1645920" cy="43891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CBC13-D1E7-46DF-A25E-0494EF90B97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97180" y="7306724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06A5F0-17EF-48FE-B082-0CAD73882A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14B34-4033-4237-A1F3-985F942502B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5D8438-7E6C-4381-B01F-11F3D4A18E1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350000" y="1270000"/>
            <a:ext cx="4612640" cy="347787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is open, given an arbitrary point, take any ball around it…it has to be a subset of R</a:t>
            </a:r>
            <a:r>
              <a:rPr lang="en-US" sz="2000" baseline="30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 is open, you can construct open balls around (x</a:t>
            </a:r>
            <a:r>
              <a:rPr lang="en-US" sz="2000" baseline="-25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,…,x</a:t>
            </a:r>
            <a:r>
              <a:rPr lang="en-US" sz="2000" baseline="-25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of radius less than x</a:t>
            </a:r>
            <a:r>
              <a:rPr lang="en-US" sz="2000" baseline="-25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is open, and the argument for this is more-or-less the same as for question 3i.</a:t>
            </a:r>
            <a:endParaRPr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B8CED5-A4F5-45FF-905B-57FDF87E698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25" name="RemarkBack">
              <a:extLst>
                <a:ext uri="{FF2B5EF4-FFF2-40B4-BE49-F238E27FC236}">
                  <a16:creationId xmlns:a16="http://schemas.microsoft.com/office/drawing/2014/main" id="{B972C6FE-589D-482A-8F6A-124049D0CE0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markBlock">
              <a:extLst>
                <a:ext uri="{FF2B5EF4-FFF2-40B4-BE49-F238E27FC236}">
                  <a16:creationId xmlns:a16="http://schemas.microsoft.com/office/drawing/2014/main" id="{4DD99EBC-FA1C-428F-9B2D-9EE30FDC799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markTitleText">
              <a:extLst>
                <a:ext uri="{FF2B5EF4-FFF2-40B4-BE49-F238E27FC236}">
                  <a16:creationId xmlns:a16="http://schemas.microsoft.com/office/drawing/2014/main" id="{9E3A7D60-7CD8-4F1A-859E-C9728498EC01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0A57D0C-923E-471D-AB70-E3A95DA254A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108700" y="12700"/>
            <a:ext cx="509524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37EC85F5-3A38-44C8-A369-3068E991B37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08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8298664F-F0C8-4944-A5F5-F28B2A1312A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350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Remark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549057-6F50-4155-A584-9475A24A203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80D4660-006D-4D83-974E-F27E7FF20BF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E02D2302-A9E7-44B6-BC2F-3EA568FD504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B090A867-997F-47FC-BB66-F466B6A413D0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EFA4500-49D5-4EFE-912D-2FCA124530DB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0BADFE-D0CE-4CCE-AD0D-82B59DD238F1}"/>
              </a:ext>
            </a:extLst>
          </p:cNvPr>
          <p:cNvPicPr>
            <a:picLocks/>
          </p:cNvPicPr>
          <p:nvPr>
            <p:custDataLst>
              <p:tags r:id="rId1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957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CD3067-D979-405C-AD35-262E519A5E38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97180" y="1518625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16FB1-0866-4849-B56D-ED8692409AE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97180" y="2433025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57BBF4-E259-4168-A997-254F0F90163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97180" y="3674110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1A47C-8537-46D7-B808-2FD59F8C00B2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97180" y="4557735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6163E1-2FCA-42B0-B7F4-C2CAB2D7268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48940" y="8286750"/>
            <a:ext cx="1645920" cy="43891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EA436F-CD38-436C-AF63-2BB64EF1076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97180" y="5717562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0F1BF5-8F9E-403F-9045-E01406F398C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120C4D-A71C-4126-A582-D5C5E9533F8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DE7FA1-AB16-45BE-B661-654A88E0B57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350000" y="1270000"/>
            <a:ext cx="4612640" cy="5632311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R</a:t>
            </a:r>
            <a:r>
              <a:rPr lang="en-US" sz="2000" baseline="30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is closed because its complement, the empty set, is trivially open.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this is also closed. In fact, its complement consists of two sets which are more-or-less just rotations of the upper half space for n=3.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 this is closed. It is fairly straight-forward to show that it has to contain all of its adherent points if one uses Lemma 2.5 from class. Then, Theorem 2.7 ensures that it is closed.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F24EF0-FCF6-4164-A71C-499481C6EC1C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25" name="RemarkBack">
              <a:extLst>
                <a:ext uri="{FF2B5EF4-FFF2-40B4-BE49-F238E27FC236}">
                  <a16:creationId xmlns:a16="http://schemas.microsoft.com/office/drawing/2014/main" id="{D8204D49-F3BD-4998-B6B6-C192EA903CF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markBlock">
              <a:extLst>
                <a:ext uri="{FF2B5EF4-FFF2-40B4-BE49-F238E27FC236}">
                  <a16:creationId xmlns:a16="http://schemas.microsoft.com/office/drawing/2014/main" id="{B5AB23CD-906C-44E2-BB6A-86CC0BDF2E0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markTitleText">
              <a:extLst>
                <a:ext uri="{FF2B5EF4-FFF2-40B4-BE49-F238E27FC236}">
                  <a16:creationId xmlns:a16="http://schemas.microsoft.com/office/drawing/2014/main" id="{FD183BA3-77EE-4BE3-A79C-3FDB2F63715E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F4AA6C35-00F4-4354-854D-DC48A3A2CAC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108700" y="12700"/>
            <a:ext cx="509524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245DCC8D-B682-4EBE-9909-0459132A4F2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08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5E8C5F01-B28F-46DE-979F-27411992662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350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Remark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076ED1-B45C-49E1-9FD2-9A17B0CF30C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7E5CD59-3F5E-4A36-8DB7-70ACCF35AD8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7B0074B-B2AD-47A4-9B02-C996AE1FC0D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E313515-7729-45E4-BC4D-28FBC7A0043B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CBE28EB-7169-4AAD-9E2C-E509AE5CF4C5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D7AFF1-8A1F-4629-8DAC-F0A2371721A9}"/>
              </a:ext>
            </a:extLst>
          </p:cNvPr>
          <p:cNvPicPr>
            <a:picLocks/>
          </p:cNvPicPr>
          <p:nvPr>
            <p:custDataLst>
              <p:tags r:id="rId1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628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38621E-AF6B-4260-804B-C92DA3D9142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97180" y="2041253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41946-62F5-4B76-B18E-5B30B94B5C1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97180" y="2844120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7FA52-2BB8-4096-8CC5-76995E0261C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97180" y="3837798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97F89-D296-4E7C-8942-72602855F57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97180" y="4819785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E8CE42-5A10-4C0B-8801-8420A327A4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497580" y="8431793"/>
            <a:ext cx="1645920" cy="43891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7AF47-A348-4C96-BDFE-39880F6A364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97180" y="5860299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A27365-3C65-41EB-BCCB-FA33F924D1E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97180" y="6900814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A8ED4E-D21C-4DF9-AC55-B5A14B96225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97180" y="7738110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360B4-1C0C-42E9-BE7E-37F25DD73B2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B79A5F-4B5B-4649-9990-A3B7CF1CAD3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47545-0265-4DD3-ACF9-4D18E446139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350000" y="1270000"/>
            <a:ext cx="4612640" cy="440120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is open because it is the union of open balls.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 is open despite being an infinite intersection of open sets.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is open despite being an infinite union of closed sets.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 is open because the closed ball is a subset of the union of the two open balls.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5D22BF-9F55-4B4A-982E-357894AFB39C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29" name="RemarkBack">
              <a:extLst>
                <a:ext uri="{FF2B5EF4-FFF2-40B4-BE49-F238E27FC236}">
                  <a16:creationId xmlns:a16="http://schemas.microsoft.com/office/drawing/2014/main" id="{844D0157-4317-48A2-8CB3-C5EF8A018C5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markBlock">
              <a:extLst>
                <a:ext uri="{FF2B5EF4-FFF2-40B4-BE49-F238E27FC236}">
                  <a16:creationId xmlns:a16="http://schemas.microsoft.com/office/drawing/2014/main" id="{D9867DDE-D0A0-4BAB-B2AD-F01114C0F85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markTitleText">
              <a:extLst>
                <a:ext uri="{FF2B5EF4-FFF2-40B4-BE49-F238E27FC236}">
                  <a16:creationId xmlns:a16="http://schemas.microsoft.com/office/drawing/2014/main" id="{CC7FE4BD-D898-4E69-8E76-16C390E492BD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CA98766E-A84E-46CA-A34F-AA4AD1D59F8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08700" y="12700"/>
            <a:ext cx="509524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DB02ABB1-B4C3-4A5D-9A27-E0AA97C9081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108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E13F7BA2-C95B-4FA9-9EC2-5E2EED0FEC8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350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Remark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5AABA4-4868-4741-BA5C-19511293C0E3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33A5002-7181-470C-AE8D-289E33E1015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E520764F-9B10-47FA-8F2C-7F1F24196C1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F7C0B896-FA29-4608-9915-E9783F24B59B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6C3C079-6EF3-4B5E-98AE-18A1068A83C6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D896E0-7E61-48FC-8A35-EE87AEC2A3BF}"/>
              </a:ext>
            </a:extLst>
          </p:cNvPr>
          <p:cNvPicPr>
            <a:picLocks/>
          </p:cNvPicPr>
          <p:nvPr>
            <p:custDataLst>
              <p:tags r:id="rId1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321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38621E-AF6B-4260-804B-C92DA3D9142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97180" y="2041253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41946-62F5-4B76-B18E-5B30B94B5C1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97180" y="2844120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7FA52-2BB8-4096-8CC5-76995E0261C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97180" y="3837798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97F89-D296-4E7C-8942-72602855F57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97180" y="4819785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E8CE42-5A10-4C0B-8801-8420A327A4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497580" y="8431793"/>
            <a:ext cx="1645920" cy="43891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7AF47-A348-4C96-BDFE-39880F6A364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97180" y="5860299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A27365-3C65-41EB-BCCB-FA33F924D1E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97180" y="6900814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A8ED4E-D21C-4DF9-AC55-B5A14B96225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97180" y="7738110"/>
            <a:ext cx="548640" cy="54864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90DCE1-398B-4F96-9629-5F89240EEC9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A461A-EADA-4231-99B7-420611E3190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1B285-5303-42D8-91DD-E186984B0D3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350000" y="1270000"/>
            <a:ext cx="4612640" cy="5016758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is closed, in fact generally speaking, if you remove an open set from a closed set you always get a closed set. And if you remove a closed set from an open set you always get an open set.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 is neither open nor close. It is “almost” open, but fails to be because it contains two very special boundary points (0,2) and (0,-2).</a:t>
            </a:r>
          </a:p>
          <a:p>
            <a:pPr lvl="0"/>
            <a:endParaRPr 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 is closed. In fact, it is a finite collection of points on every bounded subset of the real numbers.</a:t>
            </a:r>
            <a:endParaRPr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47DB07-F6D1-4A06-A187-5C26154D411F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CAD8E509-2924-47F8-AE5B-92C41AB6F25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E2CA2B9D-F9F2-473C-87C9-4D8D7F40EFF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markTitleText">
              <a:extLst>
                <a:ext uri="{FF2B5EF4-FFF2-40B4-BE49-F238E27FC236}">
                  <a16:creationId xmlns:a16="http://schemas.microsoft.com/office/drawing/2014/main" id="{7CB3912A-D619-45EA-B087-64CE9502820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</a:p>
          </p:txBody>
        </p:sp>
      </p:grpSp>
      <p:sp>
        <p:nvSpPr>
          <p:cNvPr id="10" name="RemarkBack">
            <a:extLst>
              <a:ext uri="{FF2B5EF4-FFF2-40B4-BE49-F238E27FC236}">
                <a16:creationId xmlns:a16="http://schemas.microsoft.com/office/drawing/2014/main" id="{51EBFFB6-BB80-4555-A82D-4725B48D5C6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08700" y="12700"/>
            <a:ext cx="509524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markBlock">
            <a:extLst>
              <a:ext uri="{FF2B5EF4-FFF2-40B4-BE49-F238E27FC236}">
                <a16:creationId xmlns:a16="http://schemas.microsoft.com/office/drawing/2014/main" id="{70CF53C4-8330-4DF5-9198-1EC734C57B5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108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markTitleText">
            <a:extLst>
              <a:ext uri="{FF2B5EF4-FFF2-40B4-BE49-F238E27FC236}">
                <a16:creationId xmlns:a16="http://schemas.microsoft.com/office/drawing/2014/main" id="{80CE4DCB-001D-4922-B581-C329B72BE62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350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Remark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5AABA4-4868-4741-BA5C-19511293C0E3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33A5002-7181-470C-AE8D-289E33E1015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E520764F-9B10-47FA-8F2C-7F1F24196C1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F7C0B896-FA29-4608-9915-E9783F24B59B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6C3C079-6EF3-4B5E-98AE-18A1068A83C6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D896E0-7E61-48FC-8A35-EE87AEC2A3BF}"/>
              </a:ext>
            </a:extLst>
          </p:cNvPr>
          <p:cNvPicPr>
            <a:picLocks/>
          </p:cNvPicPr>
          <p:nvPr>
            <p:custDataLst>
              <p:tags r:id="rId1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95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AE6D5-9339-4335-B43A-EB4C882E4A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49775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rest of the questions are computation/proof type questions and you will need to write up actual answers to submit either via this page (as images) or to my email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  <a:hlinkClick r:id="rId12"/>
              </a:rPr>
              <a:t>yihuangmath@tsinghua.edu.cn</a:t>
            </a:r>
            <a:endParaRPr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or possibly through </a:t>
            </a:r>
            <a:r>
              <a:rPr lang="en-US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wechat</a:t>
            </a:r>
            <a:r>
              <a:rPr 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</a:p>
          <a:p>
            <a:endParaRPr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Please try to set up Zoom/</a:t>
            </a:r>
            <a:r>
              <a:rPr lang="en-US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wechat</a:t>
            </a:r>
            <a:r>
              <a:rPr 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groups with each other to discuss these questions in your randomly allocated small groups if you can!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AF159F-0A2D-4F5E-8CBD-754808B2F0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857CF-6211-4ACE-A628-49B93A58C2A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7810500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CB7953-1E77-4BFE-8B48-1586F0CB916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E5BC14D9-A497-4999-881F-206060B785D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A753DBD5-9375-4646-97EC-86B0CE67270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4E693BA-8F35-4718-966D-051E26656A5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808A202B-38F5-449E-BEA3-DC7F871DE05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8FDFED4-BBAF-43BE-82A8-BFAE24830B6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87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47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98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25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  <p:tag name="PROBLEMHASREMARK" val="True"/>
  <p:tag name="PROBLEMREMARK" val="A is open, given an arbitrary point, take any ball around it…it has to be a subset of R2.&#10;&#10;C is open, you can construct open balls around (x1,…,xn) of radius less than xn.&#10;&#10;D is open, and the argument for this is more-or-less the same as for question 3i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  <p:tag name="PROBLEMHASREMARK" val="True"/>
  <p:tag name="PROBLEMREMARK" val="A R2 is closed because its complement, the empty set, is trivially open.&#10;&#10;B this is also closed. In fact, its complement consists of two sets which are more-or-less just rotations of the upper half space for n=3.&#10;&#10;E this is closed. It is fairly straight-forward to show that it has to contain all of its adherent points if one uses Lemma 2.5 from class. Then, Theorem 2.7 ensures that it is closed.&#10;&#10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  <p:tag name="PROBLEMHASREMARK" val="True"/>
  <p:tag name="PROBLEMREMARK" val="B is open because it is the union of open balls.&#10;&#10;C is open despite being an infinite intersection of open sets.&#10;&#10;D is open despite being an infinite union of closed sets.&#10;&#10;F is open because the closed ball is a subset of the union of the two open balls.&#10;&#10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  <p:tag name="PROBLEMHASREMARK" val="True"/>
  <p:tag name="PROBLEMREMARK" val="A is closed, in fact generally speaking, if you remove an open set from a closed set you always get a closed set. And if you remove a closed set from an open set you always get an open set.&#10;&#10;E is neither open nor close. It is “almost” open, but fails to be because it contains two very special boundary points (0,2) and (0,-2).&#10;&#10;G is closed. In fact, it is a finite collection of points on every bounded subset of the real numbers.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530</Words>
  <Application>Microsoft Office PowerPoint</Application>
  <PresentationFormat>On-screen Show (16:10)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Valentines Day Homework!!! (yay~…?)</dc:title>
  <dc:creator>Yi Huang</dc:creator>
  <cp:lastModifiedBy>Yi Huang</cp:lastModifiedBy>
  <cp:revision>58</cp:revision>
  <dcterms:created xsi:type="dcterms:W3CDTF">2020-02-14T07:24:49Z</dcterms:created>
  <dcterms:modified xsi:type="dcterms:W3CDTF">2020-02-22T08:01:45Z</dcterms:modified>
</cp:coreProperties>
</file>