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8" r:id="rId4"/>
    <p:sldId id="271" r:id="rId5"/>
    <p:sldId id="275" r:id="rId6"/>
    <p:sldId id="259" r:id="rId7"/>
    <p:sldId id="276" r:id="rId8"/>
    <p:sldId id="277" r:id="rId9"/>
    <p:sldId id="260" r:id="rId10"/>
    <p:sldId id="267" r:id="rId11"/>
    <p:sldId id="270" r:id="rId12"/>
    <p:sldId id="269" r:id="rId13"/>
    <p:sldId id="272" r:id="rId14"/>
    <p:sldId id="273" r:id="rId15"/>
    <p:sldId id="274" r:id="rId16"/>
    <p:sldId id="262" r:id="rId17"/>
    <p:sldId id="283" r:id="rId18"/>
    <p:sldId id="263" r:id="rId19"/>
    <p:sldId id="264" r:id="rId20"/>
    <p:sldId id="265" r:id="rId21"/>
    <p:sldId id="266" r:id="rId22"/>
    <p:sldId id="268" r:id="rId23"/>
    <p:sldId id="282"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9390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7192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2523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6093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F073F-56A8-41CB-8F3B-DCDF77E78F60}"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075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073F-56A8-41CB-8F3B-DCDF77E78F60}"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3621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F073F-56A8-41CB-8F3B-DCDF77E78F60}" type="datetimeFigureOut">
              <a:rPr lang="en-US" smtClean="0"/>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3081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F073F-56A8-41CB-8F3B-DCDF77E78F60}" type="datetimeFigureOut">
              <a:rPr lang="en-US" smtClean="0"/>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41634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F073F-56A8-41CB-8F3B-DCDF77E78F60}" type="datetimeFigureOut">
              <a:rPr lang="en-US" smtClean="0"/>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40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173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74330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073F-56A8-41CB-8F3B-DCDF77E78F60}" type="datetimeFigureOut">
              <a:rPr lang="en-US" smtClean="0"/>
              <a:t>8/12/2017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6937-3010-45F9-8CED-E4892AC4DB90}" type="slidenum">
              <a:rPr lang="en-US" smtClean="0"/>
              <a:t>‹#›</a:t>
            </a:fld>
            <a:endParaRPr lang="en-US"/>
          </a:p>
        </p:txBody>
      </p:sp>
    </p:spTree>
    <p:extLst>
      <p:ext uri="{BB962C8B-B14F-4D97-AF65-F5344CB8AC3E}">
        <p14:creationId xmlns:p14="http://schemas.microsoft.com/office/powerpoint/2010/main" val="1797235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nasa3d.arc.nasa.gov/models"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s://www.qt.io/download-open-source/?hsCtaTracking=f977210e-de67-475f-a32b-65cec207fd03%7Cd62710cd-e1db-46aa-8d4d-2f1c1ffdacea" TargetMode="External"/><Relationship Id="rId5" Type="http://schemas.openxmlformats.org/officeDocument/2006/relationships/hyperlink" Target="https://git-scm.com/downloads" TargetMode="External"/><Relationship Id="rId4" Type="http://schemas.openxmlformats.org/officeDocument/2006/relationships/hyperlink" Target="https://github.com/henry-valentine/COMPAS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doc.qt.io/qt-5/gettingstartedqt.html"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doc.qt.io/qt-4.8/signalsandslots.html" TargetMode="External"/><Relationship Id="rId5" Type="http://schemas.openxmlformats.org/officeDocument/2006/relationships/hyperlink" Target="http://doc.qt.io/qt-5/qopenglwidget.html#details" TargetMode="External"/><Relationship Id="rId4" Type="http://schemas.openxmlformats.org/officeDocument/2006/relationships/hyperlink" Target="http://doc.qt.io/qt-5/windows-deployment.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2304863/how-to-write-a-good-read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br>
              <a:rPr lang="en-US" dirty="0"/>
            </a:br>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dirty="0"/>
              <a:t>Project Status Document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6413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Functionality</a:t>
            </a:r>
          </a:p>
        </p:txBody>
      </p:sp>
      <p:sp>
        <p:nvSpPr>
          <p:cNvPr id="3" name="Content Placeholder 2"/>
          <p:cNvSpPr>
            <a:spLocks noGrp="1"/>
          </p:cNvSpPr>
          <p:nvPr>
            <p:ph idx="1"/>
          </p:nvPr>
        </p:nvSpPr>
        <p:spPr/>
        <p:txBody>
          <a:bodyPr>
            <a:normAutofit fontScale="92500" lnSpcReduction="10000"/>
          </a:bodyPr>
          <a:lstStyle/>
          <a:p>
            <a:r>
              <a:rPr lang="en-US" dirty="0"/>
              <a:t>Load a model of an RSO and its TLE into the program</a:t>
            </a:r>
          </a:p>
          <a:p>
            <a:r>
              <a:rPr lang="en-US" dirty="0"/>
              <a:t>Specify simulation parameters and render immediately (No photometry data generated) according to rotation/orientation parameters from the user</a:t>
            </a:r>
          </a:p>
          <a:p>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r>
              <a:rPr lang="en-US" dirty="0"/>
              <a:t>User can load an RSO model, TLE, and time-stamped photometry curve and the program will attempt to reconstruct the RSO’s orientation/rotation. It will produce a visual rendering of the RSO based on the input data.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Design</a:t>
            </a:r>
          </a:p>
        </p:txBody>
      </p:sp>
      <p:sp>
        <p:nvSpPr>
          <p:cNvPr id="3" name="Content Placeholder 2"/>
          <p:cNvSpPr>
            <a:spLocks noGrp="1"/>
          </p:cNvSpPr>
          <p:nvPr>
            <p:ph idx="1"/>
          </p:nvPr>
        </p:nvSpPr>
        <p:spPr/>
        <p:txBody>
          <a:bodyPr>
            <a:normAutofit fontScale="92500" lnSpcReduction="10000"/>
          </a:bodyPr>
          <a:lstStyle/>
          <a:p>
            <a:r>
              <a:rPr lang="en-US" dirty="0"/>
              <a:t>QT GUI with an OpenGL Widget</a:t>
            </a:r>
          </a:p>
          <a:p>
            <a:r>
              <a:rPr lang="en-US" dirty="0"/>
              <a:t>Components:</a:t>
            </a:r>
          </a:p>
          <a:p>
            <a:pPr lvl="1"/>
            <a:r>
              <a:rPr lang="en-US" dirty="0"/>
              <a:t>OpenGL Widget</a:t>
            </a:r>
          </a:p>
          <a:p>
            <a:pPr lvl="1"/>
            <a:r>
              <a:rPr lang="en-US" dirty="0"/>
              <a:t>Tool Bar on Side</a:t>
            </a:r>
          </a:p>
          <a:p>
            <a:pPr lvl="1"/>
            <a:r>
              <a:rPr lang="en-US" dirty="0"/>
              <a:t>Output Console</a:t>
            </a:r>
          </a:p>
          <a:p>
            <a:pPr lvl="1"/>
            <a:r>
              <a:rPr lang="en-US" dirty="0"/>
              <a:t>Live Graph</a:t>
            </a:r>
          </a:p>
          <a:p>
            <a:r>
              <a:rPr lang="en-US" dirty="0"/>
              <a:t>Resizable or not?</a:t>
            </a:r>
          </a:p>
          <a:p>
            <a:r>
              <a:rPr lang="en-US" dirty="0"/>
              <a:t>Aspect ratio needs to reflect that of the telescope</a:t>
            </a:r>
          </a:p>
          <a:p>
            <a:pPr lvl="1"/>
            <a:r>
              <a:rPr lang="en-US" dirty="0"/>
              <a:t>Window aspect ratio either needs to remain constant, or other parts of GUI need to expand (Expand the live graph?)</a:t>
            </a:r>
          </a:p>
          <a:p>
            <a:pPr lvl="1"/>
            <a:r>
              <a:rPr lang="en-US" dirty="0"/>
              <a:t>Keep GL viewport constant aspect ratio, keep menu bar same width. Resize Graph and console to fit window size.</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1245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5333999" y="0"/>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2772697" y="0"/>
            <a:ext cx="2561302" cy="5653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0"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sp>
        <p:nvSpPr>
          <p:cNvPr id="17" name="Freeform: Shape 16">
            <a:extLst>
              <a:ext uri="{FF2B5EF4-FFF2-40B4-BE49-F238E27FC236}">
                <a16:creationId xmlns:a16="http://schemas.microsoft.com/office/drawing/2014/main" id="{51DA2A3B-F4ED-448F-9BBE-263EBA4A2A57}"/>
              </a:ext>
            </a:extLst>
          </p:cNvPr>
          <p:cNvSpPr/>
          <p:nvPr/>
        </p:nvSpPr>
        <p:spPr>
          <a:xfrm>
            <a:off x="2782529" y="1385192"/>
            <a:ext cx="2576052" cy="2508382"/>
          </a:xfrm>
          <a:custGeom>
            <a:avLst/>
            <a:gdLst>
              <a:gd name="connsiteX0" fmla="*/ 0 w 2576052"/>
              <a:gd name="connsiteY0" fmla="*/ 1839789 h 2508382"/>
              <a:gd name="connsiteX1" fmla="*/ 29497 w 2576052"/>
              <a:gd name="connsiteY1" fmla="*/ 1770963 h 2508382"/>
              <a:gd name="connsiteX2" fmla="*/ 49161 w 2576052"/>
              <a:gd name="connsiteY2" fmla="*/ 1741466 h 2508382"/>
              <a:gd name="connsiteX3" fmla="*/ 68826 w 2576052"/>
              <a:gd name="connsiteY3" fmla="*/ 1682473 h 2508382"/>
              <a:gd name="connsiteX4" fmla="*/ 108155 w 2576052"/>
              <a:gd name="connsiteY4" fmla="*/ 1613647 h 2508382"/>
              <a:gd name="connsiteX5" fmla="*/ 137652 w 2576052"/>
              <a:gd name="connsiteY5" fmla="*/ 1525156 h 2508382"/>
              <a:gd name="connsiteX6" fmla="*/ 147484 w 2576052"/>
              <a:gd name="connsiteY6" fmla="*/ 1495660 h 2508382"/>
              <a:gd name="connsiteX7" fmla="*/ 157316 w 2576052"/>
              <a:gd name="connsiteY7" fmla="*/ 1446498 h 2508382"/>
              <a:gd name="connsiteX8" fmla="*/ 176981 w 2576052"/>
              <a:gd name="connsiteY8" fmla="*/ 1259685 h 2508382"/>
              <a:gd name="connsiteX9" fmla="*/ 196645 w 2576052"/>
              <a:gd name="connsiteY9" fmla="*/ 1181027 h 2508382"/>
              <a:gd name="connsiteX10" fmla="*/ 216310 w 2576052"/>
              <a:gd name="connsiteY10" fmla="*/ 1151531 h 2508382"/>
              <a:gd name="connsiteX11" fmla="*/ 226142 w 2576052"/>
              <a:gd name="connsiteY11" fmla="*/ 1122034 h 2508382"/>
              <a:gd name="connsiteX12" fmla="*/ 235974 w 2576052"/>
              <a:gd name="connsiteY12" fmla="*/ 1063040 h 2508382"/>
              <a:gd name="connsiteX13" fmla="*/ 255639 w 2576052"/>
              <a:gd name="connsiteY13" fmla="*/ 1033543 h 2508382"/>
              <a:gd name="connsiteX14" fmla="*/ 285136 w 2576052"/>
              <a:gd name="connsiteY14" fmla="*/ 945053 h 2508382"/>
              <a:gd name="connsiteX15" fmla="*/ 294968 w 2576052"/>
              <a:gd name="connsiteY15" fmla="*/ 915556 h 2508382"/>
              <a:gd name="connsiteX16" fmla="*/ 304800 w 2576052"/>
              <a:gd name="connsiteY16" fmla="*/ 866395 h 2508382"/>
              <a:gd name="connsiteX17" fmla="*/ 344129 w 2576052"/>
              <a:gd name="connsiteY17" fmla="*/ 807402 h 2508382"/>
              <a:gd name="connsiteX18" fmla="*/ 393290 w 2576052"/>
              <a:gd name="connsiteY18" fmla="*/ 718911 h 2508382"/>
              <a:gd name="connsiteX19" fmla="*/ 422787 w 2576052"/>
              <a:gd name="connsiteY19" fmla="*/ 689414 h 2508382"/>
              <a:gd name="connsiteX20" fmla="*/ 471948 w 2576052"/>
              <a:gd name="connsiteY20" fmla="*/ 640253 h 2508382"/>
              <a:gd name="connsiteX21" fmla="*/ 491613 w 2576052"/>
              <a:gd name="connsiteY21" fmla="*/ 610756 h 2508382"/>
              <a:gd name="connsiteX22" fmla="*/ 550606 w 2576052"/>
              <a:gd name="connsiteY22" fmla="*/ 571427 h 2508382"/>
              <a:gd name="connsiteX23" fmla="*/ 639097 w 2576052"/>
              <a:gd name="connsiteY23" fmla="*/ 581260 h 2508382"/>
              <a:gd name="connsiteX24" fmla="*/ 727587 w 2576052"/>
              <a:gd name="connsiteY24" fmla="*/ 650085 h 2508382"/>
              <a:gd name="connsiteX25" fmla="*/ 757084 w 2576052"/>
              <a:gd name="connsiteY25" fmla="*/ 669750 h 2508382"/>
              <a:gd name="connsiteX26" fmla="*/ 816077 w 2576052"/>
              <a:gd name="connsiteY26" fmla="*/ 777905 h 2508382"/>
              <a:gd name="connsiteX27" fmla="*/ 835742 w 2576052"/>
              <a:gd name="connsiteY27" fmla="*/ 817234 h 2508382"/>
              <a:gd name="connsiteX28" fmla="*/ 835742 w 2576052"/>
              <a:gd name="connsiteY28" fmla="*/ 1122034 h 2508382"/>
              <a:gd name="connsiteX29" fmla="*/ 816077 w 2576052"/>
              <a:gd name="connsiteY29" fmla="*/ 1200692 h 2508382"/>
              <a:gd name="connsiteX30" fmla="*/ 806245 w 2576052"/>
              <a:gd name="connsiteY30" fmla="*/ 1269518 h 2508382"/>
              <a:gd name="connsiteX31" fmla="*/ 786581 w 2576052"/>
              <a:gd name="connsiteY31" fmla="*/ 1328511 h 2508382"/>
              <a:gd name="connsiteX32" fmla="*/ 796413 w 2576052"/>
              <a:gd name="connsiteY32" fmla="*/ 1475995 h 2508382"/>
              <a:gd name="connsiteX33" fmla="*/ 806245 w 2576052"/>
              <a:gd name="connsiteY33" fmla="*/ 1505492 h 2508382"/>
              <a:gd name="connsiteX34" fmla="*/ 816077 w 2576052"/>
              <a:gd name="connsiteY34" fmla="*/ 1544821 h 2508382"/>
              <a:gd name="connsiteX35" fmla="*/ 835742 w 2576052"/>
              <a:gd name="connsiteY35" fmla="*/ 1603814 h 2508382"/>
              <a:gd name="connsiteX36" fmla="*/ 845574 w 2576052"/>
              <a:gd name="connsiteY36" fmla="*/ 1652976 h 2508382"/>
              <a:gd name="connsiteX37" fmla="*/ 835742 w 2576052"/>
              <a:gd name="connsiteY37" fmla="*/ 1859453 h 2508382"/>
              <a:gd name="connsiteX38" fmla="*/ 825910 w 2576052"/>
              <a:gd name="connsiteY38" fmla="*/ 2006937 h 2508382"/>
              <a:gd name="connsiteX39" fmla="*/ 835742 w 2576052"/>
              <a:gd name="connsiteY39" fmla="*/ 2144589 h 2508382"/>
              <a:gd name="connsiteX40" fmla="*/ 855406 w 2576052"/>
              <a:gd name="connsiteY40" fmla="*/ 2203582 h 2508382"/>
              <a:gd name="connsiteX41" fmla="*/ 865239 w 2576052"/>
              <a:gd name="connsiteY41" fmla="*/ 2242911 h 2508382"/>
              <a:gd name="connsiteX42" fmla="*/ 875071 w 2576052"/>
              <a:gd name="connsiteY42" fmla="*/ 2272408 h 2508382"/>
              <a:gd name="connsiteX43" fmla="*/ 884903 w 2576052"/>
              <a:gd name="connsiteY43" fmla="*/ 2321569 h 2508382"/>
              <a:gd name="connsiteX44" fmla="*/ 904568 w 2576052"/>
              <a:gd name="connsiteY44" fmla="*/ 2370731 h 2508382"/>
              <a:gd name="connsiteX45" fmla="*/ 914400 w 2576052"/>
              <a:gd name="connsiteY45" fmla="*/ 2400227 h 2508382"/>
              <a:gd name="connsiteX46" fmla="*/ 983226 w 2576052"/>
              <a:gd name="connsiteY46" fmla="*/ 2488718 h 2508382"/>
              <a:gd name="connsiteX47" fmla="*/ 1012723 w 2576052"/>
              <a:gd name="connsiteY47" fmla="*/ 2508382 h 2508382"/>
              <a:gd name="connsiteX48" fmla="*/ 1120877 w 2576052"/>
              <a:gd name="connsiteY48" fmla="*/ 2459221 h 2508382"/>
              <a:gd name="connsiteX49" fmla="*/ 1140542 w 2576052"/>
              <a:gd name="connsiteY49" fmla="*/ 2429724 h 2508382"/>
              <a:gd name="connsiteX50" fmla="*/ 1179871 w 2576052"/>
              <a:gd name="connsiteY50" fmla="*/ 2400227 h 2508382"/>
              <a:gd name="connsiteX51" fmla="*/ 1189703 w 2576052"/>
              <a:gd name="connsiteY51" fmla="*/ 2370731 h 2508382"/>
              <a:gd name="connsiteX52" fmla="*/ 1229032 w 2576052"/>
              <a:gd name="connsiteY52" fmla="*/ 2292073 h 2508382"/>
              <a:gd name="connsiteX53" fmla="*/ 1248697 w 2576052"/>
              <a:gd name="connsiteY53" fmla="*/ 2233079 h 2508382"/>
              <a:gd name="connsiteX54" fmla="*/ 1268361 w 2576052"/>
              <a:gd name="connsiteY54" fmla="*/ 2193750 h 2508382"/>
              <a:gd name="connsiteX55" fmla="*/ 1297858 w 2576052"/>
              <a:gd name="connsiteY55" fmla="*/ 2105260 h 2508382"/>
              <a:gd name="connsiteX56" fmla="*/ 1317523 w 2576052"/>
              <a:gd name="connsiteY56" fmla="*/ 2006937 h 2508382"/>
              <a:gd name="connsiteX57" fmla="*/ 1327355 w 2576052"/>
              <a:gd name="connsiteY57" fmla="*/ 1957776 h 2508382"/>
              <a:gd name="connsiteX58" fmla="*/ 1347019 w 2576052"/>
              <a:gd name="connsiteY58" fmla="*/ 1898782 h 2508382"/>
              <a:gd name="connsiteX59" fmla="*/ 1366684 w 2576052"/>
              <a:gd name="connsiteY59" fmla="*/ 1751298 h 2508382"/>
              <a:gd name="connsiteX60" fmla="*/ 1376516 w 2576052"/>
              <a:gd name="connsiteY60" fmla="*/ 1702137 h 2508382"/>
              <a:gd name="connsiteX61" fmla="*/ 1406013 w 2576052"/>
              <a:gd name="connsiteY61" fmla="*/ 1593982 h 2508382"/>
              <a:gd name="connsiteX62" fmla="*/ 1406013 w 2576052"/>
              <a:gd name="connsiteY62" fmla="*/ 1289182 h 2508382"/>
              <a:gd name="connsiteX63" fmla="*/ 1366684 w 2576052"/>
              <a:gd name="connsiteY63" fmla="*/ 1230189 h 2508382"/>
              <a:gd name="connsiteX64" fmla="*/ 1356852 w 2576052"/>
              <a:gd name="connsiteY64" fmla="*/ 1141698 h 2508382"/>
              <a:gd name="connsiteX65" fmla="*/ 1347019 w 2576052"/>
              <a:gd name="connsiteY65" fmla="*/ 1112202 h 2508382"/>
              <a:gd name="connsiteX66" fmla="*/ 1337187 w 2576052"/>
              <a:gd name="connsiteY66" fmla="*/ 1072873 h 2508382"/>
              <a:gd name="connsiteX67" fmla="*/ 1317523 w 2576052"/>
              <a:gd name="connsiteY67" fmla="*/ 984382 h 2508382"/>
              <a:gd name="connsiteX68" fmla="*/ 1307690 w 2576052"/>
              <a:gd name="connsiteY68" fmla="*/ 905724 h 2508382"/>
              <a:gd name="connsiteX69" fmla="*/ 1288026 w 2576052"/>
              <a:gd name="connsiteY69" fmla="*/ 846731 h 2508382"/>
              <a:gd name="connsiteX70" fmla="*/ 1288026 w 2576052"/>
              <a:gd name="connsiteY70" fmla="*/ 374782 h 2508382"/>
              <a:gd name="connsiteX71" fmla="*/ 1307690 w 2576052"/>
              <a:gd name="connsiteY71" fmla="*/ 315789 h 2508382"/>
              <a:gd name="connsiteX72" fmla="*/ 1366684 w 2576052"/>
              <a:gd name="connsiteY72" fmla="*/ 227298 h 2508382"/>
              <a:gd name="connsiteX73" fmla="*/ 1386348 w 2576052"/>
              <a:gd name="connsiteY73" fmla="*/ 197802 h 2508382"/>
              <a:gd name="connsiteX74" fmla="*/ 1415845 w 2576052"/>
              <a:gd name="connsiteY74" fmla="*/ 168305 h 2508382"/>
              <a:gd name="connsiteX75" fmla="*/ 1435510 w 2576052"/>
              <a:gd name="connsiteY75" fmla="*/ 109311 h 2508382"/>
              <a:gd name="connsiteX76" fmla="*/ 1455174 w 2576052"/>
              <a:gd name="connsiteY76" fmla="*/ 79814 h 2508382"/>
              <a:gd name="connsiteX77" fmla="*/ 1514168 w 2576052"/>
              <a:gd name="connsiteY77" fmla="*/ 30653 h 2508382"/>
              <a:gd name="connsiteX78" fmla="*/ 1543665 w 2576052"/>
              <a:gd name="connsiteY78" fmla="*/ 20821 h 2508382"/>
              <a:gd name="connsiteX79" fmla="*/ 1573161 w 2576052"/>
              <a:gd name="connsiteY79" fmla="*/ 1156 h 2508382"/>
              <a:gd name="connsiteX80" fmla="*/ 1730477 w 2576052"/>
              <a:gd name="connsiteY80" fmla="*/ 10989 h 2508382"/>
              <a:gd name="connsiteX81" fmla="*/ 1759974 w 2576052"/>
              <a:gd name="connsiteY81" fmla="*/ 40485 h 2508382"/>
              <a:gd name="connsiteX82" fmla="*/ 1789471 w 2576052"/>
              <a:gd name="connsiteY82" fmla="*/ 60150 h 2508382"/>
              <a:gd name="connsiteX83" fmla="*/ 1848465 w 2576052"/>
              <a:gd name="connsiteY83" fmla="*/ 119143 h 2508382"/>
              <a:gd name="connsiteX84" fmla="*/ 1887794 w 2576052"/>
              <a:gd name="connsiteY84" fmla="*/ 217466 h 2508382"/>
              <a:gd name="connsiteX85" fmla="*/ 1907458 w 2576052"/>
              <a:gd name="connsiteY85" fmla="*/ 266627 h 2508382"/>
              <a:gd name="connsiteX86" fmla="*/ 1897626 w 2576052"/>
              <a:gd name="connsiteY86" fmla="*/ 473105 h 2508382"/>
              <a:gd name="connsiteX87" fmla="*/ 1907458 w 2576052"/>
              <a:gd name="connsiteY87" fmla="*/ 581260 h 2508382"/>
              <a:gd name="connsiteX88" fmla="*/ 1917290 w 2576052"/>
              <a:gd name="connsiteY88" fmla="*/ 610756 h 2508382"/>
              <a:gd name="connsiteX89" fmla="*/ 1927123 w 2576052"/>
              <a:gd name="connsiteY89" fmla="*/ 669750 h 2508382"/>
              <a:gd name="connsiteX90" fmla="*/ 1946787 w 2576052"/>
              <a:gd name="connsiteY90" fmla="*/ 964718 h 2508382"/>
              <a:gd name="connsiteX91" fmla="*/ 1976284 w 2576052"/>
              <a:gd name="connsiteY91" fmla="*/ 1063040 h 2508382"/>
              <a:gd name="connsiteX92" fmla="*/ 1986116 w 2576052"/>
              <a:gd name="connsiteY92" fmla="*/ 1102369 h 2508382"/>
              <a:gd name="connsiteX93" fmla="*/ 1995948 w 2576052"/>
              <a:gd name="connsiteY93" fmla="*/ 1151531 h 2508382"/>
              <a:gd name="connsiteX94" fmla="*/ 2035277 w 2576052"/>
              <a:gd name="connsiteY94" fmla="*/ 1240021 h 2508382"/>
              <a:gd name="connsiteX95" fmla="*/ 2054942 w 2576052"/>
              <a:gd name="connsiteY95" fmla="*/ 1299014 h 2508382"/>
              <a:gd name="connsiteX96" fmla="*/ 2064774 w 2576052"/>
              <a:gd name="connsiteY96" fmla="*/ 1328511 h 2508382"/>
              <a:gd name="connsiteX97" fmla="*/ 2084439 w 2576052"/>
              <a:gd name="connsiteY97" fmla="*/ 1358008 h 2508382"/>
              <a:gd name="connsiteX98" fmla="*/ 2123768 w 2576052"/>
              <a:gd name="connsiteY98" fmla="*/ 1407169 h 2508382"/>
              <a:gd name="connsiteX99" fmla="*/ 2163097 w 2576052"/>
              <a:gd name="connsiteY99" fmla="*/ 1466163 h 2508382"/>
              <a:gd name="connsiteX100" fmla="*/ 2182761 w 2576052"/>
              <a:gd name="connsiteY100" fmla="*/ 1495660 h 2508382"/>
              <a:gd name="connsiteX101" fmla="*/ 2192594 w 2576052"/>
              <a:gd name="connsiteY101" fmla="*/ 1525156 h 2508382"/>
              <a:gd name="connsiteX102" fmla="*/ 2281084 w 2576052"/>
              <a:gd name="connsiteY102" fmla="*/ 1574318 h 2508382"/>
              <a:gd name="connsiteX103" fmla="*/ 2340077 w 2576052"/>
              <a:gd name="connsiteY103" fmla="*/ 1564485 h 2508382"/>
              <a:gd name="connsiteX104" fmla="*/ 2399071 w 2576052"/>
              <a:gd name="connsiteY104" fmla="*/ 1544821 h 2508382"/>
              <a:gd name="connsiteX105" fmla="*/ 2418736 w 2576052"/>
              <a:gd name="connsiteY105" fmla="*/ 1515324 h 2508382"/>
              <a:gd name="connsiteX106" fmla="*/ 2448232 w 2576052"/>
              <a:gd name="connsiteY106" fmla="*/ 1495660 h 2508382"/>
              <a:gd name="connsiteX107" fmla="*/ 2487561 w 2576052"/>
              <a:gd name="connsiteY107" fmla="*/ 1446498 h 2508382"/>
              <a:gd name="connsiteX108" fmla="*/ 2526890 w 2576052"/>
              <a:gd name="connsiteY108" fmla="*/ 1387505 h 2508382"/>
              <a:gd name="connsiteX109" fmla="*/ 2536723 w 2576052"/>
              <a:gd name="connsiteY109" fmla="*/ 1358008 h 2508382"/>
              <a:gd name="connsiteX110" fmla="*/ 2576052 w 2576052"/>
              <a:gd name="connsiteY110" fmla="*/ 1338343 h 25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76052" h="2508382">
                <a:moveTo>
                  <a:pt x="0" y="1839789"/>
                </a:moveTo>
                <a:cubicBezTo>
                  <a:pt x="9832" y="1816847"/>
                  <a:pt x="18335" y="1793288"/>
                  <a:pt x="29497" y="1770963"/>
                </a:cubicBezTo>
                <a:cubicBezTo>
                  <a:pt x="34782" y="1760394"/>
                  <a:pt x="44362" y="1752264"/>
                  <a:pt x="49161" y="1741466"/>
                </a:cubicBezTo>
                <a:cubicBezTo>
                  <a:pt x="57579" y="1722524"/>
                  <a:pt x="59556" y="1701013"/>
                  <a:pt x="68826" y="1682473"/>
                </a:cubicBezTo>
                <a:cubicBezTo>
                  <a:pt x="93774" y="1632574"/>
                  <a:pt x="80359" y="1655338"/>
                  <a:pt x="108155" y="1613647"/>
                </a:cubicBezTo>
                <a:lnTo>
                  <a:pt x="137652" y="1525156"/>
                </a:lnTo>
                <a:cubicBezTo>
                  <a:pt x="140929" y="1515324"/>
                  <a:pt x="145452" y="1505823"/>
                  <a:pt x="147484" y="1495660"/>
                </a:cubicBezTo>
                <a:lnTo>
                  <a:pt x="157316" y="1446498"/>
                </a:lnTo>
                <a:cubicBezTo>
                  <a:pt x="164761" y="1342265"/>
                  <a:pt x="159426" y="1335758"/>
                  <a:pt x="176981" y="1259685"/>
                </a:cubicBezTo>
                <a:cubicBezTo>
                  <a:pt x="183058" y="1233351"/>
                  <a:pt x="181653" y="1203514"/>
                  <a:pt x="196645" y="1181027"/>
                </a:cubicBezTo>
                <a:lnTo>
                  <a:pt x="216310" y="1151531"/>
                </a:lnTo>
                <a:cubicBezTo>
                  <a:pt x="219587" y="1141699"/>
                  <a:pt x="223894" y="1132151"/>
                  <a:pt x="226142" y="1122034"/>
                </a:cubicBezTo>
                <a:cubicBezTo>
                  <a:pt x="230467" y="1102573"/>
                  <a:pt x="229670" y="1081953"/>
                  <a:pt x="235974" y="1063040"/>
                </a:cubicBezTo>
                <a:cubicBezTo>
                  <a:pt x="239711" y="1051829"/>
                  <a:pt x="249084" y="1043375"/>
                  <a:pt x="255639" y="1033543"/>
                </a:cubicBezTo>
                <a:lnTo>
                  <a:pt x="285136" y="945053"/>
                </a:lnTo>
                <a:cubicBezTo>
                  <a:pt x="288413" y="935221"/>
                  <a:pt x="292935" y="925719"/>
                  <a:pt x="294968" y="915556"/>
                </a:cubicBezTo>
                <a:cubicBezTo>
                  <a:pt x="298245" y="899169"/>
                  <a:pt x="297885" y="881609"/>
                  <a:pt x="304800" y="866395"/>
                </a:cubicBezTo>
                <a:cubicBezTo>
                  <a:pt x="314580" y="844880"/>
                  <a:pt x="344129" y="807402"/>
                  <a:pt x="344129" y="807402"/>
                </a:cubicBezTo>
                <a:cubicBezTo>
                  <a:pt x="356493" y="770310"/>
                  <a:pt x="359481" y="752720"/>
                  <a:pt x="393290" y="718911"/>
                </a:cubicBezTo>
                <a:cubicBezTo>
                  <a:pt x="403122" y="709079"/>
                  <a:pt x="413885" y="700096"/>
                  <a:pt x="422787" y="689414"/>
                </a:cubicBezTo>
                <a:cubicBezTo>
                  <a:pt x="463755" y="640253"/>
                  <a:pt x="417872" y="676306"/>
                  <a:pt x="471948" y="640253"/>
                </a:cubicBezTo>
                <a:cubicBezTo>
                  <a:pt x="478503" y="630421"/>
                  <a:pt x="482720" y="618538"/>
                  <a:pt x="491613" y="610756"/>
                </a:cubicBezTo>
                <a:cubicBezTo>
                  <a:pt x="509399" y="595193"/>
                  <a:pt x="550606" y="571427"/>
                  <a:pt x="550606" y="571427"/>
                </a:cubicBezTo>
                <a:cubicBezTo>
                  <a:pt x="580103" y="574705"/>
                  <a:pt x="610941" y="571875"/>
                  <a:pt x="639097" y="581260"/>
                </a:cubicBezTo>
                <a:cubicBezTo>
                  <a:pt x="688793" y="597826"/>
                  <a:pt x="693655" y="621808"/>
                  <a:pt x="727587" y="650085"/>
                </a:cubicBezTo>
                <a:cubicBezTo>
                  <a:pt x="736665" y="657650"/>
                  <a:pt x="747252" y="663195"/>
                  <a:pt x="757084" y="669750"/>
                </a:cubicBezTo>
                <a:cubicBezTo>
                  <a:pt x="793009" y="723639"/>
                  <a:pt x="771462" y="688675"/>
                  <a:pt x="816077" y="777905"/>
                </a:cubicBezTo>
                <a:lnTo>
                  <a:pt x="835742" y="817234"/>
                </a:lnTo>
                <a:cubicBezTo>
                  <a:pt x="866183" y="939001"/>
                  <a:pt x="851757" y="865790"/>
                  <a:pt x="835742" y="1122034"/>
                </a:cubicBezTo>
                <a:cubicBezTo>
                  <a:pt x="833916" y="1151243"/>
                  <a:pt x="824969" y="1174018"/>
                  <a:pt x="816077" y="1200692"/>
                </a:cubicBezTo>
                <a:cubicBezTo>
                  <a:pt x="812800" y="1223634"/>
                  <a:pt x="811456" y="1246937"/>
                  <a:pt x="806245" y="1269518"/>
                </a:cubicBezTo>
                <a:cubicBezTo>
                  <a:pt x="801584" y="1289715"/>
                  <a:pt x="786581" y="1328511"/>
                  <a:pt x="786581" y="1328511"/>
                </a:cubicBezTo>
                <a:cubicBezTo>
                  <a:pt x="789858" y="1377672"/>
                  <a:pt x="790972" y="1427026"/>
                  <a:pt x="796413" y="1475995"/>
                </a:cubicBezTo>
                <a:cubicBezTo>
                  <a:pt x="797557" y="1486296"/>
                  <a:pt x="803398" y="1495527"/>
                  <a:pt x="806245" y="1505492"/>
                </a:cubicBezTo>
                <a:cubicBezTo>
                  <a:pt x="809957" y="1518485"/>
                  <a:pt x="812194" y="1531878"/>
                  <a:pt x="816077" y="1544821"/>
                </a:cubicBezTo>
                <a:cubicBezTo>
                  <a:pt x="822033" y="1564675"/>
                  <a:pt x="831677" y="1583488"/>
                  <a:pt x="835742" y="1603814"/>
                </a:cubicBezTo>
                <a:lnTo>
                  <a:pt x="845574" y="1652976"/>
                </a:lnTo>
                <a:cubicBezTo>
                  <a:pt x="842297" y="1721802"/>
                  <a:pt x="839564" y="1790655"/>
                  <a:pt x="835742" y="1859453"/>
                </a:cubicBezTo>
                <a:cubicBezTo>
                  <a:pt x="833009" y="1908648"/>
                  <a:pt x="825910" y="1957667"/>
                  <a:pt x="825910" y="2006937"/>
                </a:cubicBezTo>
                <a:cubicBezTo>
                  <a:pt x="825910" y="2052938"/>
                  <a:pt x="828918" y="2099097"/>
                  <a:pt x="835742" y="2144589"/>
                </a:cubicBezTo>
                <a:cubicBezTo>
                  <a:pt x="838817" y="2165088"/>
                  <a:pt x="850378" y="2183473"/>
                  <a:pt x="855406" y="2203582"/>
                </a:cubicBezTo>
                <a:cubicBezTo>
                  <a:pt x="858684" y="2216692"/>
                  <a:pt x="861527" y="2229918"/>
                  <a:pt x="865239" y="2242911"/>
                </a:cubicBezTo>
                <a:cubicBezTo>
                  <a:pt x="868086" y="2252876"/>
                  <a:pt x="872557" y="2262353"/>
                  <a:pt x="875071" y="2272408"/>
                </a:cubicBezTo>
                <a:cubicBezTo>
                  <a:pt x="879124" y="2288621"/>
                  <a:pt x="880101" y="2305562"/>
                  <a:pt x="884903" y="2321569"/>
                </a:cubicBezTo>
                <a:cubicBezTo>
                  <a:pt x="889975" y="2338474"/>
                  <a:pt x="898371" y="2354205"/>
                  <a:pt x="904568" y="2370731"/>
                </a:cubicBezTo>
                <a:cubicBezTo>
                  <a:pt x="908207" y="2380435"/>
                  <a:pt x="909367" y="2391167"/>
                  <a:pt x="914400" y="2400227"/>
                </a:cubicBezTo>
                <a:cubicBezTo>
                  <a:pt x="933301" y="2434250"/>
                  <a:pt x="953574" y="2464008"/>
                  <a:pt x="983226" y="2488718"/>
                </a:cubicBezTo>
                <a:cubicBezTo>
                  <a:pt x="992304" y="2496283"/>
                  <a:pt x="1002891" y="2501827"/>
                  <a:pt x="1012723" y="2508382"/>
                </a:cubicBezTo>
                <a:cubicBezTo>
                  <a:pt x="1054207" y="2494554"/>
                  <a:pt x="1086800" y="2488430"/>
                  <a:pt x="1120877" y="2459221"/>
                </a:cubicBezTo>
                <a:cubicBezTo>
                  <a:pt x="1129849" y="2451531"/>
                  <a:pt x="1132186" y="2438080"/>
                  <a:pt x="1140542" y="2429724"/>
                </a:cubicBezTo>
                <a:cubicBezTo>
                  <a:pt x="1152129" y="2418137"/>
                  <a:pt x="1166761" y="2410059"/>
                  <a:pt x="1179871" y="2400227"/>
                </a:cubicBezTo>
                <a:cubicBezTo>
                  <a:pt x="1183148" y="2390395"/>
                  <a:pt x="1185414" y="2380166"/>
                  <a:pt x="1189703" y="2370731"/>
                </a:cubicBezTo>
                <a:cubicBezTo>
                  <a:pt x="1201833" y="2344044"/>
                  <a:pt x="1219762" y="2319883"/>
                  <a:pt x="1229032" y="2292073"/>
                </a:cubicBezTo>
                <a:cubicBezTo>
                  <a:pt x="1235587" y="2272408"/>
                  <a:pt x="1239427" y="2251619"/>
                  <a:pt x="1248697" y="2233079"/>
                </a:cubicBezTo>
                <a:cubicBezTo>
                  <a:pt x="1255252" y="2219969"/>
                  <a:pt x="1263099" y="2207430"/>
                  <a:pt x="1268361" y="2193750"/>
                </a:cubicBezTo>
                <a:cubicBezTo>
                  <a:pt x="1279522" y="2164730"/>
                  <a:pt x="1297858" y="2105260"/>
                  <a:pt x="1297858" y="2105260"/>
                </a:cubicBezTo>
                <a:cubicBezTo>
                  <a:pt x="1317126" y="1989649"/>
                  <a:pt x="1297964" y="2094949"/>
                  <a:pt x="1317523" y="2006937"/>
                </a:cubicBezTo>
                <a:cubicBezTo>
                  <a:pt x="1321148" y="1990623"/>
                  <a:pt x="1322958" y="1973899"/>
                  <a:pt x="1327355" y="1957776"/>
                </a:cubicBezTo>
                <a:cubicBezTo>
                  <a:pt x="1332809" y="1937778"/>
                  <a:pt x="1347019" y="1898782"/>
                  <a:pt x="1347019" y="1898782"/>
                </a:cubicBezTo>
                <a:cubicBezTo>
                  <a:pt x="1351988" y="1859033"/>
                  <a:pt x="1359903" y="1791988"/>
                  <a:pt x="1366684" y="1751298"/>
                </a:cubicBezTo>
                <a:cubicBezTo>
                  <a:pt x="1369431" y="1734814"/>
                  <a:pt x="1372119" y="1718260"/>
                  <a:pt x="1376516" y="1702137"/>
                </a:cubicBezTo>
                <a:cubicBezTo>
                  <a:pt x="1413940" y="1564917"/>
                  <a:pt x="1382059" y="1713754"/>
                  <a:pt x="1406013" y="1593982"/>
                </a:cubicBezTo>
                <a:cubicBezTo>
                  <a:pt x="1413832" y="1492334"/>
                  <a:pt x="1427264" y="1391189"/>
                  <a:pt x="1406013" y="1289182"/>
                </a:cubicBezTo>
                <a:cubicBezTo>
                  <a:pt x="1401193" y="1266045"/>
                  <a:pt x="1366684" y="1230189"/>
                  <a:pt x="1366684" y="1230189"/>
                </a:cubicBezTo>
                <a:cubicBezTo>
                  <a:pt x="1363407" y="1200692"/>
                  <a:pt x="1361731" y="1170973"/>
                  <a:pt x="1356852" y="1141698"/>
                </a:cubicBezTo>
                <a:cubicBezTo>
                  <a:pt x="1355148" y="1131475"/>
                  <a:pt x="1349866" y="1122167"/>
                  <a:pt x="1347019" y="1112202"/>
                </a:cubicBezTo>
                <a:cubicBezTo>
                  <a:pt x="1343307" y="1099209"/>
                  <a:pt x="1339837" y="1086124"/>
                  <a:pt x="1337187" y="1072873"/>
                </a:cubicBezTo>
                <a:cubicBezTo>
                  <a:pt x="1319883" y="986351"/>
                  <a:pt x="1336658" y="1041788"/>
                  <a:pt x="1317523" y="984382"/>
                </a:cubicBezTo>
                <a:cubicBezTo>
                  <a:pt x="1314245" y="958163"/>
                  <a:pt x="1313227" y="931561"/>
                  <a:pt x="1307690" y="905724"/>
                </a:cubicBezTo>
                <a:cubicBezTo>
                  <a:pt x="1303347" y="885456"/>
                  <a:pt x="1288026" y="846731"/>
                  <a:pt x="1288026" y="846731"/>
                </a:cubicBezTo>
                <a:cubicBezTo>
                  <a:pt x="1270098" y="649515"/>
                  <a:pt x="1267544" y="668367"/>
                  <a:pt x="1288026" y="374782"/>
                </a:cubicBezTo>
                <a:cubicBezTo>
                  <a:pt x="1289469" y="354104"/>
                  <a:pt x="1296192" y="333036"/>
                  <a:pt x="1307690" y="315789"/>
                </a:cubicBezTo>
                <a:lnTo>
                  <a:pt x="1366684" y="227298"/>
                </a:lnTo>
                <a:cubicBezTo>
                  <a:pt x="1373239" y="217466"/>
                  <a:pt x="1377992" y="206158"/>
                  <a:pt x="1386348" y="197802"/>
                </a:cubicBezTo>
                <a:lnTo>
                  <a:pt x="1415845" y="168305"/>
                </a:lnTo>
                <a:cubicBezTo>
                  <a:pt x="1422400" y="148640"/>
                  <a:pt x="1424012" y="126558"/>
                  <a:pt x="1435510" y="109311"/>
                </a:cubicBezTo>
                <a:cubicBezTo>
                  <a:pt x="1442065" y="99479"/>
                  <a:pt x="1447609" y="88892"/>
                  <a:pt x="1455174" y="79814"/>
                </a:cubicBezTo>
                <a:cubicBezTo>
                  <a:pt x="1470704" y="61178"/>
                  <a:pt x="1492073" y="41701"/>
                  <a:pt x="1514168" y="30653"/>
                </a:cubicBezTo>
                <a:cubicBezTo>
                  <a:pt x="1523438" y="26018"/>
                  <a:pt x="1533833" y="24098"/>
                  <a:pt x="1543665" y="20821"/>
                </a:cubicBezTo>
                <a:cubicBezTo>
                  <a:pt x="1553497" y="14266"/>
                  <a:pt x="1561361" y="1777"/>
                  <a:pt x="1573161" y="1156"/>
                </a:cubicBezTo>
                <a:cubicBezTo>
                  <a:pt x="1625629" y="-1605"/>
                  <a:pt x="1679063" y="165"/>
                  <a:pt x="1730477" y="10989"/>
                </a:cubicBezTo>
                <a:cubicBezTo>
                  <a:pt x="1744084" y="13854"/>
                  <a:pt x="1749292" y="31583"/>
                  <a:pt x="1759974" y="40485"/>
                </a:cubicBezTo>
                <a:cubicBezTo>
                  <a:pt x="1769052" y="48050"/>
                  <a:pt x="1781115" y="51794"/>
                  <a:pt x="1789471" y="60150"/>
                </a:cubicBezTo>
                <a:cubicBezTo>
                  <a:pt x="1862642" y="133321"/>
                  <a:pt x="1778952" y="72803"/>
                  <a:pt x="1848465" y="119143"/>
                </a:cubicBezTo>
                <a:lnTo>
                  <a:pt x="1887794" y="217466"/>
                </a:lnTo>
                <a:lnTo>
                  <a:pt x="1907458" y="266627"/>
                </a:lnTo>
                <a:cubicBezTo>
                  <a:pt x="1904181" y="335453"/>
                  <a:pt x="1897626" y="404201"/>
                  <a:pt x="1897626" y="473105"/>
                </a:cubicBezTo>
                <a:cubicBezTo>
                  <a:pt x="1897626" y="509305"/>
                  <a:pt x="1902339" y="545423"/>
                  <a:pt x="1907458" y="581260"/>
                </a:cubicBezTo>
                <a:cubicBezTo>
                  <a:pt x="1908924" y="591520"/>
                  <a:pt x="1915042" y="600639"/>
                  <a:pt x="1917290" y="610756"/>
                </a:cubicBezTo>
                <a:cubicBezTo>
                  <a:pt x="1921615" y="630217"/>
                  <a:pt x="1923845" y="650085"/>
                  <a:pt x="1927123" y="669750"/>
                </a:cubicBezTo>
                <a:cubicBezTo>
                  <a:pt x="1931741" y="771347"/>
                  <a:pt x="1930351" y="866098"/>
                  <a:pt x="1946787" y="964718"/>
                </a:cubicBezTo>
                <a:cubicBezTo>
                  <a:pt x="1954591" y="1011545"/>
                  <a:pt x="1963167" y="1010571"/>
                  <a:pt x="1976284" y="1063040"/>
                </a:cubicBezTo>
                <a:cubicBezTo>
                  <a:pt x="1979561" y="1076150"/>
                  <a:pt x="1983185" y="1089178"/>
                  <a:pt x="1986116" y="1102369"/>
                </a:cubicBezTo>
                <a:cubicBezTo>
                  <a:pt x="1989741" y="1118683"/>
                  <a:pt x="1991146" y="1135524"/>
                  <a:pt x="1995948" y="1151531"/>
                </a:cubicBezTo>
                <a:cubicBezTo>
                  <a:pt x="2015853" y="1217882"/>
                  <a:pt x="2012041" y="1181932"/>
                  <a:pt x="2035277" y="1240021"/>
                </a:cubicBezTo>
                <a:cubicBezTo>
                  <a:pt x="2042975" y="1259267"/>
                  <a:pt x="2048387" y="1279350"/>
                  <a:pt x="2054942" y="1299014"/>
                </a:cubicBezTo>
                <a:cubicBezTo>
                  <a:pt x="2058219" y="1308846"/>
                  <a:pt x="2059025" y="1319888"/>
                  <a:pt x="2064774" y="1328511"/>
                </a:cubicBezTo>
                <a:lnTo>
                  <a:pt x="2084439" y="1358008"/>
                </a:lnTo>
                <a:cubicBezTo>
                  <a:pt x="2106580" y="1424435"/>
                  <a:pt x="2075873" y="1352432"/>
                  <a:pt x="2123768" y="1407169"/>
                </a:cubicBezTo>
                <a:cubicBezTo>
                  <a:pt x="2139331" y="1424955"/>
                  <a:pt x="2149987" y="1446498"/>
                  <a:pt x="2163097" y="1466163"/>
                </a:cubicBezTo>
                <a:cubicBezTo>
                  <a:pt x="2169652" y="1475995"/>
                  <a:pt x="2179024" y="1484450"/>
                  <a:pt x="2182761" y="1495660"/>
                </a:cubicBezTo>
                <a:cubicBezTo>
                  <a:pt x="2186039" y="1505492"/>
                  <a:pt x="2185266" y="1517828"/>
                  <a:pt x="2192594" y="1525156"/>
                </a:cubicBezTo>
                <a:cubicBezTo>
                  <a:pt x="2226402" y="1558964"/>
                  <a:pt x="2243992" y="1561953"/>
                  <a:pt x="2281084" y="1574318"/>
                </a:cubicBezTo>
                <a:cubicBezTo>
                  <a:pt x="2300748" y="1571040"/>
                  <a:pt x="2320737" y="1569320"/>
                  <a:pt x="2340077" y="1564485"/>
                </a:cubicBezTo>
                <a:cubicBezTo>
                  <a:pt x="2360186" y="1559458"/>
                  <a:pt x="2399071" y="1544821"/>
                  <a:pt x="2399071" y="1544821"/>
                </a:cubicBezTo>
                <a:cubicBezTo>
                  <a:pt x="2405626" y="1534989"/>
                  <a:pt x="2410380" y="1523680"/>
                  <a:pt x="2418736" y="1515324"/>
                </a:cubicBezTo>
                <a:cubicBezTo>
                  <a:pt x="2427092" y="1506968"/>
                  <a:pt x="2440850" y="1504887"/>
                  <a:pt x="2448232" y="1495660"/>
                </a:cubicBezTo>
                <a:cubicBezTo>
                  <a:pt x="2502510" y="1427812"/>
                  <a:pt x="2403028" y="1502856"/>
                  <a:pt x="2487561" y="1446498"/>
                </a:cubicBezTo>
                <a:cubicBezTo>
                  <a:pt x="2510942" y="1376362"/>
                  <a:pt x="2477789" y="1461157"/>
                  <a:pt x="2526890" y="1387505"/>
                </a:cubicBezTo>
                <a:cubicBezTo>
                  <a:pt x="2532639" y="1378881"/>
                  <a:pt x="2530249" y="1366101"/>
                  <a:pt x="2536723" y="1358008"/>
                </a:cubicBezTo>
                <a:cubicBezTo>
                  <a:pt x="2553909" y="1336525"/>
                  <a:pt x="2558573" y="1338343"/>
                  <a:pt x="2576052" y="1338343"/>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3B24062-9D8C-42EE-A713-7A0C7E7C4C99}"/>
              </a:ext>
            </a:extLst>
          </p:cNvPr>
          <p:cNvSpPr txBox="1"/>
          <p:nvPr/>
        </p:nvSpPr>
        <p:spPr>
          <a:xfrm>
            <a:off x="2772698" y="5378245"/>
            <a:ext cx="2585884" cy="246221"/>
          </a:xfrm>
          <a:prstGeom prst="rect">
            <a:avLst/>
          </a:prstGeom>
          <a:noFill/>
        </p:spPr>
        <p:txBody>
          <a:bodyPr wrap="square" rtlCol="0">
            <a:spAutoFit/>
          </a:bodyPr>
          <a:lstStyle/>
          <a:p>
            <a:r>
              <a:rPr lang="en-US" sz="1000" dirty="0"/>
              <a:t>Time [s]</a:t>
            </a:r>
          </a:p>
        </p:txBody>
      </p:sp>
      <p:pic>
        <p:nvPicPr>
          <p:cNvPr id="1028" name="Picture 4" descr="Related image">
            <a:extLst>
              <a:ext uri="{FF2B5EF4-FFF2-40B4-BE49-F238E27FC236}">
                <a16:creationId xmlns:a16="http://schemas.microsoft.com/office/drawing/2014/main" id="{EB1BCC84-6463-4261-B87F-9CF699F2DDA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7868" y="1111045"/>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E550464-E470-4EFC-BF42-494A66FA4288}"/>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3" name="TextBox 22">
            <a:extLst>
              <a:ext uri="{FF2B5EF4-FFF2-40B4-BE49-F238E27FC236}">
                <a16:creationId xmlns:a16="http://schemas.microsoft.com/office/drawing/2014/main" id="{A922BE51-2B29-4061-BCE3-255361755CCD}"/>
              </a:ext>
            </a:extLst>
          </p:cNvPr>
          <p:cNvSpPr txBox="1"/>
          <p:nvPr/>
        </p:nvSpPr>
        <p:spPr>
          <a:xfrm>
            <a:off x="86039" y="-5417"/>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6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3082412" y="0"/>
            <a:ext cx="5486400" cy="548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3082412" y="5483940"/>
            <a:ext cx="5486400"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1376516" cy="6709529"/>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6" name="Picture 4" descr="Related image">
            <a:extLst>
              <a:ext uri="{FF2B5EF4-FFF2-40B4-BE49-F238E27FC236}">
                <a16:creationId xmlns:a16="http://schemas.microsoft.com/office/drawing/2014/main" id="{18D5F2C4-B4EF-465A-9EF8-FBEC1B8B452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1411" y="634236"/>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2B2A6DE-629F-468B-BB11-0CB4C591241E}"/>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75090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8529456"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69C2E29F-8D5B-44FB-9158-E5D37B2A5E63}"/>
              </a:ext>
            </a:extLst>
          </p:cNvPr>
          <p:cNvSpPr/>
          <p:nvPr/>
        </p:nvSpPr>
        <p:spPr>
          <a:xfrm rot="1726282">
            <a:off x="11567669" y="-214181"/>
            <a:ext cx="1818968" cy="168131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The Chosen One</a:t>
            </a:r>
          </a:p>
        </p:txBody>
      </p:sp>
    </p:spTree>
    <p:extLst>
      <p:ext uri="{BB962C8B-B14F-4D97-AF65-F5344CB8AC3E}">
        <p14:creationId xmlns:p14="http://schemas.microsoft.com/office/powerpoint/2010/main" val="28819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1710809"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1691131"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9832"/>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1715703" y="259419"/>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grpSp>
        <p:nvGrpSpPr>
          <p:cNvPr id="4" name="Group 3">
            <a:extLst>
              <a:ext uri="{FF2B5EF4-FFF2-40B4-BE49-F238E27FC236}">
                <a16:creationId xmlns:a16="http://schemas.microsoft.com/office/drawing/2014/main" id="{B54E3E84-C958-402E-8D6F-FDA76724DA4E}"/>
              </a:ext>
            </a:extLst>
          </p:cNvPr>
          <p:cNvGrpSpPr/>
          <p:nvPr/>
        </p:nvGrpSpPr>
        <p:grpSpPr>
          <a:xfrm>
            <a:off x="5333999" y="0"/>
            <a:ext cx="6858000" cy="6858000"/>
            <a:chOff x="1671456" y="-7373"/>
            <a:chExt cx="6858000" cy="6858000"/>
          </a:xfrm>
        </p:grpSpPr>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730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fontScale="92500" lnSpcReduction="20000"/>
          </a:bodyPr>
          <a:lstStyle/>
          <a:p>
            <a:r>
              <a:rPr lang="en-US" sz="2400" dirty="0"/>
              <a:t>Rendering methods: Ray Tracing VS Rasterization</a:t>
            </a:r>
          </a:p>
          <a:p>
            <a:pPr lvl="1"/>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1"/>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1"/>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227013" lvl="1" indent="-222250"/>
            <a:r>
              <a:rPr lang="en-US" dirty="0"/>
              <a:t>Phong Shading Algorithm: Interpolation algorithm based on the Phong reflection model to produce accurate renderings of virtual objects. Ignore ambient lighting component b/c no atmosphere.</a:t>
            </a:r>
          </a:p>
          <a:p>
            <a:pPr marL="227013" lvl="1" indent="-222250"/>
            <a:r>
              <a:rPr lang="en-US" dirty="0"/>
              <a:t>Use sphere mapping to accurately model reflections on metallic surfaces</a:t>
            </a:r>
          </a:p>
          <a:p>
            <a:pPr marL="227013" lvl="1" indent="-222250"/>
            <a:r>
              <a:rPr lang="en-US" dirty="0"/>
              <a:t>Implement shadow mapping algorithms to generate accurate shadows.</a:t>
            </a:r>
          </a:p>
          <a:p>
            <a:pPr marL="227013" lvl="1"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a:bodyPr>
          <a:lstStyle/>
          <a:p>
            <a:pPr marL="347663" lvl="1" indent="-342900"/>
            <a:r>
              <a:rPr lang="en-US" dirty="0"/>
              <a:t>Render Modes</a:t>
            </a:r>
          </a:p>
          <a:p>
            <a:pPr marL="919163" lvl="2" indent="-457200">
              <a:buFont typeface="+mj-lt"/>
              <a:buAutoNum type="arabicPeriod"/>
            </a:pPr>
            <a:r>
              <a:rPr lang="en-US" dirty="0"/>
              <a:t>Photometry Mode. Generates an up-close rendering to produce accurate photometry data.</a:t>
            </a:r>
          </a:p>
          <a:p>
            <a:pPr marL="919163" lvl="2" indent="-457200">
              <a:buFont typeface="+mj-lt"/>
              <a:buAutoNum type="arabicPeriod"/>
            </a:pPr>
            <a:r>
              <a:rPr lang="en-US" dirty="0"/>
              <a:t>OSCOM Mode. Renders up close, then uses brightness to render a “telescope view.” This view will simulate the view from OSCOM telescopes (renders stars, models telescope characteristics, etc.) </a:t>
            </a:r>
          </a:p>
          <a:p>
            <a:pPr marL="919163" lvl="2" indent="-457200">
              <a:buFont typeface="+mj-lt"/>
              <a:buAutoNum type="arabicPeriod"/>
            </a:pPr>
            <a:r>
              <a:rPr lang="en-US" dirty="0"/>
              <a:t>Playback: Can be applied to either rendering mode. Simulation data collected from previous runs can be used to create the rendering. (Everything works the same, but instead of generating photometry data, the recorded data is displayed live as the simulation is rendered).</a:t>
            </a:r>
          </a:p>
          <a:p>
            <a:pPr marL="461963" lvl="1" indent="-457200"/>
            <a:r>
              <a:rPr lang="en-US" dirty="0"/>
              <a:t>Simulation Modes</a:t>
            </a:r>
          </a:p>
          <a:p>
            <a:pPr marL="919163" lvl="2" indent="-457200">
              <a:buFont typeface="+mj-lt"/>
              <a:buAutoNum type="arabicPeriod"/>
            </a:pPr>
            <a:r>
              <a:rPr lang="en-US" dirty="0"/>
              <a:t>Real-Time. Renders RSO according to simulation parameters. Calculates, records, and plots brightness in real-time. (May or may not be practical depending on whether or not the computer is fast enough (May save simulation data to a file if desired).</a:t>
            </a:r>
          </a:p>
          <a:p>
            <a:pPr marL="919163" lvl="2" indent="-457200">
              <a:buFont typeface="+mj-lt"/>
              <a:buAutoNum type="arabicPeriod"/>
            </a:pPr>
            <a:r>
              <a:rPr lang="en-US" dirty="0"/>
              <a:t>Back-End. Renders the simulation “off-camera” as quickly as possible. Saves simulation data to a file. (Only available for photometry mode. Wouldn’t make sense for OSCOM mode)</a:t>
            </a:r>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
        <p:nvSpPr>
          <p:cNvPr id="6" name="Star: 5 Points 5">
            <a:extLst>
              <a:ext uri="{FF2B5EF4-FFF2-40B4-BE49-F238E27FC236}">
                <a16:creationId xmlns:a16="http://schemas.microsoft.com/office/drawing/2014/main" id="{58190ADE-C510-4F7C-8F7F-1563568B4833}"/>
              </a:ext>
            </a:extLst>
          </p:cNvPr>
          <p:cNvSpPr/>
          <p:nvPr/>
        </p:nvSpPr>
        <p:spPr>
          <a:xfrm>
            <a:off x="6477730" y="14604"/>
            <a:ext cx="2334816" cy="202660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Important!</a:t>
            </a:r>
          </a:p>
        </p:txBody>
      </p:sp>
    </p:spTree>
    <p:extLst>
      <p:ext uri="{BB962C8B-B14F-4D97-AF65-F5344CB8AC3E}">
        <p14:creationId xmlns:p14="http://schemas.microsoft.com/office/powerpoint/2010/main" val="3727072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RSO</a:t>
            </a:r>
          </a:p>
        </p:txBody>
      </p:sp>
      <p:sp>
        <p:nvSpPr>
          <p:cNvPr id="3" name="Content Placeholder 2"/>
          <p:cNvSpPr>
            <a:spLocks noGrp="1"/>
          </p:cNvSpPr>
          <p:nvPr>
            <p:ph idx="1"/>
          </p:nvPr>
        </p:nvSpPr>
        <p:spPr/>
        <p:txBody>
          <a:bodyPr>
            <a:normAutofit/>
          </a:bodyPr>
          <a:lstStyle/>
          <a:p>
            <a:r>
              <a:rPr lang="en-US" dirty="0"/>
              <a:t>Import CAD models to COMPASS directly using common vertex-based model formats. (STL, OBJ, and AMF)</a:t>
            </a:r>
          </a:p>
          <a:p>
            <a:r>
              <a:rPr lang="en-US" dirty="0"/>
              <a:t>Use Blender to import CAD models and apply colors/textures/material properties/Surface normal/etc. Export blender models into COMPASS</a:t>
            </a:r>
          </a:p>
          <a:p>
            <a:r>
              <a:rPr lang="en-US" dirty="0"/>
              <a:t>Use CAD models from SAIL CubeSats or Spacecraft Development Club’s RADSat.</a:t>
            </a:r>
          </a:p>
          <a:p>
            <a:r>
              <a:rPr lang="en-US" dirty="0"/>
              <a:t>NASA has various satellite models publicly available. Use for testing.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Environment</a:t>
            </a:r>
          </a:p>
        </p:txBody>
      </p:sp>
      <p:sp>
        <p:nvSpPr>
          <p:cNvPr id="3" name="Content Placeholder 2"/>
          <p:cNvSpPr>
            <a:spLocks noGrp="1"/>
          </p:cNvSpPr>
          <p:nvPr>
            <p:ph idx="1"/>
          </p:nvPr>
        </p:nvSpPr>
        <p:spPr/>
        <p:txBody>
          <a:bodyPr>
            <a:normAutofit fontScale="77500" lnSpcReduction="20000"/>
          </a:bodyPr>
          <a:lstStyle/>
          <a:p>
            <a:r>
              <a:rPr lang="en-US" dirty="0"/>
              <a:t>RSO Position modelling: Use SGP4 orbit propagator library to accurately model the position/location of the RSO</a:t>
            </a:r>
          </a:p>
          <a:p>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r>
              <a:rPr lang="en-US" dirty="0"/>
              <a:t>Render starfield</a:t>
            </a:r>
          </a:p>
          <a:p>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Near-Term Tasking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433651086"/>
              </p:ext>
            </p:extLst>
          </p:nvPr>
        </p:nvGraphicFramePr>
        <p:xfrm>
          <a:off x="838201" y="1388259"/>
          <a:ext cx="9578542" cy="5227418"/>
        </p:xfrm>
        <a:graphic>
          <a:graphicData uri="http://schemas.openxmlformats.org/drawingml/2006/table">
            <a:tbl>
              <a:tblPr firstRow="1" bandRow="1">
                <a:tableStyleId>{073A0DAA-6AF3-43AB-8588-CEC1D06C72B9}</a:tableStyleId>
              </a:tblPr>
              <a:tblGrid>
                <a:gridCol w="2395521">
                  <a:extLst>
                    <a:ext uri="{9D8B030D-6E8A-4147-A177-3AD203B41FA5}">
                      <a16:colId xmlns:a16="http://schemas.microsoft.com/office/drawing/2014/main" val="664272071"/>
                    </a:ext>
                  </a:extLst>
                </a:gridCol>
                <a:gridCol w="1829891">
                  <a:extLst>
                    <a:ext uri="{9D8B030D-6E8A-4147-A177-3AD203B41FA5}">
                      <a16:colId xmlns:a16="http://schemas.microsoft.com/office/drawing/2014/main" val="4136482081"/>
                    </a:ext>
                  </a:extLst>
                </a:gridCol>
                <a:gridCol w="1091381">
                  <a:extLst>
                    <a:ext uri="{9D8B030D-6E8A-4147-A177-3AD203B41FA5}">
                      <a16:colId xmlns:a16="http://schemas.microsoft.com/office/drawing/2014/main" val="703600638"/>
                    </a:ext>
                  </a:extLst>
                </a:gridCol>
                <a:gridCol w="1219200">
                  <a:extLst>
                    <a:ext uri="{9D8B030D-6E8A-4147-A177-3AD203B41FA5}">
                      <a16:colId xmlns:a16="http://schemas.microsoft.com/office/drawing/2014/main" val="3270402040"/>
                    </a:ext>
                  </a:extLst>
                </a:gridCol>
                <a:gridCol w="3042549">
                  <a:extLst>
                    <a:ext uri="{9D8B030D-6E8A-4147-A177-3AD203B41FA5}">
                      <a16:colId xmlns:a16="http://schemas.microsoft.com/office/drawing/2014/main" val="3797082697"/>
                    </a:ext>
                  </a:extLst>
                </a:gridCol>
              </a:tblGrid>
              <a:tr h="373387">
                <a:tc>
                  <a:txBody>
                    <a:bodyPr/>
                    <a:lstStyle/>
                    <a:p>
                      <a:pPr algn="ctr"/>
                      <a:r>
                        <a:rPr lang="en-US" dirty="0"/>
                        <a:t>Task</a:t>
                      </a:r>
                    </a:p>
                  </a:txBody>
                  <a:tcPr/>
                </a:tc>
                <a:tc>
                  <a:txBody>
                    <a:bodyPr/>
                    <a:lstStyle/>
                    <a:p>
                      <a:pPr algn="ctr"/>
                      <a:r>
                        <a:rPr lang="en-US" dirty="0"/>
                        <a:t>Assigned To</a:t>
                      </a:r>
                    </a:p>
                  </a:txBody>
                  <a:tcPr/>
                </a:tc>
                <a:tc>
                  <a:txBody>
                    <a:bodyPr/>
                    <a:lstStyle/>
                    <a:p>
                      <a:pPr algn="ctr"/>
                      <a:r>
                        <a:rPr lang="en-US" dirty="0"/>
                        <a:t>Due Date</a:t>
                      </a:r>
                    </a:p>
                  </a:txBody>
                  <a:tcPr/>
                </a:tc>
                <a:tc>
                  <a:txBody>
                    <a:bodyPr/>
                    <a:lstStyle/>
                    <a:p>
                      <a:pPr algn="ctr"/>
                      <a:r>
                        <a:rPr lang="en-US" dirty="0"/>
                        <a:t>Status</a:t>
                      </a:r>
                    </a:p>
                  </a:txBody>
                  <a:tcPr/>
                </a:tc>
                <a:tc>
                  <a:txBody>
                    <a:bodyPr/>
                    <a:lstStyle/>
                    <a:p>
                      <a:pPr algn="ctr"/>
                      <a:r>
                        <a:rPr lang="en-US" dirty="0"/>
                        <a:t>Comments</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Valentine, Graves</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136519562"/>
                  </a:ext>
                </a:extLst>
              </a:tr>
              <a:tr h="373387">
                <a:tc>
                  <a:txBody>
                    <a:bodyPr/>
                    <a:lstStyle/>
                    <a:p>
                      <a:r>
                        <a:rPr lang="en-US" sz="1200" dirty="0"/>
                        <a:t>Update Documentation</a:t>
                      </a:r>
                    </a:p>
                  </a:txBody>
                  <a:tcPr/>
                </a:tc>
                <a:tc>
                  <a:txBody>
                    <a:bodyPr/>
                    <a:lstStyle/>
                    <a:p>
                      <a:r>
                        <a:rPr lang="en-US" sz="1200" dirty="0"/>
                        <a:t>Valentine</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3299322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3476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Photometry Curves</a:t>
            </a:r>
          </a:p>
        </p:txBody>
      </p:sp>
      <p:sp>
        <p:nvSpPr>
          <p:cNvPr id="3" name="Content Placeholder 2"/>
          <p:cNvSpPr>
            <a:spLocks noGrp="1"/>
          </p:cNvSpPr>
          <p:nvPr>
            <p:ph idx="1"/>
          </p:nvPr>
        </p:nvSpPr>
        <p:spPr/>
        <p:txBody>
          <a:bodyPr>
            <a:normAutofit fontScale="85000" lnSpcReduction="10000"/>
          </a:bodyPr>
          <a:lstStyle/>
          <a:p>
            <a:r>
              <a:rPr lang="en-US" dirty="0"/>
              <a:t>Use the “up-close” RSO rendering to accurately determine the RSO’s brightness throughout the pass (I have ideas on how to do this accurately, but I’m still not 100% sure… I’ll have to think about it more and do some research). </a:t>
            </a:r>
          </a:p>
          <a:p>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r>
              <a:rPr lang="en-US" dirty="0"/>
              <a:t>Simulate environmental effects on the brightness of the object (atmospheric distortion, etc.)</a:t>
            </a:r>
          </a:p>
          <a:p>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p:txBody>
          <a:bodyPr>
            <a:normAutofit/>
          </a:bodyPr>
          <a:lstStyle/>
          <a:p>
            <a:r>
              <a:rPr lang="en-US" dirty="0"/>
              <a:t>Still need to look into it more, but I have some ideas.</a:t>
            </a:r>
          </a:p>
          <a:p>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Determination</a:t>
            </a:r>
          </a:p>
        </p:txBody>
      </p:sp>
      <p:sp>
        <p:nvSpPr>
          <p:cNvPr id="3" name="Content Placeholder 2"/>
          <p:cNvSpPr>
            <a:spLocks noGrp="1"/>
          </p:cNvSpPr>
          <p:nvPr>
            <p:ph idx="1"/>
          </p:nvPr>
        </p:nvSpPr>
        <p:spPr/>
        <p:txBody>
          <a:bodyPr>
            <a:normAutofit/>
          </a:bodyPr>
          <a:lstStyle/>
          <a:p>
            <a:r>
              <a:rPr lang="en-US" dirty="0"/>
              <a:t>Have not looked into this yet. I have no clue at this point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Miscellaneous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85419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752890020"/>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GitHub Repository</a:t>
                      </a:r>
                    </a:p>
                  </a:txBody>
                  <a:tcPr/>
                </a:tc>
                <a:tc>
                  <a:txBody>
                    <a:bodyPr/>
                    <a:lstStyle/>
                    <a:p>
                      <a:r>
                        <a:rPr lang="en-US" sz="1200" dirty="0">
                          <a:hlinkClick r:id="rId4"/>
                        </a:rPr>
                        <a:t>https://github.com/henry-valentine/COMPASS</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Download Git</a:t>
                      </a:r>
                    </a:p>
                  </a:txBody>
                  <a:tcPr/>
                </a:tc>
                <a:tc>
                  <a:txBody>
                    <a:bodyPr/>
                    <a:lstStyle/>
                    <a:p>
                      <a:r>
                        <a:rPr lang="en-US" sz="1200" dirty="0">
                          <a:hlinkClick r:id="rId5"/>
                        </a:rPr>
                        <a:t>https://git-scm.com/downloads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Download QT Open Source</a:t>
                      </a:r>
                    </a:p>
                  </a:txBody>
                  <a:tcPr/>
                </a:tc>
                <a:tc>
                  <a:txBody>
                    <a:bodyPr/>
                    <a:lstStyle/>
                    <a:p>
                      <a:r>
                        <a:rPr lang="en-US" sz="800" dirty="0">
                          <a:hlinkClick r:id="rId6"/>
                        </a:rPr>
                        <a:t>https://www.qt.io/download-open-source/?hsCtaTracking=f977210e-de67-475f-a32b-65cec207fd03%7Cd62710cd-e1db-46aa-8d4d-2f1c1ffdacea</a:t>
                      </a:r>
                      <a:r>
                        <a:rPr lang="en-US" sz="800" dirty="0"/>
                        <a:t> </a:t>
                      </a:r>
                    </a:p>
                  </a:txBody>
                  <a:tcPr/>
                </a:tc>
                <a:extLst>
                  <a:ext uri="{0D108BD9-81ED-4DB2-BD59-A6C34878D82A}">
                    <a16:rowId xmlns:a16="http://schemas.microsoft.com/office/drawing/2014/main" val="2097384445"/>
                  </a:ext>
                </a:extLst>
              </a:tr>
              <a:tr h="373387">
                <a:tc>
                  <a:txBody>
                    <a:bodyPr/>
                    <a:lstStyle/>
                    <a:p>
                      <a:r>
                        <a:rPr lang="en-US" sz="1200" dirty="0"/>
                        <a:t>3D Models From NASA</a:t>
                      </a:r>
                    </a:p>
                  </a:txBody>
                  <a:tcPr/>
                </a:tc>
                <a:tc>
                  <a:txBody>
                    <a:bodyPr/>
                    <a:lstStyle/>
                    <a:p>
                      <a:r>
                        <a:rPr lang="en-US" sz="1200" dirty="0">
                          <a:hlinkClick r:id="rId7"/>
                        </a:rPr>
                        <a:t>https://nasa3d.arc.nasa.gov/models</a:t>
                      </a:r>
                      <a:r>
                        <a:rPr lang="en-US" sz="1200" dirty="0"/>
                        <a:t> </a:t>
                      </a:r>
                    </a:p>
                  </a:txBody>
                  <a:tcPr/>
                </a:tc>
                <a:extLst>
                  <a:ext uri="{0D108BD9-81ED-4DB2-BD59-A6C34878D82A}">
                    <a16:rowId xmlns:a16="http://schemas.microsoft.com/office/drawing/2014/main" val="4136519562"/>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76394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Helpful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878924459"/>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Deploying project with QT</a:t>
                      </a:r>
                    </a:p>
                  </a:txBody>
                  <a:tcPr/>
                </a:tc>
                <a:tc>
                  <a:txBody>
                    <a:bodyPr/>
                    <a:lstStyle/>
                    <a:p>
                      <a:r>
                        <a:rPr lang="en-US" sz="1200" dirty="0">
                          <a:hlinkClick r:id="rId4"/>
                        </a:rPr>
                        <a:t>http://doc.qt.io/qt-5/windows-deployment.html</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QT OpenGL</a:t>
                      </a:r>
                    </a:p>
                  </a:txBody>
                  <a:tcPr/>
                </a:tc>
                <a:tc>
                  <a:txBody>
                    <a:bodyPr/>
                    <a:lstStyle/>
                    <a:p>
                      <a:r>
                        <a:rPr lang="en-US" sz="1200" dirty="0">
                          <a:hlinkClick r:id="rId5"/>
                        </a:rPr>
                        <a:t>http://doc.qt.io/qt-5/qopenglwidget.html#details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QT Signals and Slots</a:t>
                      </a:r>
                    </a:p>
                  </a:txBody>
                  <a:tcPr/>
                </a:tc>
                <a:tc>
                  <a:txBody>
                    <a:bodyPr/>
                    <a:lstStyle/>
                    <a:p>
                      <a:r>
                        <a:rPr lang="en-US" sz="1200" dirty="0">
                          <a:hlinkClick r:id="rId6"/>
                        </a:rPr>
                        <a:t>http://doc.qt.io/qt-4.8/signalsandslots.html</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Widgets tutorial</a:t>
                      </a:r>
                    </a:p>
                  </a:txBody>
                  <a:tcPr/>
                </a:tc>
                <a:tc>
                  <a:txBody>
                    <a:bodyPr/>
                    <a:lstStyle/>
                    <a:p>
                      <a:r>
                        <a:rPr lang="en-US" sz="1200" dirty="0">
                          <a:hlinkClick r:id="rId7"/>
                        </a:rPr>
                        <a:t>http://doc.qt.io/qt-5/gettingstartedqt.html</a:t>
                      </a:r>
                      <a:r>
                        <a:rPr lang="en-US" sz="1200" dirty="0"/>
                        <a:t> </a:t>
                      </a:r>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8065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Stuff</a:t>
            </a:r>
          </a:p>
        </p:txBody>
      </p:sp>
      <p:sp>
        <p:nvSpPr>
          <p:cNvPr id="3" name="Content Placeholder 2"/>
          <p:cNvSpPr>
            <a:spLocks noGrp="1"/>
          </p:cNvSpPr>
          <p:nvPr>
            <p:ph idx="1"/>
          </p:nvPr>
        </p:nvSpPr>
        <p:spPr/>
        <p:txBody>
          <a:bodyPr>
            <a:normAutofit lnSpcReduction="10000"/>
          </a:bodyPr>
          <a:lstStyle/>
          <a:p>
            <a:r>
              <a:rPr lang="en-US" dirty="0"/>
              <a:t>Must be Open Source since we’re using QT Open Source</a:t>
            </a:r>
          </a:p>
          <a:p>
            <a:r>
              <a:rPr lang="en-US" dirty="0"/>
              <a:t>QT Usage Requirements:	</a:t>
            </a:r>
          </a:p>
          <a:p>
            <a:pPr lvl="1"/>
            <a:r>
              <a:rPr lang="en-US" dirty="0"/>
              <a:t>Using parts of QT that are only available under GPL requires open sourcing of your application when distributing</a:t>
            </a:r>
          </a:p>
          <a:p>
            <a:pPr lvl="1"/>
            <a:r>
              <a:rPr lang="en-US" dirty="0"/>
              <a:t>Must provide a relinking mechanism for </a:t>
            </a:r>
            <a:r>
              <a:rPr lang="en-US" dirty="0" err="1"/>
              <a:t>Qt</a:t>
            </a:r>
            <a:r>
              <a:rPr lang="en-US" dirty="0"/>
              <a:t> libraries</a:t>
            </a:r>
          </a:p>
          <a:p>
            <a:pPr lvl="1"/>
            <a:r>
              <a:rPr lang="en-US" dirty="0"/>
              <a:t>Must provide a license copy &amp; explicitly acknowledge </a:t>
            </a:r>
            <a:r>
              <a:rPr lang="en-US" dirty="0" err="1"/>
              <a:t>Qt</a:t>
            </a:r>
            <a:r>
              <a:rPr lang="en-US" dirty="0"/>
              <a:t> usage</a:t>
            </a:r>
          </a:p>
          <a:p>
            <a:pPr lvl="1"/>
            <a:r>
              <a:rPr lang="en-US" dirty="0"/>
              <a:t>Must make a QT source code copy available for customers</a:t>
            </a:r>
          </a:p>
          <a:p>
            <a:pPr lvl="1"/>
            <a:r>
              <a:rPr lang="en-US" dirty="0"/>
              <a:t>QT source code modifications aren’t proprietary</a:t>
            </a:r>
          </a:p>
          <a:p>
            <a:pPr lvl="1"/>
            <a:r>
              <a:rPr lang="en-US" dirty="0"/>
              <a:t>Must make “open” consumer devices</a:t>
            </a:r>
          </a:p>
          <a:p>
            <a:pPr lvl="1"/>
            <a:r>
              <a:rPr lang="en-US" dirty="0"/>
              <a:t>For Digital Rights Management see (L)GPL FAQ</a:t>
            </a:r>
          </a:p>
          <a:p>
            <a:pPr lvl="1"/>
            <a:r>
              <a:rPr lang="en-US" dirty="0"/>
              <a:t>Special consideration should be taken when attempting to enforce software patents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40401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Current Focus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726858491"/>
              </p:ext>
            </p:extLst>
          </p:nvPr>
        </p:nvGraphicFramePr>
        <p:xfrm>
          <a:off x="838200" y="1388259"/>
          <a:ext cx="9578541" cy="5245411"/>
        </p:xfrm>
        <a:graphic>
          <a:graphicData uri="http://schemas.openxmlformats.org/drawingml/2006/table">
            <a:tbl>
              <a:tblPr firstRow="1" bandRow="1">
                <a:tableStyleId>{073A0DAA-6AF3-43AB-8588-CEC1D06C72B9}</a:tableStyleId>
              </a:tblPr>
              <a:tblGrid>
                <a:gridCol w="8748252">
                  <a:extLst>
                    <a:ext uri="{9D8B030D-6E8A-4147-A177-3AD203B41FA5}">
                      <a16:colId xmlns:a16="http://schemas.microsoft.com/office/drawing/2014/main" val="664272071"/>
                    </a:ext>
                  </a:extLst>
                </a:gridCol>
                <a:gridCol w="830289">
                  <a:extLst>
                    <a:ext uri="{9D8B030D-6E8A-4147-A177-3AD203B41FA5}">
                      <a16:colId xmlns:a16="http://schemas.microsoft.com/office/drawing/2014/main" val="4136482081"/>
                    </a:ext>
                  </a:extLst>
                </a:gridCol>
              </a:tblGrid>
              <a:tr h="373387">
                <a:tc>
                  <a:txBody>
                    <a:bodyPr/>
                    <a:lstStyle/>
                    <a:p>
                      <a:pPr algn="ctr"/>
                      <a:r>
                        <a:rPr lang="en-US" dirty="0"/>
                        <a:t>Description</a:t>
                      </a:r>
                    </a:p>
                  </a:txBody>
                  <a:tcPr/>
                </a:tc>
                <a:tc>
                  <a:txBody>
                    <a:bodyPr/>
                    <a:lstStyle/>
                    <a:p>
                      <a:pPr algn="ctr"/>
                      <a:r>
                        <a:rPr lang="en-US" dirty="0"/>
                        <a:t>Date</a:t>
                      </a:r>
                    </a:p>
                  </a:txBody>
                  <a:tcPr/>
                </a:tc>
                <a:extLst>
                  <a:ext uri="{0D108BD9-81ED-4DB2-BD59-A6C34878D82A}">
                    <a16:rowId xmlns:a16="http://schemas.microsoft.com/office/drawing/2014/main" val="3205115840"/>
                  </a:ext>
                </a:extLst>
              </a:tr>
              <a:tr h="373387">
                <a:tc>
                  <a:txBody>
                    <a:bodyPr/>
                    <a:lstStyle/>
                    <a:p>
                      <a:r>
                        <a:rPr lang="en-US" sz="1200" dirty="0"/>
                        <a:t>Porting to C++ from Java, creating project framework/documentation, and working through project logistics.</a:t>
                      </a:r>
                    </a:p>
                  </a:txBody>
                  <a:tcPr/>
                </a:tc>
                <a:tc>
                  <a:txBody>
                    <a:bodyPr/>
                    <a:lstStyle/>
                    <a:p>
                      <a:pPr algn="ctr"/>
                      <a:r>
                        <a:rPr lang="en-US" sz="1200" dirty="0"/>
                        <a:t>8/17</a:t>
                      </a:r>
                    </a:p>
                  </a:txBody>
                  <a:tcPr/>
                </a:tc>
                <a:extLst>
                  <a:ext uri="{0D108BD9-81ED-4DB2-BD59-A6C34878D82A}">
                    <a16:rowId xmlns:a16="http://schemas.microsoft.com/office/drawing/2014/main" val="4136519562"/>
                  </a:ext>
                </a:extLst>
              </a:tr>
              <a:tr h="391380">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20465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To-Do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89569264"/>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773129">
                  <a:extLst>
                    <a:ext uri="{9D8B030D-6E8A-4147-A177-3AD203B41FA5}">
                      <a16:colId xmlns:a16="http://schemas.microsoft.com/office/drawing/2014/main" val="664272071"/>
                    </a:ext>
                  </a:extLst>
                </a:gridCol>
                <a:gridCol w="5805413">
                  <a:extLst>
                    <a:ext uri="{9D8B030D-6E8A-4147-A177-3AD203B41FA5}">
                      <a16:colId xmlns:a16="http://schemas.microsoft.com/office/drawing/2014/main" val="703600638"/>
                    </a:ext>
                  </a:extLst>
                </a:gridCol>
              </a:tblGrid>
              <a:tr h="373387">
                <a:tc>
                  <a:txBody>
                    <a:bodyPr/>
                    <a:lstStyle/>
                    <a:p>
                      <a:pPr algn="ctr"/>
                      <a:r>
                        <a:rPr lang="en-US" dirty="0"/>
                        <a:t>What?</a:t>
                      </a:r>
                    </a:p>
                  </a:txBody>
                  <a:tcPr/>
                </a:tc>
                <a:tc>
                  <a:txBody>
                    <a:bodyPr/>
                    <a:lstStyle/>
                    <a:p>
                      <a:pPr algn="ctr"/>
                      <a:r>
                        <a:rPr lang="en-US" dirty="0"/>
                        <a:t>Why?</a:t>
                      </a:r>
                    </a:p>
                  </a:txBody>
                  <a:tcPr/>
                </a:tc>
                <a:extLst>
                  <a:ext uri="{0D108BD9-81ED-4DB2-BD59-A6C34878D82A}">
                    <a16:rowId xmlns:a16="http://schemas.microsoft.com/office/drawing/2014/main" val="3205115840"/>
                  </a:ext>
                </a:extLst>
              </a:tr>
              <a:tr h="373387">
                <a:tc>
                  <a:txBody>
                    <a:bodyPr/>
                    <a:lstStyle/>
                    <a:p>
                      <a:r>
                        <a:rPr lang="en-US" sz="1200" dirty="0"/>
                        <a:t>Learn how telescope camera measures brightness.</a:t>
                      </a:r>
                    </a:p>
                  </a:txBody>
                  <a:tcPr/>
                </a:tc>
                <a:tc>
                  <a:txBody>
                    <a:bodyPr/>
                    <a:lstStyle/>
                    <a:p>
                      <a:r>
                        <a:rPr lang="en-US" sz="1200" dirty="0"/>
                        <a:t>Make sure method used in COMPASS is as accurate as possible</a:t>
                      </a:r>
                    </a:p>
                  </a:txBody>
                  <a:tcPr/>
                </a:tc>
                <a:extLst>
                  <a:ext uri="{0D108BD9-81ED-4DB2-BD59-A6C34878D82A}">
                    <a16:rowId xmlns:a16="http://schemas.microsoft.com/office/drawing/2014/main" val="4136519562"/>
                  </a:ext>
                </a:extLst>
              </a:tr>
              <a:tr h="373387">
                <a:tc>
                  <a:txBody>
                    <a:bodyPr/>
                    <a:lstStyle/>
                    <a:p>
                      <a:r>
                        <a:rPr lang="en-US" sz="1200" dirty="0"/>
                        <a:t>Learn blender (Material properties, model simplification).</a:t>
                      </a:r>
                    </a:p>
                  </a:txBody>
                  <a:tcPr/>
                </a:tc>
                <a:tc>
                  <a:txBody>
                    <a:bodyPr/>
                    <a:lstStyle/>
                    <a:p>
                      <a:r>
                        <a:rPr lang="en-US" sz="1200" dirty="0"/>
                        <a:t>Generate accurate models for simulations</a:t>
                      </a:r>
                    </a:p>
                  </a:txBody>
                  <a:tcPr/>
                </a:tc>
                <a:extLst>
                  <a:ext uri="{0D108BD9-81ED-4DB2-BD59-A6C34878D82A}">
                    <a16:rowId xmlns:a16="http://schemas.microsoft.com/office/drawing/2014/main" val="4985029"/>
                  </a:ext>
                </a:extLst>
              </a:tr>
              <a:tr h="373387">
                <a:tc>
                  <a:txBody>
                    <a:bodyPr/>
                    <a:lstStyle/>
                    <a:p>
                      <a:r>
                        <a:rPr lang="en-US" sz="1200" dirty="0"/>
                        <a:t>Make sure RSO Center of Mass is at the origin.</a:t>
                      </a:r>
                    </a:p>
                  </a:txBody>
                  <a:tcPr/>
                </a:tc>
                <a:tc>
                  <a:txBody>
                    <a:bodyPr/>
                    <a:lstStyle/>
                    <a:p>
                      <a:r>
                        <a:rPr lang="en-US" sz="1200" dirty="0"/>
                        <a:t>Make sure RSO’s are rotating about the correct axis. Do this in CAD or with blender.</a:t>
                      </a:r>
                    </a:p>
                  </a:txBody>
                  <a:tcPr/>
                </a:tc>
                <a:extLst>
                  <a:ext uri="{0D108BD9-81ED-4DB2-BD59-A6C34878D82A}">
                    <a16:rowId xmlns:a16="http://schemas.microsoft.com/office/drawing/2014/main" val="1802610826"/>
                  </a:ext>
                </a:extLst>
              </a:tr>
              <a:tr h="373387">
                <a:tc>
                  <a:txBody>
                    <a:bodyPr/>
                    <a:lstStyle/>
                    <a:p>
                      <a:r>
                        <a:rPr lang="en-US" sz="1200" dirty="0"/>
                        <a:t>Work with SDC RADSat.</a:t>
                      </a:r>
                    </a:p>
                  </a:txBody>
                  <a:tcPr/>
                </a:tc>
                <a:tc>
                  <a:txBody>
                    <a:bodyPr/>
                    <a:lstStyle/>
                    <a:p>
                      <a:r>
                        <a:rPr lang="en-US" sz="1200" dirty="0"/>
                        <a:t>We give them info. They provide a satellite to observer that we have info on.</a:t>
                      </a:r>
                    </a:p>
                  </a:txBody>
                  <a:tcPr/>
                </a:tc>
                <a:extLst>
                  <a:ext uri="{0D108BD9-81ED-4DB2-BD59-A6C34878D82A}">
                    <a16:rowId xmlns:a16="http://schemas.microsoft.com/office/drawing/2014/main" val="2832993222"/>
                  </a:ext>
                </a:extLst>
              </a:tr>
              <a:tr h="373387">
                <a:tc>
                  <a:txBody>
                    <a:bodyPr/>
                    <a:lstStyle/>
                    <a:p>
                      <a:r>
                        <a:rPr lang="en-US" sz="1200" dirty="0"/>
                        <a:t>How OBJ handles materials.</a:t>
                      </a:r>
                    </a:p>
                  </a:txBody>
                  <a:tcPr/>
                </a:tc>
                <a:tc>
                  <a:txBody>
                    <a:bodyPr/>
                    <a:lstStyle/>
                    <a:p>
                      <a:r>
                        <a:rPr lang="en-US" sz="1200" dirty="0"/>
                        <a:t>More accurate models in program.</a:t>
                      </a:r>
                    </a:p>
                  </a:txBody>
                  <a:tcPr/>
                </a:tc>
                <a:extLst>
                  <a:ext uri="{0D108BD9-81ED-4DB2-BD59-A6C34878D82A}">
                    <a16:rowId xmlns:a16="http://schemas.microsoft.com/office/drawing/2014/main" val="4041567804"/>
                  </a:ext>
                </a:extLst>
              </a:tr>
              <a:tr h="373387">
                <a:tc>
                  <a:txBody>
                    <a:bodyPr/>
                    <a:lstStyle/>
                    <a:p>
                      <a:r>
                        <a:rPr lang="en-US" sz="1200" dirty="0"/>
                        <a:t>Update Documentation</a:t>
                      </a:r>
                    </a:p>
                  </a:txBody>
                  <a:tcPr/>
                </a:tc>
                <a:tc>
                  <a:txBody>
                    <a:bodyPr/>
                    <a:lstStyle/>
                    <a:p>
                      <a:r>
                        <a:rPr lang="en-US" sz="1200" dirty="0"/>
                        <a:t>README and Dev Guide. </a:t>
                      </a:r>
                      <a:r>
                        <a:rPr lang="en-US" sz="800" dirty="0">
                          <a:hlinkClick r:id="rId4"/>
                        </a:rPr>
                        <a:t>https://stackoverflow.com/questions/2304863/how-to-write-a-good-readme</a:t>
                      </a:r>
                      <a:r>
                        <a:rPr lang="en-US" sz="8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754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General Software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874527099"/>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Added performance, more OpenGL support</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93144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GUI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22017042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Allow user to rotate camera.</a:t>
                      </a:r>
                    </a:p>
                  </a:txBody>
                  <a:tcPr/>
                </a:tc>
                <a:tc>
                  <a:txBody>
                    <a:bodyPr/>
                    <a:lstStyle/>
                    <a:p>
                      <a:r>
                        <a:rPr lang="en-US" sz="1200" dirty="0"/>
                        <a:t>See RSO from all angles. Default position will be telescope view</a:t>
                      </a:r>
                    </a:p>
                  </a:txBody>
                  <a:tcPr/>
                </a:tc>
                <a:tc>
                  <a:txBody>
                    <a:bodyPr/>
                    <a:lstStyle/>
                    <a:p>
                      <a:r>
                        <a:rPr lang="en-US" sz="1200" dirty="0"/>
                        <a:t>Low</a:t>
                      </a:r>
                    </a:p>
                  </a:txBody>
                  <a:tcPr/>
                </a:tc>
                <a:extLst>
                  <a:ext uri="{0D108BD9-81ED-4DB2-BD59-A6C34878D82A}">
                    <a16:rowId xmlns:a16="http://schemas.microsoft.com/office/drawing/2014/main" val="4136519562"/>
                  </a:ext>
                </a:extLst>
              </a:tr>
              <a:tr h="373387">
                <a:tc>
                  <a:txBody>
                    <a:bodyPr/>
                    <a:lstStyle/>
                    <a:p>
                      <a:r>
                        <a:rPr lang="en-US" sz="1200" dirty="0"/>
                        <a:t>User can access different “rendering modes”</a:t>
                      </a:r>
                    </a:p>
                  </a:txBody>
                  <a:tcPr/>
                </a:tc>
                <a:tc>
                  <a:txBody>
                    <a:bodyPr/>
                    <a:lstStyle/>
                    <a:p>
                      <a:r>
                        <a:rPr lang="en-US" sz="1200" dirty="0"/>
                        <a:t>Telescope view or up-close view. Different program implementations.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output console.</a:t>
                      </a:r>
                    </a:p>
                  </a:txBody>
                  <a:tcPr/>
                </a:tc>
                <a:tc>
                  <a:txBody>
                    <a:bodyPr/>
                    <a:lstStyle/>
                    <a:p>
                      <a:r>
                        <a:rPr lang="en-US" sz="1200" dirty="0"/>
                        <a:t>Useful for debugging and being aware of the program’s status.</a:t>
                      </a:r>
                    </a:p>
                  </a:txBody>
                  <a:tcPr/>
                </a:tc>
                <a:tc>
                  <a:txBody>
                    <a:bodyPr/>
                    <a:lstStyle/>
                    <a:p>
                      <a:r>
                        <a:rPr lang="en-US" sz="1200" dirty="0"/>
                        <a:t>Medium</a:t>
                      </a:r>
                    </a:p>
                  </a:txBody>
                  <a:tcPr/>
                </a:tc>
                <a:extLst>
                  <a:ext uri="{0D108BD9-81ED-4DB2-BD59-A6C34878D82A}">
                    <a16:rowId xmlns:a16="http://schemas.microsoft.com/office/drawing/2014/main" val="1802610826"/>
                  </a:ext>
                </a:extLst>
              </a:tr>
              <a:tr h="373387">
                <a:tc>
                  <a:txBody>
                    <a:bodyPr/>
                    <a:lstStyle/>
                    <a:p>
                      <a:r>
                        <a:rPr lang="en-US" sz="1200" dirty="0"/>
                        <a:t>Graphing Mode</a:t>
                      </a:r>
                    </a:p>
                  </a:txBody>
                  <a:tcPr/>
                </a:tc>
                <a:tc>
                  <a:txBody>
                    <a:bodyPr/>
                    <a:lstStyle/>
                    <a:p>
                      <a:r>
                        <a:rPr lang="en-US" sz="1200" dirty="0"/>
                        <a:t>Load and view photometry data graphed on its own. (Show other sim data)</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Live Graph</a:t>
                      </a:r>
                    </a:p>
                  </a:txBody>
                  <a:tcPr/>
                </a:tc>
                <a:tc>
                  <a:txBody>
                    <a:bodyPr/>
                    <a:lstStyle/>
                    <a:p>
                      <a:r>
                        <a:rPr lang="en-US" sz="1200" dirty="0"/>
                        <a:t>See brightness being graphed while you see the RSO rotate</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Search web by RSO number for TLE</a:t>
                      </a:r>
                    </a:p>
                  </a:txBody>
                  <a:tcPr/>
                </a:tc>
                <a:tc>
                  <a:txBody>
                    <a:bodyPr/>
                    <a:lstStyle/>
                    <a:p>
                      <a:r>
                        <a:rPr lang="en-US" sz="1200" dirty="0"/>
                        <a:t>Makes it easy to get latest TLE</a:t>
                      </a:r>
                    </a:p>
                  </a:txBody>
                  <a:tcPr/>
                </a:tc>
                <a:tc>
                  <a:txBody>
                    <a:bodyPr/>
                    <a:lstStyle/>
                    <a:p>
                      <a:r>
                        <a:rPr lang="en-US" sz="1200" dirty="0"/>
                        <a:t>Low</a:t>
                      </a:r>
                    </a:p>
                  </a:txBody>
                  <a:tcPr/>
                </a:tc>
                <a:extLst>
                  <a:ext uri="{0D108BD9-81ED-4DB2-BD59-A6C34878D82A}">
                    <a16:rowId xmlns:a16="http://schemas.microsoft.com/office/drawing/2014/main" val="4051028451"/>
                  </a:ext>
                </a:extLst>
              </a:tr>
              <a:tr h="373387">
                <a:tc>
                  <a:txBody>
                    <a:bodyPr/>
                    <a:lstStyle/>
                    <a:p>
                      <a:r>
                        <a:rPr lang="en-US" sz="1200" dirty="0"/>
                        <a:t>Render model when selected</a:t>
                      </a:r>
                    </a:p>
                  </a:txBody>
                  <a:tcPr/>
                </a:tc>
                <a:tc>
                  <a:txBody>
                    <a:bodyPr/>
                    <a:lstStyle/>
                    <a:p>
                      <a:r>
                        <a:rPr lang="en-US" sz="1200" dirty="0"/>
                        <a:t>Just to see it and look around. Then start the simulation or playback</a:t>
                      </a:r>
                    </a:p>
                  </a:txBody>
                  <a:tcPr/>
                </a:tc>
                <a:tc>
                  <a:txBody>
                    <a:bodyPr/>
                    <a:lstStyle/>
                    <a:p>
                      <a:r>
                        <a:rPr lang="en-US" sz="1200" dirty="0"/>
                        <a:t>Low</a:t>
                      </a:r>
                    </a:p>
                  </a:txBody>
                  <a:tcPr/>
                </a:tc>
                <a:extLst>
                  <a:ext uri="{0D108BD9-81ED-4DB2-BD59-A6C34878D82A}">
                    <a16:rowId xmlns:a16="http://schemas.microsoft.com/office/drawing/2014/main" val="1580825116"/>
                  </a:ext>
                </a:extLst>
              </a:tr>
              <a:tr h="373387">
                <a:tc>
                  <a:txBody>
                    <a:bodyPr/>
                    <a:lstStyle/>
                    <a:p>
                      <a:r>
                        <a:rPr lang="en-US" sz="1200" dirty="0"/>
                        <a:t>Resize Operations</a:t>
                      </a:r>
                    </a:p>
                  </a:txBody>
                  <a:tcPr/>
                </a:tc>
                <a:tc>
                  <a:txBody>
                    <a:bodyPr/>
                    <a:lstStyle/>
                    <a:p>
                      <a:r>
                        <a:rPr lang="en-US" sz="1200" dirty="0"/>
                        <a:t>Menu Bar, same width, GL viewport same AR, resize Graph and console.</a:t>
                      </a:r>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0504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Rendering System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624426198"/>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Render off screen</a:t>
                      </a:r>
                    </a:p>
                  </a:txBody>
                  <a:tcPr/>
                </a:tc>
                <a:tc>
                  <a:txBody>
                    <a:bodyPr/>
                    <a:lstStyle/>
                    <a:p>
                      <a:r>
                        <a:rPr lang="en-US" sz="1200" dirty="0"/>
                        <a:t>Faster, pre-calculate brightness</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Render Environment and other light sources </a:t>
                      </a:r>
                    </a:p>
                  </a:txBody>
                  <a:tcPr/>
                </a:tc>
                <a:tc>
                  <a:txBody>
                    <a:bodyPr/>
                    <a:lstStyle/>
                    <a:p>
                      <a:r>
                        <a:rPr lang="en-US" sz="1200" dirty="0"/>
                        <a:t>Improves accuracy. Aids CV implementations. (Sun, Moon, Earth, Stars)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Shadows</a:t>
                      </a:r>
                    </a:p>
                  </a:txBody>
                  <a:tcPr/>
                </a:tc>
                <a:tc>
                  <a:txBody>
                    <a:bodyPr/>
                    <a:lstStyle/>
                    <a:p>
                      <a:r>
                        <a:rPr lang="en-US" sz="1200" dirty="0"/>
                        <a:t>Accuracy</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Sphere Mapping</a:t>
                      </a:r>
                    </a:p>
                  </a:txBody>
                  <a:tcPr/>
                </a:tc>
                <a:tc>
                  <a:txBody>
                    <a:bodyPr/>
                    <a:lstStyle/>
                    <a:p>
                      <a:r>
                        <a:rPr lang="en-US" sz="1200" dirty="0"/>
                        <a:t>Accurate reflections</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Normal Mapping</a:t>
                      </a:r>
                    </a:p>
                  </a:txBody>
                  <a:tcPr/>
                </a:tc>
                <a:tc>
                  <a:txBody>
                    <a:bodyPr/>
                    <a:lstStyle/>
                    <a:p>
                      <a:r>
                        <a:rPr lang="en-US" sz="1200" dirty="0"/>
                        <a:t>More accurate surfaces and materials</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Material Properties</a:t>
                      </a:r>
                    </a:p>
                  </a:txBody>
                  <a:tcPr/>
                </a:tc>
                <a:tc>
                  <a:txBody>
                    <a:bodyPr/>
                    <a:lstStyle/>
                    <a:p>
                      <a:r>
                        <a:rPr lang="en-US" sz="1200" dirty="0"/>
                        <a:t>Accurate BRDF Data, etc. Make sure models are as accurate as possible</a:t>
                      </a:r>
                    </a:p>
                  </a:txBody>
                  <a:tcPr/>
                </a:tc>
                <a:tc>
                  <a:txBody>
                    <a:bodyPr/>
                    <a:lstStyle/>
                    <a:p>
                      <a:r>
                        <a:rPr lang="en-US" sz="1200" dirty="0"/>
                        <a:t>High</a:t>
                      </a:r>
                    </a:p>
                  </a:txBody>
                  <a:tcPr/>
                </a:tc>
                <a:extLst>
                  <a:ext uri="{0D108BD9-81ED-4DB2-BD59-A6C34878D82A}">
                    <a16:rowId xmlns:a16="http://schemas.microsoft.com/office/drawing/2014/main" val="4051028451"/>
                  </a:ext>
                </a:extLst>
              </a:tr>
              <a:tr h="373387">
                <a:tc>
                  <a:txBody>
                    <a:bodyPr/>
                    <a:lstStyle/>
                    <a:p>
                      <a:r>
                        <a:rPr lang="en-US" sz="1200" dirty="0"/>
                        <a:t>Texture Coordinate Mapping</a:t>
                      </a:r>
                    </a:p>
                  </a:txBody>
                  <a:tcPr/>
                </a:tc>
                <a:tc>
                  <a:txBody>
                    <a:bodyPr/>
                    <a:lstStyle/>
                    <a:p>
                      <a:r>
                        <a:rPr lang="en-US" sz="1200" dirty="0"/>
                        <a:t>Apply textures to the satellites</a:t>
                      </a:r>
                    </a:p>
                  </a:txBody>
                  <a:tcPr/>
                </a:tc>
                <a:tc>
                  <a:txBody>
                    <a:bodyPr/>
                    <a:lstStyle/>
                    <a:p>
                      <a:r>
                        <a:rPr lang="en-US" sz="1200" dirty="0"/>
                        <a:t>High</a:t>
                      </a:r>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65774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Simulation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4279401931"/>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Model telescope and camera.</a:t>
                      </a:r>
                    </a:p>
                  </a:txBody>
                  <a:tcPr/>
                </a:tc>
                <a:tc>
                  <a:txBody>
                    <a:bodyPr/>
                    <a:lstStyle/>
                    <a:p>
                      <a:r>
                        <a:rPr lang="en-US" sz="1200" dirty="0"/>
                        <a:t>Increased accuracy. (Optical distortion, binning, noise, etc.)</a:t>
                      </a:r>
                    </a:p>
                  </a:txBody>
                  <a:tcPr/>
                </a:tc>
                <a:tc>
                  <a:txBody>
                    <a:bodyPr/>
                    <a:lstStyle/>
                    <a:p>
                      <a:r>
                        <a:rPr lang="en-US" sz="1200" dirty="0"/>
                        <a:t>Medium</a:t>
                      </a:r>
                    </a:p>
                  </a:txBody>
                  <a:tcPr/>
                </a:tc>
                <a:extLst>
                  <a:ext uri="{0D108BD9-81ED-4DB2-BD59-A6C34878D82A}">
                    <a16:rowId xmlns:a16="http://schemas.microsoft.com/office/drawing/2014/main" val="4136519562"/>
                  </a:ext>
                </a:extLst>
              </a:tr>
              <a:tr h="373387">
                <a:tc>
                  <a:txBody>
                    <a:bodyPr/>
                    <a:lstStyle/>
                    <a:p>
                      <a:r>
                        <a:rPr lang="en-US" sz="1200" dirty="0"/>
                        <a:t>Model orbital motion of the RSO.</a:t>
                      </a:r>
                    </a:p>
                  </a:txBody>
                  <a:tcPr/>
                </a:tc>
                <a:tc>
                  <a:txBody>
                    <a:bodyPr/>
                    <a:lstStyle/>
                    <a:p>
                      <a:r>
                        <a:rPr lang="en-US" sz="1200" dirty="0"/>
                        <a:t>Use to adjust brightness and account for apparent rotation due to motion. </a:t>
                      </a:r>
                    </a:p>
                  </a:txBody>
                  <a:tcPr/>
                </a:tc>
                <a:tc>
                  <a:txBody>
                    <a:bodyPr/>
                    <a:lstStyle/>
                    <a:p>
                      <a:r>
                        <a:rPr lang="en-US" sz="1200" dirty="0"/>
                        <a:t>High</a:t>
                      </a:r>
                    </a:p>
                  </a:txBody>
                  <a:tcPr/>
                </a:tc>
                <a:extLst>
                  <a:ext uri="{0D108BD9-81ED-4DB2-BD59-A6C34878D82A}">
                    <a16:rowId xmlns:a16="http://schemas.microsoft.com/office/drawing/2014/main" val="4985029"/>
                  </a:ext>
                </a:extLst>
              </a:tr>
              <a:tr h="373387">
                <a:tc>
                  <a:txBody>
                    <a:bodyPr/>
                    <a:lstStyle/>
                    <a:p>
                      <a:r>
                        <a:rPr lang="en-US" sz="1200" dirty="0"/>
                        <a:t>Create accurate brightness model</a:t>
                      </a:r>
                    </a:p>
                  </a:txBody>
                  <a:tcPr/>
                </a:tc>
                <a:tc>
                  <a:txBody>
                    <a:bodyPr/>
                    <a:lstStyle/>
                    <a:p>
                      <a:r>
                        <a:rPr lang="en-US" sz="1200" dirty="0"/>
                        <a:t>Purpose of program. </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Generate attitude from photometry</a:t>
                      </a:r>
                    </a:p>
                  </a:txBody>
                  <a:tcPr/>
                </a:tc>
                <a:tc>
                  <a:txBody>
                    <a:bodyPr/>
                    <a:lstStyle/>
                    <a:p>
                      <a:r>
                        <a:rPr lang="en-US" sz="1200" dirty="0"/>
                        <a:t>Purpose of program</a:t>
                      </a:r>
                    </a:p>
                  </a:txBody>
                  <a:tcPr/>
                </a:tc>
                <a:tc>
                  <a:txBody>
                    <a:bodyPr/>
                    <a:lstStyle/>
                    <a:p>
                      <a:r>
                        <a:rPr lang="en-US" sz="1200" dirty="0"/>
                        <a:t>High</a:t>
                      </a:r>
                    </a:p>
                  </a:txBody>
                  <a:tcPr/>
                </a:tc>
                <a:extLst>
                  <a:ext uri="{0D108BD9-81ED-4DB2-BD59-A6C34878D82A}">
                    <a16:rowId xmlns:a16="http://schemas.microsoft.com/office/drawing/2014/main" val="2832993222"/>
                  </a:ext>
                </a:extLst>
              </a:tr>
              <a:tr h="373387">
                <a:tc>
                  <a:txBody>
                    <a:bodyPr/>
                    <a:lstStyle/>
                    <a:p>
                      <a:r>
                        <a:rPr lang="en-US" sz="1200" dirty="0"/>
                        <a:t>Shape and Attitude from photometry</a:t>
                      </a:r>
                    </a:p>
                  </a:txBody>
                  <a:tcPr/>
                </a:tc>
                <a:tc>
                  <a:txBody>
                    <a:bodyPr/>
                    <a:lstStyle/>
                    <a:p>
                      <a:r>
                        <a:rPr lang="en-US" sz="1200" dirty="0"/>
                        <a:t>Secondary purpose if possible</a:t>
                      </a:r>
                    </a:p>
                  </a:txBody>
                  <a:tcPr/>
                </a:tc>
                <a:tc>
                  <a:txBody>
                    <a:bodyPr/>
                    <a:lstStyle/>
                    <a:p>
                      <a:r>
                        <a:rPr lang="en-US" sz="1200" dirty="0"/>
                        <a:t>Medium</a:t>
                      </a:r>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92293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Solution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479221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2203</TotalTime>
  <Words>1965</Words>
  <Application>Microsoft Office PowerPoint</Application>
  <PresentationFormat>Widescreen</PresentationFormat>
  <Paragraphs>460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COMPASS</vt:lpstr>
      <vt:lpstr>Near-Term Tasking</vt:lpstr>
      <vt:lpstr>Current Focus</vt:lpstr>
      <vt:lpstr>To-Do List</vt:lpstr>
      <vt:lpstr>General Software Updates</vt:lpstr>
      <vt:lpstr>GUI Updates</vt:lpstr>
      <vt:lpstr>Rendering System Updates</vt:lpstr>
      <vt:lpstr>Simulation Updates</vt:lpstr>
      <vt:lpstr> Solution Discussion</vt:lpstr>
      <vt:lpstr>User Interface - Functionality</vt:lpstr>
      <vt:lpstr>User Interface - Design</vt:lpstr>
      <vt:lpstr>PowerPoint Presentation</vt:lpstr>
      <vt:lpstr>PowerPoint Presentation</vt:lpstr>
      <vt:lpstr>PowerPoint Presentation</vt:lpstr>
      <vt:lpstr>PowerPoint Presentation</vt:lpstr>
      <vt:lpstr>Rendering the RSO</vt:lpstr>
      <vt:lpstr>Rendering the RSO</vt:lpstr>
      <vt:lpstr>Modeling the RSO</vt:lpstr>
      <vt:lpstr>Rendering the Environment</vt:lpstr>
      <vt:lpstr>Generating Photometry Curves</vt:lpstr>
      <vt:lpstr>Reconstructing RSO Attitude/Rotation</vt:lpstr>
      <vt:lpstr>Shape Determination</vt:lpstr>
      <vt:lpstr> Miscellaneous</vt:lpstr>
      <vt:lpstr>Resources</vt:lpstr>
      <vt:lpstr>Helpful Links</vt:lpstr>
      <vt:lpstr>Legal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87</cp:revision>
  <dcterms:created xsi:type="dcterms:W3CDTF">2017-08-11T14:45:09Z</dcterms:created>
  <dcterms:modified xsi:type="dcterms:W3CDTF">2017-08-14T04:17:35Z</dcterms:modified>
</cp:coreProperties>
</file>