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61" r:id="rId3"/>
    <p:sldId id="257" r:id="rId4"/>
    <p:sldId id="263" r:id="rId5"/>
    <p:sldId id="260" r:id="rId6"/>
    <p:sldId id="264" r:id="rId7"/>
    <p:sldId id="265" r:id="rId8"/>
    <p:sldId id="262" r:id="rId9"/>
    <p:sldId id="266" r:id="rId10"/>
    <p:sldId id="268"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8" autoAdjust="0"/>
  </p:normalViewPr>
  <p:slideViewPr>
    <p:cSldViewPr snapToGrid="0">
      <p:cViewPr varScale="1">
        <p:scale>
          <a:sx n="79" d="100"/>
          <a:sy n="79" d="100"/>
        </p:scale>
        <p:origin x="7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9CC2D-C996-4891-89D6-DDA04078794E}" type="datetimeFigureOut">
              <a:rPr lang="en-US" smtClean="0"/>
              <a:t>6/29/2017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72033-7378-40D6-8FE1-6709E84BCD59}" type="slidenum">
              <a:rPr lang="en-US" smtClean="0"/>
              <a:t>‹#›</a:t>
            </a:fld>
            <a:endParaRPr lang="en-US"/>
          </a:p>
        </p:txBody>
      </p:sp>
    </p:spTree>
    <p:extLst>
      <p:ext uri="{BB962C8B-B14F-4D97-AF65-F5344CB8AC3E}">
        <p14:creationId xmlns:p14="http://schemas.microsoft.com/office/powerpoint/2010/main" val="45993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472033-7378-40D6-8FE1-6709E84BCD59}" type="slidenum">
              <a:rPr lang="en-US" smtClean="0"/>
              <a:t>13</a:t>
            </a:fld>
            <a:endParaRPr lang="en-US"/>
          </a:p>
        </p:txBody>
      </p:sp>
    </p:spTree>
    <p:extLst>
      <p:ext uri="{BB962C8B-B14F-4D97-AF65-F5344CB8AC3E}">
        <p14:creationId xmlns:p14="http://schemas.microsoft.com/office/powerpoint/2010/main" val="336982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35804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97825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15714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150527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771BD2-2EDC-4A32-BF37-6474222A526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163085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771BD2-2EDC-4A32-BF37-6474222A526D}"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58987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771BD2-2EDC-4A32-BF37-6474222A526D}" type="datetimeFigureOut">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82147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771BD2-2EDC-4A32-BF37-6474222A526D}" type="datetimeFigureOut">
              <a:rPr lang="en-US" smtClean="0"/>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273458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71BD2-2EDC-4A32-BF37-6474222A526D}" type="datetimeFigureOut">
              <a:rPr lang="en-US" smtClean="0"/>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293873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771BD2-2EDC-4A32-BF37-6474222A526D}"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36987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771BD2-2EDC-4A32-BF37-6474222A526D}"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418688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71BD2-2EDC-4A32-BF37-6474222A526D}" type="datetimeFigureOut">
              <a:rPr lang="en-US" smtClean="0"/>
              <a:t>6/29/2017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3EAB2-5206-4864-89DE-8EECC22425E7}" type="slidenum">
              <a:rPr lang="en-US" smtClean="0"/>
              <a:t>‹#›</a:t>
            </a:fld>
            <a:endParaRPr lang="en-US"/>
          </a:p>
        </p:txBody>
      </p:sp>
    </p:spTree>
    <p:extLst>
      <p:ext uri="{BB962C8B-B14F-4D97-AF65-F5344CB8AC3E}">
        <p14:creationId xmlns:p14="http://schemas.microsoft.com/office/powerpoint/2010/main" val="30264239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sz="2000" dirty="0"/>
              <a:t>Computational Photometry Analyzer for Small Satellites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157029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p:txBody>
          <a:bodyPr>
            <a:normAutofit/>
          </a:bodyPr>
          <a:lstStyle/>
          <a:p>
            <a:r>
              <a:rPr lang="en-US" dirty="0"/>
              <a:t>User Interface:</a:t>
            </a:r>
          </a:p>
          <a:p>
            <a:pPr lvl="1"/>
            <a:r>
              <a:rPr lang="en-US" dirty="0"/>
              <a:t>Load a model of an RSO and its TLE into the program</a:t>
            </a:r>
          </a:p>
          <a:p>
            <a:pPr lvl="1"/>
            <a:r>
              <a:rPr lang="en-US" dirty="0"/>
              <a:t>Specify simulation parameters and render immediately (No photometry data generated) according to rotation/orientation parameters from the user</a:t>
            </a:r>
          </a:p>
          <a:p>
            <a:pPr lvl="1"/>
            <a:r>
              <a:rPr lang="en-US" dirty="0"/>
              <a:t>User can load an RSO, TLE, rotation/orientation, and time parameters and run a simulation to generate a photometry curve. This photometry curve can be viewed side-by-side with a rendering of the RSO to provide a means of visually correlating the data to the orientation of the RSO. </a:t>
            </a:r>
          </a:p>
          <a:p>
            <a:pPr lvl="1"/>
            <a:r>
              <a:rPr lang="en-US" dirty="0"/>
              <a:t>User can load an RSO model, TLE, and time-stamped photometry curve and the program will attempt to reconstruct the RSO’s orientation/rotation. It will produce a visual rendering of the RSO based on the input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82799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p:txBody>
          <a:bodyPr>
            <a:normAutofit/>
          </a:bodyPr>
          <a:lstStyle/>
          <a:p>
            <a:r>
              <a:rPr lang="en-US" dirty="0"/>
              <a:t>Shape Determination:</a:t>
            </a:r>
          </a:p>
          <a:p>
            <a:pPr lvl="1"/>
            <a:r>
              <a:rPr lang="en-US" dirty="0"/>
              <a:t>Have not looked into this yet. I have no clue at this point :p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35181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p>
        </p:txBody>
      </p:sp>
      <p:sp>
        <p:nvSpPr>
          <p:cNvPr id="3" name="Content Placeholder 2"/>
          <p:cNvSpPr>
            <a:spLocks noGrp="1"/>
          </p:cNvSpPr>
          <p:nvPr>
            <p:ph idx="1"/>
          </p:nvPr>
        </p:nvSpPr>
        <p:spPr/>
        <p:txBody>
          <a:bodyPr>
            <a:normAutofit fontScale="85000" lnSpcReduction="20000"/>
          </a:bodyPr>
          <a:lstStyle/>
          <a:p>
            <a:r>
              <a:rPr lang="en-US" dirty="0"/>
              <a:t>Written in Java (because I used it for my CS225 project). Will start porting to C++ soon for added performance, using QT windowing/GUI system, OpenGL originally built for C++, and because there’s more support for OpenGL C++ than there is for Java.</a:t>
            </a:r>
          </a:p>
          <a:p>
            <a:r>
              <a:rPr lang="en-US" dirty="0"/>
              <a:t>Current Capabilities: </a:t>
            </a:r>
          </a:p>
          <a:p>
            <a:pPr lvl="1"/>
            <a:r>
              <a:rPr lang="en-US" dirty="0"/>
              <a:t>loads any STL, AMF, or OBJ model file. </a:t>
            </a:r>
          </a:p>
          <a:p>
            <a:pPr lvl="1"/>
            <a:r>
              <a:rPr lang="en-US" dirty="0"/>
              <a:t>User-set initial orientation/rotation of RSO, pass duration, and sample rate.</a:t>
            </a:r>
          </a:p>
          <a:p>
            <a:pPr lvl="1"/>
            <a:r>
              <a:rPr lang="en-US" dirty="0"/>
              <a:t>Renders RSO according to input parameters.</a:t>
            </a:r>
          </a:p>
          <a:p>
            <a:pPr lvl="1"/>
            <a:r>
              <a:rPr lang="en-US" dirty="0"/>
              <a:t>Measures brightness of RSO (based on pixel color values). Relative change in brightness is accurate, but these don’t correlate to actual units yet…</a:t>
            </a:r>
          </a:p>
          <a:p>
            <a:pPr lvl="1"/>
            <a:r>
              <a:rPr lang="en-US" dirty="0"/>
              <a:t>Displays live graph as RSO is rendered. Saves brightness data and allows it to be graphed again later within the program.</a:t>
            </a:r>
          </a:p>
          <a:p>
            <a:pPr lvl="1"/>
            <a:r>
              <a:rPr lang="en-US" dirty="0"/>
              <a:t>Camera orientation is fixed. In the future, this will be set according to the relative locations of the satellite and observer.</a:t>
            </a:r>
          </a:p>
          <a:p>
            <a:pPr lvl="1"/>
            <a:r>
              <a:rPr lang="en-US" dirty="0"/>
              <a:t>Orbital motion of satellite is not modelled yet. Buttons are there just for show at this point, but I was working implementing this towards the end of the previous semester.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322536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206" t="4593"/>
          <a:stretch/>
        </p:blipFill>
        <p:spPr>
          <a:xfrm>
            <a:off x="0" y="0"/>
            <a:ext cx="9892224" cy="6858000"/>
          </a:xfrm>
          <a:prstGeom prst="rect">
            <a:avLst/>
          </a:prstGeom>
        </p:spPr>
      </p:pic>
      <p:grpSp>
        <p:nvGrpSpPr>
          <p:cNvPr id="18" name="Group 17"/>
          <p:cNvGrpSpPr/>
          <p:nvPr/>
        </p:nvGrpSpPr>
        <p:grpSpPr>
          <a:xfrm>
            <a:off x="1591056" y="345983"/>
            <a:ext cx="2371344" cy="307777"/>
            <a:chOff x="1591056" y="345983"/>
            <a:chExt cx="2371344" cy="307777"/>
          </a:xfrm>
        </p:grpSpPr>
        <p:cxnSp>
          <p:nvCxnSpPr>
            <p:cNvPr id="13" name="Straight Arrow Connector 12"/>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42160" y="345983"/>
              <a:ext cx="1920240" cy="307777"/>
            </a:xfrm>
            <a:prstGeom prst="rect">
              <a:avLst/>
            </a:prstGeom>
            <a:noFill/>
          </p:spPr>
          <p:txBody>
            <a:bodyPr wrap="square" rtlCol="0">
              <a:spAutoFit/>
            </a:bodyPr>
            <a:lstStyle/>
            <a:p>
              <a:r>
                <a:rPr lang="en-US" sz="1400" dirty="0"/>
                <a:t>Select RSO Model</a:t>
              </a:r>
            </a:p>
          </p:txBody>
        </p:sp>
      </p:grpSp>
      <p:grpSp>
        <p:nvGrpSpPr>
          <p:cNvPr id="19" name="Group 18"/>
          <p:cNvGrpSpPr/>
          <p:nvPr/>
        </p:nvGrpSpPr>
        <p:grpSpPr>
          <a:xfrm>
            <a:off x="1591056" y="999743"/>
            <a:ext cx="2371344" cy="738664"/>
            <a:chOff x="1591056" y="345983"/>
            <a:chExt cx="2371344" cy="738664"/>
          </a:xfrm>
        </p:grpSpPr>
        <p:cxnSp>
          <p:nvCxnSpPr>
            <p:cNvPr id="20" name="Straight Arrow Connector 19"/>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42160" y="345983"/>
              <a:ext cx="1920240" cy="738664"/>
            </a:xfrm>
            <a:prstGeom prst="rect">
              <a:avLst/>
            </a:prstGeom>
            <a:noFill/>
          </p:spPr>
          <p:txBody>
            <a:bodyPr wrap="square" rtlCol="0">
              <a:spAutoFit/>
            </a:bodyPr>
            <a:lstStyle/>
            <a:p>
              <a:r>
                <a:rPr lang="en-US" sz="1400" dirty="0"/>
                <a:t>Set Rotation axes for initial orientation and angular velocity</a:t>
              </a:r>
            </a:p>
          </p:txBody>
        </p:sp>
      </p:grpSp>
      <p:grpSp>
        <p:nvGrpSpPr>
          <p:cNvPr id="22" name="Group 21"/>
          <p:cNvGrpSpPr/>
          <p:nvPr/>
        </p:nvGrpSpPr>
        <p:grpSpPr>
          <a:xfrm>
            <a:off x="1591056" y="1934598"/>
            <a:ext cx="2371344" cy="738664"/>
            <a:chOff x="1591056" y="345983"/>
            <a:chExt cx="2371344" cy="738664"/>
          </a:xfrm>
        </p:grpSpPr>
        <p:cxnSp>
          <p:nvCxnSpPr>
            <p:cNvPr id="23" name="Straight Arrow Connector 22"/>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42160" y="345983"/>
              <a:ext cx="1920240" cy="738664"/>
            </a:xfrm>
            <a:prstGeom prst="rect">
              <a:avLst/>
            </a:prstGeom>
            <a:noFill/>
          </p:spPr>
          <p:txBody>
            <a:bodyPr wrap="square" rtlCol="0">
              <a:spAutoFit/>
            </a:bodyPr>
            <a:lstStyle/>
            <a:p>
              <a:r>
                <a:rPr lang="en-US" sz="1400" dirty="0"/>
                <a:t>Set initial rotation amount (degrees) or angular velocity (hertz)</a:t>
              </a:r>
            </a:p>
          </p:txBody>
        </p:sp>
      </p:grpSp>
      <p:grpSp>
        <p:nvGrpSpPr>
          <p:cNvPr id="25" name="Group 24"/>
          <p:cNvGrpSpPr/>
          <p:nvPr/>
        </p:nvGrpSpPr>
        <p:grpSpPr>
          <a:xfrm>
            <a:off x="1591056" y="2722780"/>
            <a:ext cx="3133856" cy="738664"/>
            <a:chOff x="1591056" y="345983"/>
            <a:chExt cx="3133856" cy="738664"/>
          </a:xfrm>
        </p:grpSpPr>
        <p:cxnSp>
          <p:nvCxnSpPr>
            <p:cNvPr id="26" name="Straight Arrow Connector 25"/>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42160" y="345983"/>
              <a:ext cx="2682752" cy="738664"/>
            </a:xfrm>
            <a:prstGeom prst="rect">
              <a:avLst/>
            </a:prstGeom>
            <a:noFill/>
          </p:spPr>
          <p:txBody>
            <a:bodyPr wrap="square" rtlCol="0">
              <a:spAutoFit/>
            </a:bodyPr>
            <a:lstStyle/>
            <a:p>
              <a:r>
                <a:rPr lang="en-US" sz="1400" dirty="0"/>
                <a:t>Manual orbital elements input… Probably wont use this in the future. Just use TLE</a:t>
              </a:r>
            </a:p>
          </p:txBody>
        </p:sp>
      </p:grpSp>
      <p:grpSp>
        <p:nvGrpSpPr>
          <p:cNvPr id="28" name="Group 27"/>
          <p:cNvGrpSpPr/>
          <p:nvPr/>
        </p:nvGrpSpPr>
        <p:grpSpPr>
          <a:xfrm>
            <a:off x="5447490" y="1922561"/>
            <a:ext cx="2651111" cy="1169551"/>
            <a:chOff x="3076146" y="1166962"/>
            <a:chExt cx="2651111" cy="1169551"/>
          </a:xfrm>
        </p:grpSpPr>
        <p:cxnSp>
          <p:nvCxnSpPr>
            <p:cNvPr id="29" name="Straight Arrow Connector 28"/>
            <p:cNvCxnSpPr>
              <a:cxnSpLocks/>
            </p:cNvCxnSpPr>
            <p:nvPr/>
          </p:nvCxnSpPr>
          <p:spPr>
            <a:xfrm flipH="1">
              <a:off x="3076146" y="1452580"/>
              <a:ext cx="514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23229" y="1166962"/>
              <a:ext cx="2104028" cy="1169551"/>
            </a:xfrm>
            <a:prstGeom prst="rect">
              <a:avLst/>
            </a:prstGeom>
            <a:noFill/>
          </p:spPr>
          <p:txBody>
            <a:bodyPr wrap="square" rtlCol="0">
              <a:spAutoFit/>
            </a:bodyPr>
            <a:lstStyle/>
            <a:p>
              <a:r>
                <a:rPr lang="en-US" sz="1400" dirty="0"/>
                <a:t>Random satellite model from NASA’s website. Default texture is Cyan colored (No particular reason).</a:t>
              </a:r>
            </a:p>
          </p:txBody>
        </p:sp>
      </p:grpSp>
      <p:grpSp>
        <p:nvGrpSpPr>
          <p:cNvPr id="34" name="Group 33"/>
          <p:cNvGrpSpPr/>
          <p:nvPr/>
        </p:nvGrpSpPr>
        <p:grpSpPr>
          <a:xfrm>
            <a:off x="1591056" y="3653538"/>
            <a:ext cx="4236720" cy="307777"/>
            <a:chOff x="1591056" y="345983"/>
            <a:chExt cx="4236720" cy="307777"/>
          </a:xfrm>
        </p:grpSpPr>
        <p:cxnSp>
          <p:nvCxnSpPr>
            <p:cNvPr id="35" name="Straight Arrow Connector 34"/>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42160" y="345983"/>
              <a:ext cx="3785616" cy="307777"/>
            </a:xfrm>
            <a:prstGeom prst="rect">
              <a:avLst/>
            </a:prstGeom>
            <a:noFill/>
          </p:spPr>
          <p:txBody>
            <a:bodyPr wrap="square" rtlCol="0">
              <a:spAutoFit/>
            </a:bodyPr>
            <a:lstStyle/>
            <a:p>
              <a:r>
                <a:rPr lang="en-US" sz="1400" dirty="0"/>
                <a:t>J2000 time of observation. Not implemented yet</a:t>
              </a:r>
            </a:p>
          </p:txBody>
        </p:sp>
      </p:grpSp>
      <p:grpSp>
        <p:nvGrpSpPr>
          <p:cNvPr id="37" name="Group 36"/>
          <p:cNvGrpSpPr/>
          <p:nvPr/>
        </p:nvGrpSpPr>
        <p:grpSpPr>
          <a:xfrm>
            <a:off x="4002024" y="5376575"/>
            <a:ext cx="4236720" cy="307777"/>
            <a:chOff x="1591056" y="345983"/>
            <a:chExt cx="4236720" cy="307777"/>
          </a:xfrm>
        </p:grpSpPr>
        <p:cxnSp>
          <p:nvCxnSpPr>
            <p:cNvPr id="38" name="Straight Arrow Connector 37"/>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42160" y="345983"/>
              <a:ext cx="3785616" cy="307777"/>
            </a:xfrm>
            <a:prstGeom prst="rect">
              <a:avLst/>
            </a:prstGeom>
            <a:noFill/>
          </p:spPr>
          <p:txBody>
            <a:bodyPr wrap="square" rtlCol="0">
              <a:spAutoFit/>
            </a:bodyPr>
            <a:lstStyle/>
            <a:p>
              <a:r>
                <a:rPr lang="en-US" sz="1400" dirty="0"/>
                <a:t>Output console. Helps with debugging n’ such</a:t>
              </a:r>
            </a:p>
          </p:txBody>
        </p:sp>
      </p:grpSp>
      <p:grpSp>
        <p:nvGrpSpPr>
          <p:cNvPr id="40" name="Group 39"/>
          <p:cNvGrpSpPr/>
          <p:nvPr/>
        </p:nvGrpSpPr>
        <p:grpSpPr>
          <a:xfrm>
            <a:off x="1591056" y="4353695"/>
            <a:ext cx="4236720" cy="307777"/>
            <a:chOff x="1591056" y="345983"/>
            <a:chExt cx="4236720" cy="307777"/>
          </a:xfrm>
        </p:grpSpPr>
        <p:cxnSp>
          <p:nvCxnSpPr>
            <p:cNvPr id="41" name="Straight Arrow Connector 40"/>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42160" y="345983"/>
              <a:ext cx="3785616" cy="307777"/>
            </a:xfrm>
            <a:prstGeom prst="rect">
              <a:avLst/>
            </a:prstGeom>
            <a:noFill/>
          </p:spPr>
          <p:txBody>
            <a:bodyPr wrap="square" rtlCol="0">
              <a:spAutoFit/>
            </a:bodyPr>
            <a:lstStyle/>
            <a:p>
              <a:r>
                <a:rPr lang="en-US" sz="1400" dirty="0"/>
                <a:t>Does absolutely nothing. Future: set RSO TLE</a:t>
              </a:r>
            </a:p>
          </p:txBody>
        </p:sp>
      </p:grpSp>
      <p:grpSp>
        <p:nvGrpSpPr>
          <p:cNvPr id="43" name="Group 42"/>
          <p:cNvGrpSpPr/>
          <p:nvPr/>
        </p:nvGrpSpPr>
        <p:grpSpPr>
          <a:xfrm>
            <a:off x="1591056" y="4716458"/>
            <a:ext cx="4370832" cy="307777"/>
            <a:chOff x="1591056" y="345983"/>
            <a:chExt cx="4370832" cy="307777"/>
          </a:xfrm>
        </p:grpSpPr>
        <p:cxnSp>
          <p:nvCxnSpPr>
            <p:cNvPr id="44" name="Straight Arrow Connector 43"/>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042160" y="345983"/>
              <a:ext cx="3919728" cy="307777"/>
            </a:xfrm>
            <a:prstGeom prst="rect">
              <a:avLst/>
            </a:prstGeom>
            <a:noFill/>
          </p:spPr>
          <p:txBody>
            <a:bodyPr wrap="square" rtlCol="0">
              <a:spAutoFit/>
            </a:bodyPr>
            <a:lstStyle/>
            <a:p>
              <a:r>
                <a:rPr lang="en-US" sz="1400" dirty="0"/>
                <a:t>Run a simulation based on the current parameters</a:t>
              </a:r>
            </a:p>
          </p:txBody>
        </p:sp>
      </p:grpSp>
      <p:grpSp>
        <p:nvGrpSpPr>
          <p:cNvPr id="46" name="Group 45"/>
          <p:cNvGrpSpPr/>
          <p:nvPr/>
        </p:nvGrpSpPr>
        <p:grpSpPr>
          <a:xfrm>
            <a:off x="1590797" y="3999521"/>
            <a:ext cx="4236720" cy="307777"/>
            <a:chOff x="1591056" y="345983"/>
            <a:chExt cx="4236720" cy="307777"/>
          </a:xfrm>
        </p:grpSpPr>
        <p:cxnSp>
          <p:nvCxnSpPr>
            <p:cNvPr id="47" name="Straight Arrow Connector 46"/>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42160" y="345983"/>
              <a:ext cx="3785616" cy="307777"/>
            </a:xfrm>
            <a:prstGeom prst="rect">
              <a:avLst/>
            </a:prstGeom>
            <a:noFill/>
          </p:spPr>
          <p:txBody>
            <a:bodyPr wrap="square" rtlCol="0">
              <a:spAutoFit/>
            </a:bodyPr>
            <a:lstStyle/>
            <a:p>
              <a:r>
                <a:rPr lang="en-US" sz="1400" dirty="0"/>
                <a:t>Duration of pass. (How long the RSO is rendered)</a:t>
              </a:r>
            </a:p>
          </p:txBody>
        </p:sp>
      </p:grpSp>
      <p:grpSp>
        <p:nvGrpSpPr>
          <p:cNvPr id="49" name="Group 48"/>
          <p:cNvGrpSpPr/>
          <p:nvPr/>
        </p:nvGrpSpPr>
        <p:grpSpPr>
          <a:xfrm>
            <a:off x="1381328" y="5765999"/>
            <a:ext cx="6857416" cy="738664"/>
            <a:chOff x="-1029640" y="345983"/>
            <a:chExt cx="6857416" cy="738664"/>
          </a:xfrm>
        </p:grpSpPr>
        <p:cxnSp>
          <p:nvCxnSpPr>
            <p:cNvPr id="50" name="Straight Arrow Connector 49"/>
            <p:cNvCxnSpPr>
              <a:cxnSpLocks/>
            </p:cNvCxnSpPr>
            <p:nvPr/>
          </p:nvCxnSpPr>
          <p:spPr>
            <a:xfrm flipH="1">
              <a:off x="-1029640" y="499872"/>
              <a:ext cx="307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042160" y="345983"/>
              <a:ext cx="3785616" cy="738664"/>
            </a:xfrm>
            <a:prstGeom prst="rect">
              <a:avLst/>
            </a:prstGeom>
            <a:noFill/>
          </p:spPr>
          <p:txBody>
            <a:bodyPr wrap="square" rtlCol="0">
              <a:spAutoFit/>
            </a:bodyPr>
            <a:lstStyle/>
            <a:p>
              <a:r>
                <a:rPr lang="en-US" sz="1400" dirty="0"/>
                <a:t>Super cool satellite logo that may-or-may-not have been stolen from Spacecraft Development Club…</a:t>
              </a:r>
            </a:p>
          </p:txBody>
        </p:sp>
      </p:grpSp>
      <p:grpSp>
        <p:nvGrpSpPr>
          <p:cNvPr id="53" name="Group 52"/>
          <p:cNvGrpSpPr/>
          <p:nvPr/>
        </p:nvGrpSpPr>
        <p:grpSpPr>
          <a:xfrm>
            <a:off x="5961888" y="-42048"/>
            <a:ext cx="2276856" cy="738664"/>
            <a:chOff x="2606832" y="-27385"/>
            <a:chExt cx="2276856" cy="738664"/>
          </a:xfrm>
        </p:grpSpPr>
        <p:cxnSp>
          <p:nvCxnSpPr>
            <p:cNvPr id="54" name="Straight Arrow Connector 53"/>
            <p:cNvCxnSpPr>
              <a:cxnSpLocks/>
            </p:cNvCxnSpPr>
            <p:nvPr/>
          </p:nvCxnSpPr>
          <p:spPr>
            <a:xfrm>
              <a:off x="4086604" y="499872"/>
              <a:ext cx="797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06832" y="-27385"/>
              <a:ext cx="1920240" cy="738664"/>
            </a:xfrm>
            <a:prstGeom prst="rect">
              <a:avLst/>
            </a:prstGeom>
            <a:noFill/>
          </p:spPr>
          <p:txBody>
            <a:bodyPr wrap="square" rtlCol="0">
              <a:spAutoFit/>
            </a:bodyPr>
            <a:lstStyle/>
            <a:p>
              <a:r>
                <a:rPr lang="en-US" sz="1400" dirty="0"/>
                <a:t>Select data to graph. (new data saved after every simulation)</a:t>
              </a:r>
            </a:p>
          </p:txBody>
        </p:sp>
      </p:grpSp>
      <p:grpSp>
        <p:nvGrpSpPr>
          <p:cNvPr id="61" name="Group 60"/>
          <p:cNvGrpSpPr/>
          <p:nvPr/>
        </p:nvGrpSpPr>
        <p:grpSpPr>
          <a:xfrm>
            <a:off x="5437370" y="678266"/>
            <a:ext cx="2801374" cy="523220"/>
            <a:chOff x="2598577" y="-37974"/>
            <a:chExt cx="2285111" cy="523220"/>
          </a:xfrm>
        </p:grpSpPr>
        <p:cxnSp>
          <p:nvCxnSpPr>
            <p:cNvPr id="62" name="Straight Arrow Connector 61"/>
            <p:cNvCxnSpPr>
              <a:cxnSpLocks/>
            </p:cNvCxnSpPr>
            <p:nvPr/>
          </p:nvCxnSpPr>
          <p:spPr>
            <a:xfrm>
              <a:off x="4408067" y="132567"/>
              <a:ext cx="475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598577" y="-37974"/>
              <a:ext cx="1920240" cy="523220"/>
            </a:xfrm>
            <a:prstGeom prst="rect">
              <a:avLst/>
            </a:prstGeom>
            <a:noFill/>
          </p:spPr>
          <p:txBody>
            <a:bodyPr wrap="square" rtlCol="0">
              <a:spAutoFit/>
            </a:bodyPr>
            <a:lstStyle/>
            <a:p>
              <a:r>
                <a:rPr lang="en-US" sz="1400" dirty="0"/>
                <a:t>Graph selected simulation in a separate window.</a:t>
              </a:r>
            </a:p>
          </p:txBody>
        </p:sp>
      </p:grpSp>
      <p:grpSp>
        <p:nvGrpSpPr>
          <p:cNvPr id="67" name="Group 66"/>
          <p:cNvGrpSpPr/>
          <p:nvPr/>
        </p:nvGrpSpPr>
        <p:grpSpPr>
          <a:xfrm>
            <a:off x="9617256" y="1732736"/>
            <a:ext cx="2651111" cy="954107"/>
            <a:chOff x="3076146" y="1166962"/>
            <a:chExt cx="2651111" cy="954107"/>
          </a:xfrm>
        </p:grpSpPr>
        <p:cxnSp>
          <p:nvCxnSpPr>
            <p:cNvPr id="68" name="Straight Arrow Connector 67"/>
            <p:cNvCxnSpPr>
              <a:cxnSpLocks/>
            </p:cNvCxnSpPr>
            <p:nvPr/>
          </p:nvCxnSpPr>
          <p:spPr>
            <a:xfrm flipH="1">
              <a:off x="3076146" y="1452580"/>
              <a:ext cx="514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3229" y="1166962"/>
              <a:ext cx="2104028" cy="954107"/>
            </a:xfrm>
            <a:prstGeom prst="rect">
              <a:avLst/>
            </a:prstGeom>
            <a:noFill/>
          </p:spPr>
          <p:txBody>
            <a:bodyPr wrap="square" rtlCol="0">
              <a:spAutoFit/>
            </a:bodyPr>
            <a:lstStyle/>
            <a:p>
              <a:r>
                <a:rPr lang="en-US" sz="1400" dirty="0"/>
                <a:t>Live graph of RSO brightness. (No units, just shows relative change in brightness for now). </a:t>
              </a:r>
            </a:p>
          </p:txBody>
        </p:sp>
      </p:grpSp>
      <p:grpSp>
        <p:nvGrpSpPr>
          <p:cNvPr id="70" name="Group 69"/>
          <p:cNvGrpSpPr/>
          <p:nvPr/>
        </p:nvGrpSpPr>
        <p:grpSpPr>
          <a:xfrm>
            <a:off x="9957010" y="4292140"/>
            <a:ext cx="2018200" cy="738664"/>
            <a:chOff x="3076146" y="882746"/>
            <a:chExt cx="2018200" cy="738664"/>
          </a:xfrm>
        </p:grpSpPr>
        <p:cxnSp>
          <p:nvCxnSpPr>
            <p:cNvPr id="71" name="Straight Arrow Connector 70"/>
            <p:cNvCxnSpPr>
              <a:cxnSpLocks/>
            </p:cNvCxnSpPr>
            <p:nvPr/>
          </p:nvCxnSpPr>
          <p:spPr>
            <a:xfrm flipH="1">
              <a:off x="3076146" y="1452580"/>
              <a:ext cx="344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406439" y="882746"/>
              <a:ext cx="1687907" cy="738664"/>
            </a:xfrm>
            <a:prstGeom prst="rect">
              <a:avLst/>
            </a:prstGeom>
            <a:noFill/>
          </p:spPr>
          <p:txBody>
            <a:bodyPr wrap="square" rtlCol="0">
              <a:spAutoFit/>
            </a:bodyPr>
            <a:lstStyle/>
            <a:p>
              <a:r>
                <a:rPr lang="en-US" sz="1400" dirty="0"/>
                <a:t>Sample rate for brightness data. (Hertz)</a:t>
              </a:r>
            </a:p>
          </p:txBody>
        </p:sp>
      </p:grpSp>
      <p:grpSp>
        <p:nvGrpSpPr>
          <p:cNvPr id="74" name="Group 73"/>
          <p:cNvGrpSpPr/>
          <p:nvPr/>
        </p:nvGrpSpPr>
        <p:grpSpPr>
          <a:xfrm>
            <a:off x="9957010" y="4980654"/>
            <a:ext cx="2018200" cy="738664"/>
            <a:chOff x="3076146" y="882746"/>
            <a:chExt cx="2018200" cy="738664"/>
          </a:xfrm>
        </p:grpSpPr>
        <p:cxnSp>
          <p:nvCxnSpPr>
            <p:cNvPr id="75" name="Straight Arrow Connector 74"/>
            <p:cNvCxnSpPr>
              <a:cxnSpLocks/>
            </p:cNvCxnSpPr>
            <p:nvPr/>
          </p:nvCxnSpPr>
          <p:spPr>
            <a:xfrm flipH="1">
              <a:off x="3076146" y="1452580"/>
              <a:ext cx="344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406439" y="882746"/>
              <a:ext cx="1687907" cy="738664"/>
            </a:xfrm>
            <a:prstGeom prst="rect">
              <a:avLst/>
            </a:prstGeom>
            <a:noFill/>
          </p:spPr>
          <p:txBody>
            <a:bodyPr wrap="square" rtlCol="0">
              <a:spAutoFit/>
            </a:bodyPr>
            <a:lstStyle/>
            <a:p>
              <a:r>
                <a:rPr lang="en-US" sz="1400" dirty="0"/>
                <a:t>Open a file browser to add a new satellite model.</a:t>
              </a:r>
            </a:p>
          </p:txBody>
        </p:sp>
      </p:grpSp>
    </p:spTree>
    <p:extLst>
      <p:ext uri="{BB962C8B-B14F-4D97-AF65-F5344CB8AC3E}">
        <p14:creationId xmlns:p14="http://schemas.microsoft.com/office/powerpoint/2010/main" val="331761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The </a:t>
            </a:r>
            <a:r>
              <a:rPr lang="en-US" b="1" dirty="0"/>
              <a:t>Com</a:t>
            </a:r>
            <a:r>
              <a:rPr lang="en-US" dirty="0"/>
              <a:t>putational </a:t>
            </a:r>
            <a:r>
              <a:rPr lang="en-US" b="1" dirty="0"/>
              <a:t>P</a:t>
            </a:r>
            <a:r>
              <a:rPr lang="en-US" dirty="0"/>
              <a:t>hotometric-Characterizer/Analyzer for </a:t>
            </a:r>
            <a:r>
              <a:rPr lang="en-US" b="1" dirty="0"/>
              <a:t>A</a:t>
            </a:r>
            <a:r>
              <a:rPr lang="en-US" dirty="0"/>
              <a:t>rtificial </a:t>
            </a:r>
            <a:r>
              <a:rPr lang="en-US" b="1" dirty="0"/>
              <a:t>S</a:t>
            </a:r>
            <a:r>
              <a:rPr lang="en-US" dirty="0"/>
              <a:t>atellite</a:t>
            </a:r>
            <a:r>
              <a:rPr lang="en-US" b="1" dirty="0"/>
              <a:t>s</a:t>
            </a:r>
            <a:r>
              <a:rPr lang="en-US" dirty="0"/>
              <a:t> (COMPASS) is a desktop-based rendering engine written in C++/OpenGL to produce highly accurate graphical representations of RSOs (resident space objects) and their environments as observed by ground-based telescopes. These renderings are generated and processed within the program in order to infer additional information about the system (photometry curve, attitude, rotation, etc.) and provide the user with a convenient and intuitive interface which can be used to visualize the RSO and directly correlate these visualizations to photometry data within the simulations.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3809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Requirements</a:t>
            </a:r>
          </a:p>
        </p:txBody>
      </p:sp>
      <p:sp>
        <p:nvSpPr>
          <p:cNvPr id="3" name="Content Placeholder 2"/>
          <p:cNvSpPr>
            <a:spLocks noGrp="1"/>
          </p:cNvSpPr>
          <p:nvPr>
            <p:ph idx="1"/>
          </p:nvPr>
        </p:nvSpPr>
        <p:spPr/>
        <p:txBody>
          <a:bodyPr>
            <a:normAutofit lnSpcReduction="10000"/>
          </a:bodyPr>
          <a:lstStyle/>
          <a:p>
            <a:r>
              <a:rPr lang="en-US" dirty="0"/>
              <a:t>Primary Requirements:</a:t>
            </a:r>
          </a:p>
          <a:p>
            <a:pPr marL="971550" lvl="1" indent="-514350">
              <a:buFont typeface="+mj-lt"/>
              <a:buAutoNum type="arabicPeriod"/>
            </a:pPr>
            <a:r>
              <a:rPr lang="en-US" dirty="0"/>
              <a:t>The program shall have the ability to accurately produce high-fidelity renderings of RSOs in low-earth orbit and use these renderings to produce photometry curves from the perspective of an earth-based observer.</a:t>
            </a:r>
          </a:p>
          <a:p>
            <a:pPr marL="971550" lvl="1" indent="-514350">
              <a:buFont typeface="+mj-lt"/>
              <a:buAutoNum type="arabicPeriod"/>
            </a:pPr>
            <a:r>
              <a:rPr lang="en-US" dirty="0"/>
              <a:t>The program shall have the ability to reconstruct the attitude and angular motion of an RSO given its shape, orbital parameters, and photometry curve.</a:t>
            </a:r>
          </a:p>
          <a:p>
            <a:pPr marL="971550" lvl="1" indent="-514350">
              <a:buFont typeface="+mj-lt"/>
              <a:buAutoNum type="arabicPeriod"/>
            </a:pPr>
            <a:r>
              <a:rPr lang="en-US" dirty="0"/>
              <a:t>The program shall provide a graphical user interface through which the user may specify simulation parameters, run simulations, and observe/interact with renderings and photometry data.</a:t>
            </a:r>
          </a:p>
          <a:p>
            <a:pPr marL="342900" lvl="1" indent="-342900"/>
            <a:r>
              <a:rPr lang="en-US" dirty="0"/>
              <a:t>Secondary Requirement:</a:t>
            </a:r>
          </a:p>
          <a:p>
            <a:pPr marL="914400" lvl="2" indent="-457200">
              <a:buFont typeface="+mj-lt"/>
              <a:buAutoNum type="arabicPeriod"/>
            </a:pPr>
            <a:r>
              <a:rPr lang="en-US" sz="2400" dirty="0"/>
              <a:t>The program shall have the ability to reconstruct the shape and attitude of an RSO given its orbital parameters and photometry curve.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369608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Implementations</a:t>
            </a:r>
          </a:p>
        </p:txBody>
      </p:sp>
      <p:sp>
        <p:nvSpPr>
          <p:cNvPr id="3" name="Content Placeholder 2"/>
          <p:cNvSpPr>
            <a:spLocks noGrp="1"/>
          </p:cNvSpPr>
          <p:nvPr>
            <p:ph idx="1"/>
          </p:nvPr>
        </p:nvSpPr>
        <p:spPr/>
        <p:txBody>
          <a:bodyPr>
            <a:normAutofit/>
          </a:bodyPr>
          <a:lstStyle/>
          <a:p>
            <a:r>
              <a:rPr lang="en-US" dirty="0"/>
              <a:t>OSCOM simulator and testing platform. Virtually implementing new utilities/techniques within OSCOM such as OpenCV applications (automatic tracking software) or new equipment (simulate filters, telescope optics, cameras, etc.). </a:t>
            </a:r>
          </a:p>
          <a:p>
            <a:r>
              <a:rPr lang="en-US" dirty="0"/>
              <a:t>Research aid. Provides a more intuitive understanding of how spacecraft configurations (orbit, attitude, rotation, etc.) </a:t>
            </a:r>
            <a:r>
              <a:rPr lang="en-US" dirty="0" err="1"/>
              <a:t>corellate</a:t>
            </a:r>
            <a:r>
              <a:rPr lang="en-US" dirty="0"/>
              <a:t> to light curve data and provide a means of interacting with the scenario to quickly and easily test/explore new ideas. </a:t>
            </a:r>
          </a:p>
          <a:p>
            <a:r>
              <a:rPr lang="en-US" dirty="0"/>
              <a:t>CubeSat development. Test CubeSat models and configurations within the software in order to optimize their design for use with OSCOM.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53740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a:xfrm>
            <a:off x="838200" y="1690688"/>
            <a:ext cx="10515600" cy="5005676"/>
          </a:xfrm>
        </p:spPr>
        <p:txBody>
          <a:bodyPr>
            <a:normAutofit fontScale="92500" lnSpcReduction="10000"/>
          </a:bodyPr>
          <a:lstStyle/>
          <a:p>
            <a:r>
              <a:rPr lang="en-US" dirty="0"/>
              <a:t>Rendering the RSO:</a:t>
            </a:r>
          </a:p>
          <a:p>
            <a:pPr lvl="1"/>
            <a:r>
              <a:rPr lang="en-US" sz="2000" dirty="0"/>
              <a:t>Rendering methods: Ray Tracing VS Rasterization</a:t>
            </a:r>
          </a:p>
          <a:p>
            <a:pPr lvl="2"/>
            <a:r>
              <a:rPr lang="en-US" dirty="0"/>
              <a:t>Monte Carlo Ray Tracing algorithms: Trace light rays throughout a scene and simulate their interactions with the surfaces that they encounter. Visually: Extremely Realistic. Computationally: Extremely Expensive. Not Practical for the purposes of this program.</a:t>
            </a:r>
          </a:p>
          <a:p>
            <a:pPr lvl="2"/>
            <a:r>
              <a:rPr lang="en-US" dirty="0"/>
              <a:t>Rasterization and Scanline Rendering: Converting vertex data from virtual models to pixel data. Renders the scene “line by line” producing rows of pixels at a time. Visually: Realistic when implemented with accurate shading algorithms. Computationally: Extremely cheap compared to Ray tracing.</a:t>
            </a:r>
          </a:p>
          <a:p>
            <a:pPr lvl="2"/>
            <a:r>
              <a:rPr lang="en-US" dirty="0"/>
              <a:t>Although rasterization is not quite as accurate as ray tracing algorithms, the visual differences between these methods should have little effect on the apparent brightness of the RSO. (Still needs to be 100% confirmed. What is the resolution of the observational photometry data?)</a:t>
            </a:r>
          </a:p>
          <a:p>
            <a:pPr marL="684213" lvl="2" indent="-222250"/>
            <a:r>
              <a:rPr lang="en-US" dirty="0"/>
              <a:t>Phong Shading Algorithm: Interpolation algorithm based on the Phong reflection model to produce accurate renderings of virtual objects. Ignore ambient lighting component b/c no atmosphere.</a:t>
            </a:r>
          </a:p>
          <a:p>
            <a:pPr marL="684213" lvl="2" indent="-222250"/>
            <a:r>
              <a:rPr lang="en-US" dirty="0"/>
              <a:t>Use sphere mapping to accurately model reflections on metallic surfaces</a:t>
            </a:r>
          </a:p>
          <a:p>
            <a:pPr marL="684213" lvl="2" indent="-222250"/>
            <a:r>
              <a:rPr lang="en-US" dirty="0"/>
              <a:t>Implement shadow mapping algorithms to generate accurate shadows.</a:t>
            </a:r>
          </a:p>
          <a:p>
            <a:pPr marL="684213" lvl="2" indent="-222250"/>
            <a:r>
              <a:rPr lang="en-US" dirty="0"/>
              <a:t>Use accurate BRDF data to simulate material properties</a:t>
            </a:r>
          </a:p>
          <a:p>
            <a:pPr marL="684213" lvl="2" indent="-22225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6919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p:txBody>
          <a:bodyPr>
            <a:normAutofit/>
          </a:bodyPr>
          <a:lstStyle/>
          <a:p>
            <a:r>
              <a:rPr lang="en-US" dirty="0"/>
              <a:t>Modelling the RSO:</a:t>
            </a:r>
          </a:p>
          <a:p>
            <a:pPr lvl="1"/>
            <a:r>
              <a:rPr lang="en-US" dirty="0"/>
              <a:t>Import CAD models to COMPASS directly using common vertex-based model formats. (STL, OBJ, and AMF)</a:t>
            </a:r>
          </a:p>
          <a:p>
            <a:pPr lvl="1"/>
            <a:r>
              <a:rPr lang="en-US" dirty="0"/>
              <a:t>Use Blender to import CAD models and apply colors/textures/material properties/Surface normal/etc. Export blender models into COMPASS</a:t>
            </a:r>
          </a:p>
          <a:p>
            <a:pPr lvl="1"/>
            <a:r>
              <a:rPr lang="en-US" dirty="0"/>
              <a:t>Use CAD models from SAIL CubeSats or Spacecraft Development Club’s RADSat.</a:t>
            </a:r>
          </a:p>
          <a:p>
            <a:pPr lvl="1"/>
            <a:r>
              <a:rPr lang="en-US" dirty="0"/>
              <a:t>NASA has various satellite models publicly available. Use for testing.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9299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p:txBody>
          <a:bodyPr>
            <a:normAutofit fontScale="92500" lnSpcReduction="20000"/>
          </a:bodyPr>
          <a:lstStyle/>
          <a:p>
            <a:r>
              <a:rPr lang="en-US" dirty="0"/>
              <a:t>Rendering the Environment:</a:t>
            </a:r>
          </a:p>
          <a:p>
            <a:pPr lvl="1"/>
            <a:r>
              <a:rPr lang="en-US" dirty="0"/>
              <a:t>RSO Position modelling: Use SGP4 orbit propagator library to accurately model the position/location of the RSO</a:t>
            </a:r>
          </a:p>
          <a:p>
            <a:pPr lvl="1"/>
            <a:r>
              <a:rPr lang="en-US" dirty="0"/>
              <a:t>Render the RSO from the perspective of the telescope, but much closer (almost like you could zoom in a ton with the telescope to produce a resolved image). This way, the change in brightness as seen by the telescope can be calculated more precisely.</a:t>
            </a:r>
          </a:p>
          <a:p>
            <a:pPr lvl="1"/>
            <a:r>
              <a:rPr lang="en-US" dirty="0"/>
              <a:t>Model the Sun, Moon, and Earth in their proper locations relative to the RSO (Probably using info from SGP4 or something similar). Create light sources at the location of each of these bodies that shine on the RSO(figure out proper intensities for these. Earth should definitely be considered. Moon is not as significant. Start with sun and go from there).</a:t>
            </a:r>
          </a:p>
          <a:p>
            <a:pPr lvl="1"/>
            <a:r>
              <a:rPr lang="en-US" dirty="0"/>
              <a:t>Render starfield</a:t>
            </a:r>
          </a:p>
          <a:p>
            <a:pPr lvl="1"/>
            <a:r>
              <a:rPr lang="en-US" dirty="0"/>
              <a:t>Rendering the environment should only be used for sphere mapping and User-End visualization. When rendering the pass used to calculate brightness, we don’t want to include the background in this calculation, just the RSO. </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72452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p:txBody>
          <a:bodyPr>
            <a:normAutofit fontScale="92500"/>
          </a:bodyPr>
          <a:lstStyle/>
          <a:p>
            <a:r>
              <a:rPr lang="en-US" dirty="0"/>
              <a:t>Generating Photometry Curves:</a:t>
            </a:r>
          </a:p>
          <a:p>
            <a:pPr lvl="1"/>
            <a:r>
              <a:rPr lang="en-US" dirty="0"/>
              <a:t>Use the “up-close” RSO rendering to accurately determine the RSO’s brightness throughout the pass (I have ideas on how to do this accurately, but I’m still not 100% sure… I’ll have to think about it more and do some research). </a:t>
            </a:r>
          </a:p>
          <a:p>
            <a:pPr lvl="1"/>
            <a:r>
              <a:rPr lang="en-US" dirty="0"/>
              <a:t>Produce a rendering pass from the perspective of the telescope as it would appear in actual observations. (i.e. not zoomed in anymore). The satellite now appears as a couple of pixels, but its brightness fluctuates according to the calculations made during the “up-close” rendering pass in addition to the brightness fluctuations associated with the observing system. Allows for greater precision than just rendering it from really far away in the first place.</a:t>
            </a:r>
          </a:p>
          <a:p>
            <a:pPr lvl="1"/>
            <a:r>
              <a:rPr lang="en-US" dirty="0"/>
              <a:t>Simulate environmental effects on the brightness of the object (atmospheric </a:t>
            </a:r>
            <a:r>
              <a:rPr lang="en-US"/>
              <a:t>distortion, etc</a:t>
            </a:r>
            <a:r>
              <a:rPr lang="en-US" dirty="0"/>
              <a:t>.)</a:t>
            </a:r>
          </a:p>
          <a:p>
            <a:pPr lvl="1"/>
            <a:r>
              <a:rPr lang="en-US" dirty="0"/>
              <a:t>Simulate the detector itself (data binning, camera noise, etc.)</a:t>
            </a:r>
          </a:p>
          <a:p>
            <a:pPr marL="914400" lvl="2"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48783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a:t>
            </a:r>
          </a:p>
        </p:txBody>
      </p:sp>
      <p:sp>
        <p:nvSpPr>
          <p:cNvPr id="3" name="Content Placeholder 2"/>
          <p:cNvSpPr>
            <a:spLocks noGrp="1"/>
          </p:cNvSpPr>
          <p:nvPr>
            <p:ph idx="1"/>
          </p:nvPr>
        </p:nvSpPr>
        <p:spPr/>
        <p:txBody>
          <a:bodyPr>
            <a:normAutofit/>
          </a:bodyPr>
          <a:lstStyle/>
          <a:p>
            <a:r>
              <a:rPr lang="en-US" dirty="0"/>
              <a:t>Reconstructing RSO Attitude/Rotation:</a:t>
            </a:r>
          </a:p>
          <a:p>
            <a:pPr lvl="1"/>
            <a:r>
              <a:rPr lang="en-US" dirty="0"/>
              <a:t>Still need to look into it more, but I have some ideas.</a:t>
            </a:r>
          </a:p>
          <a:p>
            <a:pPr lvl="1"/>
            <a:r>
              <a:rPr lang="en-US" dirty="0"/>
              <a:t>According to Euler’s rotation theorem, any displacement of any body in which a point remains fixed in space can be reduced to a single rotation about a single axis. If the program is able to discern a periodicity within the photometry data, it can set the RSO’s rotational period to this value. It can then try a number of configurations/rotations and line up the peaks of the generated light curve with those of the observed light curve. It will run numerous simulations and attempt to narrow in on the configuration that produces the closest fit to the actual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81746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1812</TotalTime>
  <Words>1628</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COMPASS</vt:lpstr>
      <vt:lpstr>Overview</vt:lpstr>
      <vt:lpstr>High-Level Requirements</vt:lpstr>
      <vt:lpstr>Additional Implementations</vt:lpstr>
      <vt:lpstr>Solution Discussion</vt:lpstr>
      <vt:lpstr>Solution Discussion</vt:lpstr>
      <vt:lpstr>Solution Discussion</vt:lpstr>
      <vt:lpstr>Solution Discussion</vt:lpstr>
      <vt:lpstr>Solution Discussion</vt:lpstr>
      <vt:lpstr>Solution Discussion</vt:lpstr>
      <vt:lpstr>Solution Discussion</vt:lpstr>
      <vt:lpstr>Current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155</cp:revision>
  <dcterms:created xsi:type="dcterms:W3CDTF">2017-06-17T14:41:21Z</dcterms:created>
  <dcterms:modified xsi:type="dcterms:W3CDTF">2017-06-30T01:43:07Z</dcterms:modified>
</cp:coreProperties>
</file>