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71" r:id="rId4"/>
    <p:sldId id="275" r:id="rId5"/>
    <p:sldId id="259" r:id="rId6"/>
    <p:sldId id="276" r:id="rId7"/>
    <p:sldId id="277" r:id="rId8"/>
    <p:sldId id="260" r:id="rId9"/>
    <p:sldId id="267" r:id="rId10"/>
    <p:sldId id="270" r:id="rId11"/>
    <p:sldId id="269" r:id="rId12"/>
    <p:sldId id="272" r:id="rId13"/>
    <p:sldId id="273" r:id="rId14"/>
    <p:sldId id="274" r:id="rId15"/>
    <p:sldId id="262" r:id="rId16"/>
    <p:sldId id="263" r:id="rId17"/>
    <p:sldId id="264" r:id="rId18"/>
    <p:sldId id="265" r:id="rId19"/>
    <p:sldId id="266" r:id="rId20"/>
    <p:sldId id="26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778"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0DF073F-56A8-41CB-8F3B-DCDF77E78F60}" type="datetimeFigureOut">
              <a:rPr lang="en-US" smtClean="0"/>
              <a:t>8/11/2017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9E6937-3010-45F9-8CED-E4892AC4DB90}" type="slidenum">
              <a:rPr lang="en-US" smtClean="0"/>
              <a:t>‹#›</a:t>
            </a:fld>
            <a:endParaRPr lang="en-US"/>
          </a:p>
        </p:txBody>
      </p:sp>
    </p:spTree>
    <p:extLst>
      <p:ext uri="{BB962C8B-B14F-4D97-AF65-F5344CB8AC3E}">
        <p14:creationId xmlns:p14="http://schemas.microsoft.com/office/powerpoint/2010/main" val="3939084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DF073F-56A8-41CB-8F3B-DCDF77E78F60}" type="datetimeFigureOut">
              <a:rPr lang="en-US" smtClean="0"/>
              <a:t>8/11/2017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9E6937-3010-45F9-8CED-E4892AC4DB90}" type="slidenum">
              <a:rPr lang="en-US" smtClean="0"/>
              <a:t>‹#›</a:t>
            </a:fld>
            <a:endParaRPr lang="en-US"/>
          </a:p>
        </p:txBody>
      </p:sp>
    </p:spTree>
    <p:extLst>
      <p:ext uri="{BB962C8B-B14F-4D97-AF65-F5344CB8AC3E}">
        <p14:creationId xmlns:p14="http://schemas.microsoft.com/office/powerpoint/2010/main" val="1719297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DF073F-56A8-41CB-8F3B-DCDF77E78F60}" type="datetimeFigureOut">
              <a:rPr lang="en-US" smtClean="0"/>
              <a:t>8/11/2017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9E6937-3010-45F9-8CED-E4892AC4DB90}" type="slidenum">
              <a:rPr lang="en-US" smtClean="0"/>
              <a:t>‹#›</a:t>
            </a:fld>
            <a:endParaRPr lang="en-US"/>
          </a:p>
        </p:txBody>
      </p:sp>
    </p:spTree>
    <p:extLst>
      <p:ext uri="{BB962C8B-B14F-4D97-AF65-F5344CB8AC3E}">
        <p14:creationId xmlns:p14="http://schemas.microsoft.com/office/powerpoint/2010/main" val="2252383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DF073F-56A8-41CB-8F3B-DCDF77E78F60}" type="datetimeFigureOut">
              <a:rPr lang="en-US" smtClean="0"/>
              <a:t>8/11/2017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9E6937-3010-45F9-8CED-E4892AC4DB90}" type="slidenum">
              <a:rPr lang="en-US" smtClean="0"/>
              <a:t>‹#›</a:t>
            </a:fld>
            <a:endParaRPr lang="en-US"/>
          </a:p>
        </p:txBody>
      </p:sp>
    </p:spTree>
    <p:extLst>
      <p:ext uri="{BB962C8B-B14F-4D97-AF65-F5344CB8AC3E}">
        <p14:creationId xmlns:p14="http://schemas.microsoft.com/office/powerpoint/2010/main" val="609329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0DF073F-56A8-41CB-8F3B-DCDF77E78F60}" type="datetimeFigureOut">
              <a:rPr lang="en-US" smtClean="0"/>
              <a:t>8/11/2017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9E6937-3010-45F9-8CED-E4892AC4DB90}" type="slidenum">
              <a:rPr lang="en-US" smtClean="0"/>
              <a:t>‹#›</a:t>
            </a:fld>
            <a:endParaRPr lang="en-US"/>
          </a:p>
        </p:txBody>
      </p:sp>
    </p:spTree>
    <p:extLst>
      <p:ext uri="{BB962C8B-B14F-4D97-AF65-F5344CB8AC3E}">
        <p14:creationId xmlns:p14="http://schemas.microsoft.com/office/powerpoint/2010/main" val="307587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DF073F-56A8-41CB-8F3B-DCDF77E78F60}" type="datetimeFigureOut">
              <a:rPr lang="en-US" smtClean="0"/>
              <a:t>8/11/2017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9E6937-3010-45F9-8CED-E4892AC4DB90}" type="slidenum">
              <a:rPr lang="en-US" smtClean="0"/>
              <a:t>‹#›</a:t>
            </a:fld>
            <a:endParaRPr lang="en-US"/>
          </a:p>
        </p:txBody>
      </p:sp>
    </p:spTree>
    <p:extLst>
      <p:ext uri="{BB962C8B-B14F-4D97-AF65-F5344CB8AC3E}">
        <p14:creationId xmlns:p14="http://schemas.microsoft.com/office/powerpoint/2010/main" val="2362150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DF073F-56A8-41CB-8F3B-DCDF77E78F60}" type="datetimeFigureOut">
              <a:rPr lang="en-US" smtClean="0"/>
              <a:t>8/11/2017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9E6937-3010-45F9-8CED-E4892AC4DB90}" type="slidenum">
              <a:rPr lang="en-US" smtClean="0"/>
              <a:t>‹#›</a:t>
            </a:fld>
            <a:endParaRPr lang="en-US"/>
          </a:p>
        </p:txBody>
      </p:sp>
    </p:spTree>
    <p:extLst>
      <p:ext uri="{BB962C8B-B14F-4D97-AF65-F5344CB8AC3E}">
        <p14:creationId xmlns:p14="http://schemas.microsoft.com/office/powerpoint/2010/main" val="3308191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DF073F-56A8-41CB-8F3B-DCDF77E78F60}" type="datetimeFigureOut">
              <a:rPr lang="en-US" smtClean="0"/>
              <a:t>8/11/2017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9E6937-3010-45F9-8CED-E4892AC4DB90}" type="slidenum">
              <a:rPr lang="en-US" smtClean="0"/>
              <a:t>‹#›</a:t>
            </a:fld>
            <a:endParaRPr lang="en-US"/>
          </a:p>
        </p:txBody>
      </p:sp>
    </p:spTree>
    <p:extLst>
      <p:ext uri="{BB962C8B-B14F-4D97-AF65-F5344CB8AC3E}">
        <p14:creationId xmlns:p14="http://schemas.microsoft.com/office/powerpoint/2010/main" val="4163475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DF073F-56A8-41CB-8F3B-DCDF77E78F60}" type="datetimeFigureOut">
              <a:rPr lang="en-US" smtClean="0"/>
              <a:t>8/11/2017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9E6937-3010-45F9-8CED-E4892AC4DB90}" type="slidenum">
              <a:rPr lang="en-US" smtClean="0"/>
              <a:t>‹#›</a:t>
            </a:fld>
            <a:endParaRPr lang="en-US"/>
          </a:p>
        </p:txBody>
      </p:sp>
    </p:spTree>
    <p:extLst>
      <p:ext uri="{BB962C8B-B14F-4D97-AF65-F5344CB8AC3E}">
        <p14:creationId xmlns:p14="http://schemas.microsoft.com/office/powerpoint/2010/main" val="2402574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0DF073F-56A8-41CB-8F3B-DCDF77E78F60}" type="datetimeFigureOut">
              <a:rPr lang="en-US" smtClean="0"/>
              <a:t>8/11/2017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9E6937-3010-45F9-8CED-E4892AC4DB90}" type="slidenum">
              <a:rPr lang="en-US" smtClean="0"/>
              <a:t>‹#›</a:t>
            </a:fld>
            <a:endParaRPr lang="en-US"/>
          </a:p>
        </p:txBody>
      </p:sp>
    </p:spTree>
    <p:extLst>
      <p:ext uri="{BB962C8B-B14F-4D97-AF65-F5344CB8AC3E}">
        <p14:creationId xmlns:p14="http://schemas.microsoft.com/office/powerpoint/2010/main" val="1173774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0DF073F-56A8-41CB-8F3B-DCDF77E78F60}" type="datetimeFigureOut">
              <a:rPr lang="en-US" smtClean="0"/>
              <a:t>8/11/2017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9E6937-3010-45F9-8CED-E4892AC4DB90}" type="slidenum">
              <a:rPr lang="en-US" smtClean="0"/>
              <a:t>‹#›</a:t>
            </a:fld>
            <a:endParaRPr lang="en-US"/>
          </a:p>
        </p:txBody>
      </p:sp>
    </p:spTree>
    <p:extLst>
      <p:ext uri="{BB962C8B-B14F-4D97-AF65-F5344CB8AC3E}">
        <p14:creationId xmlns:p14="http://schemas.microsoft.com/office/powerpoint/2010/main" val="3743305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DF073F-56A8-41CB-8F3B-DCDF77E78F60}" type="datetimeFigureOut">
              <a:rPr lang="en-US" smtClean="0"/>
              <a:t>8/11/2017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9E6937-3010-45F9-8CED-E4892AC4DB90}" type="slidenum">
              <a:rPr lang="en-US" smtClean="0"/>
              <a:t>‹#›</a:t>
            </a:fld>
            <a:endParaRPr lang="en-US"/>
          </a:p>
        </p:txBody>
      </p:sp>
    </p:spTree>
    <p:extLst>
      <p:ext uri="{BB962C8B-B14F-4D97-AF65-F5344CB8AC3E}">
        <p14:creationId xmlns:p14="http://schemas.microsoft.com/office/powerpoint/2010/main" val="1797235722"/>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1302" y="574863"/>
            <a:ext cx="5680262" cy="5680262"/>
          </a:xfrm>
          <a:prstGeom prst="rect">
            <a:avLst/>
          </a:prstGeom>
        </p:spPr>
      </p:pic>
      <p:sp>
        <p:nvSpPr>
          <p:cNvPr id="2" name="Title 1"/>
          <p:cNvSpPr>
            <a:spLocks noGrp="1"/>
          </p:cNvSpPr>
          <p:nvPr>
            <p:ph type="ctrTitle"/>
          </p:nvPr>
        </p:nvSpPr>
        <p:spPr/>
        <p:txBody>
          <a:bodyPr>
            <a:normAutofit/>
          </a:bodyPr>
          <a:lstStyle/>
          <a:p>
            <a:br>
              <a:rPr lang="en-US" dirty="0"/>
            </a:br>
            <a:r>
              <a:rPr lang="en-US" dirty="0"/>
              <a:t>COMPASS</a:t>
            </a:r>
          </a:p>
        </p:txBody>
      </p:sp>
      <p:sp>
        <p:nvSpPr>
          <p:cNvPr id="3" name="Subtitle 2"/>
          <p:cNvSpPr>
            <a:spLocks noGrp="1"/>
          </p:cNvSpPr>
          <p:nvPr>
            <p:ph type="subTitle" idx="1"/>
          </p:nvPr>
        </p:nvSpPr>
        <p:spPr>
          <a:xfrm>
            <a:off x="1524000" y="3602038"/>
            <a:ext cx="9144000" cy="3057380"/>
          </a:xfrm>
        </p:spPr>
        <p:txBody>
          <a:bodyPr>
            <a:normAutofit/>
          </a:bodyPr>
          <a:lstStyle/>
          <a:p>
            <a:r>
              <a:rPr lang="en-US" dirty="0"/>
              <a:t>Project Status Document</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16742" y="5822874"/>
            <a:ext cx="1775258" cy="1035126"/>
          </a:xfrm>
          <a:prstGeom prst="rect">
            <a:avLst/>
          </a:prstGeom>
        </p:spPr>
      </p:pic>
    </p:spTree>
    <p:extLst>
      <p:ext uri="{BB962C8B-B14F-4D97-AF65-F5344CB8AC3E}">
        <p14:creationId xmlns:p14="http://schemas.microsoft.com/office/powerpoint/2010/main" val="3641357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Interface - Design</a:t>
            </a:r>
          </a:p>
        </p:txBody>
      </p:sp>
      <p:sp>
        <p:nvSpPr>
          <p:cNvPr id="3" name="Content Placeholder 2"/>
          <p:cNvSpPr>
            <a:spLocks noGrp="1"/>
          </p:cNvSpPr>
          <p:nvPr>
            <p:ph idx="1"/>
          </p:nvPr>
        </p:nvSpPr>
        <p:spPr/>
        <p:txBody>
          <a:bodyPr>
            <a:normAutofit/>
          </a:bodyPr>
          <a:lstStyle/>
          <a:p>
            <a:r>
              <a:rPr lang="en-US" dirty="0"/>
              <a:t>QT GUI with an OpenGL Widget</a:t>
            </a:r>
          </a:p>
          <a:p>
            <a:r>
              <a:rPr lang="en-US" dirty="0"/>
              <a:t>Components:</a:t>
            </a:r>
          </a:p>
          <a:p>
            <a:pPr lvl="1"/>
            <a:r>
              <a:rPr lang="en-US" dirty="0"/>
              <a:t>OpenGL Widget</a:t>
            </a:r>
          </a:p>
          <a:p>
            <a:pPr lvl="1"/>
            <a:r>
              <a:rPr lang="en-US" dirty="0"/>
              <a:t>Tool Bar on Side</a:t>
            </a:r>
          </a:p>
          <a:p>
            <a:pPr lvl="1"/>
            <a:r>
              <a:rPr lang="en-US" dirty="0"/>
              <a:t>Output Console</a:t>
            </a:r>
          </a:p>
          <a:p>
            <a:pPr lvl="1"/>
            <a:r>
              <a:rPr lang="en-US" dirty="0"/>
              <a:t>Live Graph</a:t>
            </a:r>
          </a:p>
          <a:p>
            <a:r>
              <a:rPr lang="en-US" dirty="0"/>
              <a:t>Resizable or not?</a:t>
            </a:r>
          </a:p>
          <a:p>
            <a:r>
              <a:rPr lang="en-US" dirty="0"/>
              <a:t>Aspect ratio needs to reflect that of the telescope</a:t>
            </a:r>
          </a:p>
          <a:p>
            <a:pPr lvl="1"/>
            <a:r>
              <a:rPr lang="en-US" dirty="0"/>
              <a:t>Window aspect ratio either needs to remain constant, or other parts of GUI need to expand (Expand the live graph?)</a:t>
            </a:r>
          </a:p>
          <a:p>
            <a:pPr marL="0" indent="0">
              <a:buNone/>
            </a:pPr>
            <a:endParaRPr lang="en-US" dirty="0"/>
          </a:p>
          <a:p>
            <a:pPr lvl="1"/>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6742" y="5822874"/>
            <a:ext cx="1775258" cy="10351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1312" y="0"/>
            <a:ext cx="1690688" cy="1690688"/>
          </a:xfrm>
          <a:prstGeom prst="rect">
            <a:avLst/>
          </a:prstGeom>
        </p:spPr>
      </p:pic>
    </p:spTree>
    <p:extLst>
      <p:ext uri="{BB962C8B-B14F-4D97-AF65-F5344CB8AC3E}">
        <p14:creationId xmlns:p14="http://schemas.microsoft.com/office/powerpoint/2010/main" val="1612451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A63099-39B2-4CF8-8A1D-16F951F85D1B}"/>
              </a:ext>
            </a:extLst>
          </p:cNvPr>
          <p:cNvSpPr/>
          <p:nvPr/>
        </p:nvSpPr>
        <p:spPr>
          <a:xfrm>
            <a:off x="0" y="0"/>
            <a:ext cx="12191999" cy="6858000"/>
          </a:xfrm>
          <a:prstGeom prst="rect">
            <a:avLst/>
          </a:prstGeom>
          <a:solidFill>
            <a:schemeClr val="tx2">
              <a:lumMod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1A65675-1624-488A-9201-7C501030C865}"/>
              </a:ext>
            </a:extLst>
          </p:cNvPr>
          <p:cNvSpPr/>
          <p:nvPr/>
        </p:nvSpPr>
        <p:spPr>
          <a:xfrm>
            <a:off x="5333999" y="0"/>
            <a:ext cx="6858000" cy="685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D32C214-9C39-4C8B-AF2B-3458FD2B144E}"/>
              </a:ext>
            </a:extLst>
          </p:cNvPr>
          <p:cNvSpPr/>
          <p:nvPr/>
        </p:nvSpPr>
        <p:spPr>
          <a:xfrm>
            <a:off x="0" y="5653548"/>
            <a:ext cx="5333999" cy="120445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CE38D6D-16A0-43F5-9D0B-31D5B13B50F3}"/>
              </a:ext>
            </a:extLst>
          </p:cNvPr>
          <p:cNvSpPr/>
          <p:nvPr/>
        </p:nvSpPr>
        <p:spPr>
          <a:xfrm>
            <a:off x="2772697" y="0"/>
            <a:ext cx="2561302" cy="56535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30A35314-FD25-487A-8D74-E8AFDA87C118}"/>
              </a:ext>
            </a:extLst>
          </p:cNvPr>
          <p:cNvSpPr txBox="1"/>
          <p:nvPr/>
        </p:nvSpPr>
        <p:spPr>
          <a:xfrm>
            <a:off x="0" y="5653548"/>
            <a:ext cx="5333999" cy="707886"/>
          </a:xfrm>
          <a:prstGeom prst="rect">
            <a:avLst/>
          </a:prstGeom>
          <a:noFill/>
        </p:spPr>
        <p:txBody>
          <a:bodyPr wrap="square" rtlCol="0">
            <a:spAutoFit/>
          </a:bodyPr>
          <a:lstStyle/>
          <a:p>
            <a:r>
              <a:rPr lang="en-US" sz="1000" dirty="0"/>
              <a:t>Console Output Stuff</a:t>
            </a:r>
          </a:p>
          <a:p>
            <a:r>
              <a:rPr lang="en-US" sz="1000" dirty="0"/>
              <a:t>These are words that would be displayed</a:t>
            </a:r>
          </a:p>
          <a:p>
            <a:r>
              <a:rPr lang="en-US" sz="1000" dirty="0"/>
              <a:t>To provide info on the program as its running</a:t>
            </a:r>
          </a:p>
          <a:p>
            <a:r>
              <a:rPr lang="en-US" sz="1000" dirty="0"/>
              <a:t>Simulation status, load information, error messages, etc.</a:t>
            </a:r>
          </a:p>
        </p:txBody>
      </p:sp>
      <p:sp>
        <p:nvSpPr>
          <p:cNvPr id="17" name="Freeform: Shape 16">
            <a:extLst>
              <a:ext uri="{FF2B5EF4-FFF2-40B4-BE49-F238E27FC236}">
                <a16:creationId xmlns:a16="http://schemas.microsoft.com/office/drawing/2014/main" id="{51DA2A3B-F4ED-448F-9BBE-263EBA4A2A57}"/>
              </a:ext>
            </a:extLst>
          </p:cNvPr>
          <p:cNvSpPr/>
          <p:nvPr/>
        </p:nvSpPr>
        <p:spPr>
          <a:xfrm>
            <a:off x="2782529" y="1385192"/>
            <a:ext cx="2576052" cy="2508382"/>
          </a:xfrm>
          <a:custGeom>
            <a:avLst/>
            <a:gdLst>
              <a:gd name="connsiteX0" fmla="*/ 0 w 2576052"/>
              <a:gd name="connsiteY0" fmla="*/ 1839789 h 2508382"/>
              <a:gd name="connsiteX1" fmla="*/ 29497 w 2576052"/>
              <a:gd name="connsiteY1" fmla="*/ 1770963 h 2508382"/>
              <a:gd name="connsiteX2" fmla="*/ 49161 w 2576052"/>
              <a:gd name="connsiteY2" fmla="*/ 1741466 h 2508382"/>
              <a:gd name="connsiteX3" fmla="*/ 68826 w 2576052"/>
              <a:gd name="connsiteY3" fmla="*/ 1682473 h 2508382"/>
              <a:gd name="connsiteX4" fmla="*/ 108155 w 2576052"/>
              <a:gd name="connsiteY4" fmla="*/ 1613647 h 2508382"/>
              <a:gd name="connsiteX5" fmla="*/ 137652 w 2576052"/>
              <a:gd name="connsiteY5" fmla="*/ 1525156 h 2508382"/>
              <a:gd name="connsiteX6" fmla="*/ 147484 w 2576052"/>
              <a:gd name="connsiteY6" fmla="*/ 1495660 h 2508382"/>
              <a:gd name="connsiteX7" fmla="*/ 157316 w 2576052"/>
              <a:gd name="connsiteY7" fmla="*/ 1446498 h 2508382"/>
              <a:gd name="connsiteX8" fmla="*/ 176981 w 2576052"/>
              <a:gd name="connsiteY8" fmla="*/ 1259685 h 2508382"/>
              <a:gd name="connsiteX9" fmla="*/ 196645 w 2576052"/>
              <a:gd name="connsiteY9" fmla="*/ 1181027 h 2508382"/>
              <a:gd name="connsiteX10" fmla="*/ 216310 w 2576052"/>
              <a:gd name="connsiteY10" fmla="*/ 1151531 h 2508382"/>
              <a:gd name="connsiteX11" fmla="*/ 226142 w 2576052"/>
              <a:gd name="connsiteY11" fmla="*/ 1122034 h 2508382"/>
              <a:gd name="connsiteX12" fmla="*/ 235974 w 2576052"/>
              <a:gd name="connsiteY12" fmla="*/ 1063040 h 2508382"/>
              <a:gd name="connsiteX13" fmla="*/ 255639 w 2576052"/>
              <a:gd name="connsiteY13" fmla="*/ 1033543 h 2508382"/>
              <a:gd name="connsiteX14" fmla="*/ 285136 w 2576052"/>
              <a:gd name="connsiteY14" fmla="*/ 945053 h 2508382"/>
              <a:gd name="connsiteX15" fmla="*/ 294968 w 2576052"/>
              <a:gd name="connsiteY15" fmla="*/ 915556 h 2508382"/>
              <a:gd name="connsiteX16" fmla="*/ 304800 w 2576052"/>
              <a:gd name="connsiteY16" fmla="*/ 866395 h 2508382"/>
              <a:gd name="connsiteX17" fmla="*/ 344129 w 2576052"/>
              <a:gd name="connsiteY17" fmla="*/ 807402 h 2508382"/>
              <a:gd name="connsiteX18" fmla="*/ 393290 w 2576052"/>
              <a:gd name="connsiteY18" fmla="*/ 718911 h 2508382"/>
              <a:gd name="connsiteX19" fmla="*/ 422787 w 2576052"/>
              <a:gd name="connsiteY19" fmla="*/ 689414 h 2508382"/>
              <a:gd name="connsiteX20" fmla="*/ 471948 w 2576052"/>
              <a:gd name="connsiteY20" fmla="*/ 640253 h 2508382"/>
              <a:gd name="connsiteX21" fmla="*/ 491613 w 2576052"/>
              <a:gd name="connsiteY21" fmla="*/ 610756 h 2508382"/>
              <a:gd name="connsiteX22" fmla="*/ 550606 w 2576052"/>
              <a:gd name="connsiteY22" fmla="*/ 571427 h 2508382"/>
              <a:gd name="connsiteX23" fmla="*/ 639097 w 2576052"/>
              <a:gd name="connsiteY23" fmla="*/ 581260 h 2508382"/>
              <a:gd name="connsiteX24" fmla="*/ 727587 w 2576052"/>
              <a:gd name="connsiteY24" fmla="*/ 650085 h 2508382"/>
              <a:gd name="connsiteX25" fmla="*/ 757084 w 2576052"/>
              <a:gd name="connsiteY25" fmla="*/ 669750 h 2508382"/>
              <a:gd name="connsiteX26" fmla="*/ 816077 w 2576052"/>
              <a:gd name="connsiteY26" fmla="*/ 777905 h 2508382"/>
              <a:gd name="connsiteX27" fmla="*/ 835742 w 2576052"/>
              <a:gd name="connsiteY27" fmla="*/ 817234 h 2508382"/>
              <a:gd name="connsiteX28" fmla="*/ 835742 w 2576052"/>
              <a:gd name="connsiteY28" fmla="*/ 1122034 h 2508382"/>
              <a:gd name="connsiteX29" fmla="*/ 816077 w 2576052"/>
              <a:gd name="connsiteY29" fmla="*/ 1200692 h 2508382"/>
              <a:gd name="connsiteX30" fmla="*/ 806245 w 2576052"/>
              <a:gd name="connsiteY30" fmla="*/ 1269518 h 2508382"/>
              <a:gd name="connsiteX31" fmla="*/ 786581 w 2576052"/>
              <a:gd name="connsiteY31" fmla="*/ 1328511 h 2508382"/>
              <a:gd name="connsiteX32" fmla="*/ 796413 w 2576052"/>
              <a:gd name="connsiteY32" fmla="*/ 1475995 h 2508382"/>
              <a:gd name="connsiteX33" fmla="*/ 806245 w 2576052"/>
              <a:gd name="connsiteY33" fmla="*/ 1505492 h 2508382"/>
              <a:gd name="connsiteX34" fmla="*/ 816077 w 2576052"/>
              <a:gd name="connsiteY34" fmla="*/ 1544821 h 2508382"/>
              <a:gd name="connsiteX35" fmla="*/ 835742 w 2576052"/>
              <a:gd name="connsiteY35" fmla="*/ 1603814 h 2508382"/>
              <a:gd name="connsiteX36" fmla="*/ 845574 w 2576052"/>
              <a:gd name="connsiteY36" fmla="*/ 1652976 h 2508382"/>
              <a:gd name="connsiteX37" fmla="*/ 835742 w 2576052"/>
              <a:gd name="connsiteY37" fmla="*/ 1859453 h 2508382"/>
              <a:gd name="connsiteX38" fmla="*/ 825910 w 2576052"/>
              <a:gd name="connsiteY38" fmla="*/ 2006937 h 2508382"/>
              <a:gd name="connsiteX39" fmla="*/ 835742 w 2576052"/>
              <a:gd name="connsiteY39" fmla="*/ 2144589 h 2508382"/>
              <a:gd name="connsiteX40" fmla="*/ 855406 w 2576052"/>
              <a:gd name="connsiteY40" fmla="*/ 2203582 h 2508382"/>
              <a:gd name="connsiteX41" fmla="*/ 865239 w 2576052"/>
              <a:gd name="connsiteY41" fmla="*/ 2242911 h 2508382"/>
              <a:gd name="connsiteX42" fmla="*/ 875071 w 2576052"/>
              <a:gd name="connsiteY42" fmla="*/ 2272408 h 2508382"/>
              <a:gd name="connsiteX43" fmla="*/ 884903 w 2576052"/>
              <a:gd name="connsiteY43" fmla="*/ 2321569 h 2508382"/>
              <a:gd name="connsiteX44" fmla="*/ 904568 w 2576052"/>
              <a:gd name="connsiteY44" fmla="*/ 2370731 h 2508382"/>
              <a:gd name="connsiteX45" fmla="*/ 914400 w 2576052"/>
              <a:gd name="connsiteY45" fmla="*/ 2400227 h 2508382"/>
              <a:gd name="connsiteX46" fmla="*/ 983226 w 2576052"/>
              <a:gd name="connsiteY46" fmla="*/ 2488718 h 2508382"/>
              <a:gd name="connsiteX47" fmla="*/ 1012723 w 2576052"/>
              <a:gd name="connsiteY47" fmla="*/ 2508382 h 2508382"/>
              <a:gd name="connsiteX48" fmla="*/ 1120877 w 2576052"/>
              <a:gd name="connsiteY48" fmla="*/ 2459221 h 2508382"/>
              <a:gd name="connsiteX49" fmla="*/ 1140542 w 2576052"/>
              <a:gd name="connsiteY49" fmla="*/ 2429724 h 2508382"/>
              <a:gd name="connsiteX50" fmla="*/ 1179871 w 2576052"/>
              <a:gd name="connsiteY50" fmla="*/ 2400227 h 2508382"/>
              <a:gd name="connsiteX51" fmla="*/ 1189703 w 2576052"/>
              <a:gd name="connsiteY51" fmla="*/ 2370731 h 2508382"/>
              <a:gd name="connsiteX52" fmla="*/ 1229032 w 2576052"/>
              <a:gd name="connsiteY52" fmla="*/ 2292073 h 2508382"/>
              <a:gd name="connsiteX53" fmla="*/ 1248697 w 2576052"/>
              <a:gd name="connsiteY53" fmla="*/ 2233079 h 2508382"/>
              <a:gd name="connsiteX54" fmla="*/ 1268361 w 2576052"/>
              <a:gd name="connsiteY54" fmla="*/ 2193750 h 2508382"/>
              <a:gd name="connsiteX55" fmla="*/ 1297858 w 2576052"/>
              <a:gd name="connsiteY55" fmla="*/ 2105260 h 2508382"/>
              <a:gd name="connsiteX56" fmla="*/ 1317523 w 2576052"/>
              <a:gd name="connsiteY56" fmla="*/ 2006937 h 2508382"/>
              <a:gd name="connsiteX57" fmla="*/ 1327355 w 2576052"/>
              <a:gd name="connsiteY57" fmla="*/ 1957776 h 2508382"/>
              <a:gd name="connsiteX58" fmla="*/ 1347019 w 2576052"/>
              <a:gd name="connsiteY58" fmla="*/ 1898782 h 2508382"/>
              <a:gd name="connsiteX59" fmla="*/ 1366684 w 2576052"/>
              <a:gd name="connsiteY59" fmla="*/ 1751298 h 2508382"/>
              <a:gd name="connsiteX60" fmla="*/ 1376516 w 2576052"/>
              <a:gd name="connsiteY60" fmla="*/ 1702137 h 2508382"/>
              <a:gd name="connsiteX61" fmla="*/ 1406013 w 2576052"/>
              <a:gd name="connsiteY61" fmla="*/ 1593982 h 2508382"/>
              <a:gd name="connsiteX62" fmla="*/ 1406013 w 2576052"/>
              <a:gd name="connsiteY62" fmla="*/ 1289182 h 2508382"/>
              <a:gd name="connsiteX63" fmla="*/ 1366684 w 2576052"/>
              <a:gd name="connsiteY63" fmla="*/ 1230189 h 2508382"/>
              <a:gd name="connsiteX64" fmla="*/ 1356852 w 2576052"/>
              <a:gd name="connsiteY64" fmla="*/ 1141698 h 2508382"/>
              <a:gd name="connsiteX65" fmla="*/ 1347019 w 2576052"/>
              <a:gd name="connsiteY65" fmla="*/ 1112202 h 2508382"/>
              <a:gd name="connsiteX66" fmla="*/ 1337187 w 2576052"/>
              <a:gd name="connsiteY66" fmla="*/ 1072873 h 2508382"/>
              <a:gd name="connsiteX67" fmla="*/ 1317523 w 2576052"/>
              <a:gd name="connsiteY67" fmla="*/ 984382 h 2508382"/>
              <a:gd name="connsiteX68" fmla="*/ 1307690 w 2576052"/>
              <a:gd name="connsiteY68" fmla="*/ 905724 h 2508382"/>
              <a:gd name="connsiteX69" fmla="*/ 1288026 w 2576052"/>
              <a:gd name="connsiteY69" fmla="*/ 846731 h 2508382"/>
              <a:gd name="connsiteX70" fmla="*/ 1288026 w 2576052"/>
              <a:gd name="connsiteY70" fmla="*/ 374782 h 2508382"/>
              <a:gd name="connsiteX71" fmla="*/ 1307690 w 2576052"/>
              <a:gd name="connsiteY71" fmla="*/ 315789 h 2508382"/>
              <a:gd name="connsiteX72" fmla="*/ 1366684 w 2576052"/>
              <a:gd name="connsiteY72" fmla="*/ 227298 h 2508382"/>
              <a:gd name="connsiteX73" fmla="*/ 1386348 w 2576052"/>
              <a:gd name="connsiteY73" fmla="*/ 197802 h 2508382"/>
              <a:gd name="connsiteX74" fmla="*/ 1415845 w 2576052"/>
              <a:gd name="connsiteY74" fmla="*/ 168305 h 2508382"/>
              <a:gd name="connsiteX75" fmla="*/ 1435510 w 2576052"/>
              <a:gd name="connsiteY75" fmla="*/ 109311 h 2508382"/>
              <a:gd name="connsiteX76" fmla="*/ 1455174 w 2576052"/>
              <a:gd name="connsiteY76" fmla="*/ 79814 h 2508382"/>
              <a:gd name="connsiteX77" fmla="*/ 1514168 w 2576052"/>
              <a:gd name="connsiteY77" fmla="*/ 30653 h 2508382"/>
              <a:gd name="connsiteX78" fmla="*/ 1543665 w 2576052"/>
              <a:gd name="connsiteY78" fmla="*/ 20821 h 2508382"/>
              <a:gd name="connsiteX79" fmla="*/ 1573161 w 2576052"/>
              <a:gd name="connsiteY79" fmla="*/ 1156 h 2508382"/>
              <a:gd name="connsiteX80" fmla="*/ 1730477 w 2576052"/>
              <a:gd name="connsiteY80" fmla="*/ 10989 h 2508382"/>
              <a:gd name="connsiteX81" fmla="*/ 1759974 w 2576052"/>
              <a:gd name="connsiteY81" fmla="*/ 40485 h 2508382"/>
              <a:gd name="connsiteX82" fmla="*/ 1789471 w 2576052"/>
              <a:gd name="connsiteY82" fmla="*/ 60150 h 2508382"/>
              <a:gd name="connsiteX83" fmla="*/ 1848465 w 2576052"/>
              <a:gd name="connsiteY83" fmla="*/ 119143 h 2508382"/>
              <a:gd name="connsiteX84" fmla="*/ 1887794 w 2576052"/>
              <a:gd name="connsiteY84" fmla="*/ 217466 h 2508382"/>
              <a:gd name="connsiteX85" fmla="*/ 1907458 w 2576052"/>
              <a:gd name="connsiteY85" fmla="*/ 266627 h 2508382"/>
              <a:gd name="connsiteX86" fmla="*/ 1897626 w 2576052"/>
              <a:gd name="connsiteY86" fmla="*/ 473105 h 2508382"/>
              <a:gd name="connsiteX87" fmla="*/ 1907458 w 2576052"/>
              <a:gd name="connsiteY87" fmla="*/ 581260 h 2508382"/>
              <a:gd name="connsiteX88" fmla="*/ 1917290 w 2576052"/>
              <a:gd name="connsiteY88" fmla="*/ 610756 h 2508382"/>
              <a:gd name="connsiteX89" fmla="*/ 1927123 w 2576052"/>
              <a:gd name="connsiteY89" fmla="*/ 669750 h 2508382"/>
              <a:gd name="connsiteX90" fmla="*/ 1946787 w 2576052"/>
              <a:gd name="connsiteY90" fmla="*/ 964718 h 2508382"/>
              <a:gd name="connsiteX91" fmla="*/ 1976284 w 2576052"/>
              <a:gd name="connsiteY91" fmla="*/ 1063040 h 2508382"/>
              <a:gd name="connsiteX92" fmla="*/ 1986116 w 2576052"/>
              <a:gd name="connsiteY92" fmla="*/ 1102369 h 2508382"/>
              <a:gd name="connsiteX93" fmla="*/ 1995948 w 2576052"/>
              <a:gd name="connsiteY93" fmla="*/ 1151531 h 2508382"/>
              <a:gd name="connsiteX94" fmla="*/ 2035277 w 2576052"/>
              <a:gd name="connsiteY94" fmla="*/ 1240021 h 2508382"/>
              <a:gd name="connsiteX95" fmla="*/ 2054942 w 2576052"/>
              <a:gd name="connsiteY95" fmla="*/ 1299014 h 2508382"/>
              <a:gd name="connsiteX96" fmla="*/ 2064774 w 2576052"/>
              <a:gd name="connsiteY96" fmla="*/ 1328511 h 2508382"/>
              <a:gd name="connsiteX97" fmla="*/ 2084439 w 2576052"/>
              <a:gd name="connsiteY97" fmla="*/ 1358008 h 2508382"/>
              <a:gd name="connsiteX98" fmla="*/ 2123768 w 2576052"/>
              <a:gd name="connsiteY98" fmla="*/ 1407169 h 2508382"/>
              <a:gd name="connsiteX99" fmla="*/ 2163097 w 2576052"/>
              <a:gd name="connsiteY99" fmla="*/ 1466163 h 2508382"/>
              <a:gd name="connsiteX100" fmla="*/ 2182761 w 2576052"/>
              <a:gd name="connsiteY100" fmla="*/ 1495660 h 2508382"/>
              <a:gd name="connsiteX101" fmla="*/ 2192594 w 2576052"/>
              <a:gd name="connsiteY101" fmla="*/ 1525156 h 2508382"/>
              <a:gd name="connsiteX102" fmla="*/ 2281084 w 2576052"/>
              <a:gd name="connsiteY102" fmla="*/ 1574318 h 2508382"/>
              <a:gd name="connsiteX103" fmla="*/ 2340077 w 2576052"/>
              <a:gd name="connsiteY103" fmla="*/ 1564485 h 2508382"/>
              <a:gd name="connsiteX104" fmla="*/ 2399071 w 2576052"/>
              <a:gd name="connsiteY104" fmla="*/ 1544821 h 2508382"/>
              <a:gd name="connsiteX105" fmla="*/ 2418736 w 2576052"/>
              <a:gd name="connsiteY105" fmla="*/ 1515324 h 2508382"/>
              <a:gd name="connsiteX106" fmla="*/ 2448232 w 2576052"/>
              <a:gd name="connsiteY106" fmla="*/ 1495660 h 2508382"/>
              <a:gd name="connsiteX107" fmla="*/ 2487561 w 2576052"/>
              <a:gd name="connsiteY107" fmla="*/ 1446498 h 2508382"/>
              <a:gd name="connsiteX108" fmla="*/ 2526890 w 2576052"/>
              <a:gd name="connsiteY108" fmla="*/ 1387505 h 2508382"/>
              <a:gd name="connsiteX109" fmla="*/ 2536723 w 2576052"/>
              <a:gd name="connsiteY109" fmla="*/ 1358008 h 2508382"/>
              <a:gd name="connsiteX110" fmla="*/ 2576052 w 2576052"/>
              <a:gd name="connsiteY110" fmla="*/ 1338343 h 2508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2576052" h="2508382">
                <a:moveTo>
                  <a:pt x="0" y="1839789"/>
                </a:moveTo>
                <a:cubicBezTo>
                  <a:pt x="9832" y="1816847"/>
                  <a:pt x="18335" y="1793288"/>
                  <a:pt x="29497" y="1770963"/>
                </a:cubicBezTo>
                <a:cubicBezTo>
                  <a:pt x="34782" y="1760394"/>
                  <a:pt x="44362" y="1752264"/>
                  <a:pt x="49161" y="1741466"/>
                </a:cubicBezTo>
                <a:cubicBezTo>
                  <a:pt x="57579" y="1722524"/>
                  <a:pt x="59556" y="1701013"/>
                  <a:pt x="68826" y="1682473"/>
                </a:cubicBezTo>
                <a:cubicBezTo>
                  <a:pt x="93774" y="1632574"/>
                  <a:pt x="80359" y="1655338"/>
                  <a:pt x="108155" y="1613647"/>
                </a:cubicBezTo>
                <a:lnTo>
                  <a:pt x="137652" y="1525156"/>
                </a:lnTo>
                <a:cubicBezTo>
                  <a:pt x="140929" y="1515324"/>
                  <a:pt x="145452" y="1505823"/>
                  <a:pt x="147484" y="1495660"/>
                </a:cubicBezTo>
                <a:lnTo>
                  <a:pt x="157316" y="1446498"/>
                </a:lnTo>
                <a:cubicBezTo>
                  <a:pt x="164761" y="1342265"/>
                  <a:pt x="159426" y="1335758"/>
                  <a:pt x="176981" y="1259685"/>
                </a:cubicBezTo>
                <a:cubicBezTo>
                  <a:pt x="183058" y="1233351"/>
                  <a:pt x="181653" y="1203514"/>
                  <a:pt x="196645" y="1181027"/>
                </a:cubicBezTo>
                <a:lnTo>
                  <a:pt x="216310" y="1151531"/>
                </a:lnTo>
                <a:cubicBezTo>
                  <a:pt x="219587" y="1141699"/>
                  <a:pt x="223894" y="1132151"/>
                  <a:pt x="226142" y="1122034"/>
                </a:cubicBezTo>
                <a:cubicBezTo>
                  <a:pt x="230467" y="1102573"/>
                  <a:pt x="229670" y="1081953"/>
                  <a:pt x="235974" y="1063040"/>
                </a:cubicBezTo>
                <a:cubicBezTo>
                  <a:pt x="239711" y="1051829"/>
                  <a:pt x="249084" y="1043375"/>
                  <a:pt x="255639" y="1033543"/>
                </a:cubicBezTo>
                <a:lnTo>
                  <a:pt x="285136" y="945053"/>
                </a:lnTo>
                <a:cubicBezTo>
                  <a:pt x="288413" y="935221"/>
                  <a:pt x="292935" y="925719"/>
                  <a:pt x="294968" y="915556"/>
                </a:cubicBezTo>
                <a:cubicBezTo>
                  <a:pt x="298245" y="899169"/>
                  <a:pt x="297885" y="881609"/>
                  <a:pt x="304800" y="866395"/>
                </a:cubicBezTo>
                <a:cubicBezTo>
                  <a:pt x="314580" y="844880"/>
                  <a:pt x="344129" y="807402"/>
                  <a:pt x="344129" y="807402"/>
                </a:cubicBezTo>
                <a:cubicBezTo>
                  <a:pt x="356493" y="770310"/>
                  <a:pt x="359481" y="752720"/>
                  <a:pt x="393290" y="718911"/>
                </a:cubicBezTo>
                <a:cubicBezTo>
                  <a:pt x="403122" y="709079"/>
                  <a:pt x="413885" y="700096"/>
                  <a:pt x="422787" y="689414"/>
                </a:cubicBezTo>
                <a:cubicBezTo>
                  <a:pt x="463755" y="640253"/>
                  <a:pt x="417872" y="676306"/>
                  <a:pt x="471948" y="640253"/>
                </a:cubicBezTo>
                <a:cubicBezTo>
                  <a:pt x="478503" y="630421"/>
                  <a:pt x="482720" y="618538"/>
                  <a:pt x="491613" y="610756"/>
                </a:cubicBezTo>
                <a:cubicBezTo>
                  <a:pt x="509399" y="595193"/>
                  <a:pt x="550606" y="571427"/>
                  <a:pt x="550606" y="571427"/>
                </a:cubicBezTo>
                <a:cubicBezTo>
                  <a:pt x="580103" y="574705"/>
                  <a:pt x="610941" y="571875"/>
                  <a:pt x="639097" y="581260"/>
                </a:cubicBezTo>
                <a:cubicBezTo>
                  <a:pt x="688793" y="597826"/>
                  <a:pt x="693655" y="621808"/>
                  <a:pt x="727587" y="650085"/>
                </a:cubicBezTo>
                <a:cubicBezTo>
                  <a:pt x="736665" y="657650"/>
                  <a:pt x="747252" y="663195"/>
                  <a:pt x="757084" y="669750"/>
                </a:cubicBezTo>
                <a:cubicBezTo>
                  <a:pt x="793009" y="723639"/>
                  <a:pt x="771462" y="688675"/>
                  <a:pt x="816077" y="777905"/>
                </a:cubicBezTo>
                <a:lnTo>
                  <a:pt x="835742" y="817234"/>
                </a:lnTo>
                <a:cubicBezTo>
                  <a:pt x="866183" y="939001"/>
                  <a:pt x="851757" y="865790"/>
                  <a:pt x="835742" y="1122034"/>
                </a:cubicBezTo>
                <a:cubicBezTo>
                  <a:pt x="833916" y="1151243"/>
                  <a:pt x="824969" y="1174018"/>
                  <a:pt x="816077" y="1200692"/>
                </a:cubicBezTo>
                <a:cubicBezTo>
                  <a:pt x="812800" y="1223634"/>
                  <a:pt x="811456" y="1246937"/>
                  <a:pt x="806245" y="1269518"/>
                </a:cubicBezTo>
                <a:cubicBezTo>
                  <a:pt x="801584" y="1289715"/>
                  <a:pt x="786581" y="1328511"/>
                  <a:pt x="786581" y="1328511"/>
                </a:cubicBezTo>
                <a:cubicBezTo>
                  <a:pt x="789858" y="1377672"/>
                  <a:pt x="790972" y="1427026"/>
                  <a:pt x="796413" y="1475995"/>
                </a:cubicBezTo>
                <a:cubicBezTo>
                  <a:pt x="797557" y="1486296"/>
                  <a:pt x="803398" y="1495527"/>
                  <a:pt x="806245" y="1505492"/>
                </a:cubicBezTo>
                <a:cubicBezTo>
                  <a:pt x="809957" y="1518485"/>
                  <a:pt x="812194" y="1531878"/>
                  <a:pt x="816077" y="1544821"/>
                </a:cubicBezTo>
                <a:cubicBezTo>
                  <a:pt x="822033" y="1564675"/>
                  <a:pt x="831677" y="1583488"/>
                  <a:pt x="835742" y="1603814"/>
                </a:cubicBezTo>
                <a:lnTo>
                  <a:pt x="845574" y="1652976"/>
                </a:lnTo>
                <a:cubicBezTo>
                  <a:pt x="842297" y="1721802"/>
                  <a:pt x="839564" y="1790655"/>
                  <a:pt x="835742" y="1859453"/>
                </a:cubicBezTo>
                <a:cubicBezTo>
                  <a:pt x="833009" y="1908648"/>
                  <a:pt x="825910" y="1957667"/>
                  <a:pt x="825910" y="2006937"/>
                </a:cubicBezTo>
                <a:cubicBezTo>
                  <a:pt x="825910" y="2052938"/>
                  <a:pt x="828918" y="2099097"/>
                  <a:pt x="835742" y="2144589"/>
                </a:cubicBezTo>
                <a:cubicBezTo>
                  <a:pt x="838817" y="2165088"/>
                  <a:pt x="850378" y="2183473"/>
                  <a:pt x="855406" y="2203582"/>
                </a:cubicBezTo>
                <a:cubicBezTo>
                  <a:pt x="858684" y="2216692"/>
                  <a:pt x="861527" y="2229918"/>
                  <a:pt x="865239" y="2242911"/>
                </a:cubicBezTo>
                <a:cubicBezTo>
                  <a:pt x="868086" y="2252876"/>
                  <a:pt x="872557" y="2262353"/>
                  <a:pt x="875071" y="2272408"/>
                </a:cubicBezTo>
                <a:cubicBezTo>
                  <a:pt x="879124" y="2288621"/>
                  <a:pt x="880101" y="2305562"/>
                  <a:pt x="884903" y="2321569"/>
                </a:cubicBezTo>
                <a:cubicBezTo>
                  <a:pt x="889975" y="2338474"/>
                  <a:pt x="898371" y="2354205"/>
                  <a:pt x="904568" y="2370731"/>
                </a:cubicBezTo>
                <a:cubicBezTo>
                  <a:pt x="908207" y="2380435"/>
                  <a:pt x="909367" y="2391167"/>
                  <a:pt x="914400" y="2400227"/>
                </a:cubicBezTo>
                <a:cubicBezTo>
                  <a:pt x="933301" y="2434250"/>
                  <a:pt x="953574" y="2464008"/>
                  <a:pt x="983226" y="2488718"/>
                </a:cubicBezTo>
                <a:cubicBezTo>
                  <a:pt x="992304" y="2496283"/>
                  <a:pt x="1002891" y="2501827"/>
                  <a:pt x="1012723" y="2508382"/>
                </a:cubicBezTo>
                <a:cubicBezTo>
                  <a:pt x="1054207" y="2494554"/>
                  <a:pt x="1086800" y="2488430"/>
                  <a:pt x="1120877" y="2459221"/>
                </a:cubicBezTo>
                <a:cubicBezTo>
                  <a:pt x="1129849" y="2451531"/>
                  <a:pt x="1132186" y="2438080"/>
                  <a:pt x="1140542" y="2429724"/>
                </a:cubicBezTo>
                <a:cubicBezTo>
                  <a:pt x="1152129" y="2418137"/>
                  <a:pt x="1166761" y="2410059"/>
                  <a:pt x="1179871" y="2400227"/>
                </a:cubicBezTo>
                <a:cubicBezTo>
                  <a:pt x="1183148" y="2390395"/>
                  <a:pt x="1185414" y="2380166"/>
                  <a:pt x="1189703" y="2370731"/>
                </a:cubicBezTo>
                <a:cubicBezTo>
                  <a:pt x="1201833" y="2344044"/>
                  <a:pt x="1219762" y="2319883"/>
                  <a:pt x="1229032" y="2292073"/>
                </a:cubicBezTo>
                <a:cubicBezTo>
                  <a:pt x="1235587" y="2272408"/>
                  <a:pt x="1239427" y="2251619"/>
                  <a:pt x="1248697" y="2233079"/>
                </a:cubicBezTo>
                <a:cubicBezTo>
                  <a:pt x="1255252" y="2219969"/>
                  <a:pt x="1263099" y="2207430"/>
                  <a:pt x="1268361" y="2193750"/>
                </a:cubicBezTo>
                <a:cubicBezTo>
                  <a:pt x="1279522" y="2164730"/>
                  <a:pt x="1297858" y="2105260"/>
                  <a:pt x="1297858" y="2105260"/>
                </a:cubicBezTo>
                <a:cubicBezTo>
                  <a:pt x="1317126" y="1989649"/>
                  <a:pt x="1297964" y="2094949"/>
                  <a:pt x="1317523" y="2006937"/>
                </a:cubicBezTo>
                <a:cubicBezTo>
                  <a:pt x="1321148" y="1990623"/>
                  <a:pt x="1322958" y="1973899"/>
                  <a:pt x="1327355" y="1957776"/>
                </a:cubicBezTo>
                <a:cubicBezTo>
                  <a:pt x="1332809" y="1937778"/>
                  <a:pt x="1347019" y="1898782"/>
                  <a:pt x="1347019" y="1898782"/>
                </a:cubicBezTo>
                <a:cubicBezTo>
                  <a:pt x="1351988" y="1859033"/>
                  <a:pt x="1359903" y="1791988"/>
                  <a:pt x="1366684" y="1751298"/>
                </a:cubicBezTo>
                <a:cubicBezTo>
                  <a:pt x="1369431" y="1734814"/>
                  <a:pt x="1372119" y="1718260"/>
                  <a:pt x="1376516" y="1702137"/>
                </a:cubicBezTo>
                <a:cubicBezTo>
                  <a:pt x="1413940" y="1564917"/>
                  <a:pt x="1382059" y="1713754"/>
                  <a:pt x="1406013" y="1593982"/>
                </a:cubicBezTo>
                <a:cubicBezTo>
                  <a:pt x="1413832" y="1492334"/>
                  <a:pt x="1427264" y="1391189"/>
                  <a:pt x="1406013" y="1289182"/>
                </a:cubicBezTo>
                <a:cubicBezTo>
                  <a:pt x="1401193" y="1266045"/>
                  <a:pt x="1366684" y="1230189"/>
                  <a:pt x="1366684" y="1230189"/>
                </a:cubicBezTo>
                <a:cubicBezTo>
                  <a:pt x="1363407" y="1200692"/>
                  <a:pt x="1361731" y="1170973"/>
                  <a:pt x="1356852" y="1141698"/>
                </a:cubicBezTo>
                <a:cubicBezTo>
                  <a:pt x="1355148" y="1131475"/>
                  <a:pt x="1349866" y="1122167"/>
                  <a:pt x="1347019" y="1112202"/>
                </a:cubicBezTo>
                <a:cubicBezTo>
                  <a:pt x="1343307" y="1099209"/>
                  <a:pt x="1339837" y="1086124"/>
                  <a:pt x="1337187" y="1072873"/>
                </a:cubicBezTo>
                <a:cubicBezTo>
                  <a:pt x="1319883" y="986351"/>
                  <a:pt x="1336658" y="1041788"/>
                  <a:pt x="1317523" y="984382"/>
                </a:cubicBezTo>
                <a:cubicBezTo>
                  <a:pt x="1314245" y="958163"/>
                  <a:pt x="1313227" y="931561"/>
                  <a:pt x="1307690" y="905724"/>
                </a:cubicBezTo>
                <a:cubicBezTo>
                  <a:pt x="1303347" y="885456"/>
                  <a:pt x="1288026" y="846731"/>
                  <a:pt x="1288026" y="846731"/>
                </a:cubicBezTo>
                <a:cubicBezTo>
                  <a:pt x="1270098" y="649515"/>
                  <a:pt x="1267544" y="668367"/>
                  <a:pt x="1288026" y="374782"/>
                </a:cubicBezTo>
                <a:cubicBezTo>
                  <a:pt x="1289469" y="354104"/>
                  <a:pt x="1296192" y="333036"/>
                  <a:pt x="1307690" y="315789"/>
                </a:cubicBezTo>
                <a:lnTo>
                  <a:pt x="1366684" y="227298"/>
                </a:lnTo>
                <a:cubicBezTo>
                  <a:pt x="1373239" y="217466"/>
                  <a:pt x="1377992" y="206158"/>
                  <a:pt x="1386348" y="197802"/>
                </a:cubicBezTo>
                <a:lnTo>
                  <a:pt x="1415845" y="168305"/>
                </a:lnTo>
                <a:cubicBezTo>
                  <a:pt x="1422400" y="148640"/>
                  <a:pt x="1424012" y="126558"/>
                  <a:pt x="1435510" y="109311"/>
                </a:cubicBezTo>
                <a:cubicBezTo>
                  <a:pt x="1442065" y="99479"/>
                  <a:pt x="1447609" y="88892"/>
                  <a:pt x="1455174" y="79814"/>
                </a:cubicBezTo>
                <a:cubicBezTo>
                  <a:pt x="1470704" y="61178"/>
                  <a:pt x="1492073" y="41701"/>
                  <a:pt x="1514168" y="30653"/>
                </a:cubicBezTo>
                <a:cubicBezTo>
                  <a:pt x="1523438" y="26018"/>
                  <a:pt x="1533833" y="24098"/>
                  <a:pt x="1543665" y="20821"/>
                </a:cubicBezTo>
                <a:cubicBezTo>
                  <a:pt x="1553497" y="14266"/>
                  <a:pt x="1561361" y="1777"/>
                  <a:pt x="1573161" y="1156"/>
                </a:cubicBezTo>
                <a:cubicBezTo>
                  <a:pt x="1625629" y="-1605"/>
                  <a:pt x="1679063" y="165"/>
                  <a:pt x="1730477" y="10989"/>
                </a:cubicBezTo>
                <a:cubicBezTo>
                  <a:pt x="1744084" y="13854"/>
                  <a:pt x="1749292" y="31583"/>
                  <a:pt x="1759974" y="40485"/>
                </a:cubicBezTo>
                <a:cubicBezTo>
                  <a:pt x="1769052" y="48050"/>
                  <a:pt x="1781115" y="51794"/>
                  <a:pt x="1789471" y="60150"/>
                </a:cubicBezTo>
                <a:cubicBezTo>
                  <a:pt x="1862642" y="133321"/>
                  <a:pt x="1778952" y="72803"/>
                  <a:pt x="1848465" y="119143"/>
                </a:cubicBezTo>
                <a:lnTo>
                  <a:pt x="1887794" y="217466"/>
                </a:lnTo>
                <a:lnTo>
                  <a:pt x="1907458" y="266627"/>
                </a:lnTo>
                <a:cubicBezTo>
                  <a:pt x="1904181" y="335453"/>
                  <a:pt x="1897626" y="404201"/>
                  <a:pt x="1897626" y="473105"/>
                </a:cubicBezTo>
                <a:cubicBezTo>
                  <a:pt x="1897626" y="509305"/>
                  <a:pt x="1902339" y="545423"/>
                  <a:pt x="1907458" y="581260"/>
                </a:cubicBezTo>
                <a:cubicBezTo>
                  <a:pt x="1908924" y="591520"/>
                  <a:pt x="1915042" y="600639"/>
                  <a:pt x="1917290" y="610756"/>
                </a:cubicBezTo>
                <a:cubicBezTo>
                  <a:pt x="1921615" y="630217"/>
                  <a:pt x="1923845" y="650085"/>
                  <a:pt x="1927123" y="669750"/>
                </a:cubicBezTo>
                <a:cubicBezTo>
                  <a:pt x="1931741" y="771347"/>
                  <a:pt x="1930351" y="866098"/>
                  <a:pt x="1946787" y="964718"/>
                </a:cubicBezTo>
                <a:cubicBezTo>
                  <a:pt x="1954591" y="1011545"/>
                  <a:pt x="1963167" y="1010571"/>
                  <a:pt x="1976284" y="1063040"/>
                </a:cubicBezTo>
                <a:cubicBezTo>
                  <a:pt x="1979561" y="1076150"/>
                  <a:pt x="1983185" y="1089178"/>
                  <a:pt x="1986116" y="1102369"/>
                </a:cubicBezTo>
                <a:cubicBezTo>
                  <a:pt x="1989741" y="1118683"/>
                  <a:pt x="1991146" y="1135524"/>
                  <a:pt x="1995948" y="1151531"/>
                </a:cubicBezTo>
                <a:cubicBezTo>
                  <a:pt x="2015853" y="1217882"/>
                  <a:pt x="2012041" y="1181932"/>
                  <a:pt x="2035277" y="1240021"/>
                </a:cubicBezTo>
                <a:cubicBezTo>
                  <a:pt x="2042975" y="1259267"/>
                  <a:pt x="2048387" y="1279350"/>
                  <a:pt x="2054942" y="1299014"/>
                </a:cubicBezTo>
                <a:cubicBezTo>
                  <a:pt x="2058219" y="1308846"/>
                  <a:pt x="2059025" y="1319888"/>
                  <a:pt x="2064774" y="1328511"/>
                </a:cubicBezTo>
                <a:lnTo>
                  <a:pt x="2084439" y="1358008"/>
                </a:lnTo>
                <a:cubicBezTo>
                  <a:pt x="2106580" y="1424435"/>
                  <a:pt x="2075873" y="1352432"/>
                  <a:pt x="2123768" y="1407169"/>
                </a:cubicBezTo>
                <a:cubicBezTo>
                  <a:pt x="2139331" y="1424955"/>
                  <a:pt x="2149987" y="1446498"/>
                  <a:pt x="2163097" y="1466163"/>
                </a:cubicBezTo>
                <a:cubicBezTo>
                  <a:pt x="2169652" y="1475995"/>
                  <a:pt x="2179024" y="1484450"/>
                  <a:pt x="2182761" y="1495660"/>
                </a:cubicBezTo>
                <a:cubicBezTo>
                  <a:pt x="2186039" y="1505492"/>
                  <a:pt x="2185266" y="1517828"/>
                  <a:pt x="2192594" y="1525156"/>
                </a:cubicBezTo>
                <a:cubicBezTo>
                  <a:pt x="2226402" y="1558964"/>
                  <a:pt x="2243992" y="1561953"/>
                  <a:pt x="2281084" y="1574318"/>
                </a:cubicBezTo>
                <a:cubicBezTo>
                  <a:pt x="2300748" y="1571040"/>
                  <a:pt x="2320737" y="1569320"/>
                  <a:pt x="2340077" y="1564485"/>
                </a:cubicBezTo>
                <a:cubicBezTo>
                  <a:pt x="2360186" y="1559458"/>
                  <a:pt x="2399071" y="1544821"/>
                  <a:pt x="2399071" y="1544821"/>
                </a:cubicBezTo>
                <a:cubicBezTo>
                  <a:pt x="2405626" y="1534989"/>
                  <a:pt x="2410380" y="1523680"/>
                  <a:pt x="2418736" y="1515324"/>
                </a:cubicBezTo>
                <a:cubicBezTo>
                  <a:pt x="2427092" y="1506968"/>
                  <a:pt x="2440850" y="1504887"/>
                  <a:pt x="2448232" y="1495660"/>
                </a:cubicBezTo>
                <a:cubicBezTo>
                  <a:pt x="2502510" y="1427812"/>
                  <a:pt x="2403028" y="1502856"/>
                  <a:pt x="2487561" y="1446498"/>
                </a:cubicBezTo>
                <a:cubicBezTo>
                  <a:pt x="2510942" y="1376362"/>
                  <a:pt x="2477789" y="1461157"/>
                  <a:pt x="2526890" y="1387505"/>
                </a:cubicBezTo>
                <a:cubicBezTo>
                  <a:pt x="2532639" y="1378881"/>
                  <a:pt x="2530249" y="1366101"/>
                  <a:pt x="2536723" y="1358008"/>
                </a:cubicBezTo>
                <a:cubicBezTo>
                  <a:pt x="2553909" y="1336525"/>
                  <a:pt x="2558573" y="1338343"/>
                  <a:pt x="2576052" y="1338343"/>
                </a:cubicBezTo>
              </a:path>
            </a:pathLst>
          </a:custGeom>
        </p:spPr>
        <p:style>
          <a:lnRef idx="3">
            <a:schemeClr val="accent5"/>
          </a:lnRef>
          <a:fillRef idx="0">
            <a:schemeClr val="accent5"/>
          </a:fillRef>
          <a:effectRef idx="2">
            <a:schemeClr val="accent5"/>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F3B24062-9D8C-42EE-A713-7A0C7E7C4C99}"/>
              </a:ext>
            </a:extLst>
          </p:cNvPr>
          <p:cNvSpPr txBox="1"/>
          <p:nvPr/>
        </p:nvSpPr>
        <p:spPr>
          <a:xfrm>
            <a:off x="2772698" y="5378245"/>
            <a:ext cx="2585884" cy="246221"/>
          </a:xfrm>
          <a:prstGeom prst="rect">
            <a:avLst/>
          </a:prstGeom>
          <a:noFill/>
        </p:spPr>
        <p:txBody>
          <a:bodyPr wrap="square" rtlCol="0">
            <a:spAutoFit/>
          </a:bodyPr>
          <a:lstStyle/>
          <a:p>
            <a:r>
              <a:rPr lang="en-US" sz="1000" dirty="0"/>
              <a:t>Time [s]</a:t>
            </a:r>
          </a:p>
        </p:txBody>
      </p:sp>
      <p:pic>
        <p:nvPicPr>
          <p:cNvPr id="1028" name="Picture 4" descr="Related image">
            <a:extLst>
              <a:ext uri="{FF2B5EF4-FFF2-40B4-BE49-F238E27FC236}">
                <a16:creationId xmlns:a16="http://schemas.microsoft.com/office/drawing/2014/main" id="{EB1BCC84-6463-4261-B87F-9CF699F2DDA4}"/>
              </a:ext>
            </a:extLst>
          </p:cNvPr>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867868" y="1111045"/>
            <a:ext cx="4149176" cy="4149176"/>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3E550464-E470-4EFC-BF42-494A66FA4288}"/>
              </a:ext>
            </a:extLst>
          </p:cNvPr>
          <p:cNvSpPr txBox="1"/>
          <p:nvPr/>
        </p:nvSpPr>
        <p:spPr>
          <a:xfrm>
            <a:off x="1487138" y="0"/>
            <a:ext cx="1376516" cy="6863417"/>
          </a:xfrm>
          <a:prstGeom prst="rect">
            <a:avLst/>
          </a:prstGeom>
          <a:noFill/>
        </p:spPr>
        <p:txBody>
          <a:bodyPr wrap="square" rtlCol="0">
            <a:spAutoFit/>
          </a:bodyPr>
          <a:lstStyle/>
          <a:p>
            <a:r>
              <a:rPr lang="en-US" sz="1000" dirty="0"/>
              <a:t>Menu Items ‘n Such</a:t>
            </a:r>
          </a:p>
          <a:p>
            <a:endParaRPr lang="en-US" sz="1000" dirty="0"/>
          </a:p>
          <a:p>
            <a:r>
              <a:rPr lang="en-US" sz="1000" dirty="0"/>
              <a:t>Blah		Blah </a:t>
            </a:r>
          </a:p>
          <a:p>
            <a:endParaRPr lang="en-US" sz="1000" dirty="0"/>
          </a:p>
          <a:p>
            <a:r>
              <a:rPr lang="en-US" sz="1000" dirty="0"/>
              <a:t>Blah		 Blah</a:t>
            </a:r>
          </a:p>
          <a:p>
            <a:endParaRPr lang="en-US" sz="1000" dirty="0"/>
          </a:p>
          <a:p>
            <a:r>
              <a:rPr lang="en-US" sz="1000" dirty="0"/>
              <a:t>Blah		Blah </a:t>
            </a:r>
          </a:p>
          <a:p>
            <a:endParaRPr lang="en-US" sz="1000" dirty="0"/>
          </a:p>
          <a:p>
            <a:r>
              <a:rPr lang="en-US" sz="1000" dirty="0"/>
              <a:t>Blah		 Blah</a:t>
            </a:r>
          </a:p>
          <a:p>
            <a:endParaRPr lang="en-US" sz="1000" dirty="0"/>
          </a:p>
          <a:p>
            <a:r>
              <a:rPr lang="en-US" sz="1000" dirty="0"/>
              <a:t>Blah		 Blah</a:t>
            </a:r>
          </a:p>
          <a:p>
            <a:endParaRPr lang="en-US" sz="1000" dirty="0"/>
          </a:p>
          <a:p>
            <a:r>
              <a:rPr lang="en-US" sz="1000" dirty="0"/>
              <a:t>Blah		 Blah </a:t>
            </a:r>
          </a:p>
          <a:p>
            <a:endParaRPr lang="en-US" sz="1000" dirty="0"/>
          </a:p>
          <a:p>
            <a:r>
              <a:rPr lang="en-US" sz="1000" dirty="0"/>
              <a:t>Blah		 Blah</a:t>
            </a:r>
          </a:p>
          <a:p>
            <a:endParaRPr lang="en-US" sz="1000" dirty="0"/>
          </a:p>
          <a:p>
            <a:r>
              <a:rPr lang="en-US" sz="1000" dirty="0"/>
              <a:t>Blah		 Blah</a:t>
            </a:r>
          </a:p>
          <a:p>
            <a:endParaRPr lang="en-US" sz="1000" dirty="0"/>
          </a:p>
          <a:p>
            <a:r>
              <a:rPr lang="en-US" sz="1000" dirty="0"/>
              <a:t>Blah		Blah </a:t>
            </a:r>
          </a:p>
          <a:p>
            <a:endParaRPr lang="en-US" sz="1000" dirty="0"/>
          </a:p>
          <a:p>
            <a:r>
              <a:rPr lang="en-US" sz="1000" dirty="0"/>
              <a:t>Blah		 Blah</a:t>
            </a:r>
          </a:p>
          <a:p>
            <a:endParaRPr lang="en-US" sz="1000" dirty="0"/>
          </a:p>
          <a:p>
            <a:r>
              <a:rPr lang="en-US" sz="1000" dirty="0"/>
              <a:t>Blah		 Blah</a:t>
            </a:r>
          </a:p>
          <a:p>
            <a:endParaRPr lang="en-US" sz="1000" dirty="0"/>
          </a:p>
          <a:p>
            <a:r>
              <a:rPr lang="en-US" sz="1000" dirty="0"/>
              <a:t>Blah		 Blah </a:t>
            </a:r>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p:txBody>
      </p:sp>
      <p:sp>
        <p:nvSpPr>
          <p:cNvPr id="23" name="TextBox 22">
            <a:extLst>
              <a:ext uri="{FF2B5EF4-FFF2-40B4-BE49-F238E27FC236}">
                <a16:creationId xmlns:a16="http://schemas.microsoft.com/office/drawing/2014/main" id="{A922BE51-2B29-4061-BCE3-255361755CCD}"/>
              </a:ext>
            </a:extLst>
          </p:cNvPr>
          <p:cNvSpPr txBox="1"/>
          <p:nvPr/>
        </p:nvSpPr>
        <p:spPr>
          <a:xfrm>
            <a:off x="86039" y="-5417"/>
            <a:ext cx="1376516" cy="6863417"/>
          </a:xfrm>
          <a:prstGeom prst="rect">
            <a:avLst/>
          </a:prstGeom>
          <a:noFill/>
        </p:spPr>
        <p:txBody>
          <a:bodyPr wrap="square" rtlCol="0">
            <a:spAutoFit/>
          </a:bodyPr>
          <a:lstStyle/>
          <a:p>
            <a:r>
              <a:rPr lang="en-US" sz="1000" dirty="0"/>
              <a:t>Menu Items ‘n Such</a:t>
            </a:r>
          </a:p>
          <a:p>
            <a:endParaRPr lang="en-US" sz="1000" dirty="0"/>
          </a:p>
          <a:p>
            <a:r>
              <a:rPr lang="en-US" sz="1000" dirty="0"/>
              <a:t>Blah		Blah </a:t>
            </a:r>
          </a:p>
          <a:p>
            <a:endParaRPr lang="en-US" sz="1000" dirty="0"/>
          </a:p>
          <a:p>
            <a:r>
              <a:rPr lang="en-US" sz="1000" dirty="0"/>
              <a:t>Blah		 Blah</a:t>
            </a:r>
          </a:p>
          <a:p>
            <a:endParaRPr lang="en-US" sz="1000" dirty="0"/>
          </a:p>
          <a:p>
            <a:r>
              <a:rPr lang="en-US" sz="1000" dirty="0"/>
              <a:t>Blah		 Blah </a:t>
            </a:r>
          </a:p>
          <a:p>
            <a:endParaRPr lang="en-US" sz="1000" dirty="0"/>
          </a:p>
          <a:p>
            <a:r>
              <a:rPr lang="en-US" sz="1000" dirty="0"/>
              <a:t>Blah		 Blah</a:t>
            </a:r>
          </a:p>
          <a:p>
            <a:endParaRPr lang="en-US" sz="1000" dirty="0"/>
          </a:p>
          <a:p>
            <a:r>
              <a:rPr lang="en-US" sz="1000" dirty="0"/>
              <a:t>Blah		 Blah</a:t>
            </a:r>
          </a:p>
          <a:p>
            <a:endParaRPr lang="en-US" sz="1000" dirty="0"/>
          </a:p>
          <a:p>
            <a:r>
              <a:rPr lang="en-US" sz="1000" dirty="0"/>
              <a:t>Blah		 Blah </a:t>
            </a:r>
          </a:p>
          <a:p>
            <a:endParaRPr lang="en-US" sz="1000" dirty="0"/>
          </a:p>
          <a:p>
            <a:r>
              <a:rPr lang="en-US" sz="1000" dirty="0"/>
              <a:t>Blah		 Blah</a:t>
            </a:r>
          </a:p>
          <a:p>
            <a:endParaRPr lang="en-US" sz="1000" dirty="0"/>
          </a:p>
          <a:p>
            <a:r>
              <a:rPr lang="en-US" sz="1000" dirty="0"/>
              <a:t>Blah		 Blah</a:t>
            </a:r>
          </a:p>
          <a:p>
            <a:endParaRPr lang="en-US" sz="1000" dirty="0"/>
          </a:p>
          <a:p>
            <a:r>
              <a:rPr lang="en-US" sz="1000" dirty="0"/>
              <a:t>Blah		 Blah </a:t>
            </a:r>
          </a:p>
          <a:p>
            <a:endParaRPr lang="en-US" sz="1000" dirty="0"/>
          </a:p>
          <a:p>
            <a:r>
              <a:rPr lang="en-US" sz="1000" dirty="0"/>
              <a:t>Blah		 Blah</a:t>
            </a:r>
          </a:p>
          <a:p>
            <a:endParaRPr lang="en-US" sz="1000" dirty="0"/>
          </a:p>
          <a:p>
            <a:r>
              <a:rPr lang="en-US" sz="1000" dirty="0"/>
              <a:t>Blah		 Blah</a:t>
            </a:r>
          </a:p>
          <a:p>
            <a:endParaRPr lang="en-US" sz="1000" dirty="0"/>
          </a:p>
          <a:p>
            <a:r>
              <a:rPr lang="en-US" sz="1000" dirty="0"/>
              <a:t>Blah		 Blah </a:t>
            </a:r>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p:txBody>
      </p:sp>
    </p:spTree>
    <p:extLst>
      <p:ext uri="{BB962C8B-B14F-4D97-AF65-F5344CB8AC3E}">
        <p14:creationId xmlns:p14="http://schemas.microsoft.com/office/powerpoint/2010/main" val="2362944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A63099-39B2-4CF8-8A1D-16F951F85D1B}"/>
              </a:ext>
            </a:extLst>
          </p:cNvPr>
          <p:cNvSpPr/>
          <p:nvPr/>
        </p:nvSpPr>
        <p:spPr>
          <a:xfrm>
            <a:off x="0" y="0"/>
            <a:ext cx="12191999" cy="6858000"/>
          </a:xfrm>
          <a:prstGeom prst="rect">
            <a:avLst/>
          </a:prstGeom>
          <a:solidFill>
            <a:schemeClr val="tx2">
              <a:lumMod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1A65675-1624-488A-9201-7C501030C865}"/>
              </a:ext>
            </a:extLst>
          </p:cNvPr>
          <p:cNvSpPr/>
          <p:nvPr/>
        </p:nvSpPr>
        <p:spPr>
          <a:xfrm>
            <a:off x="3082412" y="0"/>
            <a:ext cx="5486400" cy="5486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9CE38D6D-16A0-43F5-9D0B-31D5B13B50F3}"/>
              </a:ext>
            </a:extLst>
          </p:cNvPr>
          <p:cNvSpPr/>
          <p:nvPr/>
        </p:nvSpPr>
        <p:spPr>
          <a:xfrm>
            <a:off x="8568810" y="0"/>
            <a:ext cx="3623189" cy="685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84AEB5A0-969D-4B59-B9E8-AE24C999463B}"/>
              </a:ext>
            </a:extLst>
          </p:cNvPr>
          <p:cNvGrpSpPr/>
          <p:nvPr/>
        </p:nvGrpSpPr>
        <p:grpSpPr>
          <a:xfrm>
            <a:off x="3082412" y="5483940"/>
            <a:ext cx="5486400" cy="1374059"/>
            <a:chOff x="-1" y="5653548"/>
            <a:chExt cx="5334000" cy="1204452"/>
          </a:xfrm>
        </p:grpSpPr>
        <p:sp>
          <p:nvSpPr>
            <p:cNvPr id="13" name="Rectangle 12">
              <a:extLst>
                <a:ext uri="{FF2B5EF4-FFF2-40B4-BE49-F238E27FC236}">
                  <a16:creationId xmlns:a16="http://schemas.microsoft.com/office/drawing/2014/main" id="{6D32C214-9C39-4C8B-AF2B-3458FD2B144E}"/>
                </a:ext>
              </a:extLst>
            </p:cNvPr>
            <p:cNvSpPr/>
            <p:nvPr/>
          </p:nvSpPr>
          <p:spPr>
            <a:xfrm>
              <a:off x="0" y="5653548"/>
              <a:ext cx="5333999" cy="120445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30A35314-FD25-487A-8D74-E8AFDA87C118}"/>
                </a:ext>
              </a:extLst>
            </p:cNvPr>
            <p:cNvSpPr txBox="1"/>
            <p:nvPr/>
          </p:nvSpPr>
          <p:spPr>
            <a:xfrm>
              <a:off x="-1" y="5653548"/>
              <a:ext cx="5333999" cy="707886"/>
            </a:xfrm>
            <a:prstGeom prst="rect">
              <a:avLst/>
            </a:prstGeom>
            <a:noFill/>
          </p:spPr>
          <p:txBody>
            <a:bodyPr wrap="square" rtlCol="0">
              <a:spAutoFit/>
            </a:bodyPr>
            <a:lstStyle/>
            <a:p>
              <a:r>
                <a:rPr lang="en-US" sz="1000" dirty="0"/>
                <a:t>Console Output Stuff</a:t>
              </a:r>
            </a:p>
            <a:p>
              <a:r>
                <a:rPr lang="en-US" sz="1000" dirty="0"/>
                <a:t>These are words that would be displayed</a:t>
              </a:r>
            </a:p>
            <a:p>
              <a:r>
                <a:rPr lang="en-US" sz="1000" dirty="0"/>
                <a:t>To provide info on the program as its running</a:t>
              </a:r>
            </a:p>
            <a:p>
              <a:r>
                <a:rPr lang="en-US" sz="1000" dirty="0"/>
                <a:t>Simulation status, load information, error messages, etc.</a:t>
              </a:r>
            </a:p>
          </p:txBody>
        </p:sp>
      </p:grpSp>
      <p:sp>
        <p:nvSpPr>
          <p:cNvPr id="19" name="TextBox 18">
            <a:extLst>
              <a:ext uri="{FF2B5EF4-FFF2-40B4-BE49-F238E27FC236}">
                <a16:creationId xmlns:a16="http://schemas.microsoft.com/office/drawing/2014/main" id="{33B844CC-4EEE-4F05-A853-5B920DA039DA}"/>
              </a:ext>
            </a:extLst>
          </p:cNvPr>
          <p:cNvSpPr txBox="1"/>
          <p:nvPr/>
        </p:nvSpPr>
        <p:spPr>
          <a:xfrm>
            <a:off x="0" y="0"/>
            <a:ext cx="1376516" cy="6709529"/>
          </a:xfrm>
          <a:prstGeom prst="rect">
            <a:avLst/>
          </a:prstGeom>
          <a:noFill/>
        </p:spPr>
        <p:txBody>
          <a:bodyPr wrap="square" rtlCol="0">
            <a:spAutoFit/>
          </a:bodyPr>
          <a:lstStyle/>
          <a:p>
            <a:r>
              <a:rPr lang="en-US" sz="1000" dirty="0"/>
              <a:t>Menu Items ‘n Such</a:t>
            </a:r>
          </a:p>
          <a:p>
            <a:endParaRPr lang="en-US" sz="1000" dirty="0"/>
          </a:p>
          <a:p>
            <a:r>
              <a:rPr lang="en-US" sz="1000" dirty="0"/>
              <a:t>Blah		 Blah </a:t>
            </a:r>
          </a:p>
          <a:p>
            <a:endParaRPr lang="en-US" sz="1000" dirty="0"/>
          </a:p>
          <a:p>
            <a:r>
              <a:rPr lang="en-US" sz="1000" dirty="0"/>
              <a:t>Blah		 Blah</a:t>
            </a:r>
          </a:p>
          <a:p>
            <a:endParaRPr lang="en-US" sz="1000" dirty="0"/>
          </a:p>
          <a:p>
            <a:r>
              <a:rPr lang="en-US" sz="1000" dirty="0"/>
              <a:t>Blah		 Blah</a:t>
            </a:r>
          </a:p>
          <a:p>
            <a:endParaRPr lang="en-US" sz="1000" dirty="0"/>
          </a:p>
          <a:p>
            <a:r>
              <a:rPr lang="en-US" sz="1000" dirty="0"/>
              <a:t>Blah		 Blah </a:t>
            </a:r>
          </a:p>
          <a:p>
            <a:endParaRPr lang="en-US" sz="1000" dirty="0"/>
          </a:p>
          <a:p>
            <a:r>
              <a:rPr lang="en-US" sz="1000" dirty="0"/>
              <a:t>Blah		 Blah</a:t>
            </a:r>
          </a:p>
          <a:p>
            <a:endParaRPr lang="en-US" sz="1000" dirty="0"/>
          </a:p>
          <a:p>
            <a:r>
              <a:rPr lang="en-US" sz="1000" dirty="0"/>
              <a:t>Blah		 Blah</a:t>
            </a:r>
          </a:p>
          <a:p>
            <a:endParaRPr lang="en-US" sz="1000" dirty="0"/>
          </a:p>
          <a:p>
            <a:r>
              <a:rPr lang="en-US" sz="1000" dirty="0"/>
              <a:t>Blah		 Blah </a:t>
            </a:r>
          </a:p>
          <a:p>
            <a:endParaRPr lang="en-US" sz="1000" dirty="0"/>
          </a:p>
          <a:p>
            <a:r>
              <a:rPr lang="en-US" sz="1000" dirty="0"/>
              <a:t>Blah		 Blah</a:t>
            </a:r>
          </a:p>
          <a:p>
            <a:endParaRPr lang="en-US" sz="1000" dirty="0"/>
          </a:p>
          <a:p>
            <a:r>
              <a:rPr lang="en-US" sz="1000" dirty="0"/>
              <a:t>Blah		 Blah</a:t>
            </a:r>
          </a:p>
          <a:p>
            <a:endParaRPr lang="en-US" sz="1000" dirty="0"/>
          </a:p>
          <a:p>
            <a:r>
              <a:rPr lang="en-US" sz="1000" dirty="0"/>
              <a:t>Blah		 Blah </a:t>
            </a:r>
          </a:p>
          <a:p>
            <a:endParaRPr lang="en-US" sz="1000" dirty="0"/>
          </a:p>
          <a:p>
            <a:r>
              <a:rPr lang="en-US" sz="1000" dirty="0"/>
              <a:t>Blah		 Blah</a:t>
            </a:r>
          </a:p>
          <a:p>
            <a:endParaRPr lang="en-US" sz="1000" dirty="0"/>
          </a:p>
          <a:p>
            <a:r>
              <a:rPr lang="en-US" sz="1000" dirty="0"/>
              <a:t>Blah		 Blah</a:t>
            </a:r>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p:txBody>
      </p:sp>
      <p:sp>
        <p:nvSpPr>
          <p:cNvPr id="3" name="Freeform: Shape 2">
            <a:extLst>
              <a:ext uri="{FF2B5EF4-FFF2-40B4-BE49-F238E27FC236}">
                <a16:creationId xmlns:a16="http://schemas.microsoft.com/office/drawing/2014/main" id="{CE48D72A-7140-4604-8629-3925E6245E61}"/>
              </a:ext>
            </a:extLst>
          </p:cNvPr>
          <p:cNvSpPr/>
          <p:nvPr/>
        </p:nvSpPr>
        <p:spPr>
          <a:xfrm>
            <a:off x="8613058" y="825910"/>
            <a:ext cx="3618295" cy="4650658"/>
          </a:xfrm>
          <a:custGeom>
            <a:avLst/>
            <a:gdLst>
              <a:gd name="connsiteX0" fmla="*/ 0 w 3618295"/>
              <a:gd name="connsiteY0" fmla="*/ 4277032 h 4650658"/>
              <a:gd name="connsiteX1" fmla="*/ 157316 w 3618295"/>
              <a:gd name="connsiteY1" fmla="*/ 3932903 h 4650658"/>
              <a:gd name="connsiteX2" fmla="*/ 206477 w 3618295"/>
              <a:gd name="connsiteY2" fmla="*/ 3736258 h 4650658"/>
              <a:gd name="connsiteX3" fmla="*/ 216310 w 3618295"/>
              <a:gd name="connsiteY3" fmla="*/ 3706761 h 4650658"/>
              <a:gd name="connsiteX4" fmla="*/ 235974 w 3618295"/>
              <a:gd name="connsiteY4" fmla="*/ 3628103 h 4650658"/>
              <a:gd name="connsiteX5" fmla="*/ 245807 w 3618295"/>
              <a:gd name="connsiteY5" fmla="*/ 3510116 h 4650658"/>
              <a:gd name="connsiteX6" fmla="*/ 275303 w 3618295"/>
              <a:gd name="connsiteY6" fmla="*/ 3293806 h 4650658"/>
              <a:gd name="connsiteX7" fmla="*/ 285136 w 3618295"/>
              <a:gd name="connsiteY7" fmla="*/ 2625213 h 4650658"/>
              <a:gd name="connsiteX8" fmla="*/ 285136 w 3618295"/>
              <a:gd name="connsiteY8" fmla="*/ 1917290 h 4650658"/>
              <a:gd name="connsiteX9" fmla="*/ 275303 w 3618295"/>
              <a:gd name="connsiteY9" fmla="*/ 1877961 h 4650658"/>
              <a:gd name="connsiteX10" fmla="*/ 265471 w 3618295"/>
              <a:gd name="connsiteY10" fmla="*/ 1828800 h 4650658"/>
              <a:gd name="connsiteX11" fmla="*/ 255639 w 3618295"/>
              <a:gd name="connsiteY11" fmla="*/ 1789471 h 4650658"/>
              <a:gd name="connsiteX12" fmla="*/ 245807 w 3618295"/>
              <a:gd name="connsiteY12" fmla="*/ 1730477 h 4650658"/>
              <a:gd name="connsiteX13" fmla="*/ 226142 w 3618295"/>
              <a:gd name="connsiteY13" fmla="*/ 1641987 h 4650658"/>
              <a:gd name="connsiteX14" fmla="*/ 206477 w 3618295"/>
              <a:gd name="connsiteY14" fmla="*/ 1524000 h 4650658"/>
              <a:gd name="connsiteX15" fmla="*/ 196645 w 3618295"/>
              <a:gd name="connsiteY15" fmla="*/ 953729 h 4650658"/>
              <a:gd name="connsiteX16" fmla="*/ 206477 w 3618295"/>
              <a:gd name="connsiteY16" fmla="*/ 914400 h 4650658"/>
              <a:gd name="connsiteX17" fmla="*/ 235974 w 3618295"/>
              <a:gd name="connsiteY17" fmla="*/ 776748 h 4650658"/>
              <a:gd name="connsiteX18" fmla="*/ 255639 w 3618295"/>
              <a:gd name="connsiteY18" fmla="*/ 727587 h 4650658"/>
              <a:gd name="connsiteX19" fmla="*/ 304800 w 3618295"/>
              <a:gd name="connsiteY19" fmla="*/ 698090 h 4650658"/>
              <a:gd name="connsiteX20" fmla="*/ 393290 w 3618295"/>
              <a:gd name="connsiteY20" fmla="*/ 668593 h 4650658"/>
              <a:gd name="connsiteX21" fmla="*/ 501445 w 3618295"/>
              <a:gd name="connsiteY21" fmla="*/ 678425 h 4650658"/>
              <a:gd name="connsiteX22" fmla="*/ 540774 w 3618295"/>
              <a:gd name="connsiteY22" fmla="*/ 698090 h 4650658"/>
              <a:gd name="connsiteX23" fmla="*/ 589936 w 3618295"/>
              <a:gd name="connsiteY23" fmla="*/ 717755 h 4650658"/>
              <a:gd name="connsiteX24" fmla="*/ 698090 w 3618295"/>
              <a:gd name="connsiteY24" fmla="*/ 786580 h 4650658"/>
              <a:gd name="connsiteX25" fmla="*/ 776748 w 3618295"/>
              <a:gd name="connsiteY25" fmla="*/ 835742 h 4650658"/>
              <a:gd name="connsiteX26" fmla="*/ 835742 w 3618295"/>
              <a:gd name="connsiteY26" fmla="*/ 894735 h 4650658"/>
              <a:gd name="connsiteX27" fmla="*/ 884903 w 3618295"/>
              <a:gd name="connsiteY27" fmla="*/ 963561 h 4650658"/>
              <a:gd name="connsiteX28" fmla="*/ 934065 w 3618295"/>
              <a:gd name="connsiteY28" fmla="*/ 1022555 h 4650658"/>
              <a:gd name="connsiteX29" fmla="*/ 963561 w 3618295"/>
              <a:gd name="connsiteY29" fmla="*/ 1091380 h 4650658"/>
              <a:gd name="connsiteX30" fmla="*/ 1071716 w 3618295"/>
              <a:gd name="connsiteY30" fmla="*/ 1288025 h 4650658"/>
              <a:gd name="connsiteX31" fmla="*/ 1120877 w 3618295"/>
              <a:gd name="connsiteY31" fmla="*/ 1406013 h 4650658"/>
              <a:gd name="connsiteX32" fmla="*/ 1219200 w 3618295"/>
              <a:gd name="connsiteY32" fmla="*/ 1632155 h 4650658"/>
              <a:gd name="connsiteX33" fmla="*/ 1248697 w 3618295"/>
              <a:gd name="connsiteY33" fmla="*/ 1818967 h 4650658"/>
              <a:gd name="connsiteX34" fmla="*/ 1268361 w 3618295"/>
              <a:gd name="connsiteY34" fmla="*/ 1887793 h 4650658"/>
              <a:gd name="connsiteX35" fmla="*/ 1278194 w 3618295"/>
              <a:gd name="connsiteY35" fmla="*/ 1936955 h 4650658"/>
              <a:gd name="connsiteX36" fmla="*/ 1288026 w 3618295"/>
              <a:gd name="connsiteY36" fmla="*/ 1976284 h 4650658"/>
              <a:gd name="connsiteX37" fmla="*/ 1307690 w 3618295"/>
              <a:gd name="connsiteY37" fmla="*/ 2064774 h 4650658"/>
              <a:gd name="connsiteX38" fmla="*/ 1317523 w 3618295"/>
              <a:gd name="connsiteY38" fmla="*/ 2290916 h 4650658"/>
              <a:gd name="connsiteX39" fmla="*/ 1288026 w 3618295"/>
              <a:gd name="connsiteY39" fmla="*/ 2576051 h 4650658"/>
              <a:gd name="connsiteX40" fmla="*/ 1278194 w 3618295"/>
              <a:gd name="connsiteY40" fmla="*/ 2625213 h 4650658"/>
              <a:gd name="connsiteX41" fmla="*/ 1258529 w 3618295"/>
              <a:gd name="connsiteY41" fmla="*/ 3028335 h 4650658"/>
              <a:gd name="connsiteX42" fmla="*/ 1238865 w 3618295"/>
              <a:gd name="connsiteY42" fmla="*/ 3342967 h 4650658"/>
              <a:gd name="connsiteX43" fmla="*/ 1209368 w 3618295"/>
              <a:gd name="connsiteY43" fmla="*/ 3608438 h 4650658"/>
              <a:gd name="connsiteX44" fmla="*/ 1179871 w 3618295"/>
              <a:gd name="connsiteY44" fmla="*/ 3706761 h 4650658"/>
              <a:gd name="connsiteX45" fmla="*/ 1170039 w 3618295"/>
              <a:gd name="connsiteY45" fmla="*/ 3736258 h 4650658"/>
              <a:gd name="connsiteX46" fmla="*/ 1160207 w 3618295"/>
              <a:gd name="connsiteY46" fmla="*/ 3854245 h 4650658"/>
              <a:gd name="connsiteX47" fmla="*/ 1140542 w 3618295"/>
              <a:gd name="connsiteY47" fmla="*/ 3932903 h 4650658"/>
              <a:gd name="connsiteX48" fmla="*/ 1150374 w 3618295"/>
              <a:gd name="connsiteY48" fmla="*/ 4218038 h 4650658"/>
              <a:gd name="connsiteX49" fmla="*/ 1160207 w 3618295"/>
              <a:gd name="connsiteY49" fmla="*/ 4257367 h 4650658"/>
              <a:gd name="connsiteX50" fmla="*/ 1179871 w 3618295"/>
              <a:gd name="connsiteY50" fmla="*/ 4296696 h 4650658"/>
              <a:gd name="connsiteX51" fmla="*/ 1199536 w 3618295"/>
              <a:gd name="connsiteY51" fmla="*/ 4355690 h 4650658"/>
              <a:gd name="connsiteX52" fmla="*/ 1238865 w 3618295"/>
              <a:gd name="connsiteY52" fmla="*/ 4434348 h 4650658"/>
              <a:gd name="connsiteX53" fmla="*/ 1248697 w 3618295"/>
              <a:gd name="connsiteY53" fmla="*/ 4473677 h 4650658"/>
              <a:gd name="connsiteX54" fmla="*/ 1297858 w 3618295"/>
              <a:gd name="connsiteY54" fmla="*/ 4552335 h 4650658"/>
              <a:gd name="connsiteX55" fmla="*/ 1366684 w 3618295"/>
              <a:gd name="connsiteY55" fmla="*/ 4640825 h 4650658"/>
              <a:gd name="connsiteX56" fmla="*/ 1415845 w 3618295"/>
              <a:gd name="connsiteY56" fmla="*/ 4650658 h 4650658"/>
              <a:gd name="connsiteX57" fmla="*/ 1582994 w 3618295"/>
              <a:gd name="connsiteY57" fmla="*/ 4630993 h 4650658"/>
              <a:gd name="connsiteX58" fmla="*/ 1671484 w 3618295"/>
              <a:gd name="connsiteY58" fmla="*/ 4611329 h 4650658"/>
              <a:gd name="connsiteX59" fmla="*/ 1740310 w 3618295"/>
              <a:gd name="connsiteY59" fmla="*/ 4601496 h 4650658"/>
              <a:gd name="connsiteX60" fmla="*/ 1877961 w 3618295"/>
              <a:gd name="connsiteY60" fmla="*/ 4562167 h 4650658"/>
              <a:gd name="connsiteX61" fmla="*/ 2005781 w 3618295"/>
              <a:gd name="connsiteY61" fmla="*/ 4513006 h 4650658"/>
              <a:gd name="connsiteX62" fmla="*/ 2064774 w 3618295"/>
              <a:gd name="connsiteY62" fmla="*/ 4493342 h 4650658"/>
              <a:gd name="connsiteX63" fmla="*/ 2251587 w 3618295"/>
              <a:gd name="connsiteY63" fmla="*/ 4286864 h 4650658"/>
              <a:gd name="connsiteX64" fmla="*/ 2300748 w 3618295"/>
              <a:gd name="connsiteY64" fmla="*/ 4198374 h 4650658"/>
              <a:gd name="connsiteX65" fmla="*/ 2399071 w 3618295"/>
              <a:gd name="connsiteY65" fmla="*/ 4021393 h 4650658"/>
              <a:gd name="connsiteX66" fmla="*/ 2428568 w 3618295"/>
              <a:gd name="connsiteY66" fmla="*/ 3844413 h 4650658"/>
              <a:gd name="connsiteX67" fmla="*/ 2477729 w 3618295"/>
              <a:gd name="connsiteY67" fmla="*/ 3529780 h 4650658"/>
              <a:gd name="connsiteX68" fmla="*/ 2467897 w 3618295"/>
              <a:gd name="connsiteY68" fmla="*/ 2871019 h 4650658"/>
              <a:gd name="connsiteX69" fmla="*/ 2428568 w 3618295"/>
              <a:gd name="connsiteY69" fmla="*/ 2684206 h 4650658"/>
              <a:gd name="connsiteX70" fmla="*/ 2408903 w 3618295"/>
              <a:gd name="connsiteY70" fmla="*/ 2546555 h 4650658"/>
              <a:gd name="connsiteX71" fmla="*/ 2349910 w 3618295"/>
              <a:gd name="connsiteY71" fmla="*/ 2300748 h 4650658"/>
              <a:gd name="connsiteX72" fmla="*/ 2340077 w 3618295"/>
              <a:gd name="connsiteY72" fmla="*/ 2231922 h 4650658"/>
              <a:gd name="connsiteX73" fmla="*/ 2330245 w 3618295"/>
              <a:gd name="connsiteY73" fmla="*/ 2192593 h 4650658"/>
              <a:gd name="connsiteX74" fmla="*/ 2310581 w 3618295"/>
              <a:gd name="connsiteY74" fmla="*/ 2094271 h 4650658"/>
              <a:gd name="connsiteX75" fmla="*/ 2261419 w 3618295"/>
              <a:gd name="connsiteY75" fmla="*/ 1907458 h 4650658"/>
              <a:gd name="connsiteX76" fmla="*/ 2241755 w 3618295"/>
              <a:gd name="connsiteY76" fmla="*/ 1828800 h 4650658"/>
              <a:gd name="connsiteX77" fmla="*/ 2231923 w 3618295"/>
              <a:gd name="connsiteY77" fmla="*/ 1740309 h 4650658"/>
              <a:gd name="connsiteX78" fmla="*/ 2192594 w 3618295"/>
              <a:gd name="connsiteY78" fmla="*/ 1592825 h 4650658"/>
              <a:gd name="connsiteX79" fmla="*/ 2182761 w 3618295"/>
              <a:gd name="connsiteY79" fmla="*/ 1514167 h 4650658"/>
              <a:gd name="connsiteX80" fmla="*/ 2172929 w 3618295"/>
              <a:gd name="connsiteY80" fmla="*/ 1425677 h 4650658"/>
              <a:gd name="connsiteX81" fmla="*/ 2143432 w 3618295"/>
              <a:gd name="connsiteY81" fmla="*/ 1278193 h 4650658"/>
              <a:gd name="connsiteX82" fmla="*/ 2113936 w 3618295"/>
              <a:gd name="connsiteY82" fmla="*/ 1091380 h 4650658"/>
              <a:gd name="connsiteX83" fmla="*/ 2123768 w 3618295"/>
              <a:gd name="connsiteY83" fmla="*/ 363793 h 4650658"/>
              <a:gd name="connsiteX84" fmla="*/ 2143432 w 3618295"/>
              <a:gd name="connsiteY84" fmla="*/ 265471 h 4650658"/>
              <a:gd name="connsiteX85" fmla="*/ 2163097 w 3618295"/>
              <a:gd name="connsiteY85" fmla="*/ 196645 h 4650658"/>
              <a:gd name="connsiteX86" fmla="*/ 2212258 w 3618295"/>
              <a:gd name="connsiteY86" fmla="*/ 88490 h 4650658"/>
              <a:gd name="connsiteX87" fmla="*/ 2261419 w 3618295"/>
              <a:gd name="connsiteY87" fmla="*/ 29496 h 4650658"/>
              <a:gd name="connsiteX88" fmla="*/ 2369574 w 3618295"/>
              <a:gd name="connsiteY88" fmla="*/ 0 h 4650658"/>
              <a:gd name="connsiteX89" fmla="*/ 2507226 w 3618295"/>
              <a:gd name="connsiteY89" fmla="*/ 29496 h 4650658"/>
              <a:gd name="connsiteX90" fmla="*/ 2576052 w 3618295"/>
              <a:gd name="connsiteY90" fmla="*/ 78658 h 4650658"/>
              <a:gd name="connsiteX91" fmla="*/ 2703871 w 3618295"/>
              <a:gd name="connsiteY91" fmla="*/ 196645 h 4650658"/>
              <a:gd name="connsiteX92" fmla="*/ 2890684 w 3618295"/>
              <a:gd name="connsiteY92" fmla="*/ 422787 h 4650658"/>
              <a:gd name="connsiteX93" fmla="*/ 3077497 w 3618295"/>
              <a:gd name="connsiteY93" fmla="*/ 688258 h 4650658"/>
              <a:gd name="connsiteX94" fmla="*/ 3136490 w 3618295"/>
              <a:gd name="connsiteY94" fmla="*/ 766916 h 4650658"/>
              <a:gd name="connsiteX95" fmla="*/ 3195484 w 3618295"/>
              <a:gd name="connsiteY95" fmla="*/ 894735 h 4650658"/>
              <a:gd name="connsiteX96" fmla="*/ 3234813 w 3618295"/>
              <a:gd name="connsiteY96" fmla="*/ 1071716 h 4650658"/>
              <a:gd name="connsiteX97" fmla="*/ 3283974 w 3618295"/>
              <a:gd name="connsiteY97" fmla="*/ 1415845 h 4650658"/>
              <a:gd name="connsiteX98" fmla="*/ 3303639 w 3618295"/>
              <a:gd name="connsiteY98" fmla="*/ 2113935 h 4650658"/>
              <a:gd name="connsiteX99" fmla="*/ 3313471 w 3618295"/>
              <a:gd name="connsiteY99" fmla="*/ 2163096 h 4650658"/>
              <a:gd name="connsiteX100" fmla="*/ 3352800 w 3618295"/>
              <a:gd name="connsiteY100" fmla="*/ 2261419 h 4650658"/>
              <a:gd name="connsiteX101" fmla="*/ 3392129 w 3618295"/>
              <a:gd name="connsiteY101" fmla="*/ 2389238 h 4650658"/>
              <a:gd name="connsiteX102" fmla="*/ 3470787 w 3618295"/>
              <a:gd name="connsiteY102" fmla="*/ 2526890 h 4650658"/>
              <a:gd name="connsiteX103" fmla="*/ 3519948 w 3618295"/>
              <a:gd name="connsiteY103" fmla="*/ 2625213 h 4650658"/>
              <a:gd name="connsiteX104" fmla="*/ 3539613 w 3618295"/>
              <a:gd name="connsiteY104" fmla="*/ 2664542 h 4650658"/>
              <a:gd name="connsiteX105" fmla="*/ 3569110 w 3618295"/>
              <a:gd name="connsiteY105" fmla="*/ 2694038 h 4650658"/>
              <a:gd name="connsiteX106" fmla="*/ 3588774 w 3618295"/>
              <a:gd name="connsiteY106" fmla="*/ 2733367 h 4650658"/>
              <a:gd name="connsiteX107" fmla="*/ 3618271 w 3618295"/>
              <a:gd name="connsiteY107" fmla="*/ 2782529 h 4650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3618295" h="4650658">
                <a:moveTo>
                  <a:pt x="0" y="4277032"/>
                </a:moveTo>
                <a:cubicBezTo>
                  <a:pt x="52439" y="4162322"/>
                  <a:pt x="112326" y="4050734"/>
                  <a:pt x="157316" y="3932903"/>
                </a:cubicBezTo>
                <a:cubicBezTo>
                  <a:pt x="181417" y="3869782"/>
                  <a:pt x="189422" y="3801636"/>
                  <a:pt x="206477" y="3736258"/>
                </a:cubicBezTo>
                <a:cubicBezTo>
                  <a:pt x="209093" y="3726229"/>
                  <a:pt x="213583" y="3716760"/>
                  <a:pt x="216310" y="3706761"/>
                </a:cubicBezTo>
                <a:cubicBezTo>
                  <a:pt x="223421" y="3680687"/>
                  <a:pt x="235974" y="3628103"/>
                  <a:pt x="235974" y="3628103"/>
                </a:cubicBezTo>
                <a:cubicBezTo>
                  <a:pt x="239252" y="3588774"/>
                  <a:pt x="241196" y="3549311"/>
                  <a:pt x="245807" y="3510116"/>
                </a:cubicBezTo>
                <a:cubicBezTo>
                  <a:pt x="254310" y="3437844"/>
                  <a:pt x="275303" y="3293806"/>
                  <a:pt x="275303" y="3293806"/>
                </a:cubicBezTo>
                <a:cubicBezTo>
                  <a:pt x="278581" y="3070942"/>
                  <a:pt x="281156" y="2848066"/>
                  <a:pt x="285136" y="2625213"/>
                </a:cubicBezTo>
                <a:cubicBezTo>
                  <a:pt x="291146" y="2288662"/>
                  <a:pt x="303877" y="2217145"/>
                  <a:pt x="285136" y="1917290"/>
                </a:cubicBezTo>
                <a:cubicBezTo>
                  <a:pt x="284293" y="1903803"/>
                  <a:pt x="278235" y="1891152"/>
                  <a:pt x="275303" y="1877961"/>
                </a:cubicBezTo>
                <a:cubicBezTo>
                  <a:pt x="271678" y="1861647"/>
                  <a:pt x="269096" y="1845114"/>
                  <a:pt x="265471" y="1828800"/>
                </a:cubicBezTo>
                <a:cubicBezTo>
                  <a:pt x="262540" y="1815609"/>
                  <a:pt x="258289" y="1802722"/>
                  <a:pt x="255639" y="1789471"/>
                </a:cubicBezTo>
                <a:cubicBezTo>
                  <a:pt x="251729" y="1769922"/>
                  <a:pt x="249373" y="1750091"/>
                  <a:pt x="245807" y="1730477"/>
                </a:cubicBezTo>
                <a:cubicBezTo>
                  <a:pt x="230982" y="1648939"/>
                  <a:pt x="241921" y="1712995"/>
                  <a:pt x="226142" y="1641987"/>
                </a:cubicBezTo>
                <a:cubicBezTo>
                  <a:pt x="214642" y="1590234"/>
                  <a:pt x="214685" y="1581449"/>
                  <a:pt x="206477" y="1524000"/>
                </a:cubicBezTo>
                <a:cubicBezTo>
                  <a:pt x="184129" y="1222293"/>
                  <a:pt x="178425" y="1272592"/>
                  <a:pt x="196645" y="953729"/>
                </a:cubicBezTo>
                <a:cubicBezTo>
                  <a:pt x="197416" y="940238"/>
                  <a:pt x="204255" y="927729"/>
                  <a:pt x="206477" y="914400"/>
                </a:cubicBezTo>
                <a:cubicBezTo>
                  <a:pt x="220863" y="828084"/>
                  <a:pt x="206399" y="850682"/>
                  <a:pt x="235974" y="776748"/>
                </a:cubicBezTo>
                <a:cubicBezTo>
                  <a:pt x="242529" y="760361"/>
                  <a:pt x="244017" y="740870"/>
                  <a:pt x="255639" y="727587"/>
                </a:cubicBezTo>
                <a:cubicBezTo>
                  <a:pt x="268223" y="713205"/>
                  <a:pt x="288095" y="707371"/>
                  <a:pt x="304800" y="698090"/>
                </a:cubicBezTo>
                <a:cubicBezTo>
                  <a:pt x="350596" y="672647"/>
                  <a:pt x="339425" y="679366"/>
                  <a:pt x="393290" y="668593"/>
                </a:cubicBezTo>
                <a:cubicBezTo>
                  <a:pt x="429342" y="671870"/>
                  <a:pt x="465948" y="671325"/>
                  <a:pt x="501445" y="678425"/>
                </a:cubicBezTo>
                <a:cubicBezTo>
                  <a:pt x="515817" y="681300"/>
                  <a:pt x="527380" y="692137"/>
                  <a:pt x="540774" y="698090"/>
                </a:cubicBezTo>
                <a:cubicBezTo>
                  <a:pt x="556902" y="705258"/>
                  <a:pt x="574150" y="709862"/>
                  <a:pt x="589936" y="717755"/>
                </a:cubicBezTo>
                <a:cubicBezTo>
                  <a:pt x="630320" y="737947"/>
                  <a:pt x="659114" y="763194"/>
                  <a:pt x="698090" y="786580"/>
                </a:cubicBezTo>
                <a:cubicBezTo>
                  <a:pt x="700919" y="788277"/>
                  <a:pt x="766266" y="826425"/>
                  <a:pt x="776748" y="835742"/>
                </a:cubicBezTo>
                <a:cubicBezTo>
                  <a:pt x="797533" y="854218"/>
                  <a:pt x="820316" y="871596"/>
                  <a:pt x="835742" y="894735"/>
                </a:cubicBezTo>
                <a:cubicBezTo>
                  <a:pt x="855699" y="924669"/>
                  <a:pt x="860518" y="933079"/>
                  <a:pt x="884903" y="963561"/>
                </a:cubicBezTo>
                <a:cubicBezTo>
                  <a:pt x="900894" y="983550"/>
                  <a:pt x="920649" y="1000754"/>
                  <a:pt x="934065" y="1022555"/>
                </a:cubicBezTo>
                <a:cubicBezTo>
                  <a:pt x="947146" y="1043812"/>
                  <a:pt x="952072" y="1069222"/>
                  <a:pt x="963561" y="1091380"/>
                </a:cubicBezTo>
                <a:cubicBezTo>
                  <a:pt x="997997" y="1157792"/>
                  <a:pt x="1042944" y="1218971"/>
                  <a:pt x="1071716" y="1288025"/>
                </a:cubicBezTo>
                <a:cubicBezTo>
                  <a:pt x="1088103" y="1327354"/>
                  <a:pt x="1103125" y="1367281"/>
                  <a:pt x="1120877" y="1406013"/>
                </a:cubicBezTo>
                <a:cubicBezTo>
                  <a:pt x="1172083" y="1517736"/>
                  <a:pt x="1186605" y="1518075"/>
                  <a:pt x="1219200" y="1632155"/>
                </a:cubicBezTo>
                <a:cubicBezTo>
                  <a:pt x="1254294" y="1754981"/>
                  <a:pt x="1226643" y="1701341"/>
                  <a:pt x="1248697" y="1818967"/>
                </a:cubicBezTo>
                <a:cubicBezTo>
                  <a:pt x="1253094" y="1842418"/>
                  <a:pt x="1262574" y="1864645"/>
                  <a:pt x="1268361" y="1887793"/>
                </a:cubicBezTo>
                <a:cubicBezTo>
                  <a:pt x="1272414" y="1904006"/>
                  <a:pt x="1274569" y="1920641"/>
                  <a:pt x="1278194" y="1936955"/>
                </a:cubicBezTo>
                <a:cubicBezTo>
                  <a:pt x="1281125" y="1950146"/>
                  <a:pt x="1285376" y="1963033"/>
                  <a:pt x="1288026" y="1976284"/>
                </a:cubicBezTo>
                <a:cubicBezTo>
                  <a:pt x="1305330" y="2062804"/>
                  <a:pt x="1288555" y="2007368"/>
                  <a:pt x="1307690" y="2064774"/>
                </a:cubicBezTo>
                <a:cubicBezTo>
                  <a:pt x="1310968" y="2140155"/>
                  <a:pt x="1319163" y="2215482"/>
                  <a:pt x="1317523" y="2290916"/>
                </a:cubicBezTo>
                <a:cubicBezTo>
                  <a:pt x="1315398" y="2388689"/>
                  <a:pt x="1305221" y="2481477"/>
                  <a:pt x="1288026" y="2576051"/>
                </a:cubicBezTo>
                <a:cubicBezTo>
                  <a:pt x="1285037" y="2592493"/>
                  <a:pt x="1281471" y="2608826"/>
                  <a:pt x="1278194" y="2625213"/>
                </a:cubicBezTo>
                <a:cubicBezTo>
                  <a:pt x="1271841" y="2764974"/>
                  <a:pt x="1266702" y="2889395"/>
                  <a:pt x="1258529" y="3028335"/>
                </a:cubicBezTo>
                <a:cubicBezTo>
                  <a:pt x="1252359" y="3133236"/>
                  <a:pt x="1246924" y="3238195"/>
                  <a:pt x="1238865" y="3342967"/>
                </a:cubicBezTo>
                <a:cubicBezTo>
                  <a:pt x="1236569" y="3372812"/>
                  <a:pt x="1221594" y="3541191"/>
                  <a:pt x="1209368" y="3608438"/>
                </a:cubicBezTo>
                <a:cubicBezTo>
                  <a:pt x="1203424" y="3641133"/>
                  <a:pt x="1190134" y="3675971"/>
                  <a:pt x="1179871" y="3706761"/>
                </a:cubicBezTo>
                <a:lnTo>
                  <a:pt x="1170039" y="3736258"/>
                </a:lnTo>
                <a:cubicBezTo>
                  <a:pt x="1166762" y="3775587"/>
                  <a:pt x="1166061" y="3815216"/>
                  <a:pt x="1160207" y="3854245"/>
                </a:cubicBezTo>
                <a:cubicBezTo>
                  <a:pt x="1156198" y="3880972"/>
                  <a:pt x="1140542" y="3932903"/>
                  <a:pt x="1140542" y="3932903"/>
                </a:cubicBezTo>
                <a:cubicBezTo>
                  <a:pt x="1143819" y="4027948"/>
                  <a:pt x="1144621" y="4123111"/>
                  <a:pt x="1150374" y="4218038"/>
                </a:cubicBezTo>
                <a:cubicBezTo>
                  <a:pt x="1151192" y="4231526"/>
                  <a:pt x="1155462" y="4244714"/>
                  <a:pt x="1160207" y="4257367"/>
                </a:cubicBezTo>
                <a:cubicBezTo>
                  <a:pt x="1165353" y="4271091"/>
                  <a:pt x="1174428" y="4283087"/>
                  <a:pt x="1179871" y="4296696"/>
                </a:cubicBezTo>
                <a:cubicBezTo>
                  <a:pt x="1187569" y="4315942"/>
                  <a:pt x="1190266" y="4337150"/>
                  <a:pt x="1199536" y="4355690"/>
                </a:cubicBezTo>
                <a:lnTo>
                  <a:pt x="1238865" y="4434348"/>
                </a:lnTo>
                <a:cubicBezTo>
                  <a:pt x="1242142" y="4447458"/>
                  <a:pt x="1243952" y="4461024"/>
                  <a:pt x="1248697" y="4473677"/>
                </a:cubicBezTo>
                <a:cubicBezTo>
                  <a:pt x="1263790" y="4513926"/>
                  <a:pt x="1272871" y="4516639"/>
                  <a:pt x="1297858" y="4552335"/>
                </a:cubicBezTo>
                <a:cubicBezTo>
                  <a:pt x="1306231" y="4564296"/>
                  <a:pt x="1343226" y="4629096"/>
                  <a:pt x="1366684" y="4640825"/>
                </a:cubicBezTo>
                <a:cubicBezTo>
                  <a:pt x="1381631" y="4648299"/>
                  <a:pt x="1399458" y="4647380"/>
                  <a:pt x="1415845" y="4650658"/>
                </a:cubicBezTo>
                <a:cubicBezTo>
                  <a:pt x="1471561" y="4644103"/>
                  <a:pt x="1527546" y="4639523"/>
                  <a:pt x="1582994" y="4630993"/>
                </a:cubicBezTo>
                <a:cubicBezTo>
                  <a:pt x="1612859" y="4626398"/>
                  <a:pt x="1641785" y="4616898"/>
                  <a:pt x="1671484" y="4611329"/>
                </a:cubicBezTo>
                <a:cubicBezTo>
                  <a:pt x="1694262" y="4607058"/>
                  <a:pt x="1717368" y="4604774"/>
                  <a:pt x="1740310" y="4601496"/>
                </a:cubicBezTo>
                <a:cubicBezTo>
                  <a:pt x="1953570" y="4510101"/>
                  <a:pt x="1670101" y="4624525"/>
                  <a:pt x="1877961" y="4562167"/>
                </a:cubicBezTo>
                <a:cubicBezTo>
                  <a:pt x="1921685" y="4549050"/>
                  <a:pt x="1962946" y="4528787"/>
                  <a:pt x="2005781" y="4513006"/>
                </a:cubicBezTo>
                <a:cubicBezTo>
                  <a:pt x="2025231" y="4505840"/>
                  <a:pt x="2045110" y="4499897"/>
                  <a:pt x="2064774" y="4493342"/>
                </a:cubicBezTo>
                <a:cubicBezTo>
                  <a:pt x="2141082" y="4417034"/>
                  <a:pt x="2191728" y="4374351"/>
                  <a:pt x="2251587" y="4286864"/>
                </a:cubicBezTo>
                <a:cubicBezTo>
                  <a:pt x="2270641" y="4259016"/>
                  <a:pt x="2283640" y="4227458"/>
                  <a:pt x="2300748" y="4198374"/>
                </a:cubicBezTo>
                <a:cubicBezTo>
                  <a:pt x="2392192" y="4042920"/>
                  <a:pt x="2308989" y="4201559"/>
                  <a:pt x="2399071" y="4021393"/>
                </a:cubicBezTo>
                <a:cubicBezTo>
                  <a:pt x="2408903" y="3962400"/>
                  <a:pt x="2419335" y="3903503"/>
                  <a:pt x="2428568" y="3844413"/>
                </a:cubicBezTo>
                <a:cubicBezTo>
                  <a:pt x="2498878" y="3394430"/>
                  <a:pt x="2386175" y="4079099"/>
                  <a:pt x="2477729" y="3529780"/>
                </a:cubicBezTo>
                <a:cubicBezTo>
                  <a:pt x="2484654" y="3259712"/>
                  <a:pt x="2500459" y="3126093"/>
                  <a:pt x="2467897" y="2871019"/>
                </a:cubicBezTo>
                <a:cubicBezTo>
                  <a:pt x="2459839" y="2807895"/>
                  <a:pt x="2439952" y="2746816"/>
                  <a:pt x="2428568" y="2684206"/>
                </a:cubicBezTo>
                <a:cubicBezTo>
                  <a:pt x="2420277" y="2638604"/>
                  <a:pt x="2418217" y="2591959"/>
                  <a:pt x="2408903" y="2546555"/>
                </a:cubicBezTo>
                <a:cubicBezTo>
                  <a:pt x="2391971" y="2464011"/>
                  <a:pt x="2367917" y="2383064"/>
                  <a:pt x="2349910" y="2300748"/>
                </a:cubicBezTo>
                <a:cubicBezTo>
                  <a:pt x="2344958" y="2278108"/>
                  <a:pt x="2344223" y="2254723"/>
                  <a:pt x="2340077" y="2231922"/>
                </a:cubicBezTo>
                <a:cubicBezTo>
                  <a:pt x="2337660" y="2218627"/>
                  <a:pt x="2333076" y="2205806"/>
                  <a:pt x="2330245" y="2192593"/>
                </a:cubicBezTo>
                <a:cubicBezTo>
                  <a:pt x="2323242" y="2159912"/>
                  <a:pt x="2318423" y="2126761"/>
                  <a:pt x="2310581" y="2094271"/>
                </a:cubicBezTo>
                <a:cubicBezTo>
                  <a:pt x="2295472" y="2031678"/>
                  <a:pt x="2277579" y="1969788"/>
                  <a:pt x="2261419" y="1907458"/>
                </a:cubicBezTo>
                <a:cubicBezTo>
                  <a:pt x="2254636" y="1881297"/>
                  <a:pt x="2241755" y="1828800"/>
                  <a:pt x="2241755" y="1828800"/>
                </a:cubicBezTo>
                <a:cubicBezTo>
                  <a:pt x="2238478" y="1799303"/>
                  <a:pt x="2237081" y="1769536"/>
                  <a:pt x="2231923" y="1740309"/>
                </a:cubicBezTo>
                <a:cubicBezTo>
                  <a:pt x="2226052" y="1707037"/>
                  <a:pt x="2202396" y="1627133"/>
                  <a:pt x="2192594" y="1592825"/>
                </a:cubicBezTo>
                <a:cubicBezTo>
                  <a:pt x="2189316" y="1566606"/>
                  <a:pt x="2185848" y="1540409"/>
                  <a:pt x="2182761" y="1514167"/>
                </a:cubicBezTo>
                <a:cubicBezTo>
                  <a:pt x="2179293" y="1484692"/>
                  <a:pt x="2177808" y="1454951"/>
                  <a:pt x="2172929" y="1425677"/>
                </a:cubicBezTo>
                <a:cubicBezTo>
                  <a:pt x="2164687" y="1376224"/>
                  <a:pt x="2151674" y="1327646"/>
                  <a:pt x="2143432" y="1278193"/>
                </a:cubicBezTo>
                <a:cubicBezTo>
                  <a:pt x="2089331" y="953590"/>
                  <a:pt x="2185118" y="1447303"/>
                  <a:pt x="2113936" y="1091380"/>
                </a:cubicBezTo>
                <a:cubicBezTo>
                  <a:pt x="2117213" y="848851"/>
                  <a:pt x="2115111" y="606190"/>
                  <a:pt x="2123768" y="363793"/>
                </a:cubicBezTo>
                <a:cubicBezTo>
                  <a:pt x="2124961" y="330391"/>
                  <a:pt x="2135777" y="298006"/>
                  <a:pt x="2143432" y="265471"/>
                </a:cubicBezTo>
                <a:cubicBezTo>
                  <a:pt x="2148897" y="242245"/>
                  <a:pt x="2156080" y="219450"/>
                  <a:pt x="2163097" y="196645"/>
                </a:cubicBezTo>
                <a:cubicBezTo>
                  <a:pt x="2178602" y="146253"/>
                  <a:pt x="2181502" y="130780"/>
                  <a:pt x="2212258" y="88490"/>
                </a:cubicBezTo>
                <a:cubicBezTo>
                  <a:pt x="2227314" y="67788"/>
                  <a:pt x="2240717" y="44552"/>
                  <a:pt x="2261419" y="29496"/>
                </a:cubicBezTo>
                <a:cubicBezTo>
                  <a:pt x="2280345" y="15732"/>
                  <a:pt x="2345172" y="4880"/>
                  <a:pt x="2369574" y="0"/>
                </a:cubicBezTo>
                <a:cubicBezTo>
                  <a:pt x="2415458" y="9832"/>
                  <a:pt x="2463375" y="12791"/>
                  <a:pt x="2507226" y="29496"/>
                </a:cubicBezTo>
                <a:cubicBezTo>
                  <a:pt x="2533573" y="39533"/>
                  <a:pt x="2553883" y="61239"/>
                  <a:pt x="2576052" y="78658"/>
                </a:cubicBezTo>
                <a:cubicBezTo>
                  <a:pt x="2611504" y="106513"/>
                  <a:pt x="2673661" y="161601"/>
                  <a:pt x="2703871" y="196645"/>
                </a:cubicBezTo>
                <a:cubicBezTo>
                  <a:pt x="2767712" y="270701"/>
                  <a:pt x="2834415" y="342826"/>
                  <a:pt x="2890684" y="422787"/>
                </a:cubicBezTo>
                <a:cubicBezTo>
                  <a:pt x="2952955" y="511277"/>
                  <a:pt x="3014604" y="600208"/>
                  <a:pt x="3077497" y="688258"/>
                </a:cubicBezTo>
                <a:cubicBezTo>
                  <a:pt x="3096547" y="714927"/>
                  <a:pt x="3121833" y="737602"/>
                  <a:pt x="3136490" y="766916"/>
                </a:cubicBezTo>
                <a:cubicBezTo>
                  <a:pt x="3158336" y="810608"/>
                  <a:pt x="3180210" y="848914"/>
                  <a:pt x="3195484" y="894735"/>
                </a:cubicBezTo>
                <a:cubicBezTo>
                  <a:pt x="3216375" y="957409"/>
                  <a:pt x="3224454" y="1003642"/>
                  <a:pt x="3234813" y="1071716"/>
                </a:cubicBezTo>
                <a:cubicBezTo>
                  <a:pt x="3252245" y="1186271"/>
                  <a:pt x="3283974" y="1415845"/>
                  <a:pt x="3283974" y="1415845"/>
                </a:cubicBezTo>
                <a:cubicBezTo>
                  <a:pt x="3290529" y="1648542"/>
                  <a:pt x="3294457" y="1881327"/>
                  <a:pt x="3303639" y="2113935"/>
                </a:cubicBezTo>
                <a:cubicBezTo>
                  <a:pt x="3304298" y="2130634"/>
                  <a:pt x="3308186" y="2147242"/>
                  <a:pt x="3313471" y="2163096"/>
                </a:cubicBezTo>
                <a:cubicBezTo>
                  <a:pt x="3368622" y="2328548"/>
                  <a:pt x="3291426" y="2036374"/>
                  <a:pt x="3352800" y="2261419"/>
                </a:cubicBezTo>
                <a:cubicBezTo>
                  <a:pt x="3371940" y="2331602"/>
                  <a:pt x="3350369" y="2305717"/>
                  <a:pt x="3392129" y="2389238"/>
                </a:cubicBezTo>
                <a:cubicBezTo>
                  <a:pt x="3415763" y="2436506"/>
                  <a:pt x="3451160" y="2477823"/>
                  <a:pt x="3470787" y="2526890"/>
                </a:cubicBezTo>
                <a:cubicBezTo>
                  <a:pt x="3504335" y="2610756"/>
                  <a:pt x="3474025" y="2542551"/>
                  <a:pt x="3519948" y="2625213"/>
                </a:cubicBezTo>
                <a:cubicBezTo>
                  <a:pt x="3527066" y="2638026"/>
                  <a:pt x="3531094" y="2652615"/>
                  <a:pt x="3539613" y="2664542"/>
                </a:cubicBezTo>
                <a:cubicBezTo>
                  <a:pt x="3547695" y="2675857"/>
                  <a:pt x="3559278" y="2684206"/>
                  <a:pt x="3569110" y="2694038"/>
                </a:cubicBezTo>
                <a:cubicBezTo>
                  <a:pt x="3575665" y="2707148"/>
                  <a:pt x="3581006" y="2720938"/>
                  <a:pt x="3588774" y="2733367"/>
                </a:cubicBezTo>
                <a:cubicBezTo>
                  <a:pt x="3620238" y="2783709"/>
                  <a:pt x="3618271" y="2754631"/>
                  <a:pt x="3618271" y="2782529"/>
                </a:cubicBezTo>
              </a:path>
            </a:pathLst>
          </a:custGeom>
        </p:spPr>
        <p:style>
          <a:lnRef idx="3">
            <a:schemeClr val="accent5"/>
          </a:lnRef>
          <a:fillRef idx="0">
            <a:schemeClr val="accent5"/>
          </a:fillRef>
          <a:effectRef idx="2">
            <a:schemeClr val="accent5"/>
          </a:effectRef>
          <a:fontRef idx="minor">
            <a:schemeClr val="tx1"/>
          </a:fontRef>
        </p:style>
        <p:txBody>
          <a:bodyPr rtlCol="0" anchor="ctr"/>
          <a:lstStyle/>
          <a:p>
            <a:pPr algn="ctr"/>
            <a:endParaRPr lang="en-US"/>
          </a:p>
        </p:txBody>
      </p:sp>
      <p:pic>
        <p:nvPicPr>
          <p:cNvPr id="16" name="Picture 4" descr="Related image">
            <a:extLst>
              <a:ext uri="{FF2B5EF4-FFF2-40B4-BE49-F238E27FC236}">
                <a16:creationId xmlns:a16="http://schemas.microsoft.com/office/drawing/2014/main" id="{18D5F2C4-B4EF-465A-9EF8-FBEC1B8B4525}"/>
              </a:ext>
            </a:extLst>
          </p:cNvPr>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021411" y="634236"/>
            <a:ext cx="4149176" cy="4149176"/>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D2B2A6DE-629F-468B-BB11-0CB4C591241E}"/>
              </a:ext>
            </a:extLst>
          </p:cNvPr>
          <p:cNvSpPr txBox="1"/>
          <p:nvPr/>
        </p:nvSpPr>
        <p:spPr>
          <a:xfrm>
            <a:off x="1487138" y="0"/>
            <a:ext cx="1376516" cy="6863417"/>
          </a:xfrm>
          <a:prstGeom prst="rect">
            <a:avLst/>
          </a:prstGeom>
          <a:noFill/>
        </p:spPr>
        <p:txBody>
          <a:bodyPr wrap="square" rtlCol="0">
            <a:spAutoFit/>
          </a:bodyPr>
          <a:lstStyle/>
          <a:p>
            <a:r>
              <a:rPr lang="en-US" sz="1000" dirty="0"/>
              <a:t>Menu Items ‘n Such</a:t>
            </a:r>
          </a:p>
          <a:p>
            <a:endParaRPr lang="en-US" sz="1000" dirty="0"/>
          </a:p>
          <a:p>
            <a:r>
              <a:rPr lang="en-US" sz="1000" dirty="0"/>
              <a:t>Blah		 Blah </a:t>
            </a:r>
          </a:p>
          <a:p>
            <a:endParaRPr lang="en-US" sz="1000" dirty="0"/>
          </a:p>
          <a:p>
            <a:r>
              <a:rPr lang="en-US" sz="1000" dirty="0"/>
              <a:t>Blah		 Blah</a:t>
            </a:r>
          </a:p>
          <a:p>
            <a:endParaRPr lang="en-US" sz="1000" dirty="0"/>
          </a:p>
          <a:p>
            <a:r>
              <a:rPr lang="en-US" sz="1000" dirty="0"/>
              <a:t>Blah		 Blah </a:t>
            </a:r>
          </a:p>
          <a:p>
            <a:endParaRPr lang="en-US" sz="1000" dirty="0"/>
          </a:p>
          <a:p>
            <a:r>
              <a:rPr lang="en-US" sz="1000" dirty="0"/>
              <a:t>Blah		 Blah</a:t>
            </a:r>
          </a:p>
          <a:p>
            <a:endParaRPr lang="en-US" sz="1000" dirty="0"/>
          </a:p>
          <a:p>
            <a:r>
              <a:rPr lang="en-US" sz="1000" dirty="0"/>
              <a:t>Blah		 Blah</a:t>
            </a:r>
          </a:p>
          <a:p>
            <a:endParaRPr lang="en-US" sz="1000" dirty="0"/>
          </a:p>
          <a:p>
            <a:r>
              <a:rPr lang="en-US" sz="1000" dirty="0"/>
              <a:t>Blah		 Blah </a:t>
            </a:r>
          </a:p>
          <a:p>
            <a:endParaRPr lang="en-US" sz="1000" dirty="0"/>
          </a:p>
          <a:p>
            <a:r>
              <a:rPr lang="en-US" sz="1000" dirty="0"/>
              <a:t>Blah		 Blah</a:t>
            </a:r>
          </a:p>
          <a:p>
            <a:endParaRPr lang="en-US" sz="1000" dirty="0"/>
          </a:p>
          <a:p>
            <a:r>
              <a:rPr lang="en-US" sz="1000" dirty="0"/>
              <a:t>Blah		 Blah</a:t>
            </a:r>
          </a:p>
          <a:p>
            <a:endParaRPr lang="en-US" sz="1000" dirty="0"/>
          </a:p>
          <a:p>
            <a:r>
              <a:rPr lang="en-US" sz="1000" dirty="0"/>
              <a:t>Blah		 Blah </a:t>
            </a:r>
          </a:p>
          <a:p>
            <a:endParaRPr lang="en-US" sz="1000" dirty="0"/>
          </a:p>
          <a:p>
            <a:r>
              <a:rPr lang="en-US" sz="1000" dirty="0"/>
              <a:t>Blah		 Blah</a:t>
            </a:r>
          </a:p>
          <a:p>
            <a:endParaRPr lang="en-US" sz="1000" dirty="0"/>
          </a:p>
          <a:p>
            <a:r>
              <a:rPr lang="en-US" sz="1000" dirty="0"/>
              <a:t>Blah		 Blah</a:t>
            </a:r>
          </a:p>
          <a:p>
            <a:endParaRPr lang="en-US" sz="1000" dirty="0"/>
          </a:p>
          <a:p>
            <a:r>
              <a:rPr lang="en-US" sz="1000" dirty="0"/>
              <a:t>Blah		 Blah </a:t>
            </a:r>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p:txBody>
      </p:sp>
    </p:spTree>
    <p:extLst>
      <p:ext uri="{BB962C8B-B14F-4D97-AF65-F5344CB8AC3E}">
        <p14:creationId xmlns:p14="http://schemas.microsoft.com/office/powerpoint/2010/main" val="2750906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A63099-39B2-4CF8-8A1D-16F951F85D1B}"/>
              </a:ext>
            </a:extLst>
          </p:cNvPr>
          <p:cNvSpPr/>
          <p:nvPr/>
        </p:nvSpPr>
        <p:spPr>
          <a:xfrm>
            <a:off x="0" y="0"/>
            <a:ext cx="12191999" cy="6858000"/>
          </a:xfrm>
          <a:prstGeom prst="rect">
            <a:avLst/>
          </a:prstGeom>
          <a:solidFill>
            <a:schemeClr val="tx2">
              <a:lumMod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1A65675-1624-488A-9201-7C501030C865}"/>
              </a:ext>
            </a:extLst>
          </p:cNvPr>
          <p:cNvSpPr/>
          <p:nvPr/>
        </p:nvSpPr>
        <p:spPr>
          <a:xfrm>
            <a:off x="1671456" y="-7373"/>
            <a:ext cx="6858000" cy="685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9CE38D6D-16A0-43F5-9D0B-31D5B13B50F3}"/>
              </a:ext>
            </a:extLst>
          </p:cNvPr>
          <p:cNvSpPr/>
          <p:nvPr/>
        </p:nvSpPr>
        <p:spPr>
          <a:xfrm>
            <a:off x="8568810" y="0"/>
            <a:ext cx="3623189" cy="547656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84AEB5A0-969D-4B59-B9E8-AE24C999463B}"/>
              </a:ext>
            </a:extLst>
          </p:cNvPr>
          <p:cNvGrpSpPr/>
          <p:nvPr/>
        </p:nvGrpSpPr>
        <p:grpSpPr>
          <a:xfrm>
            <a:off x="8529456" y="5476568"/>
            <a:ext cx="3662544" cy="1374059"/>
            <a:chOff x="-1" y="5653548"/>
            <a:chExt cx="5334000" cy="1204452"/>
          </a:xfrm>
        </p:grpSpPr>
        <p:sp>
          <p:nvSpPr>
            <p:cNvPr id="13" name="Rectangle 12">
              <a:extLst>
                <a:ext uri="{FF2B5EF4-FFF2-40B4-BE49-F238E27FC236}">
                  <a16:creationId xmlns:a16="http://schemas.microsoft.com/office/drawing/2014/main" id="{6D32C214-9C39-4C8B-AF2B-3458FD2B144E}"/>
                </a:ext>
              </a:extLst>
            </p:cNvPr>
            <p:cNvSpPr/>
            <p:nvPr/>
          </p:nvSpPr>
          <p:spPr>
            <a:xfrm>
              <a:off x="0" y="5653548"/>
              <a:ext cx="5333999" cy="120445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30A35314-FD25-487A-8D74-E8AFDA87C118}"/>
                </a:ext>
              </a:extLst>
            </p:cNvPr>
            <p:cNvSpPr txBox="1"/>
            <p:nvPr/>
          </p:nvSpPr>
          <p:spPr>
            <a:xfrm>
              <a:off x="-1" y="5653548"/>
              <a:ext cx="5333999" cy="707886"/>
            </a:xfrm>
            <a:prstGeom prst="rect">
              <a:avLst/>
            </a:prstGeom>
            <a:noFill/>
          </p:spPr>
          <p:txBody>
            <a:bodyPr wrap="square" rtlCol="0">
              <a:spAutoFit/>
            </a:bodyPr>
            <a:lstStyle/>
            <a:p>
              <a:r>
                <a:rPr lang="en-US" sz="1000" dirty="0"/>
                <a:t>Console Output Stuff</a:t>
              </a:r>
            </a:p>
            <a:p>
              <a:r>
                <a:rPr lang="en-US" sz="1000" dirty="0"/>
                <a:t>These are words that would be displayed</a:t>
              </a:r>
            </a:p>
            <a:p>
              <a:r>
                <a:rPr lang="en-US" sz="1000" dirty="0"/>
                <a:t>To provide info on the program as its running</a:t>
              </a:r>
            </a:p>
            <a:p>
              <a:r>
                <a:rPr lang="en-US" sz="1000" dirty="0"/>
                <a:t>Simulation status, load information, error messages, etc.</a:t>
              </a:r>
            </a:p>
          </p:txBody>
        </p:sp>
      </p:grpSp>
      <p:sp>
        <p:nvSpPr>
          <p:cNvPr id="19" name="TextBox 18">
            <a:extLst>
              <a:ext uri="{FF2B5EF4-FFF2-40B4-BE49-F238E27FC236}">
                <a16:creationId xmlns:a16="http://schemas.microsoft.com/office/drawing/2014/main" id="{33B844CC-4EEE-4F05-A853-5B920DA039DA}"/>
              </a:ext>
            </a:extLst>
          </p:cNvPr>
          <p:cNvSpPr txBox="1"/>
          <p:nvPr/>
        </p:nvSpPr>
        <p:spPr>
          <a:xfrm>
            <a:off x="0" y="0"/>
            <a:ext cx="2748114" cy="5632311"/>
          </a:xfrm>
          <a:prstGeom prst="rect">
            <a:avLst/>
          </a:prstGeom>
          <a:noFill/>
        </p:spPr>
        <p:txBody>
          <a:bodyPr wrap="square" rtlCol="0">
            <a:spAutoFit/>
          </a:bodyPr>
          <a:lstStyle/>
          <a:p>
            <a:r>
              <a:rPr lang="en-US" sz="1000" dirty="0"/>
              <a:t>Menu Items ‘n Such</a:t>
            </a:r>
          </a:p>
          <a:p>
            <a:endParaRPr lang="en-US" sz="1000" dirty="0"/>
          </a:p>
          <a:p>
            <a:r>
              <a:rPr lang="en-US" sz="1000" dirty="0"/>
              <a:t>Blah		Blah </a:t>
            </a:r>
          </a:p>
          <a:p>
            <a:endParaRPr lang="en-US" sz="1000" dirty="0"/>
          </a:p>
          <a:p>
            <a:r>
              <a:rPr lang="en-US" sz="1000" dirty="0"/>
              <a:t>Blah		 Blah</a:t>
            </a:r>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p:txBody>
      </p:sp>
      <p:sp>
        <p:nvSpPr>
          <p:cNvPr id="3" name="Freeform: Shape 2">
            <a:extLst>
              <a:ext uri="{FF2B5EF4-FFF2-40B4-BE49-F238E27FC236}">
                <a16:creationId xmlns:a16="http://schemas.microsoft.com/office/drawing/2014/main" id="{CE48D72A-7140-4604-8629-3925E6245E61}"/>
              </a:ext>
            </a:extLst>
          </p:cNvPr>
          <p:cNvSpPr/>
          <p:nvPr/>
        </p:nvSpPr>
        <p:spPr>
          <a:xfrm>
            <a:off x="8613058" y="825910"/>
            <a:ext cx="3618295" cy="4650658"/>
          </a:xfrm>
          <a:custGeom>
            <a:avLst/>
            <a:gdLst>
              <a:gd name="connsiteX0" fmla="*/ 0 w 3618295"/>
              <a:gd name="connsiteY0" fmla="*/ 4277032 h 4650658"/>
              <a:gd name="connsiteX1" fmla="*/ 157316 w 3618295"/>
              <a:gd name="connsiteY1" fmla="*/ 3932903 h 4650658"/>
              <a:gd name="connsiteX2" fmla="*/ 206477 w 3618295"/>
              <a:gd name="connsiteY2" fmla="*/ 3736258 h 4650658"/>
              <a:gd name="connsiteX3" fmla="*/ 216310 w 3618295"/>
              <a:gd name="connsiteY3" fmla="*/ 3706761 h 4650658"/>
              <a:gd name="connsiteX4" fmla="*/ 235974 w 3618295"/>
              <a:gd name="connsiteY4" fmla="*/ 3628103 h 4650658"/>
              <a:gd name="connsiteX5" fmla="*/ 245807 w 3618295"/>
              <a:gd name="connsiteY5" fmla="*/ 3510116 h 4650658"/>
              <a:gd name="connsiteX6" fmla="*/ 275303 w 3618295"/>
              <a:gd name="connsiteY6" fmla="*/ 3293806 h 4650658"/>
              <a:gd name="connsiteX7" fmla="*/ 285136 w 3618295"/>
              <a:gd name="connsiteY7" fmla="*/ 2625213 h 4650658"/>
              <a:gd name="connsiteX8" fmla="*/ 285136 w 3618295"/>
              <a:gd name="connsiteY8" fmla="*/ 1917290 h 4650658"/>
              <a:gd name="connsiteX9" fmla="*/ 275303 w 3618295"/>
              <a:gd name="connsiteY9" fmla="*/ 1877961 h 4650658"/>
              <a:gd name="connsiteX10" fmla="*/ 265471 w 3618295"/>
              <a:gd name="connsiteY10" fmla="*/ 1828800 h 4650658"/>
              <a:gd name="connsiteX11" fmla="*/ 255639 w 3618295"/>
              <a:gd name="connsiteY11" fmla="*/ 1789471 h 4650658"/>
              <a:gd name="connsiteX12" fmla="*/ 245807 w 3618295"/>
              <a:gd name="connsiteY12" fmla="*/ 1730477 h 4650658"/>
              <a:gd name="connsiteX13" fmla="*/ 226142 w 3618295"/>
              <a:gd name="connsiteY13" fmla="*/ 1641987 h 4650658"/>
              <a:gd name="connsiteX14" fmla="*/ 206477 w 3618295"/>
              <a:gd name="connsiteY14" fmla="*/ 1524000 h 4650658"/>
              <a:gd name="connsiteX15" fmla="*/ 196645 w 3618295"/>
              <a:gd name="connsiteY15" fmla="*/ 953729 h 4650658"/>
              <a:gd name="connsiteX16" fmla="*/ 206477 w 3618295"/>
              <a:gd name="connsiteY16" fmla="*/ 914400 h 4650658"/>
              <a:gd name="connsiteX17" fmla="*/ 235974 w 3618295"/>
              <a:gd name="connsiteY17" fmla="*/ 776748 h 4650658"/>
              <a:gd name="connsiteX18" fmla="*/ 255639 w 3618295"/>
              <a:gd name="connsiteY18" fmla="*/ 727587 h 4650658"/>
              <a:gd name="connsiteX19" fmla="*/ 304800 w 3618295"/>
              <a:gd name="connsiteY19" fmla="*/ 698090 h 4650658"/>
              <a:gd name="connsiteX20" fmla="*/ 393290 w 3618295"/>
              <a:gd name="connsiteY20" fmla="*/ 668593 h 4650658"/>
              <a:gd name="connsiteX21" fmla="*/ 501445 w 3618295"/>
              <a:gd name="connsiteY21" fmla="*/ 678425 h 4650658"/>
              <a:gd name="connsiteX22" fmla="*/ 540774 w 3618295"/>
              <a:gd name="connsiteY22" fmla="*/ 698090 h 4650658"/>
              <a:gd name="connsiteX23" fmla="*/ 589936 w 3618295"/>
              <a:gd name="connsiteY23" fmla="*/ 717755 h 4650658"/>
              <a:gd name="connsiteX24" fmla="*/ 698090 w 3618295"/>
              <a:gd name="connsiteY24" fmla="*/ 786580 h 4650658"/>
              <a:gd name="connsiteX25" fmla="*/ 776748 w 3618295"/>
              <a:gd name="connsiteY25" fmla="*/ 835742 h 4650658"/>
              <a:gd name="connsiteX26" fmla="*/ 835742 w 3618295"/>
              <a:gd name="connsiteY26" fmla="*/ 894735 h 4650658"/>
              <a:gd name="connsiteX27" fmla="*/ 884903 w 3618295"/>
              <a:gd name="connsiteY27" fmla="*/ 963561 h 4650658"/>
              <a:gd name="connsiteX28" fmla="*/ 934065 w 3618295"/>
              <a:gd name="connsiteY28" fmla="*/ 1022555 h 4650658"/>
              <a:gd name="connsiteX29" fmla="*/ 963561 w 3618295"/>
              <a:gd name="connsiteY29" fmla="*/ 1091380 h 4650658"/>
              <a:gd name="connsiteX30" fmla="*/ 1071716 w 3618295"/>
              <a:gd name="connsiteY30" fmla="*/ 1288025 h 4650658"/>
              <a:gd name="connsiteX31" fmla="*/ 1120877 w 3618295"/>
              <a:gd name="connsiteY31" fmla="*/ 1406013 h 4650658"/>
              <a:gd name="connsiteX32" fmla="*/ 1219200 w 3618295"/>
              <a:gd name="connsiteY32" fmla="*/ 1632155 h 4650658"/>
              <a:gd name="connsiteX33" fmla="*/ 1248697 w 3618295"/>
              <a:gd name="connsiteY33" fmla="*/ 1818967 h 4650658"/>
              <a:gd name="connsiteX34" fmla="*/ 1268361 w 3618295"/>
              <a:gd name="connsiteY34" fmla="*/ 1887793 h 4650658"/>
              <a:gd name="connsiteX35" fmla="*/ 1278194 w 3618295"/>
              <a:gd name="connsiteY35" fmla="*/ 1936955 h 4650658"/>
              <a:gd name="connsiteX36" fmla="*/ 1288026 w 3618295"/>
              <a:gd name="connsiteY36" fmla="*/ 1976284 h 4650658"/>
              <a:gd name="connsiteX37" fmla="*/ 1307690 w 3618295"/>
              <a:gd name="connsiteY37" fmla="*/ 2064774 h 4650658"/>
              <a:gd name="connsiteX38" fmla="*/ 1317523 w 3618295"/>
              <a:gd name="connsiteY38" fmla="*/ 2290916 h 4650658"/>
              <a:gd name="connsiteX39" fmla="*/ 1288026 w 3618295"/>
              <a:gd name="connsiteY39" fmla="*/ 2576051 h 4650658"/>
              <a:gd name="connsiteX40" fmla="*/ 1278194 w 3618295"/>
              <a:gd name="connsiteY40" fmla="*/ 2625213 h 4650658"/>
              <a:gd name="connsiteX41" fmla="*/ 1258529 w 3618295"/>
              <a:gd name="connsiteY41" fmla="*/ 3028335 h 4650658"/>
              <a:gd name="connsiteX42" fmla="*/ 1238865 w 3618295"/>
              <a:gd name="connsiteY42" fmla="*/ 3342967 h 4650658"/>
              <a:gd name="connsiteX43" fmla="*/ 1209368 w 3618295"/>
              <a:gd name="connsiteY43" fmla="*/ 3608438 h 4650658"/>
              <a:gd name="connsiteX44" fmla="*/ 1179871 w 3618295"/>
              <a:gd name="connsiteY44" fmla="*/ 3706761 h 4650658"/>
              <a:gd name="connsiteX45" fmla="*/ 1170039 w 3618295"/>
              <a:gd name="connsiteY45" fmla="*/ 3736258 h 4650658"/>
              <a:gd name="connsiteX46" fmla="*/ 1160207 w 3618295"/>
              <a:gd name="connsiteY46" fmla="*/ 3854245 h 4650658"/>
              <a:gd name="connsiteX47" fmla="*/ 1140542 w 3618295"/>
              <a:gd name="connsiteY47" fmla="*/ 3932903 h 4650658"/>
              <a:gd name="connsiteX48" fmla="*/ 1150374 w 3618295"/>
              <a:gd name="connsiteY48" fmla="*/ 4218038 h 4650658"/>
              <a:gd name="connsiteX49" fmla="*/ 1160207 w 3618295"/>
              <a:gd name="connsiteY49" fmla="*/ 4257367 h 4650658"/>
              <a:gd name="connsiteX50" fmla="*/ 1179871 w 3618295"/>
              <a:gd name="connsiteY50" fmla="*/ 4296696 h 4650658"/>
              <a:gd name="connsiteX51" fmla="*/ 1199536 w 3618295"/>
              <a:gd name="connsiteY51" fmla="*/ 4355690 h 4650658"/>
              <a:gd name="connsiteX52" fmla="*/ 1238865 w 3618295"/>
              <a:gd name="connsiteY52" fmla="*/ 4434348 h 4650658"/>
              <a:gd name="connsiteX53" fmla="*/ 1248697 w 3618295"/>
              <a:gd name="connsiteY53" fmla="*/ 4473677 h 4650658"/>
              <a:gd name="connsiteX54" fmla="*/ 1297858 w 3618295"/>
              <a:gd name="connsiteY54" fmla="*/ 4552335 h 4650658"/>
              <a:gd name="connsiteX55" fmla="*/ 1366684 w 3618295"/>
              <a:gd name="connsiteY55" fmla="*/ 4640825 h 4650658"/>
              <a:gd name="connsiteX56" fmla="*/ 1415845 w 3618295"/>
              <a:gd name="connsiteY56" fmla="*/ 4650658 h 4650658"/>
              <a:gd name="connsiteX57" fmla="*/ 1582994 w 3618295"/>
              <a:gd name="connsiteY57" fmla="*/ 4630993 h 4650658"/>
              <a:gd name="connsiteX58" fmla="*/ 1671484 w 3618295"/>
              <a:gd name="connsiteY58" fmla="*/ 4611329 h 4650658"/>
              <a:gd name="connsiteX59" fmla="*/ 1740310 w 3618295"/>
              <a:gd name="connsiteY59" fmla="*/ 4601496 h 4650658"/>
              <a:gd name="connsiteX60" fmla="*/ 1877961 w 3618295"/>
              <a:gd name="connsiteY60" fmla="*/ 4562167 h 4650658"/>
              <a:gd name="connsiteX61" fmla="*/ 2005781 w 3618295"/>
              <a:gd name="connsiteY61" fmla="*/ 4513006 h 4650658"/>
              <a:gd name="connsiteX62" fmla="*/ 2064774 w 3618295"/>
              <a:gd name="connsiteY62" fmla="*/ 4493342 h 4650658"/>
              <a:gd name="connsiteX63" fmla="*/ 2251587 w 3618295"/>
              <a:gd name="connsiteY63" fmla="*/ 4286864 h 4650658"/>
              <a:gd name="connsiteX64" fmla="*/ 2300748 w 3618295"/>
              <a:gd name="connsiteY64" fmla="*/ 4198374 h 4650658"/>
              <a:gd name="connsiteX65" fmla="*/ 2399071 w 3618295"/>
              <a:gd name="connsiteY65" fmla="*/ 4021393 h 4650658"/>
              <a:gd name="connsiteX66" fmla="*/ 2428568 w 3618295"/>
              <a:gd name="connsiteY66" fmla="*/ 3844413 h 4650658"/>
              <a:gd name="connsiteX67" fmla="*/ 2477729 w 3618295"/>
              <a:gd name="connsiteY67" fmla="*/ 3529780 h 4650658"/>
              <a:gd name="connsiteX68" fmla="*/ 2467897 w 3618295"/>
              <a:gd name="connsiteY68" fmla="*/ 2871019 h 4650658"/>
              <a:gd name="connsiteX69" fmla="*/ 2428568 w 3618295"/>
              <a:gd name="connsiteY69" fmla="*/ 2684206 h 4650658"/>
              <a:gd name="connsiteX70" fmla="*/ 2408903 w 3618295"/>
              <a:gd name="connsiteY70" fmla="*/ 2546555 h 4650658"/>
              <a:gd name="connsiteX71" fmla="*/ 2349910 w 3618295"/>
              <a:gd name="connsiteY71" fmla="*/ 2300748 h 4650658"/>
              <a:gd name="connsiteX72" fmla="*/ 2340077 w 3618295"/>
              <a:gd name="connsiteY72" fmla="*/ 2231922 h 4650658"/>
              <a:gd name="connsiteX73" fmla="*/ 2330245 w 3618295"/>
              <a:gd name="connsiteY73" fmla="*/ 2192593 h 4650658"/>
              <a:gd name="connsiteX74" fmla="*/ 2310581 w 3618295"/>
              <a:gd name="connsiteY74" fmla="*/ 2094271 h 4650658"/>
              <a:gd name="connsiteX75" fmla="*/ 2261419 w 3618295"/>
              <a:gd name="connsiteY75" fmla="*/ 1907458 h 4650658"/>
              <a:gd name="connsiteX76" fmla="*/ 2241755 w 3618295"/>
              <a:gd name="connsiteY76" fmla="*/ 1828800 h 4650658"/>
              <a:gd name="connsiteX77" fmla="*/ 2231923 w 3618295"/>
              <a:gd name="connsiteY77" fmla="*/ 1740309 h 4650658"/>
              <a:gd name="connsiteX78" fmla="*/ 2192594 w 3618295"/>
              <a:gd name="connsiteY78" fmla="*/ 1592825 h 4650658"/>
              <a:gd name="connsiteX79" fmla="*/ 2182761 w 3618295"/>
              <a:gd name="connsiteY79" fmla="*/ 1514167 h 4650658"/>
              <a:gd name="connsiteX80" fmla="*/ 2172929 w 3618295"/>
              <a:gd name="connsiteY80" fmla="*/ 1425677 h 4650658"/>
              <a:gd name="connsiteX81" fmla="*/ 2143432 w 3618295"/>
              <a:gd name="connsiteY81" fmla="*/ 1278193 h 4650658"/>
              <a:gd name="connsiteX82" fmla="*/ 2113936 w 3618295"/>
              <a:gd name="connsiteY82" fmla="*/ 1091380 h 4650658"/>
              <a:gd name="connsiteX83" fmla="*/ 2123768 w 3618295"/>
              <a:gd name="connsiteY83" fmla="*/ 363793 h 4650658"/>
              <a:gd name="connsiteX84" fmla="*/ 2143432 w 3618295"/>
              <a:gd name="connsiteY84" fmla="*/ 265471 h 4650658"/>
              <a:gd name="connsiteX85" fmla="*/ 2163097 w 3618295"/>
              <a:gd name="connsiteY85" fmla="*/ 196645 h 4650658"/>
              <a:gd name="connsiteX86" fmla="*/ 2212258 w 3618295"/>
              <a:gd name="connsiteY86" fmla="*/ 88490 h 4650658"/>
              <a:gd name="connsiteX87" fmla="*/ 2261419 w 3618295"/>
              <a:gd name="connsiteY87" fmla="*/ 29496 h 4650658"/>
              <a:gd name="connsiteX88" fmla="*/ 2369574 w 3618295"/>
              <a:gd name="connsiteY88" fmla="*/ 0 h 4650658"/>
              <a:gd name="connsiteX89" fmla="*/ 2507226 w 3618295"/>
              <a:gd name="connsiteY89" fmla="*/ 29496 h 4650658"/>
              <a:gd name="connsiteX90" fmla="*/ 2576052 w 3618295"/>
              <a:gd name="connsiteY90" fmla="*/ 78658 h 4650658"/>
              <a:gd name="connsiteX91" fmla="*/ 2703871 w 3618295"/>
              <a:gd name="connsiteY91" fmla="*/ 196645 h 4650658"/>
              <a:gd name="connsiteX92" fmla="*/ 2890684 w 3618295"/>
              <a:gd name="connsiteY92" fmla="*/ 422787 h 4650658"/>
              <a:gd name="connsiteX93" fmla="*/ 3077497 w 3618295"/>
              <a:gd name="connsiteY93" fmla="*/ 688258 h 4650658"/>
              <a:gd name="connsiteX94" fmla="*/ 3136490 w 3618295"/>
              <a:gd name="connsiteY94" fmla="*/ 766916 h 4650658"/>
              <a:gd name="connsiteX95" fmla="*/ 3195484 w 3618295"/>
              <a:gd name="connsiteY95" fmla="*/ 894735 h 4650658"/>
              <a:gd name="connsiteX96" fmla="*/ 3234813 w 3618295"/>
              <a:gd name="connsiteY96" fmla="*/ 1071716 h 4650658"/>
              <a:gd name="connsiteX97" fmla="*/ 3283974 w 3618295"/>
              <a:gd name="connsiteY97" fmla="*/ 1415845 h 4650658"/>
              <a:gd name="connsiteX98" fmla="*/ 3303639 w 3618295"/>
              <a:gd name="connsiteY98" fmla="*/ 2113935 h 4650658"/>
              <a:gd name="connsiteX99" fmla="*/ 3313471 w 3618295"/>
              <a:gd name="connsiteY99" fmla="*/ 2163096 h 4650658"/>
              <a:gd name="connsiteX100" fmla="*/ 3352800 w 3618295"/>
              <a:gd name="connsiteY100" fmla="*/ 2261419 h 4650658"/>
              <a:gd name="connsiteX101" fmla="*/ 3392129 w 3618295"/>
              <a:gd name="connsiteY101" fmla="*/ 2389238 h 4650658"/>
              <a:gd name="connsiteX102" fmla="*/ 3470787 w 3618295"/>
              <a:gd name="connsiteY102" fmla="*/ 2526890 h 4650658"/>
              <a:gd name="connsiteX103" fmla="*/ 3519948 w 3618295"/>
              <a:gd name="connsiteY103" fmla="*/ 2625213 h 4650658"/>
              <a:gd name="connsiteX104" fmla="*/ 3539613 w 3618295"/>
              <a:gd name="connsiteY104" fmla="*/ 2664542 h 4650658"/>
              <a:gd name="connsiteX105" fmla="*/ 3569110 w 3618295"/>
              <a:gd name="connsiteY105" fmla="*/ 2694038 h 4650658"/>
              <a:gd name="connsiteX106" fmla="*/ 3588774 w 3618295"/>
              <a:gd name="connsiteY106" fmla="*/ 2733367 h 4650658"/>
              <a:gd name="connsiteX107" fmla="*/ 3618271 w 3618295"/>
              <a:gd name="connsiteY107" fmla="*/ 2782529 h 4650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3618295" h="4650658">
                <a:moveTo>
                  <a:pt x="0" y="4277032"/>
                </a:moveTo>
                <a:cubicBezTo>
                  <a:pt x="52439" y="4162322"/>
                  <a:pt x="112326" y="4050734"/>
                  <a:pt x="157316" y="3932903"/>
                </a:cubicBezTo>
                <a:cubicBezTo>
                  <a:pt x="181417" y="3869782"/>
                  <a:pt x="189422" y="3801636"/>
                  <a:pt x="206477" y="3736258"/>
                </a:cubicBezTo>
                <a:cubicBezTo>
                  <a:pt x="209093" y="3726229"/>
                  <a:pt x="213583" y="3716760"/>
                  <a:pt x="216310" y="3706761"/>
                </a:cubicBezTo>
                <a:cubicBezTo>
                  <a:pt x="223421" y="3680687"/>
                  <a:pt x="235974" y="3628103"/>
                  <a:pt x="235974" y="3628103"/>
                </a:cubicBezTo>
                <a:cubicBezTo>
                  <a:pt x="239252" y="3588774"/>
                  <a:pt x="241196" y="3549311"/>
                  <a:pt x="245807" y="3510116"/>
                </a:cubicBezTo>
                <a:cubicBezTo>
                  <a:pt x="254310" y="3437844"/>
                  <a:pt x="275303" y="3293806"/>
                  <a:pt x="275303" y="3293806"/>
                </a:cubicBezTo>
                <a:cubicBezTo>
                  <a:pt x="278581" y="3070942"/>
                  <a:pt x="281156" y="2848066"/>
                  <a:pt x="285136" y="2625213"/>
                </a:cubicBezTo>
                <a:cubicBezTo>
                  <a:pt x="291146" y="2288662"/>
                  <a:pt x="303877" y="2217145"/>
                  <a:pt x="285136" y="1917290"/>
                </a:cubicBezTo>
                <a:cubicBezTo>
                  <a:pt x="284293" y="1903803"/>
                  <a:pt x="278235" y="1891152"/>
                  <a:pt x="275303" y="1877961"/>
                </a:cubicBezTo>
                <a:cubicBezTo>
                  <a:pt x="271678" y="1861647"/>
                  <a:pt x="269096" y="1845114"/>
                  <a:pt x="265471" y="1828800"/>
                </a:cubicBezTo>
                <a:cubicBezTo>
                  <a:pt x="262540" y="1815609"/>
                  <a:pt x="258289" y="1802722"/>
                  <a:pt x="255639" y="1789471"/>
                </a:cubicBezTo>
                <a:cubicBezTo>
                  <a:pt x="251729" y="1769922"/>
                  <a:pt x="249373" y="1750091"/>
                  <a:pt x="245807" y="1730477"/>
                </a:cubicBezTo>
                <a:cubicBezTo>
                  <a:pt x="230982" y="1648939"/>
                  <a:pt x="241921" y="1712995"/>
                  <a:pt x="226142" y="1641987"/>
                </a:cubicBezTo>
                <a:cubicBezTo>
                  <a:pt x="214642" y="1590234"/>
                  <a:pt x="214685" y="1581449"/>
                  <a:pt x="206477" y="1524000"/>
                </a:cubicBezTo>
                <a:cubicBezTo>
                  <a:pt x="184129" y="1222293"/>
                  <a:pt x="178425" y="1272592"/>
                  <a:pt x="196645" y="953729"/>
                </a:cubicBezTo>
                <a:cubicBezTo>
                  <a:pt x="197416" y="940238"/>
                  <a:pt x="204255" y="927729"/>
                  <a:pt x="206477" y="914400"/>
                </a:cubicBezTo>
                <a:cubicBezTo>
                  <a:pt x="220863" y="828084"/>
                  <a:pt x="206399" y="850682"/>
                  <a:pt x="235974" y="776748"/>
                </a:cubicBezTo>
                <a:cubicBezTo>
                  <a:pt x="242529" y="760361"/>
                  <a:pt x="244017" y="740870"/>
                  <a:pt x="255639" y="727587"/>
                </a:cubicBezTo>
                <a:cubicBezTo>
                  <a:pt x="268223" y="713205"/>
                  <a:pt x="288095" y="707371"/>
                  <a:pt x="304800" y="698090"/>
                </a:cubicBezTo>
                <a:cubicBezTo>
                  <a:pt x="350596" y="672647"/>
                  <a:pt x="339425" y="679366"/>
                  <a:pt x="393290" y="668593"/>
                </a:cubicBezTo>
                <a:cubicBezTo>
                  <a:pt x="429342" y="671870"/>
                  <a:pt x="465948" y="671325"/>
                  <a:pt x="501445" y="678425"/>
                </a:cubicBezTo>
                <a:cubicBezTo>
                  <a:pt x="515817" y="681300"/>
                  <a:pt x="527380" y="692137"/>
                  <a:pt x="540774" y="698090"/>
                </a:cubicBezTo>
                <a:cubicBezTo>
                  <a:pt x="556902" y="705258"/>
                  <a:pt x="574150" y="709862"/>
                  <a:pt x="589936" y="717755"/>
                </a:cubicBezTo>
                <a:cubicBezTo>
                  <a:pt x="630320" y="737947"/>
                  <a:pt x="659114" y="763194"/>
                  <a:pt x="698090" y="786580"/>
                </a:cubicBezTo>
                <a:cubicBezTo>
                  <a:pt x="700919" y="788277"/>
                  <a:pt x="766266" y="826425"/>
                  <a:pt x="776748" y="835742"/>
                </a:cubicBezTo>
                <a:cubicBezTo>
                  <a:pt x="797533" y="854218"/>
                  <a:pt x="820316" y="871596"/>
                  <a:pt x="835742" y="894735"/>
                </a:cubicBezTo>
                <a:cubicBezTo>
                  <a:pt x="855699" y="924669"/>
                  <a:pt x="860518" y="933079"/>
                  <a:pt x="884903" y="963561"/>
                </a:cubicBezTo>
                <a:cubicBezTo>
                  <a:pt x="900894" y="983550"/>
                  <a:pt x="920649" y="1000754"/>
                  <a:pt x="934065" y="1022555"/>
                </a:cubicBezTo>
                <a:cubicBezTo>
                  <a:pt x="947146" y="1043812"/>
                  <a:pt x="952072" y="1069222"/>
                  <a:pt x="963561" y="1091380"/>
                </a:cubicBezTo>
                <a:cubicBezTo>
                  <a:pt x="997997" y="1157792"/>
                  <a:pt x="1042944" y="1218971"/>
                  <a:pt x="1071716" y="1288025"/>
                </a:cubicBezTo>
                <a:cubicBezTo>
                  <a:pt x="1088103" y="1327354"/>
                  <a:pt x="1103125" y="1367281"/>
                  <a:pt x="1120877" y="1406013"/>
                </a:cubicBezTo>
                <a:cubicBezTo>
                  <a:pt x="1172083" y="1517736"/>
                  <a:pt x="1186605" y="1518075"/>
                  <a:pt x="1219200" y="1632155"/>
                </a:cubicBezTo>
                <a:cubicBezTo>
                  <a:pt x="1254294" y="1754981"/>
                  <a:pt x="1226643" y="1701341"/>
                  <a:pt x="1248697" y="1818967"/>
                </a:cubicBezTo>
                <a:cubicBezTo>
                  <a:pt x="1253094" y="1842418"/>
                  <a:pt x="1262574" y="1864645"/>
                  <a:pt x="1268361" y="1887793"/>
                </a:cubicBezTo>
                <a:cubicBezTo>
                  <a:pt x="1272414" y="1904006"/>
                  <a:pt x="1274569" y="1920641"/>
                  <a:pt x="1278194" y="1936955"/>
                </a:cubicBezTo>
                <a:cubicBezTo>
                  <a:pt x="1281125" y="1950146"/>
                  <a:pt x="1285376" y="1963033"/>
                  <a:pt x="1288026" y="1976284"/>
                </a:cubicBezTo>
                <a:cubicBezTo>
                  <a:pt x="1305330" y="2062804"/>
                  <a:pt x="1288555" y="2007368"/>
                  <a:pt x="1307690" y="2064774"/>
                </a:cubicBezTo>
                <a:cubicBezTo>
                  <a:pt x="1310968" y="2140155"/>
                  <a:pt x="1319163" y="2215482"/>
                  <a:pt x="1317523" y="2290916"/>
                </a:cubicBezTo>
                <a:cubicBezTo>
                  <a:pt x="1315398" y="2388689"/>
                  <a:pt x="1305221" y="2481477"/>
                  <a:pt x="1288026" y="2576051"/>
                </a:cubicBezTo>
                <a:cubicBezTo>
                  <a:pt x="1285037" y="2592493"/>
                  <a:pt x="1281471" y="2608826"/>
                  <a:pt x="1278194" y="2625213"/>
                </a:cubicBezTo>
                <a:cubicBezTo>
                  <a:pt x="1271841" y="2764974"/>
                  <a:pt x="1266702" y="2889395"/>
                  <a:pt x="1258529" y="3028335"/>
                </a:cubicBezTo>
                <a:cubicBezTo>
                  <a:pt x="1252359" y="3133236"/>
                  <a:pt x="1246924" y="3238195"/>
                  <a:pt x="1238865" y="3342967"/>
                </a:cubicBezTo>
                <a:cubicBezTo>
                  <a:pt x="1236569" y="3372812"/>
                  <a:pt x="1221594" y="3541191"/>
                  <a:pt x="1209368" y="3608438"/>
                </a:cubicBezTo>
                <a:cubicBezTo>
                  <a:pt x="1203424" y="3641133"/>
                  <a:pt x="1190134" y="3675971"/>
                  <a:pt x="1179871" y="3706761"/>
                </a:cubicBezTo>
                <a:lnTo>
                  <a:pt x="1170039" y="3736258"/>
                </a:lnTo>
                <a:cubicBezTo>
                  <a:pt x="1166762" y="3775587"/>
                  <a:pt x="1166061" y="3815216"/>
                  <a:pt x="1160207" y="3854245"/>
                </a:cubicBezTo>
                <a:cubicBezTo>
                  <a:pt x="1156198" y="3880972"/>
                  <a:pt x="1140542" y="3932903"/>
                  <a:pt x="1140542" y="3932903"/>
                </a:cubicBezTo>
                <a:cubicBezTo>
                  <a:pt x="1143819" y="4027948"/>
                  <a:pt x="1144621" y="4123111"/>
                  <a:pt x="1150374" y="4218038"/>
                </a:cubicBezTo>
                <a:cubicBezTo>
                  <a:pt x="1151192" y="4231526"/>
                  <a:pt x="1155462" y="4244714"/>
                  <a:pt x="1160207" y="4257367"/>
                </a:cubicBezTo>
                <a:cubicBezTo>
                  <a:pt x="1165353" y="4271091"/>
                  <a:pt x="1174428" y="4283087"/>
                  <a:pt x="1179871" y="4296696"/>
                </a:cubicBezTo>
                <a:cubicBezTo>
                  <a:pt x="1187569" y="4315942"/>
                  <a:pt x="1190266" y="4337150"/>
                  <a:pt x="1199536" y="4355690"/>
                </a:cubicBezTo>
                <a:lnTo>
                  <a:pt x="1238865" y="4434348"/>
                </a:lnTo>
                <a:cubicBezTo>
                  <a:pt x="1242142" y="4447458"/>
                  <a:pt x="1243952" y="4461024"/>
                  <a:pt x="1248697" y="4473677"/>
                </a:cubicBezTo>
                <a:cubicBezTo>
                  <a:pt x="1263790" y="4513926"/>
                  <a:pt x="1272871" y="4516639"/>
                  <a:pt x="1297858" y="4552335"/>
                </a:cubicBezTo>
                <a:cubicBezTo>
                  <a:pt x="1306231" y="4564296"/>
                  <a:pt x="1343226" y="4629096"/>
                  <a:pt x="1366684" y="4640825"/>
                </a:cubicBezTo>
                <a:cubicBezTo>
                  <a:pt x="1381631" y="4648299"/>
                  <a:pt x="1399458" y="4647380"/>
                  <a:pt x="1415845" y="4650658"/>
                </a:cubicBezTo>
                <a:cubicBezTo>
                  <a:pt x="1471561" y="4644103"/>
                  <a:pt x="1527546" y="4639523"/>
                  <a:pt x="1582994" y="4630993"/>
                </a:cubicBezTo>
                <a:cubicBezTo>
                  <a:pt x="1612859" y="4626398"/>
                  <a:pt x="1641785" y="4616898"/>
                  <a:pt x="1671484" y="4611329"/>
                </a:cubicBezTo>
                <a:cubicBezTo>
                  <a:pt x="1694262" y="4607058"/>
                  <a:pt x="1717368" y="4604774"/>
                  <a:pt x="1740310" y="4601496"/>
                </a:cubicBezTo>
                <a:cubicBezTo>
                  <a:pt x="1953570" y="4510101"/>
                  <a:pt x="1670101" y="4624525"/>
                  <a:pt x="1877961" y="4562167"/>
                </a:cubicBezTo>
                <a:cubicBezTo>
                  <a:pt x="1921685" y="4549050"/>
                  <a:pt x="1962946" y="4528787"/>
                  <a:pt x="2005781" y="4513006"/>
                </a:cubicBezTo>
                <a:cubicBezTo>
                  <a:pt x="2025231" y="4505840"/>
                  <a:pt x="2045110" y="4499897"/>
                  <a:pt x="2064774" y="4493342"/>
                </a:cubicBezTo>
                <a:cubicBezTo>
                  <a:pt x="2141082" y="4417034"/>
                  <a:pt x="2191728" y="4374351"/>
                  <a:pt x="2251587" y="4286864"/>
                </a:cubicBezTo>
                <a:cubicBezTo>
                  <a:pt x="2270641" y="4259016"/>
                  <a:pt x="2283640" y="4227458"/>
                  <a:pt x="2300748" y="4198374"/>
                </a:cubicBezTo>
                <a:cubicBezTo>
                  <a:pt x="2392192" y="4042920"/>
                  <a:pt x="2308989" y="4201559"/>
                  <a:pt x="2399071" y="4021393"/>
                </a:cubicBezTo>
                <a:cubicBezTo>
                  <a:pt x="2408903" y="3962400"/>
                  <a:pt x="2419335" y="3903503"/>
                  <a:pt x="2428568" y="3844413"/>
                </a:cubicBezTo>
                <a:cubicBezTo>
                  <a:pt x="2498878" y="3394430"/>
                  <a:pt x="2386175" y="4079099"/>
                  <a:pt x="2477729" y="3529780"/>
                </a:cubicBezTo>
                <a:cubicBezTo>
                  <a:pt x="2484654" y="3259712"/>
                  <a:pt x="2500459" y="3126093"/>
                  <a:pt x="2467897" y="2871019"/>
                </a:cubicBezTo>
                <a:cubicBezTo>
                  <a:pt x="2459839" y="2807895"/>
                  <a:pt x="2439952" y="2746816"/>
                  <a:pt x="2428568" y="2684206"/>
                </a:cubicBezTo>
                <a:cubicBezTo>
                  <a:pt x="2420277" y="2638604"/>
                  <a:pt x="2418217" y="2591959"/>
                  <a:pt x="2408903" y="2546555"/>
                </a:cubicBezTo>
                <a:cubicBezTo>
                  <a:pt x="2391971" y="2464011"/>
                  <a:pt x="2367917" y="2383064"/>
                  <a:pt x="2349910" y="2300748"/>
                </a:cubicBezTo>
                <a:cubicBezTo>
                  <a:pt x="2344958" y="2278108"/>
                  <a:pt x="2344223" y="2254723"/>
                  <a:pt x="2340077" y="2231922"/>
                </a:cubicBezTo>
                <a:cubicBezTo>
                  <a:pt x="2337660" y="2218627"/>
                  <a:pt x="2333076" y="2205806"/>
                  <a:pt x="2330245" y="2192593"/>
                </a:cubicBezTo>
                <a:cubicBezTo>
                  <a:pt x="2323242" y="2159912"/>
                  <a:pt x="2318423" y="2126761"/>
                  <a:pt x="2310581" y="2094271"/>
                </a:cubicBezTo>
                <a:cubicBezTo>
                  <a:pt x="2295472" y="2031678"/>
                  <a:pt x="2277579" y="1969788"/>
                  <a:pt x="2261419" y="1907458"/>
                </a:cubicBezTo>
                <a:cubicBezTo>
                  <a:pt x="2254636" y="1881297"/>
                  <a:pt x="2241755" y="1828800"/>
                  <a:pt x="2241755" y="1828800"/>
                </a:cubicBezTo>
                <a:cubicBezTo>
                  <a:pt x="2238478" y="1799303"/>
                  <a:pt x="2237081" y="1769536"/>
                  <a:pt x="2231923" y="1740309"/>
                </a:cubicBezTo>
                <a:cubicBezTo>
                  <a:pt x="2226052" y="1707037"/>
                  <a:pt x="2202396" y="1627133"/>
                  <a:pt x="2192594" y="1592825"/>
                </a:cubicBezTo>
                <a:cubicBezTo>
                  <a:pt x="2189316" y="1566606"/>
                  <a:pt x="2185848" y="1540409"/>
                  <a:pt x="2182761" y="1514167"/>
                </a:cubicBezTo>
                <a:cubicBezTo>
                  <a:pt x="2179293" y="1484692"/>
                  <a:pt x="2177808" y="1454951"/>
                  <a:pt x="2172929" y="1425677"/>
                </a:cubicBezTo>
                <a:cubicBezTo>
                  <a:pt x="2164687" y="1376224"/>
                  <a:pt x="2151674" y="1327646"/>
                  <a:pt x="2143432" y="1278193"/>
                </a:cubicBezTo>
                <a:cubicBezTo>
                  <a:pt x="2089331" y="953590"/>
                  <a:pt x="2185118" y="1447303"/>
                  <a:pt x="2113936" y="1091380"/>
                </a:cubicBezTo>
                <a:cubicBezTo>
                  <a:pt x="2117213" y="848851"/>
                  <a:pt x="2115111" y="606190"/>
                  <a:pt x="2123768" y="363793"/>
                </a:cubicBezTo>
                <a:cubicBezTo>
                  <a:pt x="2124961" y="330391"/>
                  <a:pt x="2135777" y="298006"/>
                  <a:pt x="2143432" y="265471"/>
                </a:cubicBezTo>
                <a:cubicBezTo>
                  <a:pt x="2148897" y="242245"/>
                  <a:pt x="2156080" y="219450"/>
                  <a:pt x="2163097" y="196645"/>
                </a:cubicBezTo>
                <a:cubicBezTo>
                  <a:pt x="2178602" y="146253"/>
                  <a:pt x="2181502" y="130780"/>
                  <a:pt x="2212258" y="88490"/>
                </a:cubicBezTo>
                <a:cubicBezTo>
                  <a:pt x="2227314" y="67788"/>
                  <a:pt x="2240717" y="44552"/>
                  <a:pt x="2261419" y="29496"/>
                </a:cubicBezTo>
                <a:cubicBezTo>
                  <a:pt x="2280345" y="15732"/>
                  <a:pt x="2345172" y="4880"/>
                  <a:pt x="2369574" y="0"/>
                </a:cubicBezTo>
                <a:cubicBezTo>
                  <a:pt x="2415458" y="9832"/>
                  <a:pt x="2463375" y="12791"/>
                  <a:pt x="2507226" y="29496"/>
                </a:cubicBezTo>
                <a:cubicBezTo>
                  <a:pt x="2533573" y="39533"/>
                  <a:pt x="2553883" y="61239"/>
                  <a:pt x="2576052" y="78658"/>
                </a:cubicBezTo>
                <a:cubicBezTo>
                  <a:pt x="2611504" y="106513"/>
                  <a:pt x="2673661" y="161601"/>
                  <a:pt x="2703871" y="196645"/>
                </a:cubicBezTo>
                <a:cubicBezTo>
                  <a:pt x="2767712" y="270701"/>
                  <a:pt x="2834415" y="342826"/>
                  <a:pt x="2890684" y="422787"/>
                </a:cubicBezTo>
                <a:cubicBezTo>
                  <a:pt x="2952955" y="511277"/>
                  <a:pt x="3014604" y="600208"/>
                  <a:pt x="3077497" y="688258"/>
                </a:cubicBezTo>
                <a:cubicBezTo>
                  <a:pt x="3096547" y="714927"/>
                  <a:pt x="3121833" y="737602"/>
                  <a:pt x="3136490" y="766916"/>
                </a:cubicBezTo>
                <a:cubicBezTo>
                  <a:pt x="3158336" y="810608"/>
                  <a:pt x="3180210" y="848914"/>
                  <a:pt x="3195484" y="894735"/>
                </a:cubicBezTo>
                <a:cubicBezTo>
                  <a:pt x="3216375" y="957409"/>
                  <a:pt x="3224454" y="1003642"/>
                  <a:pt x="3234813" y="1071716"/>
                </a:cubicBezTo>
                <a:cubicBezTo>
                  <a:pt x="3252245" y="1186271"/>
                  <a:pt x="3283974" y="1415845"/>
                  <a:pt x="3283974" y="1415845"/>
                </a:cubicBezTo>
                <a:cubicBezTo>
                  <a:pt x="3290529" y="1648542"/>
                  <a:pt x="3294457" y="1881327"/>
                  <a:pt x="3303639" y="2113935"/>
                </a:cubicBezTo>
                <a:cubicBezTo>
                  <a:pt x="3304298" y="2130634"/>
                  <a:pt x="3308186" y="2147242"/>
                  <a:pt x="3313471" y="2163096"/>
                </a:cubicBezTo>
                <a:cubicBezTo>
                  <a:pt x="3368622" y="2328548"/>
                  <a:pt x="3291426" y="2036374"/>
                  <a:pt x="3352800" y="2261419"/>
                </a:cubicBezTo>
                <a:cubicBezTo>
                  <a:pt x="3371940" y="2331602"/>
                  <a:pt x="3350369" y="2305717"/>
                  <a:pt x="3392129" y="2389238"/>
                </a:cubicBezTo>
                <a:cubicBezTo>
                  <a:pt x="3415763" y="2436506"/>
                  <a:pt x="3451160" y="2477823"/>
                  <a:pt x="3470787" y="2526890"/>
                </a:cubicBezTo>
                <a:cubicBezTo>
                  <a:pt x="3504335" y="2610756"/>
                  <a:pt x="3474025" y="2542551"/>
                  <a:pt x="3519948" y="2625213"/>
                </a:cubicBezTo>
                <a:cubicBezTo>
                  <a:pt x="3527066" y="2638026"/>
                  <a:pt x="3531094" y="2652615"/>
                  <a:pt x="3539613" y="2664542"/>
                </a:cubicBezTo>
                <a:cubicBezTo>
                  <a:pt x="3547695" y="2675857"/>
                  <a:pt x="3559278" y="2684206"/>
                  <a:pt x="3569110" y="2694038"/>
                </a:cubicBezTo>
                <a:cubicBezTo>
                  <a:pt x="3575665" y="2707148"/>
                  <a:pt x="3581006" y="2720938"/>
                  <a:pt x="3588774" y="2733367"/>
                </a:cubicBezTo>
                <a:cubicBezTo>
                  <a:pt x="3620238" y="2783709"/>
                  <a:pt x="3618271" y="2754631"/>
                  <a:pt x="3618271" y="2782529"/>
                </a:cubicBezTo>
              </a:path>
            </a:pathLst>
          </a:custGeom>
        </p:spPr>
        <p:style>
          <a:lnRef idx="3">
            <a:schemeClr val="accent5"/>
          </a:lnRef>
          <a:fillRef idx="0">
            <a:schemeClr val="accent5"/>
          </a:fillRef>
          <a:effectRef idx="2">
            <a:schemeClr val="accent5"/>
          </a:effectRef>
          <a:fontRef idx="minor">
            <a:schemeClr val="tx1"/>
          </a:fontRef>
        </p:style>
        <p:txBody>
          <a:bodyPr rtlCol="0" anchor="ctr"/>
          <a:lstStyle/>
          <a:p>
            <a:pPr algn="ctr"/>
            <a:endParaRPr lang="en-US"/>
          </a:p>
        </p:txBody>
      </p:sp>
      <p:pic>
        <p:nvPicPr>
          <p:cNvPr id="10" name="Picture 4" descr="Related image">
            <a:extLst>
              <a:ext uri="{FF2B5EF4-FFF2-40B4-BE49-F238E27FC236}">
                <a16:creationId xmlns:a16="http://schemas.microsoft.com/office/drawing/2014/main" id="{550D02A1-C899-44CB-8847-599A8C98FEAD}"/>
              </a:ext>
            </a:extLst>
          </p:cNvPr>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318423" y="1248697"/>
            <a:ext cx="4149176" cy="4149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19264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A63099-39B2-4CF8-8A1D-16F951F85D1B}"/>
              </a:ext>
            </a:extLst>
          </p:cNvPr>
          <p:cNvSpPr/>
          <p:nvPr/>
        </p:nvSpPr>
        <p:spPr>
          <a:xfrm>
            <a:off x="0" y="0"/>
            <a:ext cx="12191999" cy="6858000"/>
          </a:xfrm>
          <a:prstGeom prst="rect">
            <a:avLst/>
          </a:prstGeom>
          <a:solidFill>
            <a:schemeClr val="tx2">
              <a:lumMod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CE38D6D-16A0-43F5-9D0B-31D5B13B50F3}"/>
              </a:ext>
            </a:extLst>
          </p:cNvPr>
          <p:cNvSpPr/>
          <p:nvPr/>
        </p:nvSpPr>
        <p:spPr>
          <a:xfrm>
            <a:off x="1710809" y="0"/>
            <a:ext cx="3623189" cy="547656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84AEB5A0-969D-4B59-B9E8-AE24C999463B}"/>
              </a:ext>
            </a:extLst>
          </p:cNvPr>
          <p:cNvGrpSpPr/>
          <p:nvPr/>
        </p:nvGrpSpPr>
        <p:grpSpPr>
          <a:xfrm>
            <a:off x="1691131" y="5476568"/>
            <a:ext cx="3662544" cy="1374059"/>
            <a:chOff x="-1" y="5653548"/>
            <a:chExt cx="5334000" cy="1204452"/>
          </a:xfrm>
        </p:grpSpPr>
        <p:sp>
          <p:nvSpPr>
            <p:cNvPr id="13" name="Rectangle 12">
              <a:extLst>
                <a:ext uri="{FF2B5EF4-FFF2-40B4-BE49-F238E27FC236}">
                  <a16:creationId xmlns:a16="http://schemas.microsoft.com/office/drawing/2014/main" id="{6D32C214-9C39-4C8B-AF2B-3458FD2B144E}"/>
                </a:ext>
              </a:extLst>
            </p:cNvPr>
            <p:cNvSpPr/>
            <p:nvPr/>
          </p:nvSpPr>
          <p:spPr>
            <a:xfrm>
              <a:off x="0" y="5653548"/>
              <a:ext cx="5333999" cy="120445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30A35314-FD25-487A-8D74-E8AFDA87C118}"/>
                </a:ext>
              </a:extLst>
            </p:cNvPr>
            <p:cNvSpPr txBox="1"/>
            <p:nvPr/>
          </p:nvSpPr>
          <p:spPr>
            <a:xfrm>
              <a:off x="-1" y="5653548"/>
              <a:ext cx="5333999" cy="707886"/>
            </a:xfrm>
            <a:prstGeom prst="rect">
              <a:avLst/>
            </a:prstGeom>
            <a:noFill/>
          </p:spPr>
          <p:txBody>
            <a:bodyPr wrap="square" rtlCol="0">
              <a:spAutoFit/>
            </a:bodyPr>
            <a:lstStyle/>
            <a:p>
              <a:r>
                <a:rPr lang="en-US" sz="1000" dirty="0"/>
                <a:t>Console Output Stuff</a:t>
              </a:r>
            </a:p>
            <a:p>
              <a:r>
                <a:rPr lang="en-US" sz="1000" dirty="0"/>
                <a:t>These are words that would be displayed</a:t>
              </a:r>
            </a:p>
            <a:p>
              <a:r>
                <a:rPr lang="en-US" sz="1000" dirty="0"/>
                <a:t>To provide info on the program as its running</a:t>
              </a:r>
            </a:p>
            <a:p>
              <a:r>
                <a:rPr lang="en-US" sz="1000" dirty="0"/>
                <a:t>Simulation status, load information, error messages, etc.</a:t>
              </a:r>
            </a:p>
          </p:txBody>
        </p:sp>
      </p:grpSp>
      <p:sp>
        <p:nvSpPr>
          <p:cNvPr id="19" name="TextBox 18">
            <a:extLst>
              <a:ext uri="{FF2B5EF4-FFF2-40B4-BE49-F238E27FC236}">
                <a16:creationId xmlns:a16="http://schemas.microsoft.com/office/drawing/2014/main" id="{33B844CC-4EEE-4F05-A853-5B920DA039DA}"/>
              </a:ext>
            </a:extLst>
          </p:cNvPr>
          <p:cNvSpPr txBox="1"/>
          <p:nvPr/>
        </p:nvSpPr>
        <p:spPr>
          <a:xfrm>
            <a:off x="0" y="9832"/>
            <a:ext cx="2748114" cy="5632311"/>
          </a:xfrm>
          <a:prstGeom prst="rect">
            <a:avLst/>
          </a:prstGeom>
          <a:noFill/>
        </p:spPr>
        <p:txBody>
          <a:bodyPr wrap="square" rtlCol="0">
            <a:spAutoFit/>
          </a:bodyPr>
          <a:lstStyle/>
          <a:p>
            <a:r>
              <a:rPr lang="en-US" sz="1000" dirty="0"/>
              <a:t>Menu Items ‘n Such</a:t>
            </a:r>
          </a:p>
          <a:p>
            <a:endParaRPr lang="en-US" sz="1000" dirty="0"/>
          </a:p>
          <a:p>
            <a:r>
              <a:rPr lang="en-US" sz="1000" dirty="0"/>
              <a:t>Blah		Blah </a:t>
            </a:r>
          </a:p>
          <a:p>
            <a:endParaRPr lang="en-US" sz="1000" dirty="0"/>
          </a:p>
          <a:p>
            <a:r>
              <a:rPr lang="en-US" sz="1000" dirty="0"/>
              <a:t>Blah		 Blah</a:t>
            </a:r>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p:txBody>
      </p:sp>
      <p:sp>
        <p:nvSpPr>
          <p:cNvPr id="3" name="Freeform: Shape 2">
            <a:extLst>
              <a:ext uri="{FF2B5EF4-FFF2-40B4-BE49-F238E27FC236}">
                <a16:creationId xmlns:a16="http://schemas.microsoft.com/office/drawing/2014/main" id="{CE48D72A-7140-4604-8629-3925E6245E61}"/>
              </a:ext>
            </a:extLst>
          </p:cNvPr>
          <p:cNvSpPr/>
          <p:nvPr/>
        </p:nvSpPr>
        <p:spPr>
          <a:xfrm>
            <a:off x="1715703" y="259419"/>
            <a:ext cx="3618295" cy="4650658"/>
          </a:xfrm>
          <a:custGeom>
            <a:avLst/>
            <a:gdLst>
              <a:gd name="connsiteX0" fmla="*/ 0 w 3618295"/>
              <a:gd name="connsiteY0" fmla="*/ 4277032 h 4650658"/>
              <a:gd name="connsiteX1" fmla="*/ 157316 w 3618295"/>
              <a:gd name="connsiteY1" fmla="*/ 3932903 h 4650658"/>
              <a:gd name="connsiteX2" fmla="*/ 206477 w 3618295"/>
              <a:gd name="connsiteY2" fmla="*/ 3736258 h 4650658"/>
              <a:gd name="connsiteX3" fmla="*/ 216310 w 3618295"/>
              <a:gd name="connsiteY3" fmla="*/ 3706761 h 4650658"/>
              <a:gd name="connsiteX4" fmla="*/ 235974 w 3618295"/>
              <a:gd name="connsiteY4" fmla="*/ 3628103 h 4650658"/>
              <a:gd name="connsiteX5" fmla="*/ 245807 w 3618295"/>
              <a:gd name="connsiteY5" fmla="*/ 3510116 h 4650658"/>
              <a:gd name="connsiteX6" fmla="*/ 275303 w 3618295"/>
              <a:gd name="connsiteY6" fmla="*/ 3293806 h 4650658"/>
              <a:gd name="connsiteX7" fmla="*/ 285136 w 3618295"/>
              <a:gd name="connsiteY7" fmla="*/ 2625213 h 4650658"/>
              <a:gd name="connsiteX8" fmla="*/ 285136 w 3618295"/>
              <a:gd name="connsiteY8" fmla="*/ 1917290 h 4650658"/>
              <a:gd name="connsiteX9" fmla="*/ 275303 w 3618295"/>
              <a:gd name="connsiteY9" fmla="*/ 1877961 h 4650658"/>
              <a:gd name="connsiteX10" fmla="*/ 265471 w 3618295"/>
              <a:gd name="connsiteY10" fmla="*/ 1828800 h 4650658"/>
              <a:gd name="connsiteX11" fmla="*/ 255639 w 3618295"/>
              <a:gd name="connsiteY11" fmla="*/ 1789471 h 4650658"/>
              <a:gd name="connsiteX12" fmla="*/ 245807 w 3618295"/>
              <a:gd name="connsiteY12" fmla="*/ 1730477 h 4650658"/>
              <a:gd name="connsiteX13" fmla="*/ 226142 w 3618295"/>
              <a:gd name="connsiteY13" fmla="*/ 1641987 h 4650658"/>
              <a:gd name="connsiteX14" fmla="*/ 206477 w 3618295"/>
              <a:gd name="connsiteY14" fmla="*/ 1524000 h 4650658"/>
              <a:gd name="connsiteX15" fmla="*/ 196645 w 3618295"/>
              <a:gd name="connsiteY15" fmla="*/ 953729 h 4650658"/>
              <a:gd name="connsiteX16" fmla="*/ 206477 w 3618295"/>
              <a:gd name="connsiteY16" fmla="*/ 914400 h 4650658"/>
              <a:gd name="connsiteX17" fmla="*/ 235974 w 3618295"/>
              <a:gd name="connsiteY17" fmla="*/ 776748 h 4650658"/>
              <a:gd name="connsiteX18" fmla="*/ 255639 w 3618295"/>
              <a:gd name="connsiteY18" fmla="*/ 727587 h 4650658"/>
              <a:gd name="connsiteX19" fmla="*/ 304800 w 3618295"/>
              <a:gd name="connsiteY19" fmla="*/ 698090 h 4650658"/>
              <a:gd name="connsiteX20" fmla="*/ 393290 w 3618295"/>
              <a:gd name="connsiteY20" fmla="*/ 668593 h 4650658"/>
              <a:gd name="connsiteX21" fmla="*/ 501445 w 3618295"/>
              <a:gd name="connsiteY21" fmla="*/ 678425 h 4650658"/>
              <a:gd name="connsiteX22" fmla="*/ 540774 w 3618295"/>
              <a:gd name="connsiteY22" fmla="*/ 698090 h 4650658"/>
              <a:gd name="connsiteX23" fmla="*/ 589936 w 3618295"/>
              <a:gd name="connsiteY23" fmla="*/ 717755 h 4650658"/>
              <a:gd name="connsiteX24" fmla="*/ 698090 w 3618295"/>
              <a:gd name="connsiteY24" fmla="*/ 786580 h 4650658"/>
              <a:gd name="connsiteX25" fmla="*/ 776748 w 3618295"/>
              <a:gd name="connsiteY25" fmla="*/ 835742 h 4650658"/>
              <a:gd name="connsiteX26" fmla="*/ 835742 w 3618295"/>
              <a:gd name="connsiteY26" fmla="*/ 894735 h 4650658"/>
              <a:gd name="connsiteX27" fmla="*/ 884903 w 3618295"/>
              <a:gd name="connsiteY27" fmla="*/ 963561 h 4650658"/>
              <a:gd name="connsiteX28" fmla="*/ 934065 w 3618295"/>
              <a:gd name="connsiteY28" fmla="*/ 1022555 h 4650658"/>
              <a:gd name="connsiteX29" fmla="*/ 963561 w 3618295"/>
              <a:gd name="connsiteY29" fmla="*/ 1091380 h 4650658"/>
              <a:gd name="connsiteX30" fmla="*/ 1071716 w 3618295"/>
              <a:gd name="connsiteY30" fmla="*/ 1288025 h 4650658"/>
              <a:gd name="connsiteX31" fmla="*/ 1120877 w 3618295"/>
              <a:gd name="connsiteY31" fmla="*/ 1406013 h 4650658"/>
              <a:gd name="connsiteX32" fmla="*/ 1219200 w 3618295"/>
              <a:gd name="connsiteY32" fmla="*/ 1632155 h 4650658"/>
              <a:gd name="connsiteX33" fmla="*/ 1248697 w 3618295"/>
              <a:gd name="connsiteY33" fmla="*/ 1818967 h 4650658"/>
              <a:gd name="connsiteX34" fmla="*/ 1268361 w 3618295"/>
              <a:gd name="connsiteY34" fmla="*/ 1887793 h 4650658"/>
              <a:gd name="connsiteX35" fmla="*/ 1278194 w 3618295"/>
              <a:gd name="connsiteY35" fmla="*/ 1936955 h 4650658"/>
              <a:gd name="connsiteX36" fmla="*/ 1288026 w 3618295"/>
              <a:gd name="connsiteY36" fmla="*/ 1976284 h 4650658"/>
              <a:gd name="connsiteX37" fmla="*/ 1307690 w 3618295"/>
              <a:gd name="connsiteY37" fmla="*/ 2064774 h 4650658"/>
              <a:gd name="connsiteX38" fmla="*/ 1317523 w 3618295"/>
              <a:gd name="connsiteY38" fmla="*/ 2290916 h 4650658"/>
              <a:gd name="connsiteX39" fmla="*/ 1288026 w 3618295"/>
              <a:gd name="connsiteY39" fmla="*/ 2576051 h 4650658"/>
              <a:gd name="connsiteX40" fmla="*/ 1278194 w 3618295"/>
              <a:gd name="connsiteY40" fmla="*/ 2625213 h 4650658"/>
              <a:gd name="connsiteX41" fmla="*/ 1258529 w 3618295"/>
              <a:gd name="connsiteY41" fmla="*/ 3028335 h 4650658"/>
              <a:gd name="connsiteX42" fmla="*/ 1238865 w 3618295"/>
              <a:gd name="connsiteY42" fmla="*/ 3342967 h 4650658"/>
              <a:gd name="connsiteX43" fmla="*/ 1209368 w 3618295"/>
              <a:gd name="connsiteY43" fmla="*/ 3608438 h 4650658"/>
              <a:gd name="connsiteX44" fmla="*/ 1179871 w 3618295"/>
              <a:gd name="connsiteY44" fmla="*/ 3706761 h 4650658"/>
              <a:gd name="connsiteX45" fmla="*/ 1170039 w 3618295"/>
              <a:gd name="connsiteY45" fmla="*/ 3736258 h 4650658"/>
              <a:gd name="connsiteX46" fmla="*/ 1160207 w 3618295"/>
              <a:gd name="connsiteY46" fmla="*/ 3854245 h 4650658"/>
              <a:gd name="connsiteX47" fmla="*/ 1140542 w 3618295"/>
              <a:gd name="connsiteY47" fmla="*/ 3932903 h 4650658"/>
              <a:gd name="connsiteX48" fmla="*/ 1150374 w 3618295"/>
              <a:gd name="connsiteY48" fmla="*/ 4218038 h 4650658"/>
              <a:gd name="connsiteX49" fmla="*/ 1160207 w 3618295"/>
              <a:gd name="connsiteY49" fmla="*/ 4257367 h 4650658"/>
              <a:gd name="connsiteX50" fmla="*/ 1179871 w 3618295"/>
              <a:gd name="connsiteY50" fmla="*/ 4296696 h 4650658"/>
              <a:gd name="connsiteX51" fmla="*/ 1199536 w 3618295"/>
              <a:gd name="connsiteY51" fmla="*/ 4355690 h 4650658"/>
              <a:gd name="connsiteX52" fmla="*/ 1238865 w 3618295"/>
              <a:gd name="connsiteY52" fmla="*/ 4434348 h 4650658"/>
              <a:gd name="connsiteX53" fmla="*/ 1248697 w 3618295"/>
              <a:gd name="connsiteY53" fmla="*/ 4473677 h 4650658"/>
              <a:gd name="connsiteX54" fmla="*/ 1297858 w 3618295"/>
              <a:gd name="connsiteY54" fmla="*/ 4552335 h 4650658"/>
              <a:gd name="connsiteX55" fmla="*/ 1366684 w 3618295"/>
              <a:gd name="connsiteY55" fmla="*/ 4640825 h 4650658"/>
              <a:gd name="connsiteX56" fmla="*/ 1415845 w 3618295"/>
              <a:gd name="connsiteY56" fmla="*/ 4650658 h 4650658"/>
              <a:gd name="connsiteX57" fmla="*/ 1582994 w 3618295"/>
              <a:gd name="connsiteY57" fmla="*/ 4630993 h 4650658"/>
              <a:gd name="connsiteX58" fmla="*/ 1671484 w 3618295"/>
              <a:gd name="connsiteY58" fmla="*/ 4611329 h 4650658"/>
              <a:gd name="connsiteX59" fmla="*/ 1740310 w 3618295"/>
              <a:gd name="connsiteY59" fmla="*/ 4601496 h 4650658"/>
              <a:gd name="connsiteX60" fmla="*/ 1877961 w 3618295"/>
              <a:gd name="connsiteY60" fmla="*/ 4562167 h 4650658"/>
              <a:gd name="connsiteX61" fmla="*/ 2005781 w 3618295"/>
              <a:gd name="connsiteY61" fmla="*/ 4513006 h 4650658"/>
              <a:gd name="connsiteX62" fmla="*/ 2064774 w 3618295"/>
              <a:gd name="connsiteY62" fmla="*/ 4493342 h 4650658"/>
              <a:gd name="connsiteX63" fmla="*/ 2251587 w 3618295"/>
              <a:gd name="connsiteY63" fmla="*/ 4286864 h 4650658"/>
              <a:gd name="connsiteX64" fmla="*/ 2300748 w 3618295"/>
              <a:gd name="connsiteY64" fmla="*/ 4198374 h 4650658"/>
              <a:gd name="connsiteX65" fmla="*/ 2399071 w 3618295"/>
              <a:gd name="connsiteY65" fmla="*/ 4021393 h 4650658"/>
              <a:gd name="connsiteX66" fmla="*/ 2428568 w 3618295"/>
              <a:gd name="connsiteY66" fmla="*/ 3844413 h 4650658"/>
              <a:gd name="connsiteX67" fmla="*/ 2477729 w 3618295"/>
              <a:gd name="connsiteY67" fmla="*/ 3529780 h 4650658"/>
              <a:gd name="connsiteX68" fmla="*/ 2467897 w 3618295"/>
              <a:gd name="connsiteY68" fmla="*/ 2871019 h 4650658"/>
              <a:gd name="connsiteX69" fmla="*/ 2428568 w 3618295"/>
              <a:gd name="connsiteY69" fmla="*/ 2684206 h 4650658"/>
              <a:gd name="connsiteX70" fmla="*/ 2408903 w 3618295"/>
              <a:gd name="connsiteY70" fmla="*/ 2546555 h 4650658"/>
              <a:gd name="connsiteX71" fmla="*/ 2349910 w 3618295"/>
              <a:gd name="connsiteY71" fmla="*/ 2300748 h 4650658"/>
              <a:gd name="connsiteX72" fmla="*/ 2340077 w 3618295"/>
              <a:gd name="connsiteY72" fmla="*/ 2231922 h 4650658"/>
              <a:gd name="connsiteX73" fmla="*/ 2330245 w 3618295"/>
              <a:gd name="connsiteY73" fmla="*/ 2192593 h 4650658"/>
              <a:gd name="connsiteX74" fmla="*/ 2310581 w 3618295"/>
              <a:gd name="connsiteY74" fmla="*/ 2094271 h 4650658"/>
              <a:gd name="connsiteX75" fmla="*/ 2261419 w 3618295"/>
              <a:gd name="connsiteY75" fmla="*/ 1907458 h 4650658"/>
              <a:gd name="connsiteX76" fmla="*/ 2241755 w 3618295"/>
              <a:gd name="connsiteY76" fmla="*/ 1828800 h 4650658"/>
              <a:gd name="connsiteX77" fmla="*/ 2231923 w 3618295"/>
              <a:gd name="connsiteY77" fmla="*/ 1740309 h 4650658"/>
              <a:gd name="connsiteX78" fmla="*/ 2192594 w 3618295"/>
              <a:gd name="connsiteY78" fmla="*/ 1592825 h 4650658"/>
              <a:gd name="connsiteX79" fmla="*/ 2182761 w 3618295"/>
              <a:gd name="connsiteY79" fmla="*/ 1514167 h 4650658"/>
              <a:gd name="connsiteX80" fmla="*/ 2172929 w 3618295"/>
              <a:gd name="connsiteY80" fmla="*/ 1425677 h 4650658"/>
              <a:gd name="connsiteX81" fmla="*/ 2143432 w 3618295"/>
              <a:gd name="connsiteY81" fmla="*/ 1278193 h 4650658"/>
              <a:gd name="connsiteX82" fmla="*/ 2113936 w 3618295"/>
              <a:gd name="connsiteY82" fmla="*/ 1091380 h 4650658"/>
              <a:gd name="connsiteX83" fmla="*/ 2123768 w 3618295"/>
              <a:gd name="connsiteY83" fmla="*/ 363793 h 4650658"/>
              <a:gd name="connsiteX84" fmla="*/ 2143432 w 3618295"/>
              <a:gd name="connsiteY84" fmla="*/ 265471 h 4650658"/>
              <a:gd name="connsiteX85" fmla="*/ 2163097 w 3618295"/>
              <a:gd name="connsiteY85" fmla="*/ 196645 h 4650658"/>
              <a:gd name="connsiteX86" fmla="*/ 2212258 w 3618295"/>
              <a:gd name="connsiteY86" fmla="*/ 88490 h 4650658"/>
              <a:gd name="connsiteX87" fmla="*/ 2261419 w 3618295"/>
              <a:gd name="connsiteY87" fmla="*/ 29496 h 4650658"/>
              <a:gd name="connsiteX88" fmla="*/ 2369574 w 3618295"/>
              <a:gd name="connsiteY88" fmla="*/ 0 h 4650658"/>
              <a:gd name="connsiteX89" fmla="*/ 2507226 w 3618295"/>
              <a:gd name="connsiteY89" fmla="*/ 29496 h 4650658"/>
              <a:gd name="connsiteX90" fmla="*/ 2576052 w 3618295"/>
              <a:gd name="connsiteY90" fmla="*/ 78658 h 4650658"/>
              <a:gd name="connsiteX91" fmla="*/ 2703871 w 3618295"/>
              <a:gd name="connsiteY91" fmla="*/ 196645 h 4650658"/>
              <a:gd name="connsiteX92" fmla="*/ 2890684 w 3618295"/>
              <a:gd name="connsiteY92" fmla="*/ 422787 h 4650658"/>
              <a:gd name="connsiteX93" fmla="*/ 3077497 w 3618295"/>
              <a:gd name="connsiteY93" fmla="*/ 688258 h 4650658"/>
              <a:gd name="connsiteX94" fmla="*/ 3136490 w 3618295"/>
              <a:gd name="connsiteY94" fmla="*/ 766916 h 4650658"/>
              <a:gd name="connsiteX95" fmla="*/ 3195484 w 3618295"/>
              <a:gd name="connsiteY95" fmla="*/ 894735 h 4650658"/>
              <a:gd name="connsiteX96" fmla="*/ 3234813 w 3618295"/>
              <a:gd name="connsiteY96" fmla="*/ 1071716 h 4650658"/>
              <a:gd name="connsiteX97" fmla="*/ 3283974 w 3618295"/>
              <a:gd name="connsiteY97" fmla="*/ 1415845 h 4650658"/>
              <a:gd name="connsiteX98" fmla="*/ 3303639 w 3618295"/>
              <a:gd name="connsiteY98" fmla="*/ 2113935 h 4650658"/>
              <a:gd name="connsiteX99" fmla="*/ 3313471 w 3618295"/>
              <a:gd name="connsiteY99" fmla="*/ 2163096 h 4650658"/>
              <a:gd name="connsiteX100" fmla="*/ 3352800 w 3618295"/>
              <a:gd name="connsiteY100" fmla="*/ 2261419 h 4650658"/>
              <a:gd name="connsiteX101" fmla="*/ 3392129 w 3618295"/>
              <a:gd name="connsiteY101" fmla="*/ 2389238 h 4650658"/>
              <a:gd name="connsiteX102" fmla="*/ 3470787 w 3618295"/>
              <a:gd name="connsiteY102" fmla="*/ 2526890 h 4650658"/>
              <a:gd name="connsiteX103" fmla="*/ 3519948 w 3618295"/>
              <a:gd name="connsiteY103" fmla="*/ 2625213 h 4650658"/>
              <a:gd name="connsiteX104" fmla="*/ 3539613 w 3618295"/>
              <a:gd name="connsiteY104" fmla="*/ 2664542 h 4650658"/>
              <a:gd name="connsiteX105" fmla="*/ 3569110 w 3618295"/>
              <a:gd name="connsiteY105" fmla="*/ 2694038 h 4650658"/>
              <a:gd name="connsiteX106" fmla="*/ 3588774 w 3618295"/>
              <a:gd name="connsiteY106" fmla="*/ 2733367 h 4650658"/>
              <a:gd name="connsiteX107" fmla="*/ 3618271 w 3618295"/>
              <a:gd name="connsiteY107" fmla="*/ 2782529 h 4650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3618295" h="4650658">
                <a:moveTo>
                  <a:pt x="0" y="4277032"/>
                </a:moveTo>
                <a:cubicBezTo>
                  <a:pt x="52439" y="4162322"/>
                  <a:pt x="112326" y="4050734"/>
                  <a:pt x="157316" y="3932903"/>
                </a:cubicBezTo>
                <a:cubicBezTo>
                  <a:pt x="181417" y="3869782"/>
                  <a:pt x="189422" y="3801636"/>
                  <a:pt x="206477" y="3736258"/>
                </a:cubicBezTo>
                <a:cubicBezTo>
                  <a:pt x="209093" y="3726229"/>
                  <a:pt x="213583" y="3716760"/>
                  <a:pt x="216310" y="3706761"/>
                </a:cubicBezTo>
                <a:cubicBezTo>
                  <a:pt x="223421" y="3680687"/>
                  <a:pt x="235974" y="3628103"/>
                  <a:pt x="235974" y="3628103"/>
                </a:cubicBezTo>
                <a:cubicBezTo>
                  <a:pt x="239252" y="3588774"/>
                  <a:pt x="241196" y="3549311"/>
                  <a:pt x="245807" y="3510116"/>
                </a:cubicBezTo>
                <a:cubicBezTo>
                  <a:pt x="254310" y="3437844"/>
                  <a:pt x="275303" y="3293806"/>
                  <a:pt x="275303" y="3293806"/>
                </a:cubicBezTo>
                <a:cubicBezTo>
                  <a:pt x="278581" y="3070942"/>
                  <a:pt x="281156" y="2848066"/>
                  <a:pt x="285136" y="2625213"/>
                </a:cubicBezTo>
                <a:cubicBezTo>
                  <a:pt x="291146" y="2288662"/>
                  <a:pt x="303877" y="2217145"/>
                  <a:pt x="285136" y="1917290"/>
                </a:cubicBezTo>
                <a:cubicBezTo>
                  <a:pt x="284293" y="1903803"/>
                  <a:pt x="278235" y="1891152"/>
                  <a:pt x="275303" y="1877961"/>
                </a:cubicBezTo>
                <a:cubicBezTo>
                  <a:pt x="271678" y="1861647"/>
                  <a:pt x="269096" y="1845114"/>
                  <a:pt x="265471" y="1828800"/>
                </a:cubicBezTo>
                <a:cubicBezTo>
                  <a:pt x="262540" y="1815609"/>
                  <a:pt x="258289" y="1802722"/>
                  <a:pt x="255639" y="1789471"/>
                </a:cubicBezTo>
                <a:cubicBezTo>
                  <a:pt x="251729" y="1769922"/>
                  <a:pt x="249373" y="1750091"/>
                  <a:pt x="245807" y="1730477"/>
                </a:cubicBezTo>
                <a:cubicBezTo>
                  <a:pt x="230982" y="1648939"/>
                  <a:pt x="241921" y="1712995"/>
                  <a:pt x="226142" y="1641987"/>
                </a:cubicBezTo>
                <a:cubicBezTo>
                  <a:pt x="214642" y="1590234"/>
                  <a:pt x="214685" y="1581449"/>
                  <a:pt x="206477" y="1524000"/>
                </a:cubicBezTo>
                <a:cubicBezTo>
                  <a:pt x="184129" y="1222293"/>
                  <a:pt x="178425" y="1272592"/>
                  <a:pt x="196645" y="953729"/>
                </a:cubicBezTo>
                <a:cubicBezTo>
                  <a:pt x="197416" y="940238"/>
                  <a:pt x="204255" y="927729"/>
                  <a:pt x="206477" y="914400"/>
                </a:cubicBezTo>
                <a:cubicBezTo>
                  <a:pt x="220863" y="828084"/>
                  <a:pt x="206399" y="850682"/>
                  <a:pt x="235974" y="776748"/>
                </a:cubicBezTo>
                <a:cubicBezTo>
                  <a:pt x="242529" y="760361"/>
                  <a:pt x="244017" y="740870"/>
                  <a:pt x="255639" y="727587"/>
                </a:cubicBezTo>
                <a:cubicBezTo>
                  <a:pt x="268223" y="713205"/>
                  <a:pt x="288095" y="707371"/>
                  <a:pt x="304800" y="698090"/>
                </a:cubicBezTo>
                <a:cubicBezTo>
                  <a:pt x="350596" y="672647"/>
                  <a:pt x="339425" y="679366"/>
                  <a:pt x="393290" y="668593"/>
                </a:cubicBezTo>
                <a:cubicBezTo>
                  <a:pt x="429342" y="671870"/>
                  <a:pt x="465948" y="671325"/>
                  <a:pt x="501445" y="678425"/>
                </a:cubicBezTo>
                <a:cubicBezTo>
                  <a:pt x="515817" y="681300"/>
                  <a:pt x="527380" y="692137"/>
                  <a:pt x="540774" y="698090"/>
                </a:cubicBezTo>
                <a:cubicBezTo>
                  <a:pt x="556902" y="705258"/>
                  <a:pt x="574150" y="709862"/>
                  <a:pt x="589936" y="717755"/>
                </a:cubicBezTo>
                <a:cubicBezTo>
                  <a:pt x="630320" y="737947"/>
                  <a:pt x="659114" y="763194"/>
                  <a:pt x="698090" y="786580"/>
                </a:cubicBezTo>
                <a:cubicBezTo>
                  <a:pt x="700919" y="788277"/>
                  <a:pt x="766266" y="826425"/>
                  <a:pt x="776748" y="835742"/>
                </a:cubicBezTo>
                <a:cubicBezTo>
                  <a:pt x="797533" y="854218"/>
                  <a:pt x="820316" y="871596"/>
                  <a:pt x="835742" y="894735"/>
                </a:cubicBezTo>
                <a:cubicBezTo>
                  <a:pt x="855699" y="924669"/>
                  <a:pt x="860518" y="933079"/>
                  <a:pt x="884903" y="963561"/>
                </a:cubicBezTo>
                <a:cubicBezTo>
                  <a:pt x="900894" y="983550"/>
                  <a:pt x="920649" y="1000754"/>
                  <a:pt x="934065" y="1022555"/>
                </a:cubicBezTo>
                <a:cubicBezTo>
                  <a:pt x="947146" y="1043812"/>
                  <a:pt x="952072" y="1069222"/>
                  <a:pt x="963561" y="1091380"/>
                </a:cubicBezTo>
                <a:cubicBezTo>
                  <a:pt x="997997" y="1157792"/>
                  <a:pt x="1042944" y="1218971"/>
                  <a:pt x="1071716" y="1288025"/>
                </a:cubicBezTo>
                <a:cubicBezTo>
                  <a:pt x="1088103" y="1327354"/>
                  <a:pt x="1103125" y="1367281"/>
                  <a:pt x="1120877" y="1406013"/>
                </a:cubicBezTo>
                <a:cubicBezTo>
                  <a:pt x="1172083" y="1517736"/>
                  <a:pt x="1186605" y="1518075"/>
                  <a:pt x="1219200" y="1632155"/>
                </a:cubicBezTo>
                <a:cubicBezTo>
                  <a:pt x="1254294" y="1754981"/>
                  <a:pt x="1226643" y="1701341"/>
                  <a:pt x="1248697" y="1818967"/>
                </a:cubicBezTo>
                <a:cubicBezTo>
                  <a:pt x="1253094" y="1842418"/>
                  <a:pt x="1262574" y="1864645"/>
                  <a:pt x="1268361" y="1887793"/>
                </a:cubicBezTo>
                <a:cubicBezTo>
                  <a:pt x="1272414" y="1904006"/>
                  <a:pt x="1274569" y="1920641"/>
                  <a:pt x="1278194" y="1936955"/>
                </a:cubicBezTo>
                <a:cubicBezTo>
                  <a:pt x="1281125" y="1950146"/>
                  <a:pt x="1285376" y="1963033"/>
                  <a:pt x="1288026" y="1976284"/>
                </a:cubicBezTo>
                <a:cubicBezTo>
                  <a:pt x="1305330" y="2062804"/>
                  <a:pt x="1288555" y="2007368"/>
                  <a:pt x="1307690" y="2064774"/>
                </a:cubicBezTo>
                <a:cubicBezTo>
                  <a:pt x="1310968" y="2140155"/>
                  <a:pt x="1319163" y="2215482"/>
                  <a:pt x="1317523" y="2290916"/>
                </a:cubicBezTo>
                <a:cubicBezTo>
                  <a:pt x="1315398" y="2388689"/>
                  <a:pt x="1305221" y="2481477"/>
                  <a:pt x="1288026" y="2576051"/>
                </a:cubicBezTo>
                <a:cubicBezTo>
                  <a:pt x="1285037" y="2592493"/>
                  <a:pt x="1281471" y="2608826"/>
                  <a:pt x="1278194" y="2625213"/>
                </a:cubicBezTo>
                <a:cubicBezTo>
                  <a:pt x="1271841" y="2764974"/>
                  <a:pt x="1266702" y="2889395"/>
                  <a:pt x="1258529" y="3028335"/>
                </a:cubicBezTo>
                <a:cubicBezTo>
                  <a:pt x="1252359" y="3133236"/>
                  <a:pt x="1246924" y="3238195"/>
                  <a:pt x="1238865" y="3342967"/>
                </a:cubicBezTo>
                <a:cubicBezTo>
                  <a:pt x="1236569" y="3372812"/>
                  <a:pt x="1221594" y="3541191"/>
                  <a:pt x="1209368" y="3608438"/>
                </a:cubicBezTo>
                <a:cubicBezTo>
                  <a:pt x="1203424" y="3641133"/>
                  <a:pt x="1190134" y="3675971"/>
                  <a:pt x="1179871" y="3706761"/>
                </a:cubicBezTo>
                <a:lnTo>
                  <a:pt x="1170039" y="3736258"/>
                </a:lnTo>
                <a:cubicBezTo>
                  <a:pt x="1166762" y="3775587"/>
                  <a:pt x="1166061" y="3815216"/>
                  <a:pt x="1160207" y="3854245"/>
                </a:cubicBezTo>
                <a:cubicBezTo>
                  <a:pt x="1156198" y="3880972"/>
                  <a:pt x="1140542" y="3932903"/>
                  <a:pt x="1140542" y="3932903"/>
                </a:cubicBezTo>
                <a:cubicBezTo>
                  <a:pt x="1143819" y="4027948"/>
                  <a:pt x="1144621" y="4123111"/>
                  <a:pt x="1150374" y="4218038"/>
                </a:cubicBezTo>
                <a:cubicBezTo>
                  <a:pt x="1151192" y="4231526"/>
                  <a:pt x="1155462" y="4244714"/>
                  <a:pt x="1160207" y="4257367"/>
                </a:cubicBezTo>
                <a:cubicBezTo>
                  <a:pt x="1165353" y="4271091"/>
                  <a:pt x="1174428" y="4283087"/>
                  <a:pt x="1179871" y="4296696"/>
                </a:cubicBezTo>
                <a:cubicBezTo>
                  <a:pt x="1187569" y="4315942"/>
                  <a:pt x="1190266" y="4337150"/>
                  <a:pt x="1199536" y="4355690"/>
                </a:cubicBezTo>
                <a:lnTo>
                  <a:pt x="1238865" y="4434348"/>
                </a:lnTo>
                <a:cubicBezTo>
                  <a:pt x="1242142" y="4447458"/>
                  <a:pt x="1243952" y="4461024"/>
                  <a:pt x="1248697" y="4473677"/>
                </a:cubicBezTo>
                <a:cubicBezTo>
                  <a:pt x="1263790" y="4513926"/>
                  <a:pt x="1272871" y="4516639"/>
                  <a:pt x="1297858" y="4552335"/>
                </a:cubicBezTo>
                <a:cubicBezTo>
                  <a:pt x="1306231" y="4564296"/>
                  <a:pt x="1343226" y="4629096"/>
                  <a:pt x="1366684" y="4640825"/>
                </a:cubicBezTo>
                <a:cubicBezTo>
                  <a:pt x="1381631" y="4648299"/>
                  <a:pt x="1399458" y="4647380"/>
                  <a:pt x="1415845" y="4650658"/>
                </a:cubicBezTo>
                <a:cubicBezTo>
                  <a:pt x="1471561" y="4644103"/>
                  <a:pt x="1527546" y="4639523"/>
                  <a:pt x="1582994" y="4630993"/>
                </a:cubicBezTo>
                <a:cubicBezTo>
                  <a:pt x="1612859" y="4626398"/>
                  <a:pt x="1641785" y="4616898"/>
                  <a:pt x="1671484" y="4611329"/>
                </a:cubicBezTo>
                <a:cubicBezTo>
                  <a:pt x="1694262" y="4607058"/>
                  <a:pt x="1717368" y="4604774"/>
                  <a:pt x="1740310" y="4601496"/>
                </a:cubicBezTo>
                <a:cubicBezTo>
                  <a:pt x="1953570" y="4510101"/>
                  <a:pt x="1670101" y="4624525"/>
                  <a:pt x="1877961" y="4562167"/>
                </a:cubicBezTo>
                <a:cubicBezTo>
                  <a:pt x="1921685" y="4549050"/>
                  <a:pt x="1962946" y="4528787"/>
                  <a:pt x="2005781" y="4513006"/>
                </a:cubicBezTo>
                <a:cubicBezTo>
                  <a:pt x="2025231" y="4505840"/>
                  <a:pt x="2045110" y="4499897"/>
                  <a:pt x="2064774" y="4493342"/>
                </a:cubicBezTo>
                <a:cubicBezTo>
                  <a:pt x="2141082" y="4417034"/>
                  <a:pt x="2191728" y="4374351"/>
                  <a:pt x="2251587" y="4286864"/>
                </a:cubicBezTo>
                <a:cubicBezTo>
                  <a:pt x="2270641" y="4259016"/>
                  <a:pt x="2283640" y="4227458"/>
                  <a:pt x="2300748" y="4198374"/>
                </a:cubicBezTo>
                <a:cubicBezTo>
                  <a:pt x="2392192" y="4042920"/>
                  <a:pt x="2308989" y="4201559"/>
                  <a:pt x="2399071" y="4021393"/>
                </a:cubicBezTo>
                <a:cubicBezTo>
                  <a:pt x="2408903" y="3962400"/>
                  <a:pt x="2419335" y="3903503"/>
                  <a:pt x="2428568" y="3844413"/>
                </a:cubicBezTo>
                <a:cubicBezTo>
                  <a:pt x="2498878" y="3394430"/>
                  <a:pt x="2386175" y="4079099"/>
                  <a:pt x="2477729" y="3529780"/>
                </a:cubicBezTo>
                <a:cubicBezTo>
                  <a:pt x="2484654" y="3259712"/>
                  <a:pt x="2500459" y="3126093"/>
                  <a:pt x="2467897" y="2871019"/>
                </a:cubicBezTo>
                <a:cubicBezTo>
                  <a:pt x="2459839" y="2807895"/>
                  <a:pt x="2439952" y="2746816"/>
                  <a:pt x="2428568" y="2684206"/>
                </a:cubicBezTo>
                <a:cubicBezTo>
                  <a:pt x="2420277" y="2638604"/>
                  <a:pt x="2418217" y="2591959"/>
                  <a:pt x="2408903" y="2546555"/>
                </a:cubicBezTo>
                <a:cubicBezTo>
                  <a:pt x="2391971" y="2464011"/>
                  <a:pt x="2367917" y="2383064"/>
                  <a:pt x="2349910" y="2300748"/>
                </a:cubicBezTo>
                <a:cubicBezTo>
                  <a:pt x="2344958" y="2278108"/>
                  <a:pt x="2344223" y="2254723"/>
                  <a:pt x="2340077" y="2231922"/>
                </a:cubicBezTo>
                <a:cubicBezTo>
                  <a:pt x="2337660" y="2218627"/>
                  <a:pt x="2333076" y="2205806"/>
                  <a:pt x="2330245" y="2192593"/>
                </a:cubicBezTo>
                <a:cubicBezTo>
                  <a:pt x="2323242" y="2159912"/>
                  <a:pt x="2318423" y="2126761"/>
                  <a:pt x="2310581" y="2094271"/>
                </a:cubicBezTo>
                <a:cubicBezTo>
                  <a:pt x="2295472" y="2031678"/>
                  <a:pt x="2277579" y="1969788"/>
                  <a:pt x="2261419" y="1907458"/>
                </a:cubicBezTo>
                <a:cubicBezTo>
                  <a:pt x="2254636" y="1881297"/>
                  <a:pt x="2241755" y="1828800"/>
                  <a:pt x="2241755" y="1828800"/>
                </a:cubicBezTo>
                <a:cubicBezTo>
                  <a:pt x="2238478" y="1799303"/>
                  <a:pt x="2237081" y="1769536"/>
                  <a:pt x="2231923" y="1740309"/>
                </a:cubicBezTo>
                <a:cubicBezTo>
                  <a:pt x="2226052" y="1707037"/>
                  <a:pt x="2202396" y="1627133"/>
                  <a:pt x="2192594" y="1592825"/>
                </a:cubicBezTo>
                <a:cubicBezTo>
                  <a:pt x="2189316" y="1566606"/>
                  <a:pt x="2185848" y="1540409"/>
                  <a:pt x="2182761" y="1514167"/>
                </a:cubicBezTo>
                <a:cubicBezTo>
                  <a:pt x="2179293" y="1484692"/>
                  <a:pt x="2177808" y="1454951"/>
                  <a:pt x="2172929" y="1425677"/>
                </a:cubicBezTo>
                <a:cubicBezTo>
                  <a:pt x="2164687" y="1376224"/>
                  <a:pt x="2151674" y="1327646"/>
                  <a:pt x="2143432" y="1278193"/>
                </a:cubicBezTo>
                <a:cubicBezTo>
                  <a:pt x="2089331" y="953590"/>
                  <a:pt x="2185118" y="1447303"/>
                  <a:pt x="2113936" y="1091380"/>
                </a:cubicBezTo>
                <a:cubicBezTo>
                  <a:pt x="2117213" y="848851"/>
                  <a:pt x="2115111" y="606190"/>
                  <a:pt x="2123768" y="363793"/>
                </a:cubicBezTo>
                <a:cubicBezTo>
                  <a:pt x="2124961" y="330391"/>
                  <a:pt x="2135777" y="298006"/>
                  <a:pt x="2143432" y="265471"/>
                </a:cubicBezTo>
                <a:cubicBezTo>
                  <a:pt x="2148897" y="242245"/>
                  <a:pt x="2156080" y="219450"/>
                  <a:pt x="2163097" y="196645"/>
                </a:cubicBezTo>
                <a:cubicBezTo>
                  <a:pt x="2178602" y="146253"/>
                  <a:pt x="2181502" y="130780"/>
                  <a:pt x="2212258" y="88490"/>
                </a:cubicBezTo>
                <a:cubicBezTo>
                  <a:pt x="2227314" y="67788"/>
                  <a:pt x="2240717" y="44552"/>
                  <a:pt x="2261419" y="29496"/>
                </a:cubicBezTo>
                <a:cubicBezTo>
                  <a:pt x="2280345" y="15732"/>
                  <a:pt x="2345172" y="4880"/>
                  <a:pt x="2369574" y="0"/>
                </a:cubicBezTo>
                <a:cubicBezTo>
                  <a:pt x="2415458" y="9832"/>
                  <a:pt x="2463375" y="12791"/>
                  <a:pt x="2507226" y="29496"/>
                </a:cubicBezTo>
                <a:cubicBezTo>
                  <a:pt x="2533573" y="39533"/>
                  <a:pt x="2553883" y="61239"/>
                  <a:pt x="2576052" y="78658"/>
                </a:cubicBezTo>
                <a:cubicBezTo>
                  <a:pt x="2611504" y="106513"/>
                  <a:pt x="2673661" y="161601"/>
                  <a:pt x="2703871" y="196645"/>
                </a:cubicBezTo>
                <a:cubicBezTo>
                  <a:pt x="2767712" y="270701"/>
                  <a:pt x="2834415" y="342826"/>
                  <a:pt x="2890684" y="422787"/>
                </a:cubicBezTo>
                <a:cubicBezTo>
                  <a:pt x="2952955" y="511277"/>
                  <a:pt x="3014604" y="600208"/>
                  <a:pt x="3077497" y="688258"/>
                </a:cubicBezTo>
                <a:cubicBezTo>
                  <a:pt x="3096547" y="714927"/>
                  <a:pt x="3121833" y="737602"/>
                  <a:pt x="3136490" y="766916"/>
                </a:cubicBezTo>
                <a:cubicBezTo>
                  <a:pt x="3158336" y="810608"/>
                  <a:pt x="3180210" y="848914"/>
                  <a:pt x="3195484" y="894735"/>
                </a:cubicBezTo>
                <a:cubicBezTo>
                  <a:pt x="3216375" y="957409"/>
                  <a:pt x="3224454" y="1003642"/>
                  <a:pt x="3234813" y="1071716"/>
                </a:cubicBezTo>
                <a:cubicBezTo>
                  <a:pt x="3252245" y="1186271"/>
                  <a:pt x="3283974" y="1415845"/>
                  <a:pt x="3283974" y="1415845"/>
                </a:cubicBezTo>
                <a:cubicBezTo>
                  <a:pt x="3290529" y="1648542"/>
                  <a:pt x="3294457" y="1881327"/>
                  <a:pt x="3303639" y="2113935"/>
                </a:cubicBezTo>
                <a:cubicBezTo>
                  <a:pt x="3304298" y="2130634"/>
                  <a:pt x="3308186" y="2147242"/>
                  <a:pt x="3313471" y="2163096"/>
                </a:cubicBezTo>
                <a:cubicBezTo>
                  <a:pt x="3368622" y="2328548"/>
                  <a:pt x="3291426" y="2036374"/>
                  <a:pt x="3352800" y="2261419"/>
                </a:cubicBezTo>
                <a:cubicBezTo>
                  <a:pt x="3371940" y="2331602"/>
                  <a:pt x="3350369" y="2305717"/>
                  <a:pt x="3392129" y="2389238"/>
                </a:cubicBezTo>
                <a:cubicBezTo>
                  <a:pt x="3415763" y="2436506"/>
                  <a:pt x="3451160" y="2477823"/>
                  <a:pt x="3470787" y="2526890"/>
                </a:cubicBezTo>
                <a:cubicBezTo>
                  <a:pt x="3504335" y="2610756"/>
                  <a:pt x="3474025" y="2542551"/>
                  <a:pt x="3519948" y="2625213"/>
                </a:cubicBezTo>
                <a:cubicBezTo>
                  <a:pt x="3527066" y="2638026"/>
                  <a:pt x="3531094" y="2652615"/>
                  <a:pt x="3539613" y="2664542"/>
                </a:cubicBezTo>
                <a:cubicBezTo>
                  <a:pt x="3547695" y="2675857"/>
                  <a:pt x="3559278" y="2684206"/>
                  <a:pt x="3569110" y="2694038"/>
                </a:cubicBezTo>
                <a:cubicBezTo>
                  <a:pt x="3575665" y="2707148"/>
                  <a:pt x="3581006" y="2720938"/>
                  <a:pt x="3588774" y="2733367"/>
                </a:cubicBezTo>
                <a:cubicBezTo>
                  <a:pt x="3620238" y="2783709"/>
                  <a:pt x="3618271" y="2754631"/>
                  <a:pt x="3618271" y="2782529"/>
                </a:cubicBezTo>
              </a:path>
            </a:pathLst>
          </a:custGeom>
        </p:spPr>
        <p:style>
          <a:lnRef idx="3">
            <a:schemeClr val="accent5"/>
          </a:lnRef>
          <a:fillRef idx="0">
            <a:schemeClr val="accent5"/>
          </a:fillRef>
          <a:effectRef idx="2">
            <a:schemeClr val="accent5"/>
          </a:effectRef>
          <a:fontRef idx="minor">
            <a:schemeClr val="tx1"/>
          </a:fontRef>
        </p:style>
        <p:txBody>
          <a:bodyPr rtlCol="0" anchor="ctr"/>
          <a:lstStyle/>
          <a:p>
            <a:pPr algn="ctr"/>
            <a:endParaRPr lang="en-US"/>
          </a:p>
        </p:txBody>
      </p:sp>
      <p:grpSp>
        <p:nvGrpSpPr>
          <p:cNvPr id="4" name="Group 3">
            <a:extLst>
              <a:ext uri="{FF2B5EF4-FFF2-40B4-BE49-F238E27FC236}">
                <a16:creationId xmlns:a16="http://schemas.microsoft.com/office/drawing/2014/main" id="{B54E3E84-C958-402E-8D6F-FDA76724DA4E}"/>
              </a:ext>
            </a:extLst>
          </p:cNvPr>
          <p:cNvGrpSpPr/>
          <p:nvPr/>
        </p:nvGrpSpPr>
        <p:grpSpPr>
          <a:xfrm>
            <a:off x="5333999" y="0"/>
            <a:ext cx="6858000" cy="6858000"/>
            <a:chOff x="1671456" y="-7373"/>
            <a:chExt cx="6858000" cy="6858000"/>
          </a:xfrm>
        </p:grpSpPr>
        <p:sp>
          <p:nvSpPr>
            <p:cNvPr id="12" name="Rectangle 11">
              <a:extLst>
                <a:ext uri="{FF2B5EF4-FFF2-40B4-BE49-F238E27FC236}">
                  <a16:creationId xmlns:a16="http://schemas.microsoft.com/office/drawing/2014/main" id="{01A65675-1624-488A-9201-7C501030C865}"/>
                </a:ext>
              </a:extLst>
            </p:cNvPr>
            <p:cNvSpPr/>
            <p:nvPr/>
          </p:nvSpPr>
          <p:spPr>
            <a:xfrm>
              <a:off x="1671456" y="-7373"/>
              <a:ext cx="6858000" cy="685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4" descr="Related image">
              <a:extLst>
                <a:ext uri="{FF2B5EF4-FFF2-40B4-BE49-F238E27FC236}">
                  <a16:creationId xmlns:a16="http://schemas.microsoft.com/office/drawing/2014/main" id="{550D02A1-C899-44CB-8847-599A8C98FEAD}"/>
                </a:ext>
              </a:extLst>
            </p:cNvPr>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318423" y="1248697"/>
              <a:ext cx="4149176" cy="414917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9073028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Rendering the RSO</a:t>
            </a:r>
          </a:p>
        </p:txBody>
      </p:sp>
      <p:sp>
        <p:nvSpPr>
          <p:cNvPr id="3" name="Content Placeholder 2"/>
          <p:cNvSpPr>
            <a:spLocks noGrp="1"/>
          </p:cNvSpPr>
          <p:nvPr>
            <p:ph idx="1"/>
          </p:nvPr>
        </p:nvSpPr>
        <p:spPr>
          <a:xfrm>
            <a:off x="838200" y="1690688"/>
            <a:ext cx="10515600" cy="5005676"/>
          </a:xfrm>
        </p:spPr>
        <p:txBody>
          <a:bodyPr>
            <a:normAutofit fontScale="92500" lnSpcReduction="20000"/>
          </a:bodyPr>
          <a:lstStyle/>
          <a:p>
            <a:r>
              <a:rPr lang="en-US" sz="2400" dirty="0"/>
              <a:t>Rendering methods: Ray Tracing VS Rasterization</a:t>
            </a:r>
          </a:p>
          <a:p>
            <a:pPr lvl="1"/>
            <a:r>
              <a:rPr lang="en-US" dirty="0"/>
              <a:t>Monte Carlo Ray Tracing algorithms: Trace light rays throughout a scene and simulate their interactions with the surfaces that they encounter. Visually: Extremely Realistic. Computationally: Extremely Expensive. Not Practical for the purposes of this program.</a:t>
            </a:r>
          </a:p>
          <a:p>
            <a:pPr lvl="1"/>
            <a:r>
              <a:rPr lang="en-US" dirty="0"/>
              <a:t>Rasterization and Scanline Rendering: Converting vertex data from virtual models to pixel data. Renders the scene “line by line” producing rows of pixels at a time. Visually: Realistic when implemented with accurate shading algorithms. Computationally: Extremely cheap compared to Ray tracing.</a:t>
            </a:r>
          </a:p>
          <a:p>
            <a:pPr lvl="1"/>
            <a:r>
              <a:rPr lang="en-US" dirty="0"/>
              <a:t>Although rasterization is not quite as accurate as ray tracing algorithms, the visual differences between these methods should have little effect on the apparent brightness of the RSO. (Still needs to be 100% confirmed. What is the resolution of the observational photometry data?)</a:t>
            </a:r>
          </a:p>
          <a:p>
            <a:pPr marL="227013" lvl="1" indent="-222250"/>
            <a:r>
              <a:rPr lang="en-US" dirty="0"/>
              <a:t>Phong Shading Algorithm: Interpolation algorithm based on the Phong reflection model to produce accurate renderings of virtual objects. Ignore ambient lighting component b/c no atmosphere.</a:t>
            </a:r>
          </a:p>
          <a:p>
            <a:pPr marL="227013" lvl="1" indent="-222250"/>
            <a:r>
              <a:rPr lang="en-US" dirty="0"/>
              <a:t>Use sphere mapping to accurately model reflections on metallic surfaces</a:t>
            </a:r>
          </a:p>
          <a:p>
            <a:pPr marL="227013" lvl="1" indent="-222250"/>
            <a:r>
              <a:rPr lang="en-US" dirty="0"/>
              <a:t>Implement shadow mapping algorithms to generate accurate shadows.</a:t>
            </a:r>
          </a:p>
          <a:p>
            <a:pPr marL="227013" lvl="1" indent="-222250"/>
            <a:r>
              <a:rPr lang="en-US" dirty="0"/>
              <a:t>Use accurate BRDF data to simulate material properties</a:t>
            </a:r>
          </a:p>
          <a:p>
            <a:pPr marL="684213" lvl="2" indent="-222250"/>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6742" y="5822874"/>
            <a:ext cx="1775258" cy="10351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1312" y="0"/>
            <a:ext cx="1690688" cy="1690688"/>
          </a:xfrm>
          <a:prstGeom prst="rect">
            <a:avLst/>
          </a:prstGeom>
        </p:spPr>
      </p:pic>
    </p:spTree>
    <p:extLst>
      <p:ext uri="{BB962C8B-B14F-4D97-AF65-F5344CB8AC3E}">
        <p14:creationId xmlns:p14="http://schemas.microsoft.com/office/powerpoint/2010/main" val="2691955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Modeling the RSO</a:t>
            </a:r>
          </a:p>
        </p:txBody>
      </p:sp>
      <p:sp>
        <p:nvSpPr>
          <p:cNvPr id="3" name="Content Placeholder 2"/>
          <p:cNvSpPr>
            <a:spLocks noGrp="1"/>
          </p:cNvSpPr>
          <p:nvPr>
            <p:ph idx="1"/>
          </p:nvPr>
        </p:nvSpPr>
        <p:spPr/>
        <p:txBody>
          <a:bodyPr>
            <a:normAutofit/>
          </a:bodyPr>
          <a:lstStyle/>
          <a:p>
            <a:r>
              <a:rPr lang="en-US" dirty="0"/>
              <a:t>Import CAD models to COMPASS directly using common vertex-based model formats. (STL, OBJ, and AMF)</a:t>
            </a:r>
          </a:p>
          <a:p>
            <a:r>
              <a:rPr lang="en-US" dirty="0"/>
              <a:t>Use Blender to import CAD models and apply colors/textures/material properties/Surface normal/etc. Export blender models into COMPASS</a:t>
            </a:r>
          </a:p>
          <a:p>
            <a:r>
              <a:rPr lang="en-US" dirty="0"/>
              <a:t>Use CAD models from SAIL CubeSats or Spacecraft Development Club’s RADSat.</a:t>
            </a:r>
          </a:p>
          <a:p>
            <a:r>
              <a:rPr lang="en-US" dirty="0"/>
              <a:t>NASA has various satellite models publicly available. Use for testing.</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6742" y="5822874"/>
            <a:ext cx="1775258" cy="10351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1312" y="0"/>
            <a:ext cx="1690688" cy="1690688"/>
          </a:xfrm>
          <a:prstGeom prst="rect">
            <a:avLst/>
          </a:prstGeom>
        </p:spPr>
      </p:pic>
    </p:spTree>
    <p:extLst>
      <p:ext uri="{BB962C8B-B14F-4D97-AF65-F5344CB8AC3E}">
        <p14:creationId xmlns:p14="http://schemas.microsoft.com/office/powerpoint/2010/main" val="16929990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Rendering the Environment</a:t>
            </a:r>
          </a:p>
        </p:txBody>
      </p:sp>
      <p:sp>
        <p:nvSpPr>
          <p:cNvPr id="3" name="Content Placeholder 2"/>
          <p:cNvSpPr>
            <a:spLocks noGrp="1"/>
          </p:cNvSpPr>
          <p:nvPr>
            <p:ph idx="1"/>
          </p:nvPr>
        </p:nvSpPr>
        <p:spPr/>
        <p:txBody>
          <a:bodyPr>
            <a:normAutofit fontScale="77500" lnSpcReduction="20000"/>
          </a:bodyPr>
          <a:lstStyle/>
          <a:p>
            <a:r>
              <a:rPr lang="en-US" dirty="0"/>
              <a:t>RSO Position modelling: Use SGP4 orbit propagator library to accurately model the position/location of the RSO</a:t>
            </a:r>
          </a:p>
          <a:p>
            <a:r>
              <a:rPr lang="en-US" dirty="0"/>
              <a:t>Render the RSO from the perspective of the telescope, but much closer (almost like you could zoom in a ton with the telescope to produce a resolved image). This way, the change in brightness as seen by the telescope can be calculated more precisely.</a:t>
            </a:r>
          </a:p>
          <a:p>
            <a:r>
              <a:rPr lang="en-US" dirty="0"/>
              <a:t>Model the Sun, Moon, and Earth in their proper locations relative to the RSO (Probably using info from SGP4 or something similar). Create light sources at the location of each of these bodies that shine on the RSO(figure out proper intensities for these. Earth should definitely be considered. Moon is not as significant. Start with sun and go from there).</a:t>
            </a:r>
          </a:p>
          <a:p>
            <a:r>
              <a:rPr lang="en-US" dirty="0"/>
              <a:t>Render starfield</a:t>
            </a:r>
          </a:p>
          <a:p>
            <a:r>
              <a:rPr lang="en-US" dirty="0"/>
              <a:t>Rendering the environment should only be used for sphere mapping and User-End visualization. When rendering the pass used to calculate brightness, we don’t want to include the background in this calculation, just the RSO. </a:t>
            </a:r>
          </a:p>
          <a:p>
            <a:pPr lvl="1"/>
            <a:endParaRPr lang="en-US" dirty="0"/>
          </a:p>
          <a:p>
            <a:pPr lvl="1"/>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6742" y="5822874"/>
            <a:ext cx="1775258" cy="10351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1312" y="0"/>
            <a:ext cx="1690688" cy="1690688"/>
          </a:xfrm>
          <a:prstGeom prst="rect">
            <a:avLst/>
          </a:prstGeom>
        </p:spPr>
      </p:pic>
    </p:spTree>
    <p:extLst>
      <p:ext uri="{BB962C8B-B14F-4D97-AF65-F5344CB8AC3E}">
        <p14:creationId xmlns:p14="http://schemas.microsoft.com/office/powerpoint/2010/main" val="27245231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Generating Photometry Curves</a:t>
            </a:r>
          </a:p>
        </p:txBody>
      </p:sp>
      <p:sp>
        <p:nvSpPr>
          <p:cNvPr id="3" name="Content Placeholder 2"/>
          <p:cNvSpPr>
            <a:spLocks noGrp="1"/>
          </p:cNvSpPr>
          <p:nvPr>
            <p:ph idx="1"/>
          </p:nvPr>
        </p:nvSpPr>
        <p:spPr/>
        <p:txBody>
          <a:bodyPr>
            <a:normAutofit fontScale="85000" lnSpcReduction="10000"/>
          </a:bodyPr>
          <a:lstStyle/>
          <a:p>
            <a:r>
              <a:rPr lang="en-US" dirty="0"/>
              <a:t>Use the “up-close” RSO rendering to accurately determine the RSO’s brightness throughout the pass (I have ideas on how to do this accurately, but I’m still not 100% sure… I’ll have to think about it more and do some research). </a:t>
            </a:r>
          </a:p>
          <a:p>
            <a:r>
              <a:rPr lang="en-US" dirty="0"/>
              <a:t>Produce a rendering pass from the perspective of the telescope as it would appear in actual observations. (i.e. not zoomed in anymore). The satellite now appears as a couple of pixels, but its brightness fluctuates according to the calculations made during the “up-close” rendering pass in addition to the brightness fluctuations associated with the observing system. Allows for greater precision than just rendering it from really far away in the first place.</a:t>
            </a:r>
          </a:p>
          <a:p>
            <a:r>
              <a:rPr lang="en-US" dirty="0"/>
              <a:t>Simulate environmental effects on the brightness of the object (atmospheric distortion, etc.)</a:t>
            </a:r>
          </a:p>
          <a:p>
            <a:r>
              <a:rPr lang="en-US" dirty="0"/>
              <a:t>Simulate the detector itself (data binning, camera noise, etc.)</a:t>
            </a:r>
          </a:p>
          <a:p>
            <a:pPr marL="914400" lvl="2" indent="0">
              <a:buNone/>
            </a:pPr>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6742" y="5822874"/>
            <a:ext cx="1775258" cy="10351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1312" y="0"/>
            <a:ext cx="1690688" cy="1690688"/>
          </a:xfrm>
          <a:prstGeom prst="rect">
            <a:avLst/>
          </a:prstGeom>
        </p:spPr>
      </p:pic>
    </p:spTree>
    <p:extLst>
      <p:ext uri="{BB962C8B-B14F-4D97-AF65-F5344CB8AC3E}">
        <p14:creationId xmlns:p14="http://schemas.microsoft.com/office/powerpoint/2010/main" val="24878369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Reconstructing RSO Attitude/Rotation</a:t>
            </a:r>
          </a:p>
        </p:txBody>
      </p:sp>
      <p:sp>
        <p:nvSpPr>
          <p:cNvPr id="3" name="Content Placeholder 2"/>
          <p:cNvSpPr>
            <a:spLocks noGrp="1"/>
          </p:cNvSpPr>
          <p:nvPr>
            <p:ph idx="1"/>
          </p:nvPr>
        </p:nvSpPr>
        <p:spPr/>
        <p:txBody>
          <a:bodyPr>
            <a:normAutofit/>
          </a:bodyPr>
          <a:lstStyle/>
          <a:p>
            <a:r>
              <a:rPr lang="en-US" dirty="0"/>
              <a:t>Still need to look into it more, but I have some ideas.</a:t>
            </a:r>
          </a:p>
          <a:p>
            <a:r>
              <a:rPr lang="en-US" dirty="0"/>
              <a:t>According to Euler’s rotation theorem, any displacement of any body in which a point remains fixed in space can be reduced to a single rotation about a single axis. If the program is able to discern a periodicity within the photometry data, it can set the RSO’s rotational period to this value. It can then try a number of configurations/rotations and line up the peaks of the generated light curve with those of the observed light curve. It will run numerous simulations and attempt to narrow in on the configuration that produces the closest fit to the actual data.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6742" y="5822874"/>
            <a:ext cx="1775258" cy="10351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1312" y="0"/>
            <a:ext cx="1690688" cy="1690688"/>
          </a:xfrm>
          <a:prstGeom prst="rect">
            <a:avLst/>
          </a:prstGeom>
        </p:spPr>
      </p:pic>
    </p:spTree>
    <p:extLst>
      <p:ext uri="{BB962C8B-B14F-4D97-AF65-F5344CB8AC3E}">
        <p14:creationId xmlns:p14="http://schemas.microsoft.com/office/powerpoint/2010/main" val="81746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578542" cy="1325563"/>
          </a:xfrm>
        </p:spPr>
        <p:txBody>
          <a:bodyPr/>
          <a:lstStyle/>
          <a:p>
            <a:r>
              <a:rPr lang="en-US" dirty="0"/>
              <a:t>Near-Term Tasking</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6742" y="5822874"/>
            <a:ext cx="1775258" cy="10351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1312" y="0"/>
            <a:ext cx="1690688" cy="1690688"/>
          </a:xfrm>
          <a:prstGeom prst="rect">
            <a:avLst/>
          </a:prstGeom>
        </p:spPr>
      </p:pic>
      <p:graphicFrame>
        <p:nvGraphicFramePr>
          <p:cNvPr id="6" name="Table 5">
            <a:extLst>
              <a:ext uri="{FF2B5EF4-FFF2-40B4-BE49-F238E27FC236}">
                <a16:creationId xmlns:a16="http://schemas.microsoft.com/office/drawing/2014/main" id="{21B81BA1-CBC3-451F-B955-6358808FE3F7}"/>
              </a:ext>
            </a:extLst>
          </p:cNvPr>
          <p:cNvGraphicFramePr>
            <a:graphicFrameLocks noGrp="1"/>
          </p:cNvGraphicFramePr>
          <p:nvPr>
            <p:extLst>
              <p:ext uri="{D42A27DB-BD31-4B8C-83A1-F6EECF244321}">
                <p14:modId xmlns:p14="http://schemas.microsoft.com/office/powerpoint/2010/main" val="305334097"/>
              </p:ext>
            </p:extLst>
          </p:nvPr>
        </p:nvGraphicFramePr>
        <p:xfrm>
          <a:off x="838201" y="1388259"/>
          <a:ext cx="9578542" cy="5227418"/>
        </p:xfrm>
        <a:graphic>
          <a:graphicData uri="http://schemas.openxmlformats.org/drawingml/2006/table">
            <a:tbl>
              <a:tblPr firstRow="1" bandRow="1">
                <a:tableStyleId>{073A0DAA-6AF3-43AB-8588-CEC1D06C72B9}</a:tableStyleId>
              </a:tblPr>
              <a:tblGrid>
                <a:gridCol w="2395521">
                  <a:extLst>
                    <a:ext uri="{9D8B030D-6E8A-4147-A177-3AD203B41FA5}">
                      <a16:colId xmlns:a16="http://schemas.microsoft.com/office/drawing/2014/main" val="664272071"/>
                    </a:ext>
                  </a:extLst>
                </a:gridCol>
                <a:gridCol w="1829891">
                  <a:extLst>
                    <a:ext uri="{9D8B030D-6E8A-4147-A177-3AD203B41FA5}">
                      <a16:colId xmlns:a16="http://schemas.microsoft.com/office/drawing/2014/main" val="4136482081"/>
                    </a:ext>
                  </a:extLst>
                </a:gridCol>
                <a:gridCol w="1091381">
                  <a:extLst>
                    <a:ext uri="{9D8B030D-6E8A-4147-A177-3AD203B41FA5}">
                      <a16:colId xmlns:a16="http://schemas.microsoft.com/office/drawing/2014/main" val="703600638"/>
                    </a:ext>
                  </a:extLst>
                </a:gridCol>
                <a:gridCol w="1219200">
                  <a:extLst>
                    <a:ext uri="{9D8B030D-6E8A-4147-A177-3AD203B41FA5}">
                      <a16:colId xmlns:a16="http://schemas.microsoft.com/office/drawing/2014/main" val="3270402040"/>
                    </a:ext>
                  </a:extLst>
                </a:gridCol>
                <a:gridCol w="3042549">
                  <a:extLst>
                    <a:ext uri="{9D8B030D-6E8A-4147-A177-3AD203B41FA5}">
                      <a16:colId xmlns:a16="http://schemas.microsoft.com/office/drawing/2014/main" val="3797082697"/>
                    </a:ext>
                  </a:extLst>
                </a:gridCol>
              </a:tblGrid>
              <a:tr h="373387">
                <a:tc>
                  <a:txBody>
                    <a:bodyPr/>
                    <a:lstStyle/>
                    <a:p>
                      <a:pPr algn="ctr"/>
                      <a:r>
                        <a:rPr lang="en-US" dirty="0"/>
                        <a:t>Task</a:t>
                      </a:r>
                    </a:p>
                  </a:txBody>
                  <a:tcPr/>
                </a:tc>
                <a:tc>
                  <a:txBody>
                    <a:bodyPr/>
                    <a:lstStyle/>
                    <a:p>
                      <a:pPr algn="ctr"/>
                      <a:r>
                        <a:rPr lang="en-US" dirty="0"/>
                        <a:t>Assigned To</a:t>
                      </a:r>
                    </a:p>
                  </a:txBody>
                  <a:tcPr/>
                </a:tc>
                <a:tc>
                  <a:txBody>
                    <a:bodyPr/>
                    <a:lstStyle/>
                    <a:p>
                      <a:pPr algn="ctr"/>
                      <a:r>
                        <a:rPr lang="en-US" dirty="0"/>
                        <a:t>Due Date</a:t>
                      </a:r>
                    </a:p>
                  </a:txBody>
                  <a:tcPr/>
                </a:tc>
                <a:tc>
                  <a:txBody>
                    <a:bodyPr/>
                    <a:lstStyle/>
                    <a:p>
                      <a:pPr algn="ctr"/>
                      <a:r>
                        <a:rPr lang="en-US" dirty="0"/>
                        <a:t>Status</a:t>
                      </a:r>
                    </a:p>
                  </a:txBody>
                  <a:tcPr/>
                </a:tc>
                <a:tc>
                  <a:txBody>
                    <a:bodyPr/>
                    <a:lstStyle/>
                    <a:p>
                      <a:pPr algn="ctr"/>
                      <a:r>
                        <a:rPr lang="en-US" dirty="0"/>
                        <a:t>Comments</a:t>
                      </a:r>
                    </a:p>
                  </a:txBody>
                  <a:tcPr/>
                </a:tc>
                <a:extLst>
                  <a:ext uri="{0D108BD9-81ED-4DB2-BD59-A6C34878D82A}">
                    <a16:rowId xmlns:a16="http://schemas.microsoft.com/office/drawing/2014/main" val="3205115840"/>
                  </a:ext>
                </a:extLst>
              </a:tr>
              <a:tr h="373387">
                <a:tc>
                  <a:txBody>
                    <a:bodyPr/>
                    <a:lstStyle/>
                    <a:p>
                      <a:r>
                        <a:rPr lang="en-US" dirty="0"/>
                        <a:t>Port to C++</a:t>
                      </a:r>
                    </a:p>
                  </a:txBody>
                  <a:tcPr/>
                </a:tc>
                <a:tc>
                  <a:txBody>
                    <a:bodyPr/>
                    <a:lstStyle/>
                    <a:p>
                      <a:r>
                        <a:rPr lang="en-US" dirty="0"/>
                        <a:t>Valentine</a:t>
                      </a:r>
                      <a:r>
                        <a:rPr lang="en-US"/>
                        <a:t>, Graves</a:t>
                      </a:r>
                      <a:endParaRPr lang="en-US" dirty="0"/>
                    </a:p>
                  </a:txBody>
                  <a:tcPr/>
                </a:tc>
                <a:tc>
                  <a:txBody>
                    <a:bodyPr/>
                    <a:lstStyle/>
                    <a:p>
                      <a:r>
                        <a:rPr lang="en-US" dirty="0"/>
                        <a:t>8/28/17</a:t>
                      </a:r>
                    </a:p>
                  </a:txBody>
                  <a:tcPr/>
                </a:tc>
                <a:tc>
                  <a:txBody>
                    <a:bodyPr/>
                    <a:lstStyle/>
                    <a:p>
                      <a:r>
                        <a:rPr lang="en-US" dirty="0"/>
                        <a:t>In Progress</a:t>
                      </a:r>
                    </a:p>
                  </a:txBody>
                  <a:tcPr/>
                </a:tc>
                <a:tc>
                  <a:txBody>
                    <a:bodyPr/>
                    <a:lstStyle/>
                    <a:p>
                      <a:endParaRPr lang="en-US" dirty="0"/>
                    </a:p>
                  </a:txBody>
                  <a:tcPr/>
                </a:tc>
                <a:extLst>
                  <a:ext uri="{0D108BD9-81ED-4DB2-BD59-A6C34878D82A}">
                    <a16:rowId xmlns:a16="http://schemas.microsoft.com/office/drawing/2014/main" val="4136519562"/>
                  </a:ext>
                </a:extLst>
              </a:tr>
              <a:tr h="373387">
                <a:tc>
                  <a:txBody>
                    <a:bodyPr/>
                    <a:lstStyle/>
                    <a:p>
                      <a:r>
                        <a:rPr lang="en-US" dirty="0"/>
                        <a:t>Update Documentation</a:t>
                      </a:r>
                    </a:p>
                  </a:txBody>
                  <a:tcPr/>
                </a:tc>
                <a:tc>
                  <a:txBody>
                    <a:bodyPr/>
                    <a:lstStyle/>
                    <a:p>
                      <a:r>
                        <a:rPr lang="en-US" dirty="0"/>
                        <a:t>Valentine</a:t>
                      </a:r>
                    </a:p>
                  </a:txBody>
                  <a:tcPr/>
                </a:tc>
                <a:tc>
                  <a:txBody>
                    <a:bodyPr/>
                    <a:lstStyle/>
                    <a:p>
                      <a:r>
                        <a:rPr lang="en-US" dirty="0"/>
                        <a:t>8/28/17</a:t>
                      </a:r>
                    </a:p>
                  </a:txBody>
                  <a:tcPr/>
                </a:tc>
                <a:tc>
                  <a:txBody>
                    <a:bodyPr/>
                    <a:lstStyle/>
                    <a:p>
                      <a:r>
                        <a:rPr lang="en-US" dirty="0"/>
                        <a:t>In Progress</a:t>
                      </a:r>
                    </a:p>
                  </a:txBody>
                  <a:tcPr/>
                </a:tc>
                <a:tc>
                  <a:txBody>
                    <a:bodyPr/>
                    <a:lstStyle/>
                    <a:p>
                      <a:endParaRPr lang="en-US" dirty="0"/>
                    </a:p>
                  </a:txBody>
                  <a:tcPr/>
                </a:tc>
                <a:extLst>
                  <a:ext uri="{0D108BD9-81ED-4DB2-BD59-A6C34878D82A}">
                    <a16:rowId xmlns:a16="http://schemas.microsoft.com/office/drawing/2014/main" val="4985029"/>
                  </a:ext>
                </a:extLst>
              </a:tr>
              <a:tr h="373387">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802610826"/>
                  </a:ext>
                </a:extLst>
              </a:tr>
              <a:tr h="373387">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832993222"/>
                  </a:ext>
                </a:extLst>
              </a:tr>
              <a:tr h="373387">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041567804"/>
                  </a:ext>
                </a:extLst>
              </a:tr>
              <a:tr h="373387">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051028451"/>
                  </a:ext>
                </a:extLst>
              </a:tr>
              <a:tr h="373387">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580825116"/>
                  </a:ext>
                </a:extLst>
              </a:tr>
              <a:tr h="373387">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928452709"/>
                  </a:ext>
                </a:extLst>
              </a:tr>
              <a:tr h="373387">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105218802"/>
                  </a:ext>
                </a:extLst>
              </a:tr>
              <a:tr h="373387">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691418690"/>
                  </a:ext>
                </a:extLst>
              </a:tr>
              <a:tr h="373387">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88753495"/>
                  </a:ext>
                </a:extLst>
              </a:tr>
              <a:tr h="373387">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786964945"/>
                  </a:ext>
                </a:extLst>
              </a:tr>
              <a:tr h="373387">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514834592"/>
                  </a:ext>
                </a:extLst>
              </a:tr>
            </a:tbl>
          </a:graphicData>
        </a:graphic>
      </p:graphicFrame>
    </p:spTree>
    <p:extLst>
      <p:ext uri="{BB962C8B-B14F-4D97-AF65-F5344CB8AC3E}">
        <p14:creationId xmlns:p14="http://schemas.microsoft.com/office/powerpoint/2010/main" val="23476187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Shape Determination</a:t>
            </a:r>
          </a:p>
        </p:txBody>
      </p:sp>
      <p:sp>
        <p:nvSpPr>
          <p:cNvPr id="3" name="Content Placeholder 2"/>
          <p:cNvSpPr>
            <a:spLocks noGrp="1"/>
          </p:cNvSpPr>
          <p:nvPr>
            <p:ph idx="1"/>
          </p:nvPr>
        </p:nvSpPr>
        <p:spPr/>
        <p:txBody>
          <a:bodyPr>
            <a:normAutofit/>
          </a:bodyPr>
          <a:lstStyle/>
          <a:p>
            <a:r>
              <a:rPr lang="en-US" dirty="0"/>
              <a:t>Have not looked into this yet. I have no clue at this point :p</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6742" y="5822874"/>
            <a:ext cx="1775258" cy="10351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1312" y="0"/>
            <a:ext cx="1690688" cy="1690688"/>
          </a:xfrm>
          <a:prstGeom prst="rect">
            <a:avLst/>
          </a:prstGeom>
        </p:spPr>
      </p:pic>
    </p:spTree>
    <p:extLst>
      <p:ext uri="{BB962C8B-B14F-4D97-AF65-F5344CB8AC3E}">
        <p14:creationId xmlns:p14="http://schemas.microsoft.com/office/powerpoint/2010/main" val="1351818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578542" cy="1325563"/>
          </a:xfrm>
        </p:spPr>
        <p:txBody>
          <a:bodyPr/>
          <a:lstStyle/>
          <a:p>
            <a:r>
              <a:rPr lang="en-US" dirty="0"/>
              <a:t>To-Do List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6742" y="5822874"/>
            <a:ext cx="1775258" cy="10351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1312" y="0"/>
            <a:ext cx="1690688" cy="1690688"/>
          </a:xfrm>
          <a:prstGeom prst="rect">
            <a:avLst/>
          </a:prstGeom>
        </p:spPr>
      </p:pic>
      <p:graphicFrame>
        <p:nvGraphicFramePr>
          <p:cNvPr id="6" name="Table 5">
            <a:extLst>
              <a:ext uri="{FF2B5EF4-FFF2-40B4-BE49-F238E27FC236}">
                <a16:creationId xmlns:a16="http://schemas.microsoft.com/office/drawing/2014/main" id="{21B81BA1-CBC3-451F-B955-6358808FE3F7}"/>
              </a:ext>
            </a:extLst>
          </p:cNvPr>
          <p:cNvGraphicFramePr>
            <a:graphicFrameLocks noGrp="1"/>
          </p:cNvGraphicFramePr>
          <p:nvPr>
            <p:extLst>
              <p:ext uri="{D42A27DB-BD31-4B8C-83A1-F6EECF244321}">
                <p14:modId xmlns:p14="http://schemas.microsoft.com/office/powerpoint/2010/main" val="279084867"/>
              </p:ext>
            </p:extLst>
          </p:nvPr>
        </p:nvGraphicFramePr>
        <p:xfrm>
          <a:off x="838200" y="1388259"/>
          <a:ext cx="9578542" cy="5227418"/>
        </p:xfrm>
        <a:graphic>
          <a:graphicData uri="http://schemas.openxmlformats.org/drawingml/2006/table">
            <a:tbl>
              <a:tblPr firstRow="1" bandRow="1">
                <a:tableStyleId>{073A0DAA-6AF3-43AB-8588-CEC1D06C72B9}</a:tableStyleId>
              </a:tblPr>
              <a:tblGrid>
                <a:gridCol w="3773129">
                  <a:extLst>
                    <a:ext uri="{9D8B030D-6E8A-4147-A177-3AD203B41FA5}">
                      <a16:colId xmlns:a16="http://schemas.microsoft.com/office/drawing/2014/main" val="664272071"/>
                    </a:ext>
                  </a:extLst>
                </a:gridCol>
                <a:gridCol w="5805413">
                  <a:extLst>
                    <a:ext uri="{9D8B030D-6E8A-4147-A177-3AD203B41FA5}">
                      <a16:colId xmlns:a16="http://schemas.microsoft.com/office/drawing/2014/main" val="703600638"/>
                    </a:ext>
                  </a:extLst>
                </a:gridCol>
              </a:tblGrid>
              <a:tr h="373387">
                <a:tc>
                  <a:txBody>
                    <a:bodyPr/>
                    <a:lstStyle/>
                    <a:p>
                      <a:pPr algn="ctr"/>
                      <a:r>
                        <a:rPr lang="en-US" dirty="0"/>
                        <a:t>What?</a:t>
                      </a:r>
                    </a:p>
                  </a:txBody>
                  <a:tcPr/>
                </a:tc>
                <a:tc>
                  <a:txBody>
                    <a:bodyPr/>
                    <a:lstStyle/>
                    <a:p>
                      <a:pPr algn="ctr"/>
                      <a:r>
                        <a:rPr lang="en-US" dirty="0"/>
                        <a:t>Why?</a:t>
                      </a:r>
                    </a:p>
                  </a:txBody>
                  <a:tcPr/>
                </a:tc>
                <a:extLst>
                  <a:ext uri="{0D108BD9-81ED-4DB2-BD59-A6C34878D82A}">
                    <a16:rowId xmlns:a16="http://schemas.microsoft.com/office/drawing/2014/main" val="3205115840"/>
                  </a:ext>
                </a:extLst>
              </a:tr>
              <a:tr h="373387">
                <a:tc>
                  <a:txBody>
                    <a:bodyPr/>
                    <a:lstStyle/>
                    <a:p>
                      <a:r>
                        <a:rPr lang="en-US" sz="1200" dirty="0"/>
                        <a:t>Learn how Brightness is Measured for OSCOM</a:t>
                      </a:r>
                    </a:p>
                  </a:txBody>
                  <a:tcPr/>
                </a:tc>
                <a:tc>
                  <a:txBody>
                    <a:bodyPr/>
                    <a:lstStyle/>
                    <a:p>
                      <a:r>
                        <a:rPr lang="en-US" sz="1200" dirty="0"/>
                        <a:t>Make sure method used in COMPASS is as accurate as possible</a:t>
                      </a:r>
                    </a:p>
                  </a:txBody>
                  <a:tcPr/>
                </a:tc>
                <a:extLst>
                  <a:ext uri="{0D108BD9-81ED-4DB2-BD59-A6C34878D82A}">
                    <a16:rowId xmlns:a16="http://schemas.microsoft.com/office/drawing/2014/main" val="4136519562"/>
                  </a:ext>
                </a:extLst>
              </a:tr>
              <a:tr h="373387">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985029"/>
                  </a:ext>
                </a:extLst>
              </a:tr>
              <a:tr h="373387">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802610826"/>
                  </a:ext>
                </a:extLst>
              </a:tr>
              <a:tr h="373387">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832993222"/>
                  </a:ext>
                </a:extLst>
              </a:tr>
              <a:tr h="373387">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041567804"/>
                  </a:ext>
                </a:extLst>
              </a:tr>
              <a:tr h="373387">
                <a:tc>
                  <a:txBody>
                    <a:bodyPr/>
                    <a:lstStyle/>
                    <a:p>
                      <a:endParaRPr lang="en-US"/>
                    </a:p>
                  </a:txBody>
                  <a:tcPr/>
                </a:tc>
                <a:tc>
                  <a:txBody>
                    <a:bodyPr/>
                    <a:lstStyle/>
                    <a:p>
                      <a:endParaRPr lang="en-US" dirty="0"/>
                    </a:p>
                  </a:txBody>
                  <a:tcPr/>
                </a:tc>
                <a:extLst>
                  <a:ext uri="{0D108BD9-81ED-4DB2-BD59-A6C34878D82A}">
                    <a16:rowId xmlns:a16="http://schemas.microsoft.com/office/drawing/2014/main" val="4051028451"/>
                  </a:ext>
                </a:extLst>
              </a:tr>
              <a:tr h="373387">
                <a:tc>
                  <a:txBody>
                    <a:bodyPr/>
                    <a:lstStyle/>
                    <a:p>
                      <a:endParaRPr lang="en-US"/>
                    </a:p>
                  </a:txBody>
                  <a:tcPr/>
                </a:tc>
                <a:tc>
                  <a:txBody>
                    <a:bodyPr/>
                    <a:lstStyle/>
                    <a:p>
                      <a:endParaRPr lang="en-US" dirty="0"/>
                    </a:p>
                  </a:txBody>
                  <a:tcPr/>
                </a:tc>
                <a:extLst>
                  <a:ext uri="{0D108BD9-81ED-4DB2-BD59-A6C34878D82A}">
                    <a16:rowId xmlns:a16="http://schemas.microsoft.com/office/drawing/2014/main" val="1580825116"/>
                  </a:ext>
                </a:extLst>
              </a:tr>
              <a:tr h="373387">
                <a:tc>
                  <a:txBody>
                    <a:bodyPr/>
                    <a:lstStyle/>
                    <a:p>
                      <a:endParaRPr lang="en-US"/>
                    </a:p>
                  </a:txBody>
                  <a:tcPr/>
                </a:tc>
                <a:tc>
                  <a:txBody>
                    <a:bodyPr/>
                    <a:lstStyle/>
                    <a:p>
                      <a:endParaRPr lang="en-US" dirty="0"/>
                    </a:p>
                  </a:txBody>
                  <a:tcPr/>
                </a:tc>
                <a:extLst>
                  <a:ext uri="{0D108BD9-81ED-4DB2-BD59-A6C34878D82A}">
                    <a16:rowId xmlns:a16="http://schemas.microsoft.com/office/drawing/2014/main" val="2928452709"/>
                  </a:ext>
                </a:extLst>
              </a:tr>
              <a:tr h="373387">
                <a:tc>
                  <a:txBody>
                    <a:bodyPr/>
                    <a:lstStyle/>
                    <a:p>
                      <a:endParaRPr lang="en-US"/>
                    </a:p>
                  </a:txBody>
                  <a:tcPr/>
                </a:tc>
                <a:tc>
                  <a:txBody>
                    <a:bodyPr/>
                    <a:lstStyle/>
                    <a:p>
                      <a:endParaRPr lang="en-US" dirty="0"/>
                    </a:p>
                  </a:txBody>
                  <a:tcPr/>
                </a:tc>
                <a:extLst>
                  <a:ext uri="{0D108BD9-81ED-4DB2-BD59-A6C34878D82A}">
                    <a16:rowId xmlns:a16="http://schemas.microsoft.com/office/drawing/2014/main" val="3105218802"/>
                  </a:ext>
                </a:extLst>
              </a:tr>
              <a:tr h="373387">
                <a:tc>
                  <a:txBody>
                    <a:bodyPr/>
                    <a:lstStyle/>
                    <a:p>
                      <a:endParaRPr lang="en-US"/>
                    </a:p>
                  </a:txBody>
                  <a:tcPr/>
                </a:tc>
                <a:tc>
                  <a:txBody>
                    <a:bodyPr/>
                    <a:lstStyle/>
                    <a:p>
                      <a:endParaRPr lang="en-US" dirty="0"/>
                    </a:p>
                  </a:txBody>
                  <a:tcPr/>
                </a:tc>
                <a:extLst>
                  <a:ext uri="{0D108BD9-81ED-4DB2-BD59-A6C34878D82A}">
                    <a16:rowId xmlns:a16="http://schemas.microsoft.com/office/drawing/2014/main" val="691418690"/>
                  </a:ext>
                </a:extLst>
              </a:tr>
              <a:tr h="373387">
                <a:tc>
                  <a:txBody>
                    <a:bodyPr/>
                    <a:lstStyle/>
                    <a:p>
                      <a:endParaRPr lang="en-US"/>
                    </a:p>
                  </a:txBody>
                  <a:tcPr/>
                </a:tc>
                <a:tc>
                  <a:txBody>
                    <a:bodyPr/>
                    <a:lstStyle/>
                    <a:p>
                      <a:endParaRPr lang="en-US" dirty="0"/>
                    </a:p>
                  </a:txBody>
                  <a:tcPr/>
                </a:tc>
                <a:extLst>
                  <a:ext uri="{0D108BD9-81ED-4DB2-BD59-A6C34878D82A}">
                    <a16:rowId xmlns:a16="http://schemas.microsoft.com/office/drawing/2014/main" val="1088753495"/>
                  </a:ext>
                </a:extLst>
              </a:tr>
              <a:tr h="373387">
                <a:tc>
                  <a:txBody>
                    <a:bodyPr/>
                    <a:lstStyle/>
                    <a:p>
                      <a:endParaRPr lang="en-US"/>
                    </a:p>
                  </a:txBody>
                  <a:tcPr/>
                </a:tc>
                <a:tc>
                  <a:txBody>
                    <a:bodyPr/>
                    <a:lstStyle/>
                    <a:p>
                      <a:endParaRPr lang="en-US" dirty="0"/>
                    </a:p>
                  </a:txBody>
                  <a:tcPr/>
                </a:tc>
                <a:extLst>
                  <a:ext uri="{0D108BD9-81ED-4DB2-BD59-A6C34878D82A}">
                    <a16:rowId xmlns:a16="http://schemas.microsoft.com/office/drawing/2014/main" val="2786964945"/>
                  </a:ext>
                </a:extLst>
              </a:tr>
              <a:tr h="373387">
                <a:tc>
                  <a:txBody>
                    <a:bodyPr/>
                    <a:lstStyle/>
                    <a:p>
                      <a:endParaRPr lang="en-US"/>
                    </a:p>
                  </a:txBody>
                  <a:tcPr/>
                </a:tc>
                <a:tc>
                  <a:txBody>
                    <a:bodyPr/>
                    <a:lstStyle/>
                    <a:p>
                      <a:endParaRPr lang="en-US" dirty="0"/>
                    </a:p>
                  </a:txBody>
                  <a:tcPr/>
                </a:tc>
                <a:extLst>
                  <a:ext uri="{0D108BD9-81ED-4DB2-BD59-A6C34878D82A}">
                    <a16:rowId xmlns:a16="http://schemas.microsoft.com/office/drawing/2014/main" val="514834592"/>
                  </a:ext>
                </a:extLst>
              </a:tr>
            </a:tbl>
          </a:graphicData>
        </a:graphic>
      </p:graphicFrame>
    </p:spTree>
    <p:extLst>
      <p:ext uri="{BB962C8B-B14F-4D97-AF65-F5344CB8AC3E}">
        <p14:creationId xmlns:p14="http://schemas.microsoft.com/office/powerpoint/2010/main" val="275410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578542" cy="1325563"/>
          </a:xfrm>
        </p:spPr>
        <p:txBody>
          <a:bodyPr/>
          <a:lstStyle/>
          <a:p>
            <a:r>
              <a:rPr lang="en-US" dirty="0"/>
              <a:t>General Software Updates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6742" y="5822874"/>
            <a:ext cx="1775258" cy="10351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1312" y="0"/>
            <a:ext cx="1690688" cy="1690688"/>
          </a:xfrm>
          <a:prstGeom prst="rect">
            <a:avLst/>
          </a:prstGeom>
        </p:spPr>
      </p:pic>
      <p:graphicFrame>
        <p:nvGraphicFramePr>
          <p:cNvPr id="6" name="Table 5">
            <a:extLst>
              <a:ext uri="{FF2B5EF4-FFF2-40B4-BE49-F238E27FC236}">
                <a16:creationId xmlns:a16="http://schemas.microsoft.com/office/drawing/2014/main" id="{21B81BA1-CBC3-451F-B955-6358808FE3F7}"/>
              </a:ext>
            </a:extLst>
          </p:cNvPr>
          <p:cNvGraphicFramePr>
            <a:graphicFrameLocks noGrp="1"/>
          </p:cNvGraphicFramePr>
          <p:nvPr>
            <p:extLst>
              <p:ext uri="{D42A27DB-BD31-4B8C-83A1-F6EECF244321}">
                <p14:modId xmlns:p14="http://schemas.microsoft.com/office/powerpoint/2010/main" val="4083235797"/>
              </p:ext>
            </p:extLst>
          </p:nvPr>
        </p:nvGraphicFramePr>
        <p:xfrm>
          <a:off x="838200" y="1388259"/>
          <a:ext cx="9578542" cy="5227418"/>
        </p:xfrm>
        <a:graphic>
          <a:graphicData uri="http://schemas.openxmlformats.org/drawingml/2006/table">
            <a:tbl>
              <a:tblPr firstRow="1" bandRow="1">
                <a:tableStyleId>{073A0DAA-6AF3-43AB-8588-CEC1D06C72B9}</a:tableStyleId>
              </a:tblPr>
              <a:tblGrid>
                <a:gridCol w="3192847">
                  <a:extLst>
                    <a:ext uri="{9D8B030D-6E8A-4147-A177-3AD203B41FA5}">
                      <a16:colId xmlns:a16="http://schemas.microsoft.com/office/drawing/2014/main" val="664272071"/>
                    </a:ext>
                  </a:extLst>
                </a:gridCol>
                <a:gridCol w="4926140">
                  <a:extLst>
                    <a:ext uri="{9D8B030D-6E8A-4147-A177-3AD203B41FA5}">
                      <a16:colId xmlns:a16="http://schemas.microsoft.com/office/drawing/2014/main" val="703600638"/>
                    </a:ext>
                  </a:extLst>
                </a:gridCol>
                <a:gridCol w="1459555">
                  <a:extLst>
                    <a:ext uri="{9D8B030D-6E8A-4147-A177-3AD203B41FA5}">
                      <a16:colId xmlns:a16="http://schemas.microsoft.com/office/drawing/2014/main" val="2119876994"/>
                    </a:ext>
                  </a:extLst>
                </a:gridCol>
              </a:tblGrid>
              <a:tr h="373387">
                <a:tc>
                  <a:txBody>
                    <a:bodyPr/>
                    <a:lstStyle/>
                    <a:p>
                      <a:pPr algn="ctr"/>
                      <a:r>
                        <a:rPr lang="en-US" dirty="0"/>
                        <a:t>What?</a:t>
                      </a:r>
                    </a:p>
                  </a:txBody>
                  <a:tcPr/>
                </a:tc>
                <a:tc>
                  <a:txBody>
                    <a:bodyPr/>
                    <a:lstStyle/>
                    <a:p>
                      <a:pPr algn="ctr"/>
                      <a:r>
                        <a:rPr lang="en-US" dirty="0"/>
                        <a:t>Why?</a:t>
                      </a:r>
                    </a:p>
                  </a:txBody>
                  <a:tcPr/>
                </a:tc>
                <a:tc>
                  <a:txBody>
                    <a:bodyPr/>
                    <a:lstStyle/>
                    <a:p>
                      <a:pPr algn="ctr"/>
                      <a:r>
                        <a:rPr lang="en-US" dirty="0"/>
                        <a:t>Priority</a:t>
                      </a:r>
                    </a:p>
                  </a:txBody>
                  <a:tcPr/>
                </a:tc>
                <a:extLst>
                  <a:ext uri="{0D108BD9-81ED-4DB2-BD59-A6C34878D82A}">
                    <a16:rowId xmlns:a16="http://schemas.microsoft.com/office/drawing/2014/main" val="3205115840"/>
                  </a:ext>
                </a:extLst>
              </a:tr>
              <a:tr h="373387">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136519562"/>
                  </a:ext>
                </a:extLst>
              </a:tr>
              <a:tr h="373387">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985029"/>
                  </a:ext>
                </a:extLst>
              </a:tr>
              <a:tr h="373387">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802610826"/>
                  </a:ext>
                </a:extLst>
              </a:tr>
              <a:tr h="373387">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832993222"/>
                  </a:ext>
                </a:extLst>
              </a:tr>
              <a:tr h="373387">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041567804"/>
                  </a:ext>
                </a:extLst>
              </a:tr>
              <a:tr h="373387">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051028451"/>
                  </a:ext>
                </a:extLst>
              </a:tr>
              <a:tr h="373387">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580825116"/>
                  </a:ext>
                </a:extLst>
              </a:tr>
              <a:tr h="373387">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928452709"/>
                  </a:ext>
                </a:extLst>
              </a:tr>
              <a:tr h="373387">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105218802"/>
                  </a:ext>
                </a:extLst>
              </a:tr>
              <a:tr h="373387">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691418690"/>
                  </a:ext>
                </a:extLst>
              </a:tr>
              <a:tr h="373387">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88753495"/>
                  </a:ext>
                </a:extLst>
              </a:tr>
              <a:tr h="373387">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786964945"/>
                  </a:ext>
                </a:extLst>
              </a:tr>
              <a:tr h="373387">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514834592"/>
                  </a:ext>
                </a:extLst>
              </a:tr>
            </a:tbl>
          </a:graphicData>
        </a:graphic>
      </p:graphicFrame>
    </p:spTree>
    <p:extLst>
      <p:ext uri="{BB962C8B-B14F-4D97-AF65-F5344CB8AC3E}">
        <p14:creationId xmlns:p14="http://schemas.microsoft.com/office/powerpoint/2010/main" val="3931446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578542" cy="1325563"/>
          </a:xfrm>
        </p:spPr>
        <p:txBody>
          <a:bodyPr/>
          <a:lstStyle/>
          <a:p>
            <a:r>
              <a:rPr lang="en-US" dirty="0"/>
              <a:t>GUI Updates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6742" y="5822874"/>
            <a:ext cx="1775258" cy="10351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1312" y="0"/>
            <a:ext cx="1690688" cy="1690688"/>
          </a:xfrm>
          <a:prstGeom prst="rect">
            <a:avLst/>
          </a:prstGeom>
        </p:spPr>
      </p:pic>
      <p:graphicFrame>
        <p:nvGraphicFramePr>
          <p:cNvPr id="6" name="Table 5">
            <a:extLst>
              <a:ext uri="{FF2B5EF4-FFF2-40B4-BE49-F238E27FC236}">
                <a16:creationId xmlns:a16="http://schemas.microsoft.com/office/drawing/2014/main" id="{21B81BA1-CBC3-451F-B955-6358808FE3F7}"/>
              </a:ext>
            </a:extLst>
          </p:cNvPr>
          <p:cNvGraphicFramePr>
            <a:graphicFrameLocks noGrp="1"/>
          </p:cNvGraphicFramePr>
          <p:nvPr>
            <p:extLst>
              <p:ext uri="{D42A27DB-BD31-4B8C-83A1-F6EECF244321}">
                <p14:modId xmlns:p14="http://schemas.microsoft.com/office/powerpoint/2010/main" val="1471686133"/>
              </p:ext>
            </p:extLst>
          </p:nvPr>
        </p:nvGraphicFramePr>
        <p:xfrm>
          <a:off x="838200" y="1388259"/>
          <a:ext cx="9578542" cy="5227418"/>
        </p:xfrm>
        <a:graphic>
          <a:graphicData uri="http://schemas.openxmlformats.org/drawingml/2006/table">
            <a:tbl>
              <a:tblPr firstRow="1" bandRow="1">
                <a:tableStyleId>{073A0DAA-6AF3-43AB-8588-CEC1D06C72B9}</a:tableStyleId>
              </a:tblPr>
              <a:tblGrid>
                <a:gridCol w="3192847">
                  <a:extLst>
                    <a:ext uri="{9D8B030D-6E8A-4147-A177-3AD203B41FA5}">
                      <a16:colId xmlns:a16="http://schemas.microsoft.com/office/drawing/2014/main" val="664272071"/>
                    </a:ext>
                  </a:extLst>
                </a:gridCol>
                <a:gridCol w="4926140">
                  <a:extLst>
                    <a:ext uri="{9D8B030D-6E8A-4147-A177-3AD203B41FA5}">
                      <a16:colId xmlns:a16="http://schemas.microsoft.com/office/drawing/2014/main" val="703600638"/>
                    </a:ext>
                  </a:extLst>
                </a:gridCol>
                <a:gridCol w="1459555">
                  <a:extLst>
                    <a:ext uri="{9D8B030D-6E8A-4147-A177-3AD203B41FA5}">
                      <a16:colId xmlns:a16="http://schemas.microsoft.com/office/drawing/2014/main" val="2119876994"/>
                    </a:ext>
                  </a:extLst>
                </a:gridCol>
              </a:tblGrid>
              <a:tr h="373387">
                <a:tc>
                  <a:txBody>
                    <a:bodyPr/>
                    <a:lstStyle/>
                    <a:p>
                      <a:pPr algn="ctr"/>
                      <a:r>
                        <a:rPr lang="en-US" dirty="0"/>
                        <a:t>What?</a:t>
                      </a:r>
                    </a:p>
                  </a:txBody>
                  <a:tcPr/>
                </a:tc>
                <a:tc>
                  <a:txBody>
                    <a:bodyPr/>
                    <a:lstStyle/>
                    <a:p>
                      <a:pPr algn="ctr"/>
                      <a:r>
                        <a:rPr lang="en-US" dirty="0"/>
                        <a:t>Why?</a:t>
                      </a:r>
                    </a:p>
                  </a:txBody>
                  <a:tcPr/>
                </a:tc>
                <a:tc>
                  <a:txBody>
                    <a:bodyPr/>
                    <a:lstStyle/>
                    <a:p>
                      <a:pPr algn="ctr"/>
                      <a:r>
                        <a:rPr lang="en-US" dirty="0"/>
                        <a:t>Priority</a:t>
                      </a:r>
                    </a:p>
                  </a:txBody>
                  <a:tcPr/>
                </a:tc>
                <a:extLst>
                  <a:ext uri="{0D108BD9-81ED-4DB2-BD59-A6C34878D82A}">
                    <a16:rowId xmlns:a16="http://schemas.microsoft.com/office/drawing/2014/main" val="3205115840"/>
                  </a:ext>
                </a:extLst>
              </a:tr>
              <a:tr h="373387">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136519562"/>
                  </a:ext>
                </a:extLst>
              </a:tr>
              <a:tr h="373387">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985029"/>
                  </a:ext>
                </a:extLst>
              </a:tr>
              <a:tr h="373387">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802610826"/>
                  </a:ext>
                </a:extLst>
              </a:tr>
              <a:tr h="373387">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832993222"/>
                  </a:ext>
                </a:extLst>
              </a:tr>
              <a:tr h="373387">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041567804"/>
                  </a:ext>
                </a:extLst>
              </a:tr>
              <a:tr h="373387">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051028451"/>
                  </a:ext>
                </a:extLst>
              </a:tr>
              <a:tr h="373387">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580825116"/>
                  </a:ext>
                </a:extLst>
              </a:tr>
              <a:tr h="373387">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928452709"/>
                  </a:ext>
                </a:extLst>
              </a:tr>
              <a:tr h="373387">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105218802"/>
                  </a:ext>
                </a:extLst>
              </a:tr>
              <a:tr h="373387">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691418690"/>
                  </a:ext>
                </a:extLst>
              </a:tr>
              <a:tr h="373387">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88753495"/>
                  </a:ext>
                </a:extLst>
              </a:tr>
              <a:tr h="373387">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786964945"/>
                  </a:ext>
                </a:extLst>
              </a:tr>
              <a:tr h="373387">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514834592"/>
                  </a:ext>
                </a:extLst>
              </a:tr>
            </a:tbl>
          </a:graphicData>
        </a:graphic>
      </p:graphicFrame>
    </p:spTree>
    <p:extLst>
      <p:ext uri="{BB962C8B-B14F-4D97-AF65-F5344CB8AC3E}">
        <p14:creationId xmlns:p14="http://schemas.microsoft.com/office/powerpoint/2010/main" val="205047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578542" cy="1325563"/>
          </a:xfrm>
        </p:spPr>
        <p:txBody>
          <a:bodyPr/>
          <a:lstStyle/>
          <a:p>
            <a:r>
              <a:rPr lang="en-US" dirty="0"/>
              <a:t>Rendering System Updates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6742" y="5822874"/>
            <a:ext cx="1775258" cy="10351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1312" y="0"/>
            <a:ext cx="1690688" cy="1690688"/>
          </a:xfrm>
          <a:prstGeom prst="rect">
            <a:avLst/>
          </a:prstGeom>
        </p:spPr>
      </p:pic>
      <p:graphicFrame>
        <p:nvGraphicFramePr>
          <p:cNvPr id="6" name="Table 5">
            <a:extLst>
              <a:ext uri="{FF2B5EF4-FFF2-40B4-BE49-F238E27FC236}">
                <a16:creationId xmlns:a16="http://schemas.microsoft.com/office/drawing/2014/main" id="{21B81BA1-CBC3-451F-B955-6358808FE3F7}"/>
              </a:ext>
            </a:extLst>
          </p:cNvPr>
          <p:cNvGraphicFramePr>
            <a:graphicFrameLocks noGrp="1"/>
          </p:cNvGraphicFramePr>
          <p:nvPr>
            <p:extLst>
              <p:ext uri="{D42A27DB-BD31-4B8C-83A1-F6EECF244321}">
                <p14:modId xmlns:p14="http://schemas.microsoft.com/office/powerpoint/2010/main" val="2164317273"/>
              </p:ext>
            </p:extLst>
          </p:nvPr>
        </p:nvGraphicFramePr>
        <p:xfrm>
          <a:off x="838200" y="1388259"/>
          <a:ext cx="9578542" cy="5227418"/>
        </p:xfrm>
        <a:graphic>
          <a:graphicData uri="http://schemas.openxmlformats.org/drawingml/2006/table">
            <a:tbl>
              <a:tblPr firstRow="1" bandRow="1">
                <a:tableStyleId>{073A0DAA-6AF3-43AB-8588-CEC1D06C72B9}</a:tableStyleId>
              </a:tblPr>
              <a:tblGrid>
                <a:gridCol w="3192847">
                  <a:extLst>
                    <a:ext uri="{9D8B030D-6E8A-4147-A177-3AD203B41FA5}">
                      <a16:colId xmlns:a16="http://schemas.microsoft.com/office/drawing/2014/main" val="664272071"/>
                    </a:ext>
                  </a:extLst>
                </a:gridCol>
                <a:gridCol w="4926140">
                  <a:extLst>
                    <a:ext uri="{9D8B030D-6E8A-4147-A177-3AD203B41FA5}">
                      <a16:colId xmlns:a16="http://schemas.microsoft.com/office/drawing/2014/main" val="703600638"/>
                    </a:ext>
                  </a:extLst>
                </a:gridCol>
                <a:gridCol w="1459555">
                  <a:extLst>
                    <a:ext uri="{9D8B030D-6E8A-4147-A177-3AD203B41FA5}">
                      <a16:colId xmlns:a16="http://schemas.microsoft.com/office/drawing/2014/main" val="2119876994"/>
                    </a:ext>
                  </a:extLst>
                </a:gridCol>
              </a:tblGrid>
              <a:tr h="373387">
                <a:tc>
                  <a:txBody>
                    <a:bodyPr/>
                    <a:lstStyle/>
                    <a:p>
                      <a:pPr algn="ctr"/>
                      <a:r>
                        <a:rPr lang="en-US" dirty="0"/>
                        <a:t>What?</a:t>
                      </a:r>
                    </a:p>
                  </a:txBody>
                  <a:tcPr/>
                </a:tc>
                <a:tc>
                  <a:txBody>
                    <a:bodyPr/>
                    <a:lstStyle/>
                    <a:p>
                      <a:pPr algn="ctr"/>
                      <a:r>
                        <a:rPr lang="en-US" dirty="0"/>
                        <a:t>Why?</a:t>
                      </a:r>
                    </a:p>
                  </a:txBody>
                  <a:tcPr/>
                </a:tc>
                <a:tc>
                  <a:txBody>
                    <a:bodyPr/>
                    <a:lstStyle/>
                    <a:p>
                      <a:pPr algn="ctr"/>
                      <a:r>
                        <a:rPr lang="en-US" dirty="0"/>
                        <a:t>Priority</a:t>
                      </a:r>
                    </a:p>
                  </a:txBody>
                  <a:tcPr/>
                </a:tc>
                <a:extLst>
                  <a:ext uri="{0D108BD9-81ED-4DB2-BD59-A6C34878D82A}">
                    <a16:rowId xmlns:a16="http://schemas.microsoft.com/office/drawing/2014/main" val="3205115840"/>
                  </a:ext>
                </a:extLst>
              </a:tr>
              <a:tr h="373387">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136519562"/>
                  </a:ext>
                </a:extLst>
              </a:tr>
              <a:tr h="373387">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985029"/>
                  </a:ext>
                </a:extLst>
              </a:tr>
              <a:tr h="373387">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802610826"/>
                  </a:ext>
                </a:extLst>
              </a:tr>
              <a:tr h="373387">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832993222"/>
                  </a:ext>
                </a:extLst>
              </a:tr>
              <a:tr h="373387">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041567804"/>
                  </a:ext>
                </a:extLst>
              </a:tr>
              <a:tr h="373387">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051028451"/>
                  </a:ext>
                </a:extLst>
              </a:tr>
              <a:tr h="373387">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580825116"/>
                  </a:ext>
                </a:extLst>
              </a:tr>
              <a:tr h="373387">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928452709"/>
                  </a:ext>
                </a:extLst>
              </a:tr>
              <a:tr h="373387">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105218802"/>
                  </a:ext>
                </a:extLst>
              </a:tr>
              <a:tr h="373387">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691418690"/>
                  </a:ext>
                </a:extLst>
              </a:tr>
              <a:tr h="373387">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88753495"/>
                  </a:ext>
                </a:extLst>
              </a:tr>
              <a:tr h="373387">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786964945"/>
                  </a:ext>
                </a:extLst>
              </a:tr>
              <a:tr h="373387">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514834592"/>
                  </a:ext>
                </a:extLst>
              </a:tr>
            </a:tbl>
          </a:graphicData>
        </a:graphic>
      </p:graphicFrame>
    </p:spTree>
    <p:extLst>
      <p:ext uri="{BB962C8B-B14F-4D97-AF65-F5344CB8AC3E}">
        <p14:creationId xmlns:p14="http://schemas.microsoft.com/office/powerpoint/2010/main" val="3657745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578542" cy="1325563"/>
          </a:xfrm>
        </p:spPr>
        <p:txBody>
          <a:bodyPr/>
          <a:lstStyle/>
          <a:p>
            <a:r>
              <a:rPr lang="en-US" dirty="0"/>
              <a:t>Simulation Updates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6742" y="5822874"/>
            <a:ext cx="1775258" cy="10351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1312" y="0"/>
            <a:ext cx="1690688" cy="1690688"/>
          </a:xfrm>
          <a:prstGeom prst="rect">
            <a:avLst/>
          </a:prstGeom>
        </p:spPr>
      </p:pic>
      <p:graphicFrame>
        <p:nvGraphicFramePr>
          <p:cNvPr id="6" name="Table 5">
            <a:extLst>
              <a:ext uri="{FF2B5EF4-FFF2-40B4-BE49-F238E27FC236}">
                <a16:creationId xmlns:a16="http://schemas.microsoft.com/office/drawing/2014/main" id="{21B81BA1-CBC3-451F-B955-6358808FE3F7}"/>
              </a:ext>
            </a:extLst>
          </p:cNvPr>
          <p:cNvGraphicFramePr>
            <a:graphicFrameLocks noGrp="1"/>
          </p:cNvGraphicFramePr>
          <p:nvPr>
            <p:extLst>
              <p:ext uri="{D42A27DB-BD31-4B8C-83A1-F6EECF244321}">
                <p14:modId xmlns:p14="http://schemas.microsoft.com/office/powerpoint/2010/main" val="1820864182"/>
              </p:ext>
            </p:extLst>
          </p:nvPr>
        </p:nvGraphicFramePr>
        <p:xfrm>
          <a:off x="838200" y="1388259"/>
          <a:ext cx="9578542" cy="5227418"/>
        </p:xfrm>
        <a:graphic>
          <a:graphicData uri="http://schemas.openxmlformats.org/drawingml/2006/table">
            <a:tbl>
              <a:tblPr firstRow="1" bandRow="1">
                <a:tableStyleId>{073A0DAA-6AF3-43AB-8588-CEC1D06C72B9}</a:tableStyleId>
              </a:tblPr>
              <a:tblGrid>
                <a:gridCol w="3192847">
                  <a:extLst>
                    <a:ext uri="{9D8B030D-6E8A-4147-A177-3AD203B41FA5}">
                      <a16:colId xmlns:a16="http://schemas.microsoft.com/office/drawing/2014/main" val="664272071"/>
                    </a:ext>
                  </a:extLst>
                </a:gridCol>
                <a:gridCol w="4926140">
                  <a:extLst>
                    <a:ext uri="{9D8B030D-6E8A-4147-A177-3AD203B41FA5}">
                      <a16:colId xmlns:a16="http://schemas.microsoft.com/office/drawing/2014/main" val="703600638"/>
                    </a:ext>
                  </a:extLst>
                </a:gridCol>
                <a:gridCol w="1459555">
                  <a:extLst>
                    <a:ext uri="{9D8B030D-6E8A-4147-A177-3AD203B41FA5}">
                      <a16:colId xmlns:a16="http://schemas.microsoft.com/office/drawing/2014/main" val="2119876994"/>
                    </a:ext>
                  </a:extLst>
                </a:gridCol>
              </a:tblGrid>
              <a:tr h="373387">
                <a:tc>
                  <a:txBody>
                    <a:bodyPr/>
                    <a:lstStyle/>
                    <a:p>
                      <a:pPr algn="ctr"/>
                      <a:r>
                        <a:rPr lang="en-US" dirty="0"/>
                        <a:t>What?</a:t>
                      </a:r>
                    </a:p>
                  </a:txBody>
                  <a:tcPr/>
                </a:tc>
                <a:tc>
                  <a:txBody>
                    <a:bodyPr/>
                    <a:lstStyle/>
                    <a:p>
                      <a:pPr algn="ctr"/>
                      <a:r>
                        <a:rPr lang="en-US" dirty="0"/>
                        <a:t>Why?</a:t>
                      </a:r>
                    </a:p>
                  </a:txBody>
                  <a:tcPr/>
                </a:tc>
                <a:tc>
                  <a:txBody>
                    <a:bodyPr/>
                    <a:lstStyle/>
                    <a:p>
                      <a:pPr algn="ctr"/>
                      <a:r>
                        <a:rPr lang="en-US" dirty="0"/>
                        <a:t>Priority</a:t>
                      </a:r>
                    </a:p>
                  </a:txBody>
                  <a:tcPr/>
                </a:tc>
                <a:extLst>
                  <a:ext uri="{0D108BD9-81ED-4DB2-BD59-A6C34878D82A}">
                    <a16:rowId xmlns:a16="http://schemas.microsoft.com/office/drawing/2014/main" val="3205115840"/>
                  </a:ext>
                </a:extLst>
              </a:tr>
              <a:tr h="373387">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136519562"/>
                  </a:ext>
                </a:extLst>
              </a:tr>
              <a:tr h="373387">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985029"/>
                  </a:ext>
                </a:extLst>
              </a:tr>
              <a:tr h="373387">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802610826"/>
                  </a:ext>
                </a:extLst>
              </a:tr>
              <a:tr h="373387">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832993222"/>
                  </a:ext>
                </a:extLst>
              </a:tr>
              <a:tr h="373387">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041567804"/>
                  </a:ext>
                </a:extLst>
              </a:tr>
              <a:tr h="373387">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051028451"/>
                  </a:ext>
                </a:extLst>
              </a:tr>
              <a:tr h="373387">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580825116"/>
                  </a:ext>
                </a:extLst>
              </a:tr>
              <a:tr h="373387">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928452709"/>
                  </a:ext>
                </a:extLst>
              </a:tr>
              <a:tr h="373387">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105218802"/>
                  </a:ext>
                </a:extLst>
              </a:tr>
              <a:tr h="373387">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691418690"/>
                  </a:ext>
                </a:extLst>
              </a:tr>
              <a:tr h="373387">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88753495"/>
                  </a:ext>
                </a:extLst>
              </a:tr>
              <a:tr h="373387">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786964945"/>
                  </a:ext>
                </a:extLst>
              </a:tr>
              <a:tr h="373387">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514834592"/>
                  </a:ext>
                </a:extLst>
              </a:tr>
            </a:tbl>
          </a:graphicData>
        </a:graphic>
      </p:graphicFrame>
    </p:spTree>
    <p:extLst>
      <p:ext uri="{BB962C8B-B14F-4D97-AF65-F5344CB8AC3E}">
        <p14:creationId xmlns:p14="http://schemas.microsoft.com/office/powerpoint/2010/main" val="1922936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1302" y="574863"/>
            <a:ext cx="5680262" cy="5680262"/>
          </a:xfrm>
          <a:prstGeom prst="rect">
            <a:avLst/>
          </a:prstGeom>
        </p:spPr>
      </p:pic>
      <p:sp>
        <p:nvSpPr>
          <p:cNvPr id="2" name="Title 1"/>
          <p:cNvSpPr>
            <a:spLocks noGrp="1"/>
          </p:cNvSpPr>
          <p:nvPr>
            <p:ph type="ctrTitle"/>
          </p:nvPr>
        </p:nvSpPr>
        <p:spPr>
          <a:xfrm>
            <a:off x="1519433" y="1407498"/>
            <a:ext cx="9144000" cy="2387600"/>
          </a:xfrm>
        </p:spPr>
        <p:txBody>
          <a:bodyPr>
            <a:normAutofit/>
          </a:bodyPr>
          <a:lstStyle/>
          <a:p>
            <a:br>
              <a:rPr lang="en-US" dirty="0"/>
            </a:br>
            <a:r>
              <a:rPr lang="en-US" dirty="0"/>
              <a:t>Solution Discussion</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16742" y="5822874"/>
            <a:ext cx="1775258" cy="1035126"/>
          </a:xfrm>
          <a:prstGeom prst="rect">
            <a:avLst/>
          </a:prstGeom>
        </p:spPr>
      </p:pic>
    </p:spTree>
    <p:extLst>
      <p:ext uri="{BB962C8B-B14F-4D97-AF65-F5344CB8AC3E}">
        <p14:creationId xmlns:p14="http://schemas.microsoft.com/office/powerpoint/2010/main" val="2479221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Interface - Functionality</a:t>
            </a:r>
          </a:p>
        </p:txBody>
      </p:sp>
      <p:sp>
        <p:nvSpPr>
          <p:cNvPr id="3" name="Content Placeholder 2"/>
          <p:cNvSpPr>
            <a:spLocks noGrp="1"/>
          </p:cNvSpPr>
          <p:nvPr>
            <p:ph idx="1"/>
          </p:nvPr>
        </p:nvSpPr>
        <p:spPr/>
        <p:txBody>
          <a:bodyPr>
            <a:normAutofit fontScale="92500" lnSpcReduction="10000"/>
          </a:bodyPr>
          <a:lstStyle/>
          <a:p>
            <a:r>
              <a:rPr lang="en-US" dirty="0"/>
              <a:t>Load a model of an RSO and its TLE into the program</a:t>
            </a:r>
          </a:p>
          <a:p>
            <a:r>
              <a:rPr lang="en-US" dirty="0"/>
              <a:t>Specify simulation parameters and render immediately (No photometry data generated) according to rotation/orientation parameters from the user</a:t>
            </a:r>
          </a:p>
          <a:p>
            <a:r>
              <a:rPr lang="en-US" dirty="0"/>
              <a:t>User can load an RSO, TLE, rotation/orientation, and time parameters and run a simulation to generate a photometry curve. This photometry curve can be viewed side-by-side with a rendering of the RSO to provide a means of visually correlating the data to the orientation of the RSO. </a:t>
            </a:r>
          </a:p>
          <a:p>
            <a:r>
              <a:rPr lang="en-US" dirty="0"/>
              <a:t>User can load an RSO model, TLE, and time-stamped photometry curve and the program will attempt to reconstruct the RSO’s orientation/rotation. It will produce a visual rendering of the RSO based on the input data.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6742" y="5822874"/>
            <a:ext cx="1775258" cy="10351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1312" y="0"/>
            <a:ext cx="1690688" cy="1690688"/>
          </a:xfrm>
          <a:prstGeom prst="rect">
            <a:avLst/>
          </a:prstGeom>
        </p:spPr>
      </p:pic>
    </p:spTree>
    <p:extLst>
      <p:ext uri="{BB962C8B-B14F-4D97-AF65-F5344CB8AC3E}">
        <p14:creationId xmlns:p14="http://schemas.microsoft.com/office/powerpoint/2010/main" val="182799372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499</TotalTime>
  <Words>1198</Words>
  <Application>Microsoft Office PowerPoint</Application>
  <PresentationFormat>Widescreen</PresentationFormat>
  <Paragraphs>335</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 COMPASS</vt:lpstr>
      <vt:lpstr>Near-Term Tasking</vt:lpstr>
      <vt:lpstr>To-Do List</vt:lpstr>
      <vt:lpstr>General Software Updates</vt:lpstr>
      <vt:lpstr>GUI Updates</vt:lpstr>
      <vt:lpstr>Rendering System Updates</vt:lpstr>
      <vt:lpstr>Simulation Updates</vt:lpstr>
      <vt:lpstr> Solution Discussion</vt:lpstr>
      <vt:lpstr>User Interface - Functionality</vt:lpstr>
      <vt:lpstr>User Interface - Design</vt:lpstr>
      <vt:lpstr>PowerPoint Presentation</vt:lpstr>
      <vt:lpstr>PowerPoint Presentation</vt:lpstr>
      <vt:lpstr>PowerPoint Presentation</vt:lpstr>
      <vt:lpstr>PowerPoint Presentation</vt:lpstr>
      <vt:lpstr>Rendering the RSO</vt:lpstr>
      <vt:lpstr>Modeling the RSO</vt:lpstr>
      <vt:lpstr>Rendering the Environment</vt:lpstr>
      <vt:lpstr>Generating Photometry Curves</vt:lpstr>
      <vt:lpstr>Reconstructing RSO Attitude/Rotation</vt:lpstr>
      <vt:lpstr>Shape Determination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Henry Valentine</dc:creator>
  <cp:lastModifiedBy>Henry Valentine</cp:lastModifiedBy>
  <cp:revision>29</cp:revision>
  <dcterms:created xsi:type="dcterms:W3CDTF">2017-08-11T14:45:09Z</dcterms:created>
  <dcterms:modified xsi:type="dcterms:W3CDTF">2017-08-11T23:04:53Z</dcterms:modified>
</cp:coreProperties>
</file>