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8" r:id="rId4"/>
    <p:sldId id="271" r:id="rId5"/>
    <p:sldId id="275" r:id="rId6"/>
    <p:sldId id="259" r:id="rId7"/>
    <p:sldId id="276" r:id="rId8"/>
    <p:sldId id="277" r:id="rId9"/>
    <p:sldId id="260" r:id="rId10"/>
    <p:sldId id="284" r:id="rId11"/>
    <p:sldId id="267" r:id="rId12"/>
    <p:sldId id="285" r:id="rId13"/>
    <p:sldId id="286" r:id="rId14"/>
    <p:sldId id="270" r:id="rId15"/>
    <p:sldId id="269" r:id="rId16"/>
    <p:sldId id="272" r:id="rId17"/>
    <p:sldId id="273" r:id="rId18"/>
    <p:sldId id="274" r:id="rId19"/>
    <p:sldId id="262" r:id="rId20"/>
    <p:sldId id="283" r:id="rId21"/>
    <p:sldId id="263" r:id="rId22"/>
    <p:sldId id="264" r:id="rId23"/>
    <p:sldId id="265" r:id="rId24"/>
    <p:sldId id="266" r:id="rId25"/>
    <p:sldId id="287" r:id="rId26"/>
    <p:sldId id="268" r:id="rId27"/>
    <p:sldId id="282"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93908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7192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2523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60932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F073F-56A8-41CB-8F3B-DCDF77E78F60}"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0758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F073F-56A8-41CB-8F3B-DCDF77E78F60}"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36215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F073F-56A8-41CB-8F3B-DCDF77E78F60}" type="datetimeFigureOut">
              <a:rPr lang="en-US" smtClean="0"/>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3081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F073F-56A8-41CB-8F3B-DCDF77E78F60}" type="datetimeFigureOut">
              <a:rPr lang="en-US" smtClean="0"/>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41634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F073F-56A8-41CB-8F3B-DCDF77E78F60}" type="datetimeFigureOut">
              <a:rPr lang="en-US" smtClean="0"/>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4025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173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74330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F073F-56A8-41CB-8F3B-DCDF77E78F60}" type="datetimeFigureOut">
              <a:rPr lang="en-US" smtClean="0"/>
              <a:t>8/23/2017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6937-3010-45F9-8CED-E4892AC4DB90}" type="slidenum">
              <a:rPr lang="en-US" smtClean="0"/>
              <a:t>‹#›</a:t>
            </a:fld>
            <a:endParaRPr lang="en-US"/>
          </a:p>
        </p:txBody>
      </p:sp>
    </p:spTree>
    <p:extLst>
      <p:ext uri="{BB962C8B-B14F-4D97-AF65-F5344CB8AC3E}">
        <p14:creationId xmlns:p14="http://schemas.microsoft.com/office/powerpoint/2010/main" val="17972357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doc.qt.io/qt-5/qtdesigner-manual.html" TargetMode="External"/><Relationship Id="rId3" Type="http://schemas.openxmlformats.org/officeDocument/2006/relationships/image" Target="../media/image1.png"/><Relationship Id="rId7" Type="http://schemas.openxmlformats.org/officeDocument/2006/relationships/hyperlink" Target="https://nasa3d.arc.nasa.gov/models"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s://www.qt.io/download-open-source/?hsCtaTracking=f977210e-de67-475f-a32b-65cec207fd03|d62710cd-e1db-46aa-8d4d-2f1c1ffdacea" TargetMode="External"/><Relationship Id="rId5" Type="http://schemas.openxmlformats.org/officeDocument/2006/relationships/hyperlink" Target="https://git-scm.com/downloads" TargetMode="External"/><Relationship Id="rId4" Type="http://schemas.openxmlformats.org/officeDocument/2006/relationships/hyperlink" Target="https://github.com/henry-valentine/COMPASS" TargetMode="External"/><Relationship Id="rId9" Type="http://schemas.openxmlformats.org/officeDocument/2006/relationships/hyperlink" Target="https://www.opengl.or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www.opengl-tutorial.org/" TargetMode="External"/><Relationship Id="rId3" Type="http://schemas.openxmlformats.org/officeDocument/2006/relationships/image" Target="../media/image1.png"/><Relationship Id="rId7" Type="http://schemas.openxmlformats.org/officeDocument/2006/relationships/hyperlink" Target="http://doc.qt.io/qt-5/gettingstartedqt.html"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doc.qt.io/qt-4.8/signalsandslots.html" TargetMode="External"/><Relationship Id="rId5" Type="http://schemas.openxmlformats.org/officeDocument/2006/relationships/hyperlink" Target="http://doc.qt.io/qt-5/qopenglwidget.html#details" TargetMode="External"/><Relationship Id="rId4" Type="http://schemas.openxmlformats.org/officeDocument/2006/relationships/hyperlink" Target="http://doc.qt.io/qt-5/windows-deployment.html" TargetMode="External"/><Relationship Id="rId9" Type="http://schemas.openxmlformats.org/officeDocument/2006/relationships/hyperlink" Target="http://doc.qt.io/qt-4.8/stylesheet.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stackoverflow.com/questions/2304863/how-to-write-a-good-read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stackoverflow.com/questions/18575656/with-qtoolbox-which-setting-to-have-page-be-only-its-content-siz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br>
              <a:rPr lang="en-US" dirty="0"/>
            </a:br>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dirty="0"/>
              <a:t>Project Status Document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64135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dirty="0"/>
              <a:t>Create an INSTALL text file if the process is involved…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25353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Functionality</a:t>
            </a:r>
          </a:p>
        </p:txBody>
      </p:sp>
      <p:sp>
        <p:nvSpPr>
          <p:cNvPr id="3" name="Content Placeholder 2"/>
          <p:cNvSpPr>
            <a:spLocks noGrp="1"/>
          </p:cNvSpPr>
          <p:nvPr>
            <p:ph idx="1"/>
          </p:nvPr>
        </p:nvSpPr>
        <p:spPr/>
        <p:txBody>
          <a:bodyPr>
            <a:normAutofit fontScale="70000" lnSpcReduction="20000"/>
          </a:bodyPr>
          <a:lstStyle/>
          <a:p>
            <a:r>
              <a:rPr lang="en-US" dirty="0"/>
              <a:t>Load a model of an RSO and its TLE into the program</a:t>
            </a:r>
          </a:p>
          <a:p>
            <a:r>
              <a:rPr lang="en-US" dirty="0"/>
              <a:t>Specify simulation parameters and render immediately (No photometry data generated) according to rotation/orientation parameters from the user</a:t>
            </a:r>
          </a:p>
          <a:p>
            <a:r>
              <a:rPr lang="en-US" dirty="0"/>
              <a:t>User can load an RSO, TLE, rotation/orientation, and time parameters and run a simulation to generate a photometry curve. This photometry curve can be viewed side-by-side with a rendering of the RSO to provide a means of visually correlating the data to the orientation of the RSO. </a:t>
            </a:r>
          </a:p>
          <a:p>
            <a:r>
              <a:rPr lang="en-US" dirty="0"/>
              <a:t>User can load an RSO model, TLE, and time-stamped photometry curve and the program will attempt to reconstruct the RSO’s orientation/rotation. It will produce a visual rendering of the RSO based on the input data.</a:t>
            </a:r>
          </a:p>
          <a:p>
            <a:r>
              <a:rPr lang="en-US" dirty="0"/>
              <a:t>Display a warning if Earth would be obstructing the view </a:t>
            </a:r>
          </a:p>
          <a:p>
            <a:r>
              <a:rPr lang="en-US" dirty="0"/>
              <a:t>Manual Mode: No data collection, just show real time graph and allow user to manipulate the attitude of the spacecraft and angle of light</a:t>
            </a:r>
          </a:p>
          <a:p>
            <a:r>
              <a:rPr lang="en-US" dirty="0"/>
              <a:t>Playback Mode: Save warnings in Sim Data, Output warnings to console during playback (e.g. View may be obstructed by earth or observation during day time)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82799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Controls List</a:t>
            </a:r>
          </a:p>
        </p:txBody>
      </p:sp>
      <p:sp>
        <p:nvSpPr>
          <p:cNvPr id="3" name="Content Placeholder 2"/>
          <p:cNvSpPr>
            <a:spLocks noGrp="1"/>
          </p:cNvSpPr>
          <p:nvPr>
            <p:ph idx="1"/>
          </p:nvPr>
        </p:nvSpPr>
        <p:spPr>
          <a:xfrm>
            <a:off x="838200" y="1302326"/>
            <a:ext cx="10515600" cy="5555674"/>
          </a:xfrm>
        </p:spPr>
        <p:txBody>
          <a:bodyPr>
            <a:normAutofit fontScale="47500" lnSpcReduction="20000"/>
          </a:bodyPr>
          <a:lstStyle/>
          <a:p>
            <a:pPr marL="0" indent="0">
              <a:buNone/>
            </a:pPr>
            <a:r>
              <a:rPr lang="en-US" dirty="0"/>
              <a:t>Use a Scrollable Area with a QT Toolbox? Use tabs as well if too much… Disabled invalid options based on settings using </a:t>
            </a:r>
            <a:r>
              <a:rPr lang="en-US" i="1" dirty="0" err="1"/>
              <a:t>setDisabled</a:t>
            </a:r>
            <a:r>
              <a:rPr lang="en-US" i="1" dirty="0"/>
              <a:t>(true)</a:t>
            </a:r>
            <a:endParaRPr lang="en-US" dirty="0"/>
          </a:p>
          <a:p>
            <a:r>
              <a:rPr lang="en-US" dirty="0"/>
              <a:t>General Commands (Not in a Tab/Toolbox, always available)</a:t>
            </a:r>
          </a:p>
          <a:p>
            <a:pPr lvl="1"/>
            <a:r>
              <a:rPr lang="en-US" dirty="0"/>
              <a:t>Run</a:t>
            </a:r>
          </a:p>
          <a:p>
            <a:pPr lvl="1"/>
            <a:r>
              <a:rPr lang="en-US" dirty="0"/>
              <a:t>Reset Camera</a:t>
            </a:r>
          </a:p>
          <a:p>
            <a:pPr lvl="1"/>
            <a:r>
              <a:rPr lang="en-US" dirty="0"/>
              <a:t>Stop</a:t>
            </a:r>
          </a:p>
          <a:p>
            <a:pPr lvl="1"/>
            <a:r>
              <a:rPr lang="en-US" dirty="0"/>
              <a:t>Exit</a:t>
            </a:r>
          </a:p>
          <a:p>
            <a:r>
              <a:rPr lang="en-US" dirty="0"/>
              <a:t>Settings</a:t>
            </a:r>
          </a:p>
          <a:p>
            <a:pPr lvl="1"/>
            <a:r>
              <a:rPr lang="en-US" dirty="0"/>
              <a:t>Playback Mode, Simulation Mode , Graph Mode, reconstruction mode (Generate attitude, or shape, or whatever…) (Radio Buttons)</a:t>
            </a:r>
          </a:p>
          <a:p>
            <a:pPr lvl="1"/>
            <a:r>
              <a:rPr lang="en-US" dirty="0"/>
              <a:t>OSCOM Mode, Photometry Mode (Radio Button Pair)</a:t>
            </a:r>
          </a:p>
          <a:p>
            <a:pPr lvl="1"/>
            <a:r>
              <a:rPr lang="en-US" dirty="0"/>
              <a:t>Real-Time, Back-End (Radio Button Pair)</a:t>
            </a:r>
          </a:p>
          <a:p>
            <a:pPr lvl="1"/>
            <a:r>
              <a:rPr lang="en-US" dirty="0"/>
              <a:t>Run From  Simulation Parameters or From Manual Settings (Radio Button Pair)</a:t>
            </a:r>
          </a:p>
          <a:p>
            <a:pPr lvl="1"/>
            <a:r>
              <a:rPr lang="en-US" dirty="0"/>
              <a:t>Allow User to move camera (Check box)</a:t>
            </a:r>
          </a:p>
          <a:p>
            <a:r>
              <a:rPr lang="en-US" dirty="0"/>
              <a:t>Run Parameters: </a:t>
            </a:r>
          </a:p>
          <a:p>
            <a:pPr lvl="1"/>
            <a:r>
              <a:rPr lang="en-US" dirty="0"/>
              <a:t>TLE (Paste in Line or satellite number in line or new window to search by name) </a:t>
            </a:r>
          </a:p>
          <a:p>
            <a:pPr lvl="1"/>
            <a:r>
              <a:rPr lang="en-US" dirty="0"/>
              <a:t>Observer Location (Geo Coordinates)</a:t>
            </a:r>
          </a:p>
          <a:p>
            <a:pPr lvl="1"/>
            <a:r>
              <a:rPr lang="en-US" dirty="0"/>
              <a:t>Time of observation J-Date (Have a widget for Date and time? And a line for Epoch entry)</a:t>
            </a:r>
          </a:p>
          <a:p>
            <a:pPr lvl="1"/>
            <a:r>
              <a:rPr lang="en-US" dirty="0"/>
              <a:t>Rotation vector/amount (Automatically fill when user rotates satellite)</a:t>
            </a:r>
          </a:p>
          <a:p>
            <a:pPr lvl="1"/>
            <a:r>
              <a:rPr lang="en-US" dirty="0"/>
              <a:t>Angular velocity (Vector/amount)</a:t>
            </a:r>
          </a:p>
          <a:p>
            <a:pPr lvl="1"/>
            <a:r>
              <a:rPr lang="en-US" dirty="0"/>
              <a:t>Light position (Manual setting when TLE and observer location not used)</a:t>
            </a:r>
          </a:p>
          <a:p>
            <a:pPr lvl="1"/>
            <a:r>
              <a:rPr lang="en-US" dirty="0"/>
              <a:t>Altitude (Manual Setting) (ALLOW MANUAL SETTINGS TO BE EDITABLE DURING A SIMULATION RUN) (Default position, slider in middle. Move left to increase altitude)</a:t>
            </a:r>
          </a:p>
          <a:p>
            <a:pPr lvl="1"/>
            <a:r>
              <a:rPr lang="en-US" dirty="0"/>
              <a:t>Pass Duration (No pass duration when manual. SIM DATA NOT RECORDED WHEN IN MANUAL MODE)</a:t>
            </a:r>
          </a:p>
          <a:p>
            <a:r>
              <a:rPr lang="en-US" dirty="0"/>
              <a:t>Playback Options – Autofill run parameters?</a:t>
            </a:r>
          </a:p>
          <a:p>
            <a:pPr lvl="1"/>
            <a:r>
              <a:rPr lang="en-US" dirty="0"/>
              <a:t>Load Simulation Data (Have a combo box at the data directory and a browse button)</a:t>
            </a:r>
          </a:p>
          <a:p>
            <a:pPr lvl="1"/>
            <a:r>
              <a:rPr lang="en-US" dirty="0"/>
              <a:t>Playback Speed (Slider)?</a:t>
            </a:r>
          </a:p>
          <a:p>
            <a:pPr lvl="1"/>
            <a:r>
              <a:rPr lang="en-US" dirty="0"/>
              <a:t>Start time (J-Date time or relative time in recording), end time (Slider with exact numbers below in J-Date and Relative)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18587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Controls List</a:t>
            </a:r>
          </a:p>
        </p:txBody>
      </p:sp>
      <p:sp>
        <p:nvSpPr>
          <p:cNvPr id="3" name="Content Placeholder 2"/>
          <p:cNvSpPr>
            <a:spLocks noGrp="1"/>
          </p:cNvSpPr>
          <p:nvPr>
            <p:ph idx="1"/>
          </p:nvPr>
        </p:nvSpPr>
        <p:spPr>
          <a:xfrm>
            <a:off x="838200" y="1302326"/>
            <a:ext cx="10515600" cy="5555674"/>
          </a:xfrm>
        </p:spPr>
        <p:txBody>
          <a:bodyPr>
            <a:normAutofit fontScale="70000" lnSpcReduction="20000"/>
          </a:bodyPr>
          <a:lstStyle/>
          <a:p>
            <a:r>
              <a:rPr lang="en-US" dirty="0"/>
              <a:t>Satellite Options</a:t>
            </a:r>
          </a:p>
          <a:p>
            <a:pPr lvl="1"/>
            <a:r>
              <a:rPr lang="en-US" dirty="0"/>
              <a:t>Satellite Selection (Combo Box) (Selects the folder name)</a:t>
            </a:r>
          </a:p>
          <a:p>
            <a:pPr lvl="1"/>
            <a:r>
              <a:rPr lang="en-US" dirty="0"/>
              <a:t>Configuration Selection (Combo Box) (Selects the configuration (model) within the folder)</a:t>
            </a:r>
          </a:p>
          <a:p>
            <a:pPr lvl="1"/>
            <a:r>
              <a:rPr lang="en-US" dirty="0"/>
              <a:t>AddSat button (Add configurations as well)</a:t>
            </a:r>
          </a:p>
          <a:p>
            <a:pPr lvl="1"/>
            <a:r>
              <a:rPr lang="en-US" dirty="0"/>
              <a:t>Add other config options as necessary…</a:t>
            </a:r>
          </a:p>
          <a:p>
            <a:pPr lvl="1"/>
            <a:r>
              <a:rPr lang="en-US" dirty="0"/>
              <a:t>Maintain info on the satellite number (for finding TLE) and other Stats in File! Display information about it</a:t>
            </a:r>
          </a:p>
          <a:p>
            <a:pPr lvl="1"/>
            <a:endParaRPr lang="en-US" dirty="0"/>
          </a:p>
          <a:p>
            <a:r>
              <a:rPr lang="en-US" dirty="0"/>
              <a:t>Graph Options</a:t>
            </a:r>
          </a:p>
          <a:p>
            <a:pPr lvl="1"/>
            <a:r>
              <a:rPr lang="en-US" dirty="0"/>
              <a:t>Select Data (Combo Box when in Graph Mode)</a:t>
            </a:r>
          </a:p>
          <a:p>
            <a:pPr lvl="1"/>
            <a:r>
              <a:rPr lang="en-US" dirty="0"/>
              <a:t>Set Scale Manually (Slider and numbers)</a:t>
            </a:r>
          </a:p>
          <a:p>
            <a:pPr lvl="1"/>
            <a:r>
              <a:rPr lang="en-US" dirty="0"/>
              <a:t>Hide Connecting Lines (Check Box)</a:t>
            </a:r>
          </a:p>
          <a:p>
            <a:pPr lvl="1"/>
            <a:r>
              <a:rPr lang="en-US" dirty="0"/>
              <a:t>Spline mode??</a:t>
            </a:r>
          </a:p>
          <a:p>
            <a:pPr lvl="1"/>
            <a:r>
              <a:rPr lang="en-US" dirty="0"/>
              <a:t>Add more as necessary</a:t>
            </a:r>
          </a:p>
          <a:p>
            <a:r>
              <a:rPr lang="en-US" dirty="0"/>
              <a:t>Reconstruction Settings</a:t>
            </a:r>
          </a:p>
          <a:p>
            <a:pPr lvl="1"/>
            <a:r>
              <a:rPr lang="en-US" dirty="0"/>
              <a:t>User Defined Satellite or shape estimation (Radio Buttons)</a:t>
            </a:r>
          </a:p>
          <a:p>
            <a:pPr lvl="1"/>
            <a:r>
              <a:rPr lang="en-US" dirty="0"/>
              <a:t>Load Simulation Data (Combo Box or Browse)</a:t>
            </a:r>
          </a:p>
          <a:p>
            <a:pPr lvl="1"/>
            <a:r>
              <a:rPr lang="en-US" dirty="0"/>
              <a:t>Start Time/End time (Default to entire simulation) (Slider and text)</a:t>
            </a:r>
          </a:p>
          <a:p>
            <a:r>
              <a:rPr lang="en-US" dirty="0"/>
              <a:t>Telescope Parameters</a:t>
            </a:r>
          </a:p>
          <a:p>
            <a:pPr lvl="1"/>
            <a:r>
              <a:rPr lang="en-US" dirty="0"/>
              <a:t>Worry about this later…. Magnification, Distortion Coefficients, aspect ratio, etc.</a:t>
            </a:r>
          </a:p>
          <a:p>
            <a:pPr lvl="1"/>
            <a:r>
              <a:rPr lang="en-US" dirty="0"/>
              <a:t>Sample Rate</a:t>
            </a:r>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301124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Design</a:t>
            </a:r>
          </a:p>
        </p:txBody>
      </p:sp>
      <p:sp>
        <p:nvSpPr>
          <p:cNvPr id="3" name="Content Placeholder 2"/>
          <p:cNvSpPr>
            <a:spLocks noGrp="1"/>
          </p:cNvSpPr>
          <p:nvPr>
            <p:ph idx="1"/>
          </p:nvPr>
        </p:nvSpPr>
        <p:spPr/>
        <p:txBody>
          <a:bodyPr>
            <a:normAutofit fontScale="85000" lnSpcReduction="20000"/>
          </a:bodyPr>
          <a:lstStyle/>
          <a:p>
            <a:r>
              <a:rPr lang="en-US" dirty="0"/>
              <a:t>QT GUI with an OpenGL Widget</a:t>
            </a:r>
          </a:p>
          <a:p>
            <a:r>
              <a:rPr lang="en-US" dirty="0"/>
              <a:t>Components:</a:t>
            </a:r>
          </a:p>
          <a:p>
            <a:pPr lvl="1"/>
            <a:r>
              <a:rPr lang="en-US" dirty="0"/>
              <a:t>OpenGL Widget</a:t>
            </a:r>
          </a:p>
          <a:p>
            <a:pPr lvl="1"/>
            <a:r>
              <a:rPr lang="en-US" dirty="0"/>
              <a:t>Tool Bar on Side</a:t>
            </a:r>
          </a:p>
          <a:p>
            <a:pPr lvl="1"/>
            <a:r>
              <a:rPr lang="en-US" dirty="0"/>
              <a:t>Output Console</a:t>
            </a:r>
          </a:p>
          <a:p>
            <a:pPr lvl="1"/>
            <a:r>
              <a:rPr lang="en-US" dirty="0"/>
              <a:t>Live Graph</a:t>
            </a:r>
          </a:p>
          <a:p>
            <a:pPr lvl="1"/>
            <a:r>
              <a:rPr lang="en-US" dirty="0"/>
              <a:t>Progress Bar for back-end simulations?</a:t>
            </a:r>
          </a:p>
          <a:p>
            <a:r>
              <a:rPr lang="en-US" dirty="0"/>
              <a:t>Resizable or not?</a:t>
            </a:r>
          </a:p>
          <a:p>
            <a:r>
              <a:rPr lang="en-US" dirty="0"/>
              <a:t>Aspect ratio needs to reflect that of the telescope</a:t>
            </a:r>
          </a:p>
          <a:p>
            <a:pPr lvl="1"/>
            <a:r>
              <a:rPr lang="en-US" dirty="0"/>
              <a:t>Window aspect ratio either needs to remain constant, or other parts of GUI need to expand (Expand the live graph?)</a:t>
            </a:r>
          </a:p>
          <a:p>
            <a:pPr lvl="1"/>
            <a:r>
              <a:rPr lang="en-US" dirty="0"/>
              <a:t>Keep GL viewport constant aspect ratio, keep menu bar same width. Resize Graph and console to fit window size.</a:t>
            </a:r>
          </a:p>
          <a:p>
            <a:r>
              <a:rPr lang="en-US" dirty="0"/>
              <a:t>Look into QT Tab Widgets for render modes?</a:t>
            </a:r>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1245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5333999" y="0"/>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2772697" y="0"/>
            <a:ext cx="2561302" cy="56535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0"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sp>
        <p:nvSpPr>
          <p:cNvPr id="17" name="Freeform: Shape 16">
            <a:extLst>
              <a:ext uri="{FF2B5EF4-FFF2-40B4-BE49-F238E27FC236}">
                <a16:creationId xmlns:a16="http://schemas.microsoft.com/office/drawing/2014/main" id="{51DA2A3B-F4ED-448F-9BBE-263EBA4A2A57}"/>
              </a:ext>
            </a:extLst>
          </p:cNvPr>
          <p:cNvSpPr/>
          <p:nvPr/>
        </p:nvSpPr>
        <p:spPr>
          <a:xfrm>
            <a:off x="2782529" y="1385192"/>
            <a:ext cx="2576052" cy="2508382"/>
          </a:xfrm>
          <a:custGeom>
            <a:avLst/>
            <a:gdLst>
              <a:gd name="connsiteX0" fmla="*/ 0 w 2576052"/>
              <a:gd name="connsiteY0" fmla="*/ 1839789 h 2508382"/>
              <a:gd name="connsiteX1" fmla="*/ 29497 w 2576052"/>
              <a:gd name="connsiteY1" fmla="*/ 1770963 h 2508382"/>
              <a:gd name="connsiteX2" fmla="*/ 49161 w 2576052"/>
              <a:gd name="connsiteY2" fmla="*/ 1741466 h 2508382"/>
              <a:gd name="connsiteX3" fmla="*/ 68826 w 2576052"/>
              <a:gd name="connsiteY3" fmla="*/ 1682473 h 2508382"/>
              <a:gd name="connsiteX4" fmla="*/ 108155 w 2576052"/>
              <a:gd name="connsiteY4" fmla="*/ 1613647 h 2508382"/>
              <a:gd name="connsiteX5" fmla="*/ 137652 w 2576052"/>
              <a:gd name="connsiteY5" fmla="*/ 1525156 h 2508382"/>
              <a:gd name="connsiteX6" fmla="*/ 147484 w 2576052"/>
              <a:gd name="connsiteY6" fmla="*/ 1495660 h 2508382"/>
              <a:gd name="connsiteX7" fmla="*/ 157316 w 2576052"/>
              <a:gd name="connsiteY7" fmla="*/ 1446498 h 2508382"/>
              <a:gd name="connsiteX8" fmla="*/ 176981 w 2576052"/>
              <a:gd name="connsiteY8" fmla="*/ 1259685 h 2508382"/>
              <a:gd name="connsiteX9" fmla="*/ 196645 w 2576052"/>
              <a:gd name="connsiteY9" fmla="*/ 1181027 h 2508382"/>
              <a:gd name="connsiteX10" fmla="*/ 216310 w 2576052"/>
              <a:gd name="connsiteY10" fmla="*/ 1151531 h 2508382"/>
              <a:gd name="connsiteX11" fmla="*/ 226142 w 2576052"/>
              <a:gd name="connsiteY11" fmla="*/ 1122034 h 2508382"/>
              <a:gd name="connsiteX12" fmla="*/ 235974 w 2576052"/>
              <a:gd name="connsiteY12" fmla="*/ 1063040 h 2508382"/>
              <a:gd name="connsiteX13" fmla="*/ 255639 w 2576052"/>
              <a:gd name="connsiteY13" fmla="*/ 1033543 h 2508382"/>
              <a:gd name="connsiteX14" fmla="*/ 285136 w 2576052"/>
              <a:gd name="connsiteY14" fmla="*/ 945053 h 2508382"/>
              <a:gd name="connsiteX15" fmla="*/ 294968 w 2576052"/>
              <a:gd name="connsiteY15" fmla="*/ 915556 h 2508382"/>
              <a:gd name="connsiteX16" fmla="*/ 304800 w 2576052"/>
              <a:gd name="connsiteY16" fmla="*/ 866395 h 2508382"/>
              <a:gd name="connsiteX17" fmla="*/ 344129 w 2576052"/>
              <a:gd name="connsiteY17" fmla="*/ 807402 h 2508382"/>
              <a:gd name="connsiteX18" fmla="*/ 393290 w 2576052"/>
              <a:gd name="connsiteY18" fmla="*/ 718911 h 2508382"/>
              <a:gd name="connsiteX19" fmla="*/ 422787 w 2576052"/>
              <a:gd name="connsiteY19" fmla="*/ 689414 h 2508382"/>
              <a:gd name="connsiteX20" fmla="*/ 471948 w 2576052"/>
              <a:gd name="connsiteY20" fmla="*/ 640253 h 2508382"/>
              <a:gd name="connsiteX21" fmla="*/ 491613 w 2576052"/>
              <a:gd name="connsiteY21" fmla="*/ 610756 h 2508382"/>
              <a:gd name="connsiteX22" fmla="*/ 550606 w 2576052"/>
              <a:gd name="connsiteY22" fmla="*/ 571427 h 2508382"/>
              <a:gd name="connsiteX23" fmla="*/ 639097 w 2576052"/>
              <a:gd name="connsiteY23" fmla="*/ 581260 h 2508382"/>
              <a:gd name="connsiteX24" fmla="*/ 727587 w 2576052"/>
              <a:gd name="connsiteY24" fmla="*/ 650085 h 2508382"/>
              <a:gd name="connsiteX25" fmla="*/ 757084 w 2576052"/>
              <a:gd name="connsiteY25" fmla="*/ 669750 h 2508382"/>
              <a:gd name="connsiteX26" fmla="*/ 816077 w 2576052"/>
              <a:gd name="connsiteY26" fmla="*/ 777905 h 2508382"/>
              <a:gd name="connsiteX27" fmla="*/ 835742 w 2576052"/>
              <a:gd name="connsiteY27" fmla="*/ 817234 h 2508382"/>
              <a:gd name="connsiteX28" fmla="*/ 835742 w 2576052"/>
              <a:gd name="connsiteY28" fmla="*/ 1122034 h 2508382"/>
              <a:gd name="connsiteX29" fmla="*/ 816077 w 2576052"/>
              <a:gd name="connsiteY29" fmla="*/ 1200692 h 2508382"/>
              <a:gd name="connsiteX30" fmla="*/ 806245 w 2576052"/>
              <a:gd name="connsiteY30" fmla="*/ 1269518 h 2508382"/>
              <a:gd name="connsiteX31" fmla="*/ 786581 w 2576052"/>
              <a:gd name="connsiteY31" fmla="*/ 1328511 h 2508382"/>
              <a:gd name="connsiteX32" fmla="*/ 796413 w 2576052"/>
              <a:gd name="connsiteY32" fmla="*/ 1475995 h 2508382"/>
              <a:gd name="connsiteX33" fmla="*/ 806245 w 2576052"/>
              <a:gd name="connsiteY33" fmla="*/ 1505492 h 2508382"/>
              <a:gd name="connsiteX34" fmla="*/ 816077 w 2576052"/>
              <a:gd name="connsiteY34" fmla="*/ 1544821 h 2508382"/>
              <a:gd name="connsiteX35" fmla="*/ 835742 w 2576052"/>
              <a:gd name="connsiteY35" fmla="*/ 1603814 h 2508382"/>
              <a:gd name="connsiteX36" fmla="*/ 845574 w 2576052"/>
              <a:gd name="connsiteY36" fmla="*/ 1652976 h 2508382"/>
              <a:gd name="connsiteX37" fmla="*/ 835742 w 2576052"/>
              <a:gd name="connsiteY37" fmla="*/ 1859453 h 2508382"/>
              <a:gd name="connsiteX38" fmla="*/ 825910 w 2576052"/>
              <a:gd name="connsiteY38" fmla="*/ 2006937 h 2508382"/>
              <a:gd name="connsiteX39" fmla="*/ 835742 w 2576052"/>
              <a:gd name="connsiteY39" fmla="*/ 2144589 h 2508382"/>
              <a:gd name="connsiteX40" fmla="*/ 855406 w 2576052"/>
              <a:gd name="connsiteY40" fmla="*/ 2203582 h 2508382"/>
              <a:gd name="connsiteX41" fmla="*/ 865239 w 2576052"/>
              <a:gd name="connsiteY41" fmla="*/ 2242911 h 2508382"/>
              <a:gd name="connsiteX42" fmla="*/ 875071 w 2576052"/>
              <a:gd name="connsiteY42" fmla="*/ 2272408 h 2508382"/>
              <a:gd name="connsiteX43" fmla="*/ 884903 w 2576052"/>
              <a:gd name="connsiteY43" fmla="*/ 2321569 h 2508382"/>
              <a:gd name="connsiteX44" fmla="*/ 904568 w 2576052"/>
              <a:gd name="connsiteY44" fmla="*/ 2370731 h 2508382"/>
              <a:gd name="connsiteX45" fmla="*/ 914400 w 2576052"/>
              <a:gd name="connsiteY45" fmla="*/ 2400227 h 2508382"/>
              <a:gd name="connsiteX46" fmla="*/ 983226 w 2576052"/>
              <a:gd name="connsiteY46" fmla="*/ 2488718 h 2508382"/>
              <a:gd name="connsiteX47" fmla="*/ 1012723 w 2576052"/>
              <a:gd name="connsiteY47" fmla="*/ 2508382 h 2508382"/>
              <a:gd name="connsiteX48" fmla="*/ 1120877 w 2576052"/>
              <a:gd name="connsiteY48" fmla="*/ 2459221 h 2508382"/>
              <a:gd name="connsiteX49" fmla="*/ 1140542 w 2576052"/>
              <a:gd name="connsiteY49" fmla="*/ 2429724 h 2508382"/>
              <a:gd name="connsiteX50" fmla="*/ 1179871 w 2576052"/>
              <a:gd name="connsiteY50" fmla="*/ 2400227 h 2508382"/>
              <a:gd name="connsiteX51" fmla="*/ 1189703 w 2576052"/>
              <a:gd name="connsiteY51" fmla="*/ 2370731 h 2508382"/>
              <a:gd name="connsiteX52" fmla="*/ 1229032 w 2576052"/>
              <a:gd name="connsiteY52" fmla="*/ 2292073 h 2508382"/>
              <a:gd name="connsiteX53" fmla="*/ 1248697 w 2576052"/>
              <a:gd name="connsiteY53" fmla="*/ 2233079 h 2508382"/>
              <a:gd name="connsiteX54" fmla="*/ 1268361 w 2576052"/>
              <a:gd name="connsiteY54" fmla="*/ 2193750 h 2508382"/>
              <a:gd name="connsiteX55" fmla="*/ 1297858 w 2576052"/>
              <a:gd name="connsiteY55" fmla="*/ 2105260 h 2508382"/>
              <a:gd name="connsiteX56" fmla="*/ 1317523 w 2576052"/>
              <a:gd name="connsiteY56" fmla="*/ 2006937 h 2508382"/>
              <a:gd name="connsiteX57" fmla="*/ 1327355 w 2576052"/>
              <a:gd name="connsiteY57" fmla="*/ 1957776 h 2508382"/>
              <a:gd name="connsiteX58" fmla="*/ 1347019 w 2576052"/>
              <a:gd name="connsiteY58" fmla="*/ 1898782 h 2508382"/>
              <a:gd name="connsiteX59" fmla="*/ 1366684 w 2576052"/>
              <a:gd name="connsiteY59" fmla="*/ 1751298 h 2508382"/>
              <a:gd name="connsiteX60" fmla="*/ 1376516 w 2576052"/>
              <a:gd name="connsiteY60" fmla="*/ 1702137 h 2508382"/>
              <a:gd name="connsiteX61" fmla="*/ 1406013 w 2576052"/>
              <a:gd name="connsiteY61" fmla="*/ 1593982 h 2508382"/>
              <a:gd name="connsiteX62" fmla="*/ 1406013 w 2576052"/>
              <a:gd name="connsiteY62" fmla="*/ 1289182 h 2508382"/>
              <a:gd name="connsiteX63" fmla="*/ 1366684 w 2576052"/>
              <a:gd name="connsiteY63" fmla="*/ 1230189 h 2508382"/>
              <a:gd name="connsiteX64" fmla="*/ 1356852 w 2576052"/>
              <a:gd name="connsiteY64" fmla="*/ 1141698 h 2508382"/>
              <a:gd name="connsiteX65" fmla="*/ 1347019 w 2576052"/>
              <a:gd name="connsiteY65" fmla="*/ 1112202 h 2508382"/>
              <a:gd name="connsiteX66" fmla="*/ 1337187 w 2576052"/>
              <a:gd name="connsiteY66" fmla="*/ 1072873 h 2508382"/>
              <a:gd name="connsiteX67" fmla="*/ 1317523 w 2576052"/>
              <a:gd name="connsiteY67" fmla="*/ 984382 h 2508382"/>
              <a:gd name="connsiteX68" fmla="*/ 1307690 w 2576052"/>
              <a:gd name="connsiteY68" fmla="*/ 905724 h 2508382"/>
              <a:gd name="connsiteX69" fmla="*/ 1288026 w 2576052"/>
              <a:gd name="connsiteY69" fmla="*/ 846731 h 2508382"/>
              <a:gd name="connsiteX70" fmla="*/ 1288026 w 2576052"/>
              <a:gd name="connsiteY70" fmla="*/ 374782 h 2508382"/>
              <a:gd name="connsiteX71" fmla="*/ 1307690 w 2576052"/>
              <a:gd name="connsiteY71" fmla="*/ 315789 h 2508382"/>
              <a:gd name="connsiteX72" fmla="*/ 1366684 w 2576052"/>
              <a:gd name="connsiteY72" fmla="*/ 227298 h 2508382"/>
              <a:gd name="connsiteX73" fmla="*/ 1386348 w 2576052"/>
              <a:gd name="connsiteY73" fmla="*/ 197802 h 2508382"/>
              <a:gd name="connsiteX74" fmla="*/ 1415845 w 2576052"/>
              <a:gd name="connsiteY74" fmla="*/ 168305 h 2508382"/>
              <a:gd name="connsiteX75" fmla="*/ 1435510 w 2576052"/>
              <a:gd name="connsiteY75" fmla="*/ 109311 h 2508382"/>
              <a:gd name="connsiteX76" fmla="*/ 1455174 w 2576052"/>
              <a:gd name="connsiteY76" fmla="*/ 79814 h 2508382"/>
              <a:gd name="connsiteX77" fmla="*/ 1514168 w 2576052"/>
              <a:gd name="connsiteY77" fmla="*/ 30653 h 2508382"/>
              <a:gd name="connsiteX78" fmla="*/ 1543665 w 2576052"/>
              <a:gd name="connsiteY78" fmla="*/ 20821 h 2508382"/>
              <a:gd name="connsiteX79" fmla="*/ 1573161 w 2576052"/>
              <a:gd name="connsiteY79" fmla="*/ 1156 h 2508382"/>
              <a:gd name="connsiteX80" fmla="*/ 1730477 w 2576052"/>
              <a:gd name="connsiteY80" fmla="*/ 10989 h 2508382"/>
              <a:gd name="connsiteX81" fmla="*/ 1759974 w 2576052"/>
              <a:gd name="connsiteY81" fmla="*/ 40485 h 2508382"/>
              <a:gd name="connsiteX82" fmla="*/ 1789471 w 2576052"/>
              <a:gd name="connsiteY82" fmla="*/ 60150 h 2508382"/>
              <a:gd name="connsiteX83" fmla="*/ 1848465 w 2576052"/>
              <a:gd name="connsiteY83" fmla="*/ 119143 h 2508382"/>
              <a:gd name="connsiteX84" fmla="*/ 1887794 w 2576052"/>
              <a:gd name="connsiteY84" fmla="*/ 217466 h 2508382"/>
              <a:gd name="connsiteX85" fmla="*/ 1907458 w 2576052"/>
              <a:gd name="connsiteY85" fmla="*/ 266627 h 2508382"/>
              <a:gd name="connsiteX86" fmla="*/ 1897626 w 2576052"/>
              <a:gd name="connsiteY86" fmla="*/ 473105 h 2508382"/>
              <a:gd name="connsiteX87" fmla="*/ 1907458 w 2576052"/>
              <a:gd name="connsiteY87" fmla="*/ 581260 h 2508382"/>
              <a:gd name="connsiteX88" fmla="*/ 1917290 w 2576052"/>
              <a:gd name="connsiteY88" fmla="*/ 610756 h 2508382"/>
              <a:gd name="connsiteX89" fmla="*/ 1927123 w 2576052"/>
              <a:gd name="connsiteY89" fmla="*/ 669750 h 2508382"/>
              <a:gd name="connsiteX90" fmla="*/ 1946787 w 2576052"/>
              <a:gd name="connsiteY90" fmla="*/ 964718 h 2508382"/>
              <a:gd name="connsiteX91" fmla="*/ 1976284 w 2576052"/>
              <a:gd name="connsiteY91" fmla="*/ 1063040 h 2508382"/>
              <a:gd name="connsiteX92" fmla="*/ 1986116 w 2576052"/>
              <a:gd name="connsiteY92" fmla="*/ 1102369 h 2508382"/>
              <a:gd name="connsiteX93" fmla="*/ 1995948 w 2576052"/>
              <a:gd name="connsiteY93" fmla="*/ 1151531 h 2508382"/>
              <a:gd name="connsiteX94" fmla="*/ 2035277 w 2576052"/>
              <a:gd name="connsiteY94" fmla="*/ 1240021 h 2508382"/>
              <a:gd name="connsiteX95" fmla="*/ 2054942 w 2576052"/>
              <a:gd name="connsiteY95" fmla="*/ 1299014 h 2508382"/>
              <a:gd name="connsiteX96" fmla="*/ 2064774 w 2576052"/>
              <a:gd name="connsiteY96" fmla="*/ 1328511 h 2508382"/>
              <a:gd name="connsiteX97" fmla="*/ 2084439 w 2576052"/>
              <a:gd name="connsiteY97" fmla="*/ 1358008 h 2508382"/>
              <a:gd name="connsiteX98" fmla="*/ 2123768 w 2576052"/>
              <a:gd name="connsiteY98" fmla="*/ 1407169 h 2508382"/>
              <a:gd name="connsiteX99" fmla="*/ 2163097 w 2576052"/>
              <a:gd name="connsiteY99" fmla="*/ 1466163 h 2508382"/>
              <a:gd name="connsiteX100" fmla="*/ 2182761 w 2576052"/>
              <a:gd name="connsiteY100" fmla="*/ 1495660 h 2508382"/>
              <a:gd name="connsiteX101" fmla="*/ 2192594 w 2576052"/>
              <a:gd name="connsiteY101" fmla="*/ 1525156 h 2508382"/>
              <a:gd name="connsiteX102" fmla="*/ 2281084 w 2576052"/>
              <a:gd name="connsiteY102" fmla="*/ 1574318 h 2508382"/>
              <a:gd name="connsiteX103" fmla="*/ 2340077 w 2576052"/>
              <a:gd name="connsiteY103" fmla="*/ 1564485 h 2508382"/>
              <a:gd name="connsiteX104" fmla="*/ 2399071 w 2576052"/>
              <a:gd name="connsiteY104" fmla="*/ 1544821 h 2508382"/>
              <a:gd name="connsiteX105" fmla="*/ 2418736 w 2576052"/>
              <a:gd name="connsiteY105" fmla="*/ 1515324 h 2508382"/>
              <a:gd name="connsiteX106" fmla="*/ 2448232 w 2576052"/>
              <a:gd name="connsiteY106" fmla="*/ 1495660 h 2508382"/>
              <a:gd name="connsiteX107" fmla="*/ 2487561 w 2576052"/>
              <a:gd name="connsiteY107" fmla="*/ 1446498 h 2508382"/>
              <a:gd name="connsiteX108" fmla="*/ 2526890 w 2576052"/>
              <a:gd name="connsiteY108" fmla="*/ 1387505 h 2508382"/>
              <a:gd name="connsiteX109" fmla="*/ 2536723 w 2576052"/>
              <a:gd name="connsiteY109" fmla="*/ 1358008 h 2508382"/>
              <a:gd name="connsiteX110" fmla="*/ 2576052 w 2576052"/>
              <a:gd name="connsiteY110" fmla="*/ 1338343 h 25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76052" h="2508382">
                <a:moveTo>
                  <a:pt x="0" y="1839789"/>
                </a:moveTo>
                <a:cubicBezTo>
                  <a:pt x="9832" y="1816847"/>
                  <a:pt x="18335" y="1793288"/>
                  <a:pt x="29497" y="1770963"/>
                </a:cubicBezTo>
                <a:cubicBezTo>
                  <a:pt x="34782" y="1760394"/>
                  <a:pt x="44362" y="1752264"/>
                  <a:pt x="49161" y="1741466"/>
                </a:cubicBezTo>
                <a:cubicBezTo>
                  <a:pt x="57579" y="1722524"/>
                  <a:pt x="59556" y="1701013"/>
                  <a:pt x="68826" y="1682473"/>
                </a:cubicBezTo>
                <a:cubicBezTo>
                  <a:pt x="93774" y="1632574"/>
                  <a:pt x="80359" y="1655338"/>
                  <a:pt x="108155" y="1613647"/>
                </a:cubicBezTo>
                <a:lnTo>
                  <a:pt x="137652" y="1525156"/>
                </a:lnTo>
                <a:cubicBezTo>
                  <a:pt x="140929" y="1515324"/>
                  <a:pt x="145452" y="1505823"/>
                  <a:pt x="147484" y="1495660"/>
                </a:cubicBezTo>
                <a:lnTo>
                  <a:pt x="157316" y="1446498"/>
                </a:lnTo>
                <a:cubicBezTo>
                  <a:pt x="164761" y="1342265"/>
                  <a:pt x="159426" y="1335758"/>
                  <a:pt x="176981" y="1259685"/>
                </a:cubicBezTo>
                <a:cubicBezTo>
                  <a:pt x="183058" y="1233351"/>
                  <a:pt x="181653" y="1203514"/>
                  <a:pt x="196645" y="1181027"/>
                </a:cubicBezTo>
                <a:lnTo>
                  <a:pt x="216310" y="1151531"/>
                </a:lnTo>
                <a:cubicBezTo>
                  <a:pt x="219587" y="1141699"/>
                  <a:pt x="223894" y="1132151"/>
                  <a:pt x="226142" y="1122034"/>
                </a:cubicBezTo>
                <a:cubicBezTo>
                  <a:pt x="230467" y="1102573"/>
                  <a:pt x="229670" y="1081953"/>
                  <a:pt x="235974" y="1063040"/>
                </a:cubicBezTo>
                <a:cubicBezTo>
                  <a:pt x="239711" y="1051829"/>
                  <a:pt x="249084" y="1043375"/>
                  <a:pt x="255639" y="1033543"/>
                </a:cubicBezTo>
                <a:lnTo>
                  <a:pt x="285136" y="945053"/>
                </a:lnTo>
                <a:cubicBezTo>
                  <a:pt x="288413" y="935221"/>
                  <a:pt x="292935" y="925719"/>
                  <a:pt x="294968" y="915556"/>
                </a:cubicBezTo>
                <a:cubicBezTo>
                  <a:pt x="298245" y="899169"/>
                  <a:pt x="297885" y="881609"/>
                  <a:pt x="304800" y="866395"/>
                </a:cubicBezTo>
                <a:cubicBezTo>
                  <a:pt x="314580" y="844880"/>
                  <a:pt x="344129" y="807402"/>
                  <a:pt x="344129" y="807402"/>
                </a:cubicBezTo>
                <a:cubicBezTo>
                  <a:pt x="356493" y="770310"/>
                  <a:pt x="359481" y="752720"/>
                  <a:pt x="393290" y="718911"/>
                </a:cubicBezTo>
                <a:cubicBezTo>
                  <a:pt x="403122" y="709079"/>
                  <a:pt x="413885" y="700096"/>
                  <a:pt x="422787" y="689414"/>
                </a:cubicBezTo>
                <a:cubicBezTo>
                  <a:pt x="463755" y="640253"/>
                  <a:pt x="417872" y="676306"/>
                  <a:pt x="471948" y="640253"/>
                </a:cubicBezTo>
                <a:cubicBezTo>
                  <a:pt x="478503" y="630421"/>
                  <a:pt x="482720" y="618538"/>
                  <a:pt x="491613" y="610756"/>
                </a:cubicBezTo>
                <a:cubicBezTo>
                  <a:pt x="509399" y="595193"/>
                  <a:pt x="550606" y="571427"/>
                  <a:pt x="550606" y="571427"/>
                </a:cubicBezTo>
                <a:cubicBezTo>
                  <a:pt x="580103" y="574705"/>
                  <a:pt x="610941" y="571875"/>
                  <a:pt x="639097" y="581260"/>
                </a:cubicBezTo>
                <a:cubicBezTo>
                  <a:pt x="688793" y="597826"/>
                  <a:pt x="693655" y="621808"/>
                  <a:pt x="727587" y="650085"/>
                </a:cubicBezTo>
                <a:cubicBezTo>
                  <a:pt x="736665" y="657650"/>
                  <a:pt x="747252" y="663195"/>
                  <a:pt x="757084" y="669750"/>
                </a:cubicBezTo>
                <a:cubicBezTo>
                  <a:pt x="793009" y="723639"/>
                  <a:pt x="771462" y="688675"/>
                  <a:pt x="816077" y="777905"/>
                </a:cubicBezTo>
                <a:lnTo>
                  <a:pt x="835742" y="817234"/>
                </a:lnTo>
                <a:cubicBezTo>
                  <a:pt x="866183" y="939001"/>
                  <a:pt x="851757" y="865790"/>
                  <a:pt x="835742" y="1122034"/>
                </a:cubicBezTo>
                <a:cubicBezTo>
                  <a:pt x="833916" y="1151243"/>
                  <a:pt x="824969" y="1174018"/>
                  <a:pt x="816077" y="1200692"/>
                </a:cubicBezTo>
                <a:cubicBezTo>
                  <a:pt x="812800" y="1223634"/>
                  <a:pt x="811456" y="1246937"/>
                  <a:pt x="806245" y="1269518"/>
                </a:cubicBezTo>
                <a:cubicBezTo>
                  <a:pt x="801584" y="1289715"/>
                  <a:pt x="786581" y="1328511"/>
                  <a:pt x="786581" y="1328511"/>
                </a:cubicBezTo>
                <a:cubicBezTo>
                  <a:pt x="789858" y="1377672"/>
                  <a:pt x="790972" y="1427026"/>
                  <a:pt x="796413" y="1475995"/>
                </a:cubicBezTo>
                <a:cubicBezTo>
                  <a:pt x="797557" y="1486296"/>
                  <a:pt x="803398" y="1495527"/>
                  <a:pt x="806245" y="1505492"/>
                </a:cubicBezTo>
                <a:cubicBezTo>
                  <a:pt x="809957" y="1518485"/>
                  <a:pt x="812194" y="1531878"/>
                  <a:pt x="816077" y="1544821"/>
                </a:cubicBezTo>
                <a:cubicBezTo>
                  <a:pt x="822033" y="1564675"/>
                  <a:pt x="831677" y="1583488"/>
                  <a:pt x="835742" y="1603814"/>
                </a:cubicBezTo>
                <a:lnTo>
                  <a:pt x="845574" y="1652976"/>
                </a:lnTo>
                <a:cubicBezTo>
                  <a:pt x="842297" y="1721802"/>
                  <a:pt x="839564" y="1790655"/>
                  <a:pt x="835742" y="1859453"/>
                </a:cubicBezTo>
                <a:cubicBezTo>
                  <a:pt x="833009" y="1908648"/>
                  <a:pt x="825910" y="1957667"/>
                  <a:pt x="825910" y="2006937"/>
                </a:cubicBezTo>
                <a:cubicBezTo>
                  <a:pt x="825910" y="2052938"/>
                  <a:pt x="828918" y="2099097"/>
                  <a:pt x="835742" y="2144589"/>
                </a:cubicBezTo>
                <a:cubicBezTo>
                  <a:pt x="838817" y="2165088"/>
                  <a:pt x="850378" y="2183473"/>
                  <a:pt x="855406" y="2203582"/>
                </a:cubicBezTo>
                <a:cubicBezTo>
                  <a:pt x="858684" y="2216692"/>
                  <a:pt x="861527" y="2229918"/>
                  <a:pt x="865239" y="2242911"/>
                </a:cubicBezTo>
                <a:cubicBezTo>
                  <a:pt x="868086" y="2252876"/>
                  <a:pt x="872557" y="2262353"/>
                  <a:pt x="875071" y="2272408"/>
                </a:cubicBezTo>
                <a:cubicBezTo>
                  <a:pt x="879124" y="2288621"/>
                  <a:pt x="880101" y="2305562"/>
                  <a:pt x="884903" y="2321569"/>
                </a:cubicBezTo>
                <a:cubicBezTo>
                  <a:pt x="889975" y="2338474"/>
                  <a:pt x="898371" y="2354205"/>
                  <a:pt x="904568" y="2370731"/>
                </a:cubicBezTo>
                <a:cubicBezTo>
                  <a:pt x="908207" y="2380435"/>
                  <a:pt x="909367" y="2391167"/>
                  <a:pt x="914400" y="2400227"/>
                </a:cubicBezTo>
                <a:cubicBezTo>
                  <a:pt x="933301" y="2434250"/>
                  <a:pt x="953574" y="2464008"/>
                  <a:pt x="983226" y="2488718"/>
                </a:cubicBezTo>
                <a:cubicBezTo>
                  <a:pt x="992304" y="2496283"/>
                  <a:pt x="1002891" y="2501827"/>
                  <a:pt x="1012723" y="2508382"/>
                </a:cubicBezTo>
                <a:cubicBezTo>
                  <a:pt x="1054207" y="2494554"/>
                  <a:pt x="1086800" y="2488430"/>
                  <a:pt x="1120877" y="2459221"/>
                </a:cubicBezTo>
                <a:cubicBezTo>
                  <a:pt x="1129849" y="2451531"/>
                  <a:pt x="1132186" y="2438080"/>
                  <a:pt x="1140542" y="2429724"/>
                </a:cubicBezTo>
                <a:cubicBezTo>
                  <a:pt x="1152129" y="2418137"/>
                  <a:pt x="1166761" y="2410059"/>
                  <a:pt x="1179871" y="2400227"/>
                </a:cubicBezTo>
                <a:cubicBezTo>
                  <a:pt x="1183148" y="2390395"/>
                  <a:pt x="1185414" y="2380166"/>
                  <a:pt x="1189703" y="2370731"/>
                </a:cubicBezTo>
                <a:cubicBezTo>
                  <a:pt x="1201833" y="2344044"/>
                  <a:pt x="1219762" y="2319883"/>
                  <a:pt x="1229032" y="2292073"/>
                </a:cubicBezTo>
                <a:cubicBezTo>
                  <a:pt x="1235587" y="2272408"/>
                  <a:pt x="1239427" y="2251619"/>
                  <a:pt x="1248697" y="2233079"/>
                </a:cubicBezTo>
                <a:cubicBezTo>
                  <a:pt x="1255252" y="2219969"/>
                  <a:pt x="1263099" y="2207430"/>
                  <a:pt x="1268361" y="2193750"/>
                </a:cubicBezTo>
                <a:cubicBezTo>
                  <a:pt x="1279522" y="2164730"/>
                  <a:pt x="1297858" y="2105260"/>
                  <a:pt x="1297858" y="2105260"/>
                </a:cubicBezTo>
                <a:cubicBezTo>
                  <a:pt x="1317126" y="1989649"/>
                  <a:pt x="1297964" y="2094949"/>
                  <a:pt x="1317523" y="2006937"/>
                </a:cubicBezTo>
                <a:cubicBezTo>
                  <a:pt x="1321148" y="1990623"/>
                  <a:pt x="1322958" y="1973899"/>
                  <a:pt x="1327355" y="1957776"/>
                </a:cubicBezTo>
                <a:cubicBezTo>
                  <a:pt x="1332809" y="1937778"/>
                  <a:pt x="1347019" y="1898782"/>
                  <a:pt x="1347019" y="1898782"/>
                </a:cubicBezTo>
                <a:cubicBezTo>
                  <a:pt x="1351988" y="1859033"/>
                  <a:pt x="1359903" y="1791988"/>
                  <a:pt x="1366684" y="1751298"/>
                </a:cubicBezTo>
                <a:cubicBezTo>
                  <a:pt x="1369431" y="1734814"/>
                  <a:pt x="1372119" y="1718260"/>
                  <a:pt x="1376516" y="1702137"/>
                </a:cubicBezTo>
                <a:cubicBezTo>
                  <a:pt x="1413940" y="1564917"/>
                  <a:pt x="1382059" y="1713754"/>
                  <a:pt x="1406013" y="1593982"/>
                </a:cubicBezTo>
                <a:cubicBezTo>
                  <a:pt x="1413832" y="1492334"/>
                  <a:pt x="1427264" y="1391189"/>
                  <a:pt x="1406013" y="1289182"/>
                </a:cubicBezTo>
                <a:cubicBezTo>
                  <a:pt x="1401193" y="1266045"/>
                  <a:pt x="1366684" y="1230189"/>
                  <a:pt x="1366684" y="1230189"/>
                </a:cubicBezTo>
                <a:cubicBezTo>
                  <a:pt x="1363407" y="1200692"/>
                  <a:pt x="1361731" y="1170973"/>
                  <a:pt x="1356852" y="1141698"/>
                </a:cubicBezTo>
                <a:cubicBezTo>
                  <a:pt x="1355148" y="1131475"/>
                  <a:pt x="1349866" y="1122167"/>
                  <a:pt x="1347019" y="1112202"/>
                </a:cubicBezTo>
                <a:cubicBezTo>
                  <a:pt x="1343307" y="1099209"/>
                  <a:pt x="1339837" y="1086124"/>
                  <a:pt x="1337187" y="1072873"/>
                </a:cubicBezTo>
                <a:cubicBezTo>
                  <a:pt x="1319883" y="986351"/>
                  <a:pt x="1336658" y="1041788"/>
                  <a:pt x="1317523" y="984382"/>
                </a:cubicBezTo>
                <a:cubicBezTo>
                  <a:pt x="1314245" y="958163"/>
                  <a:pt x="1313227" y="931561"/>
                  <a:pt x="1307690" y="905724"/>
                </a:cubicBezTo>
                <a:cubicBezTo>
                  <a:pt x="1303347" y="885456"/>
                  <a:pt x="1288026" y="846731"/>
                  <a:pt x="1288026" y="846731"/>
                </a:cubicBezTo>
                <a:cubicBezTo>
                  <a:pt x="1270098" y="649515"/>
                  <a:pt x="1267544" y="668367"/>
                  <a:pt x="1288026" y="374782"/>
                </a:cubicBezTo>
                <a:cubicBezTo>
                  <a:pt x="1289469" y="354104"/>
                  <a:pt x="1296192" y="333036"/>
                  <a:pt x="1307690" y="315789"/>
                </a:cubicBezTo>
                <a:lnTo>
                  <a:pt x="1366684" y="227298"/>
                </a:lnTo>
                <a:cubicBezTo>
                  <a:pt x="1373239" y="217466"/>
                  <a:pt x="1377992" y="206158"/>
                  <a:pt x="1386348" y="197802"/>
                </a:cubicBezTo>
                <a:lnTo>
                  <a:pt x="1415845" y="168305"/>
                </a:lnTo>
                <a:cubicBezTo>
                  <a:pt x="1422400" y="148640"/>
                  <a:pt x="1424012" y="126558"/>
                  <a:pt x="1435510" y="109311"/>
                </a:cubicBezTo>
                <a:cubicBezTo>
                  <a:pt x="1442065" y="99479"/>
                  <a:pt x="1447609" y="88892"/>
                  <a:pt x="1455174" y="79814"/>
                </a:cubicBezTo>
                <a:cubicBezTo>
                  <a:pt x="1470704" y="61178"/>
                  <a:pt x="1492073" y="41701"/>
                  <a:pt x="1514168" y="30653"/>
                </a:cubicBezTo>
                <a:cubicBezTo>
                  <a:pt x="1523438" y="26018"/>
                  <a:pt x="1533833" y="24098"/>
                  <a:pt x="1543665" y="20821"/>
                </a:cubicBezTo>
                <a:cubicBezTo>
                  <a:pt x="1553497" y="14266"/>
                  <a:pt x="1561361" y="1777"/>
                  <a:pt x="1573161" y="1156"/>
                </a:cubicBezTo>
                <a:cubicBezTo>
                  <a:pt x="1625629" y="-1605"/>
                  <a:pt x="1679063" y="165"/>
                  <a:pt x="1730477" y="10989"/>
                </a:cubicBezTo>
                <a:cubicBezTo>
                  <a:pt x="1744084" y="13854"/>
                  <a:pt x="1749292" y="31583"/>
                  <a:pt x="1759974" y="40485"/>
                </a:cubicBezTo>
                <a:cubicBezTo>
                  <a:pt x="1769052" y="48050"/>
                  <a:pt x="1781115" y="51794"/>
                  <a:pt x="1789471" y="60150"/>
                </a:cubicBezTo>
                <a:cubicBezTo>
                  <a:pt x="1862642" y="133321"/>
                  <a:pt x="1778952" y="72803"/>
                  <a:pt x="1848465" y="119143"/>
                </a:cubicBezTo>
                <a:lnTo>
                  <a:pt x="1887794" y="217466"/>
                </a:lnTo>
                <a:lnTo>
                  <a:pt x="1907458" y="266627"/>
                </a:lnTo>
                <a:cubicBezTo>
                  <a:pt x="1904181" y="335453"/>
                  <a:pt x="1897626" y="404201"/>
                  <a:pt x="1897626" y="473105"/>
                </a:cubicBezTo>
                <a:cubicBezTo>
                  <a:pt x="1897626" y="509305"/>
                  <a:pt x="1902339" y="545423"/>
                  <a:pt x="1907458" y="581260"/>
                </a:cubicBezTo>
                <a:cubicBezTo>
                  <a:pt x="1908924" y="591520"/>
                  <a:pt x="1915042" y="600639"/>
                  <a:pt x="1917290" y="610756"/>
                </a:cubicBezTo>
                <a:cubicBezTo>
                  <a:pt x="1921615" y="630217"/>
                  <a:pt x="1923845" y="650085"/>
                  <a:pt x="1927123" y="669750"/>
                </a:cubicBezTo>
                <a:cubicBezTo>
                  <a:pt x="1931741" y="771347"/>
                  <a:pt x="1930351" y="866098"/>
                  <a:pt x="1946787" y="964718"/>
                </a:cubicBezTo>
                <a:cubicBezTo>
                  <a:pt x="1954591" y="1011545"/>
                  <a:pt x="1963167" y="1010571"/>
                  <a:pt x="1976284" y="1063040"/>
                </a:cubicBezTo>
                <a:cubicBezTo>
                  <a:pt x="1979561" y="1076150"/>
                  <a:pt x="1983185" y="1089178"/>
                  <a:pt x="1986116" y="1102369"/>
                </a:cubicBezTo>
                <a:cubicBezTo>
                  <a:pt x="1989741" y="1118683"/>
                  <a:pt x="1991146" y="1135524"/>
                  <a:pt x="1995948" y="1151531"/>
                </a:cubicBezTo>
                <a:cubicBezTo>
                  <a:pt x="2015853" y="1217882"/>
                  <a:pt x="2012041" y="1181932"/>
                  <a:pt x="2035277" y="1240021"/>
                </a:cubicBezTo>
                <a:cubicBezTo>
                  <a:pt x="2042975" y="1259267"/>
                  <a:pt x="2048387" y="1279350"/>
                  <a:pt x="2054942" y="1299014"/>
                </a:cubicBezTo>
                <a:cubicBezTo>
                  <a:pt x="2058219" y="1308846"/>
                  <a:pt x="2059025" y="1319888"/>
                  <a:pt x="2064774" y="1328511"/>
                </a:cubicBezTo>
                <a:lnTo>
                  <a:pt x="2084439" y="1358008"/>
                </a:lnTo>
                <a:cubicBezTo>
                  <a:pt x="2106580" y="1424435"/>
                  <a:pt x="2075873" y="1352432"/>
                  <a:pt x="2123768" y="1407169"/>
                </a:cubicBezTo>
                <a:cubicBezTo>
                  <a:pt x="2139331" y="1424955"/>
                  <a:pt x="2149987" y="1446498"/>
                  <a:pt x="2163097" y="1466163"/>
                </a:cubicBezTo>
                <a:cubicBezTo>
                  <a:pt x="2169652" y="1475995"/>
                  <a:pt x="2179024" y="1484450"/>
                  <a:pt x="2182761" y="1495660"/>
                </a:cubicBezTo>
                <a:cubicBezTo>
                  <a:pt x="2186039" y="1505492"/>
                  <a:pt x="2185266" y="1517828"/>
                  <a:pt x="2192594" y="1525156"/>
                </a:cubicBezTo>
                <a:cubicBezTo>
                  <a:pt x="2226402" y="1558964"/>
                  <a:pt x="2243992" y="1561953"/>
                  <a:pt x="2281084" y="1574318"/>
                </a:cubicBezTo>
                <a:cubicBezTo>
                  <a:pt x="2300748" y="1571040"/>
                  <a:pt x="2320737" y="1569320"/>
                  <a:pt x="2340077" y="1564485"/>
                </a:cubicBezTo>
                <a:cubicBezTo>
                  <a:pt x="2360186" y="1559458"/>
                  <a:pt x="2399071" y="1544821"/>
                  <a:pt x="2399071" y="1544821"/>
                </a:cubicBezTo>
                <a:cubicBezTo>
                  <a:pt x="2405626" y="1534989"/>
                  <a:pt x="2410380" y="1523680"/>
                  <a:pt x="2418736" y="1515324"/>
                </a:cubicBezTo>
                <a:cubicBezTo>
                  <a:pt x="2427092" y="1506968"/>
                  <a:pt x="2440850" y="1504887"/>
                  <a:pt x="2448232" y="1495660"/>
                </a:cubicBezTo>
                <a:cubicBezTo>
                  <a:pt x="2502510" y="1427812"/>
                  <a:pt x="2403028" y="1502856"/>
                  <a:pt x="2487561" y="1446498"/>
                </a:cubicBezTo>
                <a:cubicBezTo>
                  <a:pt x="2510942" y="1376362"/>
                  <a:pt x="2477789" y="1461157"/>
                  <a:pt x="2526890" y="1387505"/>
                </a:cubicBezTo>
                <a:cubicBezTo>
                  <a:pt x="2532639" y="1378881"/>
                  <a:pt x="2530249" y="1366101"/>
                  <a:pt x="2536723" y="1358008"/>
                </a:cubicBezTo>
                <a:cubicBezTo>
                  <a:pt x="2553909" y="1336525"/>
                  <a:pt x="2558573" y="1338343"/>
                  <a:pt x="2576052" y="1338343"/>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3B24062-9D8C-42EE-A713-7A0C7E7C4C99}"/>
              </a:ext>
            </a:extLst>
          </p:cNvPr>
          <p:cNvSpPr txBox="1"/>
          <p:nvPr/>
        </p:nvSpPr>
        <p:spPr>
          <a:xfrm>
            <a:off x="2772698" y="5378245"/>
            <a:ext cx="2585884" cy="246221"/>
          </a:xfrm>
          <a:prstGeom prst="rect">
            <a:avLst/>
          </a:prstGeom>
          <a:noFill/>
        </p:spPr>
        <p:txBody>
          <a:bodyPr wrap="square" rtlCol="0">
            <a:spAutoFit/>
          </a:bodyPr>
          <a:lstStyle/>
          <a:p>
            <a:r>
              <a:rPr lang="en-US" sz="1000" dirty="0"/>
              <a:t>Time [s]</a:t>
            </a:r>
          </a:p>
        </p:txBody>
      </p:sp>
      <p:pic>
        <p:nvPicPr>
          <p:cNvPr id="1028" name="Picture 4" descr="Related image">
            <a:extLst>
              <a:ext uri="{FF2B5EF4-FFF2-40B4-BE49-F238E27FC236}">
                <a16:creationId xmlns:a16="http://schemas.microsoft.com/office/drawing/2014/main" id="{EB1BCC84-6463-4261-B87F-9CF699F2DDA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7868" y="1111045"/>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E550464-E470-4EFC-BF42-494A66FA4288}"/>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3" name="TextBox 22">
            <a:extLst>
              <a:ext uri="{FF2B5EF4-FFF2-40B4-BE49-F238E27FC236}">
                <a16:creationId xmlns:a16="http://schemas.microsoft.com/office/drawing/2014/main" id="{A922BE51-2B29-4061-BCE3-255361755CCD}"/>
              </a:ext>
            </a:extLst>
          </p:cNvPr>
          <p:cNvSpPr txBox="1"/>
          <p:nvPr/>
        </p:nvSpPr>
        <p:spPr>
          <a:xfrm>
            <a:off x="86039" y="-5417"/>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6294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3082412" y="0"/>
            <a:ext cx="5486400" cy="548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3082412" y="5483940"/>
            <a:ext cx="5486400"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1376516" cy="6709529"/>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6" name="Picture 4" descr="Related image">
            <a:extLst>
              <a:ext uri="{FF2B5EF4-FFF2-40B4-BE49-F238E27FC236}">
                <a16:creationId xmlns:a16="http://schemas.microsoft.com/office/drawing/2014/main" id="{18D5F2C4-B4EF-465A-9EF8-FBEC1B8B4525}"/>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1411" y="634236"/>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2B2A6DE-629F-468B-BB11-0CB4C591241E}"/>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75090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8529456"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69C2E29F-8D5B-44FB-9158-E5D37B2A5E63}"/>
              </a:ext>
            </a:extLst>
          </p:cNvPr>
          <p:cNvSpPr/>
          <p:nvPr/>
        </p:nvSpPr>
        <p:spPr>
          <a:xfrm rot="1726282">
            <a:off x="12204978" y="385886"/>
            <a:ext cx="1818968" cy="168131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The Chosen One</a:t>
            </a:r>
          </a:p>
        </p:txBody>
      </p:sp>
      <p:pic>
        <p:nvPicPr>
          <p:cNvPr id="16" name="Picture 15">
            <a:extLst>
              <a:ext uri="{FF2B5EF4-FFF2-40B4-BE49-F238E27FC236}">
                <a16:creationId xmlns:a16="http://schemas.microsoft.com/office/drawing/2014/main" id="{543FB6F5-8E8A-4346-B3BB-05ACC348A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1518" y="44545"/>
            <a:ext cx="622814" cy="622814"/>
          </a:xfrm>
          <a:prstGeom prst="rect">
            <a:avLst/>
          </a:prstGeom>
        </p:spPr>
      </p:pic>
    </p:spTree>
    <p:extLst>
      <p:ext uri="{BB962C8B-B14F-4D97-AF65-F5344CB8AC3E}">
        <p14:creationId xmlns:p14="http://schemas.microsoft.com/office/powerpoint/2010/main" val="288192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1710809"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1691131"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9832"/>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1715703" y="259419"/>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grpSp>
        <p:nvGrpSpPr>
          <p:cNvPr id="4" name="Group 3">
            <a:extLst>
              <a:ext uri="{FF2B5EF4-FFF2-40B4-BE49-F238E27FC236}">
                <a16:creationId xmlns:a16="http://schemas.microsoft.com/office/drawing/2014/main" id="{B54E3E84-C958-402E-8D6F-FDA76724DA4E}"/>
              </a:ext>
            </a:extLst>
          </p:cNvPr>
          <p:cNvGrpSpPr/>
          <p:nvPr/>
        </p:nvGrpSpPr>
        <p:grpSpPr>
          <a:xfrm>
            <a:off x="5333999" y="0"/>
            <a:ext cx="6858000" cy="6858000"/>
            <a:chOff x="1671456" y="-7373"/>
            <a:chExt cx="6858000" cy="6858000"/>
          </a:xfrm>
        </p:grpSpPr>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730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fontScale="92500" lnSpcReduction="20000"/>
          </a:bodyPr>
          <a:lstStyle/>
          <a:p>
            <a:r>
              <a:rPr lang="en-US" sz="2400" dirty="0"/>
              <a:t>Rendering methods: Ray Tracing VS Rasterization</a:t>
            </a:r>
          </a:p>
          <a:p>
            <a:pPr lvl="1"/>
            <a:r>
              <a:rPr lang="en-US" dirty="0"/>
              <a:t>Monte Carlo Ray Tracing algorithms: Trace light rays throughout a scene and simulate their interactions with the surfaces that they encounter. Visually: Extremely Realistic. Computationally: Extremely Expensive. Not Practical for the purposes of this program.</a:t>
            </a:r>
          </a:p>
          <a:p>
            <a:pPr lvl="1"/>
            <a:r>
              <a:rPr lang="en-US" dirty="0"/>
              <a:t>Rasterization and Scanline Rendering: Converting vertex data from virtual models to pixel data. Renders the scene “line by line” producing rows of pixels at a time. Visually: Realistic when implemented with accurate shading algorithms. Computationally: Extremely cheap compared to Ray tracing.</a:t>
            </a:r>
          </a:p>
          <a:p>
            <a:pPr lvl="1"/>
            <a:r>
              <a:rPr lang="en-US" dirty="0"/>
              <a:t>Although rasterization is not quite as accurate as ray tracing algorithms, the visual differences between these methods should have little effect on the apparent brightness of the RSO. (Still needs to be 100% confirmed. What is the resolution of the observational photometry data?)</a:t>
            </a:r>
          </a:p>
          <a:p>
            <a:pPr marL="227013" lvl="1" indent="-222250"/>
            <a:r>
              <a:rPr lang="en-US" dirty="0"/>
              <a:t>Phong Shading Algorithm: Interpolation algorithm based on the Phong reflection model to produce accurate renderings of virtual objects. Ignore ambient lighting component b/c no atmosphere.</a:t>
            </a:r>
          </a:p>
          <a:p>
            <a:pPr marL="227013" lvl="1" indent="-222250"/>
            <a:r>
              <a:rPr lang="en-US" dirty="0"/>
              <a:t>Use sphere mapping to accurately model reflections on metallic surfaces</a:t>
            </a:r>
          </a:p>
          <a:p>
            <a:pPr marL="227013" lvl="1" indent="-222250"/>
            <a:r>
              <a:rPr lang="en-US" dirty="0"/>
              <a:t>Implement shadow mapping algorithms to generate accurate shadows.</a:t>
            </a:r>
          </a:p>
          <a:p>
            <a:pPr marL="227013" lvl="1" indent="-222250"/>
            <a:r>
              <a:rPr lang="en-US" dirty="0"/>
              <a:t>Use accurate BRDF data to simulate material properties</a:t>
            </a:r>
          </a:p>
          <a:p>
            <a:pPr marL="684213" lvl="2" indent="-22225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69195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Near-Term Tasking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056401875"/>
              </p:ext>
            </p:extLst>
          </p:nvPr>
        </p:nvGraphicFramePr>
        <p:xfrm>
          <a:off x="838201" y="1388259"/>
          <a:ext cx="9578542" cy="5280751"/>
        </p:xfrm>
        <a:graphic>
          <a:graphicData uri="http://schemas.openxmlformats.org/drawingml/2006/table">
            <a:tbl>
              <a:tblPr firstRow="1" bandRow="1">
                <a:tableStyleId>{073A0DAA-6AF3-43AB-8588-CEC1D06C72B9}</a:tableStyleId>
              </a:tblPr>
              <a:tblGrid>
                <a:gridCol w="2395521">
                  <a:extLst>
                    <a:ext uri="{9D8B030D-6E8A-4147-A177-3AD203B41FA5}">
                      <a16:colId xmlns:a16="http://schemas.microsoft.com/office/drawing/2014/main" val="664272071"/>
                    </a:ext>
                  </a:extLst>
                </a:gridCol>
                <a:gridCol w="1829891">
                  <a:extLst>
                    <a:ext uri="{9D8B030D-6E8A-4147-A177-3AD203B41FA5}">
                      <a16:colId xmlns:a16="http://schemas.microsoft.com/office/drawing/2014/main" val="4136482081"/>
                    </a:ext>
                  </a:extLst>
                </a:gridCol>
                <a:gridCol w="1091381">
                  <a:extLst>
                    <a:ext uri="{9D8B030D-6E8A-4147-A177-3AD203B41FA5}">
                      <a16:colId xmlns:a16="http://schemas.microsoft.com/office/drawing/2014/main" val="703600638"/>
                    </a:ext>
                  </a:extLst>
                </a:gridCol>
                <a:gridCol w="1219200">
                  <a:extLst>
                    <a:ext uri="{9D8B030D-6E8A-4147-A177-3AD203B41FA5}">
                      <a16:colId xmlns:a16="http://schemas.microsoft.com/office/drawing/2014/main" val="3270402040"/>
                    </a:ext>
                  </a:extLst>
                </a:gridCol>
                <a:gridCol w="3042549">
                  <a:extLst>
                    <a:ext uri="{9D8B030D-6E8A-4147-A177-3AD203B41FA5}">
                      <a16:colId xmlns:a16="http://schemas.microsoft.com/office/drawing/2014/main" val="3797082697"/>
                    </a:ext>
                  </a:extLst>
                </a:gridCol>
              </a:tblGrid>
              <a:tr h="373387">
                <a:tc>
                  <a:txBody>
                    <a:bodyPr/>
                    <a:lstStyle/>
                    <a:p>
                      <a:pPr algn="ctr"/>
                      <a:r>
                        <a:rPr lang="en-US" dirty="0"/>
                        <a:t>Task</a:t>
                      </a:r>
                    </a:p>
                  </a:txBody>
                  <a:tcPr/>
                </a:tc>
                <a:tc>
                  <a:txBody>
                    <a:bodyPr/>
                    <a:lstStyle/>
                    <a:p>
                      <a:pPr algn="ctr"/>
                      <a:r>
                        <a:rPr lang="en-US" dirty="0"/>
                        <a:t>Assigned To</a:t>
                      </a:r>
                    </a:p>
                  </a:txBody>
                  <a:tcPr/>
                </a:tc>
                <a:tc>
                  <a:txBody>
                    <a:bodyPr/>
                    <a:lstStyle/>
                    <a:p>
                      <a:pPr algn="ctr"/>
                      <a:r>
                        <a:rPr lang="en-US" dirty="0"/>
                        <a:t>Due Date</a:t>
                      </a:r>
                    </a:p>
                  </a:txBody>
                  <a:tcPr/>
                </a:tc>
                <a:tc>
                  <a:txBody>
                    <a:bodyPr/>
                    <a:lstStyle/>
                    <a:p>
                      <a:pPr algn="ctr"/>
                      <a:r>
                        <a:rPr lang="en-US" dirty="0"/>
                        <a:t>Status</a:t>
                      </a:r>
                    </a:p>
                  </a:txBody>
                  <a:tcPr/>
                </a:tc>
                <a:tc>
                  <a:txBody>
                    <a:bodyPr/>
                    <a:lstStyle/>
                    <a:p>
                      <a:pPr algn="ctr"/>
                      <a:r>
                        <a:rPr lang="en-US" dirty="0"/>
                        <a:t>Comments</a:t>
                      </a:r>
                    </a:p>
                  </a:txBody>
                  <a:tcPr/>
                </a:tc>
                <a:extLst>
                  <a:ext uri="{0D108BD9-81ED-4DB2-BD59-A6C34878D82A}">
                    <a16:rowId xmlns:a16="http://schemas.microsoft.com/office/drawing/2014/main" val="3205115840"/>
                  </a:ext>
                </a:extLst>
              </a:tr>
              <a:tr h="373387">
                <a:tc>
                  <a:txBody>
                    <a:bodyPr/>
                    <a:lstStyle/>
                    <a:p>
                      <a:r>
                        <a:rPr lang="en-US" sz="1100" dirty="0"/>
                        <a:t>Port to C++</a:t>
                      </a:r>
                    </a:p>
                  </a:txBody>
                  <a:tcPr/>
                </a:tc>
                <a:tc>
                  <a:txBody>
                    <a:bodyPr/>
                    <a:lstStyle/>
                    <a:p>
                      <a:r>
                        <a:rPr lang="en-US" sz="1100" dirty="0"/>
                        <a:t>Valentine, Graves</a:t>
                      </a:r>
                    </a:p>
                  </a:txBody>
                  <a:tcPr/>
                </a:tc>
                <a:tc>
                  <a:txBody>
                    <a:bodyPr/>
                    <a:lstStyle/>
                    <a:p>
                      <a:r>
                        <a:rPr lang="en-US" sz="1100" dirty="0"/>
                        <a:t>8/28/17</a:t>
                      </a:r>
                    </a:p>
                  </a:txBody>
                  <a:tcPr/>
                </a:tc>
                <a:tc>
                  <a:txBody>
                    <a:bodyPr/>
                    <a:lstStyle/>
                    <a:p>
                      <a:r>
                        <a:rPr lang="en-US" sz="1100" dirty="0"/>
                        <a:t>In Progress</a:t>
                      </a:r>
                    </a:p>
                  </a:txBody>
                  <a:tcPr/>
                </a:tc>
                <a:tc>
                  <a:txBody>
                    <a:bodyPr/>
                    <a:lstStyle/>
                    <a:p>
                      <a:r>
                        <a:rPr lang="en-US" sz="1100" dirty="0"/>
                        <a:t>GUI Layout is complete. Need to create manual  mode</a:t>
                      </a:r>
                    </a:p>
                  </a:txBody>
                  <a:tcPr/>
                </a:tc>
                <a:extLst>
                  <a:ext uri="{0D108BD9-81ED-4DB2-BD59-A6C34878D82A}">
                    <a16:rowId xmlns:a16="http://schemas.microsoft.com/office/drawing/2014/main" val="4136519562"/>
                  </a:ext>
                </a:extLst>
              </a:tr>
              <a:tr h="373387">
                <a:tc>
                  <a:txBody>
                    <a:bodyPr/>
                    <a:lstStyle/>
                    <a:p>
                      <a:r>
                        <a:rPr lang="en-US" sz="1100" dirty="0"/>
                        <a:t>Update Documentation</a:t>
                      </a:r>
                    </a:p>
                  </a:txBody>
                  <a:tcPr/>
                </a:tc>
                <a:tc>
                  <a:txBody>
                    <a:bodyPr/>
                    <a:lstStyle/>
                    <a:p>
                      <a:r>
                        <a:rPr lang="en-US" sz="1100" dirty="0"/>
                        <a:t>Valentine</a:t>
                      </a:r>
                    </a:p>
                  </a:txBody>
                  <a:tcPr/>
                </a:tc>
                <a:tc>
                  <a:txBody>
                    <a:bodyPr/>
                    <a:lstStyle/>
                    <a:p>
                      <a:r>
                        <a:rPr lang="en-US" sz="1100" dirty="0"/>
                        <a:t>On-Going</a:t>
                      </a:r>
                    </a:p>
                  </a:txBody>
                  <a:tcPr/>
                </a:tc>
                <a:tc>
                  <a:txBody>
                    <a:bodyPr/>
                    <a:lstStyle/>
                    <a:p>
                      <a:r>
                        <a:rPr lang="en-US" sz="1100" dirty="0"/>
                        <a:t>In Progress</a:t>
                      </a:r>
                    </a:p>
                  </a:txBody>
                  <a:tcPr/>
                </a:tc>
                <a:tc>
                  <a:txBody>
                    <a:bodyPr/>
                    <a:lstStyle/>
                    <a:p>
                      <a:endParaRPr lang="en-US" sz="1100" dirty="0"/>
                    </a:p>
                  </a:txBody>
                  <a:tcPr/>
                </a:tc>
                <a:extLst>
                  <a:ext uri="{0D108BD9-81ED-4DB2-BD59-A6C34878D82A}">
                    <a16:rowId xmlns:a16="http://schemas.microsoft.com/office/drawing/2014/main" val="4985029"/>
                  </a:ext>
                </a:extLst>
              </a:tr>
              <a:tr h="373387">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1802610826"/>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2832993222"/>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4041567804"/>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4051028451"/>
                  </a:ext>
                </a:extLst>
              </a:tr>
              <a:tr h="373387">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580825116"/>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928452709"/>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05218802"/>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691418690"/>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88753495"/>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786964945"/>
                  </a:ext>
                </a:extLst>
              </a:tr>
              <a:tr h="373387">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34761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lnSpcReduction="10000"/>
          </a:bodyPr>
          <a:lstStyle/>
          <a:p>
            <a:pPr marL="347663" lvl="1" indent="-342900"/>
            <a:r>
              <a:rPr lang="en-US" dirty="0"/>
              <a:t>Render Modes</a:t>
            </a:r>
          </a:p>
          <a:p>
            <a:pPr marL="919163" lvl="2" indent="-457200">
              <a:buFont typeface="+mj-lt"/>
              <a:buAutoNum type="arabicPeriod"/>
            </a:pPr>
            <a:r>
              <a:rPr lang="en-US" dirty="0"/>
              <a:t>Photometry Mode. Generates an up-close rendering to produce accurate photometry data.</a:t>
            </a:r>
          </a:p>
          <a:p>
            <a:pPr marL="919163" lvl="2" indent="-457200">
              <a:buFont typeface="+mj-lt"/>
              <a:buAutoNum type="arabicPeriod"/>
            </a:pPr>
            <a:r>
              <a:rPr lang="en-US" dirty="0"/>
              <a:t>OSCOM Mode. Renders up close, then uses brightness to render a “telescope view.” This view will simulate the view from OSCOM telescopes (renders stars, models telescope characteristics, etc.) </a:t>
            </a:r>
          </a:p>
          <a:p>
            <a:pPr marL="919163" lvl="2" indent="-457200">
              <a:buFont typeface="+mj-lt"/>
              <a:buAutoNum type="arabicPeriod"/>
            </a:pPr>
            <a:r>
              <a:rPr lang="en-US" dirty="0"/>
              <a:t>Playback: Can be applied to either rendering mode. Simulation data collected from previous runs can be used to create the rendering. (Everything works the same, but instead of generating photometry data, the recorded data is displayed live as the simulation is rendered). (Simulation data saves associated TLE as well)</a:t>
            </a:r>
          </a:p>
          <a:p>
            <a:pPr marL="461963" lvl="1" indent="-457200"/>
            <a:r>
              <a:rPr lang="en-US" dirty="0"/>
              <a:t>Simulation Modes</a:t>
            </a:r>
          </a:p>
          <a:p>
            <a:pPr marL="919163" lvl="2" indent="-457200">
              <a:buFont typeface="+mj-lt"/>
              <a:buAutoNum type="arabicPeriod"/>
            </a:pPr>
            <a:r>
              <a:rPr lang="en-US" dirty="0"/>
              <a:t>Real-Time. Renders RSO according to simulation parameters. Calculates, records, and plots brightness in real-time. (May or may not be practical depending on whether or not the computer is fast enough (May save simulation data to a file if desired). If real-time, don’t allow the user to move the camera.</a:t>
            </a:r>
          </a:p>
          <a:p>
            <a:pPr marL="919163" lvl="2" indent="-457200">
              <a:buFont typeface="+mj-lt"/>
              <a:buAutoNum type="arabicPeriod"/>
            </a:pPr>
            <a:r>
              <a:rPr lang="en-US" dirty="0"/>
              <a:t>Back-End. Renders the simulation “off-camera” as quickly as possible. Saves simulation data to a file. (Only available for photometry mode. Wouldn’t make sense for OSCOM mode)</a:t>
            </a:r>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
        <p:nvSpPr>
          <p:cNvPr id="6" name="Star: 5 Points 5">
            <a:extLst>
              <a:ext uri="{FF2B5EF4-FFF2-40B4-BE49-F238E27FC236}">
                <a16:creationId xmlns:a16="http://schemas.microsoft.com/office/drawing/2014/main" id="{58190ADE-C510-4F7C-8F7F-1563568B4833}"/>
              </a:ext>
            </a:extLst>
          </p:cNvPr>
          <p:cNvSpPr/>
          <p:nvPr/>
        </p:nvSpPr>
        <p:spPr>
          <a:xfrm>
            <a:off x="6477730" y="14604"/>
            <a:ext cx="2334816" cy="202660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Important!</a:t>
            </a:r>
          </a:p>
        </p:txBody>
      </p:sp>
    </p:spTree>
    <p:extLst>
      <p:ext uri="{BB962C8B-B14F-4D97-AF65-F5344CB8AC3E}">
        <p14:creationId xmlns:p14="http://schemas.microsoft.com/office/powerpoint/2010/main" val="372707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RSO</a:t>
            </a:r>
          </a:p>
        </p:txBody>
      </p:sp>
      <p:sp>
        <p:nvSpPr>
          <p:cNvPr id="3" name="Content Placeholder 2"/>
          <p:cNvSpPr>
            <a:spLocks noGrp="1"/>
          </p:cNvSpPr>
          <p:nvPr>
            <p:ph idx="1"/>
          </p:nvPr>
        </p:nvSpPr>
        <p:spPr/>
        <p:txBody>
          <a:bodyPr>
            <a:normAutofit fontScale="92500"/>
          </a:bodyPr>
          <a:lstStyle/>
          <a:p>
            <a:r>
              <a:rPr lang="en-US" dirty="0"/>
              <a:t>Import CAD models to COMPASS directly using common vertex-based model formats. (STL, OBJ, and AMF)</a:t>
            </a:r>
          </a:p>
          <a:p>
            <a:r>
              <a:rPr lang="en-US" dirty="0"/>
              <a:t>Use Blender to import CAD models and apply colors/textures/material properties/Surface normal/etc. Export blender models into COMPASS</a:t>
            </a:r>
          </a:p>
          <a:p>
            <a:r>
              <a:rPr lang="en-US" dirty="0"/>
              <a:t>Use CAD models from SAIL CubeSats or Spacecraft Development Club’s RADSat.</a:t>
            </a:r>
          </a:p>
          <a:p>
            <a:r>
              <a:rPr lang="en-US" dirty="0"/>
              <a:t>NASA has various satellite models publicly available. Use for testing.</a:t>
            </a:r>
          </a:p>
          <a:p>
            <a:r>
              <a:rPr lang="en-US" dirty="0"/>
              <a:t>Have object files that contain the mesh, settings for the zoom amount based on satellite size, maintain different configuration models (e.g. solar panels retracted, antenna out, blah blah blah) etc…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9299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Environment</a:t>
            </a:r>
          </a:p>
        </p:txBody>
      </p:sp>
      <p:sp>
        <p:nvSpPr>
          <p:cNvPr id="3" name="Content Placeholder 2"/>
          <p:cNvSpPr>
            <a:spLocks noGrp="1"/>
          </p:cNvSpPr>
          <p:nvPr>
            <p:ph idx="1"/>
          </p:nvPr>
        </p:nvSpPr>
        <p:spPr/>
        <p:txBody>
          <a:bodyPr>
            <a:normAutofit fontScale="77500" lnSpcReduction="20000"/>
          </a:bodyPr>
          <a:lstStyle/>
          <a:p>
            <a:r>
              <a:rPr lang="en-US" dirty="0"/>
              <a:t>RSO Position modelling: Use SGP4 orbit propagator library to accurately model the position/location of the RSO</a:t>
            </a:r>
          </a:p>
          <a:p>
            <a:r>
              <a:rPr lang="en-US" dirty="0"/>
              <a:t>Render the RSO from the perspective of the telescope, but much closer (almost like you could zoom in a ton with the telescope to produce a resolved image). This way, the change in brightness as seen by the telescope can be calculated more precisely.</a:t>
            </a:r>
          </a:p>
          <a:p>
            <a:r>
              <a:rPr lang="en-US" dirty="0"/>
              <a:t>Model the Sun, Moon, and Earth in their proper locations relative to the RSO (Probably using info from SGP4 or something similar). Create light sources at the location of each of these bodies that shine on the RSO(figure out proper intensities for these. Earth should definitely be considered. Moon is not as significant. Start with sun and go from there).</a:t>
            </a:r>
          </a:p>
          <a:p>
            <a:r>
              <a:rPr lang="en-US" dirty="0"/>
              <a:t>Render starfield</a:t>
            </a:r>
          </a:p>
          <a:p>
            <a:r>
              <a:rPr lang="en-US" dirty="0"/>
              <a:t>Rendering the environment should only be used for sphere mapping and User-End visualization. When rendering the pass used to calculate brightness, we don’t want to include the background in this calculation, just the RSO. </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7245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Photometry Curves</a:t>
            </a:r>
          </a:p>
        </p:txBody>
      </p:sp>
      <p:sp>
        <p:nvSpPr>
          <p:cNvPr id="3" name="Content Placeholder 2"/>
          <p:cNvSpPr>
            <a:spLocks noGrp="1"/>
          </p:cNvSpPr>
          <p:nvPr>
            <p:ph idx="1"/>
          </p:nvPr>
        </p:nvSpPr>
        <p:spPr/>
        <p:txBody>
          <a:bodyPr>
            <a:normAutofit fontScale="85000" lnSpcReduction="10000"/>
          </a:bodyPr>
          <a:lstStyle/>
          <a:p>
            <a:r>
              <a:rPr lang="en-US" dirty="0"/>
              <a:t>Use the “up-close” RSO rendering to accurately determine the RSO’s brightness throughout the pass (I have ideas on how to do this accurately, but I’m still not 100% sure… I’ll have to think about it more and do some research). </a:t>
            </a:r>
          </a:p>
          <a:p>
            <a:r>
              <a:rPr lang="en-US" dirty="0"/>
              <a:t>Produce a rendering pass from the perspective of the telescope as it would appear in actual observations. (i.e. not zoomed in anymore). The satellite now appears as a couple of pixels, but its brightness fluctuates according to the calculations made during the “up-close” rendering pass in addition to the brightness fluctuations associated with the observing system. Allows for greater precision than just rendering it from really far away in the first place.</a:t>
            </a:r>
          </a:p>
          <a:p>
            <a:r>
              <a:rPr lang="en-US" dirty="0"/>
              <a:t>Simulate environmental effects on the brightness of the object (atmospheric distortion, etc.)</a:t>
            </a:r>
          </a:p>
          <a:p>
            <a:r>
              <a:rPr lang="en-US" dirty="0"/>
              <a:t>Simulate the detector itself (data binning, camera noise, etc.)</a:t>
            </a:r>
          </a:p>
          <a:p>
            <a:pPr marL="914400" lvl="2"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48783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RSO Attitude/Rotation</a:t>
            </a:r>
          </a:p>
        </p:txBody>
      </p:sp>
      <p:sp>
        <p:nvSpPr>
          <p:cNvPr id="3" name="Content Placeholder 2"/>
          <p:cNvSpPr>
            <a:spLocks noGrp="1"/>
          </p:cNvSpPr>
          <p:nvPr>
            <p:ph idx="1"/>
          </p:nvPr>
        </p:nvSpPr>
        <p:spPr/>
        <p:txBody>
          <a:bodyPr>
            <a:normAutofit/>
          </a:bodyPr>
          <a:lstStyle/>
          <a:p>
            <a:r>
              <a:rPr lang="en-US" dirty="0"/>
              <a:t>Still need to look into it more, but I have some ideas.</a:t>
            </a:r>
          </a:p>
          <a:p>
            <a:r>
              <a:rPr lang="en-US" dirty="0"/>
              <a:t>According to Euler’s rotation theorem, any displacement of any body in which a point remains fixed in space can be reduced to a single rotation about a single axis. If the program is able to discern a periodicity within the photometry data, it can set the RSO’s rotational period to this value. It can then try a number of configurations/rotations and line up the peaks of the generated light curve with those of the observed light curve. It will run numerous simulations and attempt to narrow in on the configuration that produces the closest fit to the actual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8174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RSO Attitude/Rotation</a:t>
            </a:r>
          </a:p>
        </p:txBody>
      </p:sp>
      <p:sp>
        <p:nvSpPr>
          <p:cNvPr id="3" name="Content Placeholder 2"/>
          <p:cNvSpPr>
            <a:spLocks noGrp="1"/>
          </p:cNvSpPr>
          <p:nvPr>
            <p:ph idx="1"/>
          </p:nvPr>
        </p:nvSpPr>
        <p:spPr>
          <a:xfrm>
            <a:off x="838200" y="1283856"/>
            <a:ext cx="10515600" cy="5574144"/>
          </a:xfrm>
        </p:spPr>
        <p:txBody>
          <a:bodyPr>
            <a:normAutofit fontScale="32500" lnSpcReduction="20000"/>
          </a:bodyPr>
          <a:lstStyle/>
          <a:p>
            <a:pPr marL="0" indent="0">
              <a:buNone/>
            </a:pPr>
            <a:r>
              <a:rPr lang="en-US" dirty="0"/>
              <a:t>Determining attitude and rotation:</a:t>
            </a:r>
          </a:p>
          <a:p>
            <a:pPr marL="0" indent="0">
              <a:buNone/>
            </a:pPr>
            <a:r>
              <a:rPr lang="en-US" dirty="0"/>
              <a:t> - Step 1: Figure out the attitude at any given point</a:t>
            </a:r>
          </a:p>
          <a:p>
            <a:pPr marL="0" indent="0">
              <a:buNone/>
            </a:pPr>
            <a:r>
              <a:rPr lang="en-US" dirty="0"/>
              <a:t> - Step 2: Figure out how the object is moving</a:t>
            </a:r>
          </a:p>
          <a:p>
            <a:pPr marL="0" indent="0">
              <a:buNone/>
            </a:pPr>
            <a:r>
              <a:rPr lang="en-US" dirty="0"/>
              <a:t> - Computational Priorities:</a:t>
            </a:r>
          </a:p>
          <a:p>
            <a:pPr marL="0" indent="0">
              <a:buNone/>
            </a:pPr>
            <a:r>
              <a:rPr lang="en-US" dirty="0"/>
              <a:t>    - 1. Accuracy</a:t>
            </a:r>
          </a:p>
          <a:p>
            <a:pPr marL="0" indent="0">
              <a:buNone/>
            </a:pPr>
            <a:r>
              <a:rPr lang="en-US" dirty="0"/>
              <a:t>    - 2. Speed</a:t>
            </a:r>
          </a:p>
          <a:p>
            <a:pPr marL="0" indent="0">
              <a:buNone/>
            </a:pPr>
            <a:endParaRPr lang="en-US" dirty="0"/>
          </a:p>
          <a:p>
            <a:pPr marL="0" indent="0">
              <a:buNone/>
            </a:pPr>
            <a:r>
              <a:rPr lang="en-US" dirty="0"/>
              <a:t>Concept 1 - Brute Force</a:t>
            </a:r>
          </a:p>
          <a:p>
            <a:pPr marL="0" indent="0">
              <a:buNone/>
            </a:pPr>
            <a:r>
              <a:rPr lang="en-US" dirty="0"/>
              <a:t> - Simulate the object and find the points where its brightness matches the photometry data at a given point.</a:t>
            </a:r>
          </a:p>
          <a:p>
            <a:pPr marL="0" indent="0">
              <a:buNone/>
            </a:pPr>
            <a:r>
              <a:rPr lang="en-US" dirty="0"/>
              <a:t> - Analyze the data to figure out the rotational period</a:t>
            </a:r>
          </a:p>
          <a:p>
            <a:pPr marL="0" indent="0">
              <a:buNone/>
            </a:pPr>
            <a:r>
              <a:rPr lang="en-US" dirty="0"/>
              <a:t> - Start rotating it randomly at the given starting points and with the calculated frequency until you get one that matches the photometry data.</a:t>
            </a:r>
          </a:p>
          <a:p>
            <a:pPr marL="0" indent="0">
              <a:buNone/>
            </a:pPr>
            <a:r>
              <a:rPr lang="en-US" dirty="0"/>
              <a:t>    - Use a genetic algorithm to narrow the results. Create more generations from the simulations that produce closer results.</a:t>
            </a:r>
          </a:p>
          <a:p>
            <a:pPr marL="0" indent="0">
              <a:buNone/>
            </a:pPr>
            <a:r>
              <a:rPr lang="en-US" dirty="0"/>
              <a:t> - Calculate the rotation due to orbital motion and subtract it from the calculated rotation to get the absolute rotation. </a:t>
            </a:r>
          </a:p>
          <a:p>
            <a:pPr marL="0" indent="0">
              <a:buNone/>
            </a:pPr>
            <a:r>
              <a:rPr lang="en-US" dirty="0"/>
              <a:t> Pros/Cons</a:t>
            </a:r>
          </a:p>
          <a:p>
            <a:pPr marL="0" indent="0">
              <a:buNone/>
            </a:pPr>
            <a:r>
              <a:rPr lang="en-US" dirty="0"/>
              <a:t>  - Have to repeat the entire process for every simulation of the same satellite</a:t>
            </a:r>
          </a:p>
          <a:p>
            <a:pPr marL="0" indent="0">
              <a:buNone/>
            </a:pPr>
            <a:endParaRPr lang="en-US" dirty="0"/>
          </a:p>
          <a:p>
            <a:pPr marL="0" indent="0">
              <a:buNone/>
            </a:pPr>
            <a:r>
              <a:rPr lang="en-US" dirty="0"/>
              <a:t>Concept 2 - Neural Network</a:t>
            </a:r>
          </a:p>
          <a:p>
            <a:pPr marL="0" indent="0">
              <a:buNone/>
            </a:pPr>
            <a:r>
              <a:rPr lang="en-US" dirty="0"/>
              <a:t> - Generate a neural network with the following input/output neurons in order to determine the initial rotation vector and angle.  </a:t>
            </a:r>
          </a:p>
          <a:p>
            <a:pPr marL="0" indent="0">
              <a:buNone/>
            </a:pPr>
            <a:r>
              <a:rPr lang="en-US" dirty="0"/>
              <a:t>Input: Brightness, altitude (Position), light direction, orbital motion (not relevant for initial attitude)</a:t>
            </a:r>
          </a:p>
          <a:p>
            <a:pPr marL="0" indent="0">
              <a:buNone/>
            </a:pPr>
            <a:r>
              <a:rPr lang="en-US" dirty="0"/>
              <a:t>Output: rotation vector and angle</a:t>
            </a:r>
          </a:p>
          <a:p>
            <a:pPr marL="0" indent="0">
              <a:buNone/>
            </a:pPr>
            <a:r>
              <a:rPr lang="en-US" dirty="0"/>
              <a:t> - Train with many known orientations of the object until error is very low, then run a new orientation through the network.</a:t>
            </a:r>
          </a:p>
          <a:p>
            <a:pPr marL="0" indent="0">
              <a:buNone/>
            </a:pPr>
            <a:r>
              <a:rPr lang="en-US" dirty="0"/>
              <a:t> - Train with multiple orientations and positions to create one that works anywhere along the satellite's orbit? (Orbit changes, so this may not be useful)</a:t>
            </a:r>
          </a:p>
          <a:p>
            <a:pPr marL="0" indent="0">
              <a:buNone/>
            </a:pPr>
            <a:r>
              <a:rPr lang="en-US" dirty="0"/>
              <a:t>Create a second neural network to find the rotation? Or brute force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970558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Estimation</a:t>
            </a:r>
          </a:p>
        </p:txBody>
      </p:sp>
      <p:sp>
        <p:nvSpPr>
          <p:cNvPr id="3" name="Content Placeholder 2"/>
          <p:cNvSpPr>
            <a:spLocks noGrp="1"/>
          </p:cNvSpPr>
          <p:nvPr>
            <p:ph idx="1"/>
          </p:nvPr>
        </p:nvSpPr>
        <p:spPr/>
        <p:txBody>
          <a:bodyPr>
            <a:normAutofit/>
          </a:bodyPr>
          <a:lstStyle/>
          <a:p>
            <a:r>
              <a:rPr lang="en-US" dirty="0"/>
              <a:t>Create a neural network and train it with lots of example debris with photometry?</a:t>
            </a:r>
          </a:p>
          <a:p>
            <a:pPr lvl="1"/>
            <a:r>
              <a:rPr lang="en-US" dirty="0"/>
              <a:t>Input Neurons: Position, Light position, altitude, brightness, orbital motion</a:t>
            </a:r>
          </a:p>
          <a:p>
            <a:pPr lvl="1"/>
            <a:r>
              <a:rPr lang="en-US" dirty="0"/>
              <a:t>Output Neurons: Rotation vector components, angle, and shape/size</a:t>
            </a:r>
          </a:p>
          <a:p>
            <a:pPr lvl="1"/>
            <a:r>
              <a:rPr lang="en-US" dirty="0"/>
              <a:t>How to develop the shape?</a:t>
            </a:r>
          </a:p>
          <a:p>
            <a:pPr lvl="2"/>
            <a:r>
              <a:rPr lang="en-US" dirty="0"/>
              <a:t>Use preset shapes that you can train it with and use the same for output? Would need a large catalog of orbital debris shapes….</a:t>
            </a:r>
          </a:p>
          <a:p>
            <a:pPr lvl="2"/>
            <a:r>
              <a:rPr lang="en-US" dirty="0"/>
              <a:t>Quantify the shape by considering individual faces or something?</a:t>
            </a:r>
          </a:p>
          <a:p>
            <a:r>
              <a:rPr lang="en-US" dirty="0"/>
              <a:t>Neuroevolution?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351818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Miscellaneous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85419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Resources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67560162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GitHub Repository</a:t>
                      </a:r>
                    </a:p>
                  </a:txBody>
                  <a:tcPr/>
                </a:tc>
                <a:tc>
                  <a:txBody>
                    <a:bodyPr/>
                    <a:lstStyle/>
                    <a:p>
                      <a:r>
                        <a:rPr lang="en-US" sz="1200" dirty="0">
                          <a:hlinkClick r:id="rId4"/>
                        </a:rPr>
                        <a:t>https://github.com/henry-valentine/COMPASS</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Download Git</a:t>
                      </a:r>
                    </a:p>
                  </a:txBody>
                  <a:tcPr/>
                </a:tc>
                <a:tc>
                  <a:txBody>
                    <a:bodyPr/>
                    <a:lstStyle/>
                    <a:p>
                      <a:r>
                        <a:rPr lang="en-US" sz="1200" dirty="0">
                          <a:hlinkClick r:id="rId5"/>
                        </a:rPr>
                        <a:t>https://git-scm.com/downloads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Download QT Open Source</a:t>
                      </a:r>
                    </a:p>
                  </a:txBody>
                  <a:tcPr/>
                </a:tc>
                <a:tc>
                  <a:txBody>
                    <a:bodyPr/>
                    <a:lstStyle/>
                    <a:p>
                      <a:r>
                        <a:rPr lang="en-US" sz="800" dirty="0">
                          <a:hlinkClick r:id="rId6"/>
                        </a:rPr>
                        <a:t>https://www.qt.io/download-open-source/?hsCtaTracking=f977210e-de67-475f-a32b-65cec207fd03%7Cd62710cd-e1db-46aa-8d4d-2f1c1ffdacea</a:t>
                      </a:r>
                      <a:r>
                        <a:rPr lang="en-US" sz="800" dirty="0"/>
                        <a:t> </a:t>
                      </a:r>
                    </a:p>
                  </a:txBody>
                  <a:tcPr/>
                </a:tc>
                <a:extLst>
                  <a:ext uri="{0D108BD9-81ED-4DB2-BD59-A6C34878D82A}">
                    <a16:rowId xmlns:a16="http://schemas.microsoft.com/office/drawing/2014/main" val="2097384445"/>
                  </a:ext>
                </a:extLst>
              </a:tr>
              <a:tr h="373387">
                <a:tc>
                  <a:txBody>
                    <a:bodyPr/>
                    <a:lstStyle/>
                    <a:p>
                      <a:r>
                        <a:rPr lang="en-US" sz="1200" dirty="0"/>
                        <a:t>3D Models From NASA</a:t>
                      </a:r>
                    </a:p>
                  </a:txBody>
                  <a:tcPr/>
                </a:tc>
                <a:tc>
                  <a:txBody>
                    <a:bodyPr/>
                    <a:lstStyle/>
                    <a:p>
                      <a:r>
                        <a:rPr lang="en-US" sz="1200" dirty="0">
                          <a:hlinkClick r:id="rId7"/>
                        </a:rPr>
                        <a:t>https://nasa3d.arc.nasa.gov/models</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Designer Manual</a:t>
                      </a:r>
                    </a:p>
                  </a:txBody>
                  <a:tcPr/>
                </a:tc>
                <a:tc>
                  <a:txBody>
                    <a:bodyPr/>
                    <a:lstStyle/>
                    <a:p>
                      <a:r>
                        <a:rPr lang="en-US" sz="1200" dirty="0">
                          <a:hlinkClick r:id="rId8"/>
                        </a:rPr>
                        <a:t>http://doc.qt.io/qt-5/qtdesigner-manual.html</a:t>
                      </a:r>
                      <a:r>
                        <a:rPr lang="en-US" sz="1200" dirty="0"/>
                        <a:t> </a:t>
                      </a:r>
                    </a:p>
                  </a:txBody>
                  <a:tcPr/>
                </a:tc>
                <a:extLst>
                  <a:ext uri="{0D108BD9-81ED-4DB2-BD59-A6C34878D82A}">
                    <a16:rowId xmlns:a16="http://schemas.microsoft.com/office/drawing/2014/main" val="1802610826"/>
                  </a:ext>
                </a:extLst>
              </a:tr>
              <a:tr h="373387">
                <a:tc>
                  <a:txBody>
                    <a:bodyPr/>
                    <a:lstStyle/>
                    <a:p>
                      <a:r>
                        <a:rPr lang="en-US" sz="1200" dirty="0"/>
                        <a:t>OpenGL Website</a:t>
                      </a:r>
                    </a:p>
                  </a:txBody>
                  <a:tcPr/>
                </a:tc>
                <a:tc>
                  <a:txBody>
                    <a:bodyPr/>
                    <a:lstStyle/>
                    <a:p>
                      <a:r>
                        <a:rPr lang="en-US" sz="1200" dirty="0">
                          <a:hlinkClick r:id="rId9"/>
                        </a:rPr>
                        <a:t>https://www.opengl.org/</a:t>
                      </a:r>
                      <a:r>
                        <a:rPr lang="en-US" sz="12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763940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Helpful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203990492"/>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Deploying project with QT</a:t>
                      </a:r>
                    </a:p>
                  </a:txBody>
                  <a:tcPr/>
                </a:tc>
                <a:tc>
                  <a:txBody>
                    <a:bodyPr/>
                    <a:lstStyle/>
                    <a:p>
                      <a:r>
                        <a:rPr lang="en-US" sz="1200" dirty="0">
                          <a:hlinkClick r:id="rId4"/>
                        </a:rPr>
                        <a:t>http://doc.qt.io/qt-5/windows-deployment.html</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QT OpenGL</a:t>
                      </a:r>
                    </a:p>
                  </a:txBody>
                  <a:tcPr/>
                </a:tc>
                <a:tc>
                  <a:txBody>
                    <a:bodyPr/>
                    <a:lstStyle/>
                    <a:p>
                      <a:r>
                        <a:rPr lang="en-US" sz="1200" dirty="0">
                          <a:hlinkClick r:id="rId5"/>
                        </a:rPr>
                        <a:t>http://doc.qt.io/qt-5/qopenglwidget.html#details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QT Signals and Slots</a:t>
                      </a:r>
                    </a:p>
                  </a:txBody>
                  <a:tcPr/>
                </a:tc>
                <a:tc>
                  <a:txBody>
                    <a:bodyPr/>
                    <a:lstStyle/>
                    <a:p>
                      <a:r>
                        <a:rPr lang="en-US" sz="1200" dirty="0">
                          <a:hlinkClick r:id="rId6"/>
                        </a:rPr>
                        <a:t>http://doc.qt.io/qt-4.8/signalsandslots.html</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Widgets tutorial</a:t>
                      </a:r>
                    </a:p>
                  </a:txBody>
                  <a:tcPr/>
                </a:tc>
                <a:tc>
                  <a:txBody>
                    <a:bodyPr/>
                    <a:lstStyle/>
                    <a:p>
                      <a:r>
                        <a:rPr lang="en-US" sz="1200" dirty="0">
                          <a:hlinkClick r:id="rId7"/>
                        </a:rPr>
                        <a:t>http://doc.qt.io/qt-5/gettingstartedqt.html</a:t>
                      </a:r>
                      <a:r>
                        <a:rPr lang="en-US" sz="1200" dirty="0"/>
                        <a:t> </a:t>
                      </a:r>
                    </a:p>
                  </a:txBody>
                  <a:tcPr/>
                </a:tc>
                <a:extLst>
                  <a:ext uri="{0D108BD9-81ED-4DB2-BD59-A6C34878D82A}">
                    <a16:rowId xmlns:a16="http://schemas.microsoft.com/office/drawing/2014/main" val="4985029"/>
                  </a:ext>
                </a:extLst>
              </a:tr>
              <a:tr h="373387">
                <a:tc>
                  <a:txBody>
                    <a:bodyPr/>
                    <a:lstStyle/>
                    <a:p>
                      <a:r>
                        <a:rPr lang="en-US" sz="1200" dirty="0"/>
                        <a:t>OpenGL Tutorial</a:t>
                      </a:r>
                    </a:p>
                  </a:txBody>
                  <a:tcPr/>
                </a:tc>
                <a:tc>
                  <a:txBody>
                    <a:bodyPr/>
                    <a:lstStyle/>
                    <a:p>
                      <a:r>
                        <a:rPr lang="en-US" sz="1200" dirty="0">
                          <a:hlinkClick r:id="rId8"/>
                        </a:rPr>
                        <a:t>http://www.opengl-tutorial.org/</a:t>
                      </a:r>
                      <a:r>
                        <a:rPr lang="en-US" sz="1200" dirty="0"/>
                        <a:t> </a:t>
                      </a:r>
                    </a:p>
                  </a:txBody>
                  <a:tcPr/>
                </a:tc>
                <a:extLst>
                  <a:ext uri="{0D108BD9-81ED-4DB2-BD59-A6C34878D82A}">
                    <a16:rowId xmlns:a16="http://schemas.microsoft.com/office/drawing/2014/main" val="1802610826"/>
                  </a:ext>
                </a:extLst>
              </a:tr>
              <a:tr h="373387">
                <a:tc>
                  <a:txBody>
                    <a:bodyPr/>
                    <a:lstStyle/>
                    <a:p>
                      <a:r>
                        <a:rPr lang="en-US" sz="1200" dirty="0"/>
                        <a:t>QT Style Sheets</a:t>
                      </a:r>
                    </a:p>
                  </a:txBody>
                  <a:tcPr/>
                </a:tc>
                <a:tc>
                  <a:txBody>
                    <a:bodyPr/>
                    <a:lstStyle/>
                    <a:p>
                      <a:r>
                        <a:rPr lang="en-US" sz="1200" dirty="0">
                          <a:hlinkClick r:id="rId9"/>
                        </a:rPr>
                        <a:t>http://doc.qt.io/qt-4.8/stylesheet.html</a:t>
                      </a:r>
                      <a:r>
                        <a:rPr lang="en-US" sz="12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8065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Current Focus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726858491"/>
              </p:ext>
            </p:extLst>
          </p:nvPr>
        </p:nvGraphicFramePr>
        <p:xfrm>
          <a:off x="838200" y="1388259"/>
          <a:ext cx="9578541" cy="5245411"/>
        </p:xfrm>
        <a:graphic>
          <a:graphicData uri="http://schemas.openxmlformats.org/drawingml/2006/table">
            <a:tbl>
              <a:tblPr firstRow="1" bandRow="1">
                <a:tableStyleId>{073A0DAA-6AF3-43AB-8588-CEC1D06C72B9}</a:tableStyleId>
              </a:tblPr>
              <a:tblGrid>
                <a:gridCol w="8748252">
                  <a:extLst>
                    <a:ext uri="{9D8B030D-6E8A-4147-A177-3AD203B41FA5}">
                      <a16:colId xmlns:a16="http://schemas.microsoft.com/office/drawing/2014/main" val="664272071"/>
                    </a:ext>
                  </a:extLst>
                </a:gridCol>
                <a:gridCol w="830289">
                  <a:extLst>
                    <a:ext uri="{9D8B030D-6E8A-4147-A177-3AD203B41FA5}">
                      <a16:colId xmlns:a16="http://schemas.microsoft.com/office/drawing/2014/main" val="4136482081"/>
                    </a:ext>
                  </a:extLst>
                </a:gridCol>
              </a:tblGrid>
              <a:tr h="373387">
                <a:tc>
                  <a:txBody>
                    <a:bodyPr/>
                    <a:lstStyle/>
                    <a:p>
                      <a:pPr algn="ctr"/>
                      <a:r>
                        <a:rPr lang="en-US" dirty="0"/>
                        <a:t>Description</a:t>
                      </a:r>
                    </a:p>
                  </a:txBody>
                  <a:tcPr/>
                </a:tc>
                <a:tc>
                  <a:txBody>
                    <a:bodyPr/>
                    <a:lstStyle/>
                    <a:p>
                      <a:pPr algn="ctr"/>
                      <a:r>
                        <a:rPr lang="en-US" dirty="0"/>
                        <a:t>Date</a:t>
                      </a:r>
                    </a:p>
                  </a:txBody>
                  <a:tcPr/>
                </a:tc>
                <a:extLst>
                  <a:ext uri="{0D108BD9-81ED-4DB2-BD59-A6C34878D82A}">
                    <a16:rowId xmlns:a16="http://schemas.microsoft.com/office/drawing/2014/main" val="3205115840"/>
                  </a:ext>
                </a:extLst>
              </a:tr>
              <a:tr h="373387">
                <a:tc>
                  <a:txBody>
                    <a:bodyPr/>
                    <a:lstStyle/>
                    <a:p>
                      <a:r>
                        <a:rPr lang="en-US" sz="1200" dirty="0"/>
                        <a:t>Porting to C++ from Java, creating project framework/documentation, and working through project logistics.</a:t>
                      </a:r>
                    </a:p>
                  </a:txBody>
                  <a:tcPr/>
                </a:tc>
                <a:tc>
                  <a:txBody>
                    <a:bodyPr/>
                    <a:lstStyle/>
                    <a:p>
                      <a:pPr algn="ctr"/>
                      <a:r>
                        <a:rPr lang="en-US" sz="1200" dirty="0"/>
                        <a:t>8/17</a:t>
                      </a:r>
                    </a:p>
                  </a:txBody>
                  <a:tcPr/>
                </a:tc>
                <a:extLst>
                  <a:ext uri="{0D108BD9-81ED-4DB2-BD59-A6C34878D82A}">
                    <a16:rowId xmlns:a16="http://schemas.microsoft.com/office/drawing/2014/main" val="4136519562"/>
                  </a:ext>
                </a:extLst>
              </a:tr>
              <a:tr h="391380">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204655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Stuff</a:t>
            </a:r>
          </a:p>
        </p:txBody>
      </p:sp>
      <p:sp>
        <p:nvSpPr>
          <p:cNvPr id="3" name="Content Placeholder 2"/>
          <p:cNvSpPr>
            <a:spLocks noGrp="1"/>
          </p:cNvSpPr>
          <p:nvPr>
            <p:ph idx="1"/>
          </p:nvPr>
        </p:nvSpPr>
        <p:spPr/>
        <p:txBody>
          <a:bodyPr>
            <a:normAutofit lnSpcReduction="10000"/>
          </a:bodyPr>
          <a:lstStyle/>
          <a:p>
            <a:r>
              <a:rPr lang="en-US" dirty="0"/>
              <a:t>Must be Open Source since we’re using QT Open Source</a:t>
            </a:r>
          </a:p>
          <a:p>
            <a:r>
              <a:rPr lang="en-US" dirty="0"/>
              <a:t>QT Usage Requirements:	</a:t>
            </a:r>
          </a:p>
          <a:p>
            <a:pPr lvl="1"/>
            <a:r>
              <a:rPr lang="en-US" dirty="0"/>
              <a:t>Using parts of QT that are only available under GPL requires open sourcing of your application when distributing</a:t>
            </a:r>
          </a:p>
          <a:p>
            <a:pPr lvl="1"/>
            <a:r>
              <a:rPr lang="en-US" dirty="0"/>
              <a:t>Must provide a relinking mechanism for </a:t>
            </a:r>
            <a:r>
              <a:rPr lang="en-US" dirty="0" err="1"/>
              <a:t>Qt</a:t>
            </a:r>
            <a:r>
              <a:rPr lang="en-US" dirty="0"/>
              <a:t> libraries</a:t>
            </a:r>
          </a:p>
          <a:p>
            <a:pPr lvl="1"/>
            <a:r>
              <a:rPr lang="en-US" dirty="0"/>
              <a:t>Must provide a license copy &amp; explicitly acknowledge </a:t>
            </a:r>
            <a:r>
              <a:rPr lang="en-US" dirty="0" err="1"/>
              <a:t>Qt</a:t>
            </a:r>
            <a:r>
              <a:rPr lang="en-US" dirty="0"/>
              <a:t> usage</a:t>
            </a:r>
          </a:p>
          <a:p>
            <a:pPr lvl="1"/>
            <a:r>
              <a:rPr lang="en-US" dirty="0"/>
              <a:t>Must make a QT source code copy available for customers</a:t>
            </a:r>
          </a:p>
          <a:p>
            <a:pPr lvl="1"/>
            <a:r>
              <a:rPr lang="en-US" dirty="0"/>
              <a:t>QT source code modifications aren’t proprietary</a:t>
            </a:r>
          </a:p>
          <a:p>
            <a:pPr lvl="1"/>
            <a:r>
              <a:rPr lang="en-US" dirty="0"/>
              <a:t>Must make “open” consumer devices</a:t>
            </a:r>
          </a:p>
          <a:p>
            <a:pPr lvl="1"/>
            <a:r>
              <a:rPr lang="en-US" dirty="0"/>
              <a:t>For Digital Rights Management see (L)GPL FAQ</a:t>
            </a:r>
          </a:p>
          <a:p>
            <a:pPr lvl="1"/>
            <a:r>
              <a:rPr lang="en-US" dirty="0"/>
              <a:t>Special consideration should be taken when attempting to enforce software patents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404015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To-Do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89569264"/>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773129">
                  <a:extLst>
                    <a:ext uri="{9D8B030D-6E8A-4147-A177-3AD203B41FA5}">
                      <a16:colId xmlns:a16="http://schemas.microsoft.com/office/drawing/2014/main" val="664272071"/>
                    </a:ext>
                  </a:extLst>
                </a:gridCol>
                <a:gridCol w="5805413">
                  <a:extLst>
                    <a:ext uri="{9D8B030D-6E8A-4147-A177-3AD203B41FA5}">
                      <a16:colId xmlns:a16="http://schemas.microsoft.com/office/drawing/2014/main" val="703600638"/>
                    </a:ext>
                  </a:extLst>
                </a:gridCol>
              </a:tblGrid>
              <a:tr h="373387">
                <a:tc>
                  <a:txBody>
                    <a:bodyPr/>
                    <a:lstStyle/>
                    <a:p>
                      <a:pPr algn="ctr"/>
                      <a:r>
                        <a:rPr lang="en-US" dirty="0"/>
                        <a:t>What?</a:t>
                      </a:r>
                    </a:p>
                  </a:txBody>
                  <a:tcPr/>
                </a:tc>
                <a:tc>
                  <a:txBody>
                    <a:bodyPr/>
                    <a:lstStyle/>
                    <a:p>
                      <a:pPr algn="ctr"/>
                      <a:r>
                        <a:rPr lang="en-US" dirty="0"/>
                        <a:t>Why?</a:t>
                      </a:r>
                    </a:p>
                  </a:txBody>
                  <a:tcPr/>
                </a:tc>
                <a:extLst>
                  <a:ext uri="{0D108BD9-81ED-4DB2-BD59-A6C34878D82A}">
                    <a16:rowId xmlns:a16="http://schemas.microsoft.com/office/drawing/2014/main" val="3205115840"/>
                  </a:ext>
                </a:extLst>
              </a:tr>
              <a:tr h="373387">
                <a:tc>
                  <a:txBody>
                    <a:bodyPr/>
                    <a:lstStyle/>
                    <a:p>
                      <a:r>
                        <a:rPr lang="en-US" sz="1200" dirty="0"/>
                        <a:t>Learn how telescope camera measures brightness.</a:t>
                      </a:r>
                    </a:p>
                  </a:txBody>
                  <a:tcPr/>
                </a:tc>
                <a:tc>
                  <a:txBody>
                    <a:bodyPr/>
                    <a:lstStyle/>
                    <a:p>
                      <a:r>
                        <a:rPr lang="en-US" sz="1200" dirty="0"/>
                        <a:t>Make sure method used in COMPASS is as accurate as possible</a:t>
                      </a:r>
                    </a:p>
                  </a:txBody>
                  <a:tcPr/>
                </a:tc>
                <a:extLst>
                  <a:ext uri="{0D108BD9-81ED-4DB2-BD59-A6C34878D82A}">
                    <a16:rowId xmlns:a16="http://schemas.microsoft.com/office/drawing/2014/main" val="4136519562"/>
                  </a:ext>
                </a:extLst>
              </a:tr>
              <a:tr h="373387">
                <a:tc>
                  <a:txBody>
                    <a:bodyPr/>
                    <a:lstStyle/>
                    <a:p>
                      <a:r>
                        <a:rPr lang="en-US" sz="1200" dirty="0"/>
                        <a:t>Learn blender (Material properties, model simplification).</a:t>
                      </a:r>
                    </a:p>
                  </a:txBody>
                  <a:tcPr/>
                </a:tc>
                <a:tc>
                  <a:txBody>
                    <a:bodyPr/>
                    <a:lstStyle/>
                    <a:p>
                      <a:r>
                        <a:rPr lang="en-US" sz="1200" dirty="0"/>
                        <a:t>Generate accurate models for simulations</a:t>
                      </a:r>
                    </a:p>
                  </a:txBody>
                  <a:tcPr/>
                </a:tc>
                <a:extLst>
                  <a:ext uri="{0D108BD9-81ED-4DB2-BD59-A6C34878D82A}">
                    <a16:rowId xmlns:a16="http://schemas.microsoft.com/office/drawing/2014/main" val="4985029"/>
                  </a:ext>
                </a:extLst>
              </a:tr>
              <a:tr h="373387">
                <a:tc>
                  <a:txBody>
                    <a:bodyPr/>
                    <a:lstStyle/>
                    <a:p>
                      <a:r>
                        <a:rPr lang="en-US" sz="1200" dirty="0"/>
                        <a:t>Make sure RSO Center of Mass is at the origin.</a:t>
                      </a:r>
                    </a:p>
                  </a:txBody>
                  <a:tcPr/>
                </a:tc>
                <a:tc>
                  <a:txBody>
                    <a:bodyPr/>
                    <a:lstStyle/>
                    <a:p>
                      <a:r>
                        <a:rPr lang="en-US" sz="1200" dirty="0"/>
                        <a:t>Make sure RSO’s are rotating about the correct axis. Do this in CAD or with blender.</a:t>
                      </a:r>
                    </a:p>
                  </a:txBody>
                  <a:tcPr/>
                </a:tc>
                <a:extLst>
                  <a:ext uri="{0D108BD9-81ED-4DB2-BD59-A6C34878D82A}">
                    <a16:rowId xmlns:a16="http://schemas.microsoft.com/office/drawing/2014/main" val="1802610826"/>
                  </a:ext>
                </a:extLst>
              </a:tr>
              <a:tr h="373387">
                <a:tc>
                  <a:txBody>
                    <a:bodyPr/>
                    <a:lstStyle/>
                    <a:p>
                      <a:r>
                        <a:rPr lang="en-US" sz="1200" dirty="0"/>
                        <a:t>Work with SDC RADSat.</a:t>
                      </a:r>
                    </a:p>
                  </a:txBody>
                  <a:tcPr/>
                </a:tc>
                <a:tc>
                  <a:txBody>
                    <a:bodyPr/>
                    <a:lstStyle/>
                    <a:p>
                      <a:r>
                        <a:rPr lang="en-US" sz="1200" dirty="0"/>
                        <a:t>We give them info. They provide a satellite to observer that we have info on.</a:t>
                      </a:r>
                    </a:p>
                  </a:txBody>
                  <a:tcPr/>
                </a:tc>
                <a:extLst>
                  <a:ext uri="{0D108BD9-81ED-4DB2-BD59-A6C34878D82A}">
                    <a16:rowId xmlns:a16="http://schemas.microsoft.com/office/drawing/2014/main" val="2832993222"/>
                  </a:ext>
                </a:extLst>
              </a:tr>
              <a:tr h="373387">
                <a:tc>
                  <a:txBody>
                    <a:bodyPr/>
                    <a:lstStyle/>
                    <a:p>
                      <a:r>
                        <a:rPr lang="en-US" sz="1200" dirty="0"/>
                        <a:t>How OBJ handles materials.</a:t>
                      </a:r>
                    </a:p>
                  </a:txBody>
                  <a:tcPr/>
                </a:tc>
                <a:tc>
                  <a:txBody>
                    <a:bodyPr/>
                    <a:lstStyle/>
                    <a:p>
                      <a:r>
                        <a:rPr lang="en-US" sz="1200" dirty="0"/>
                        <a:t>More accurate models in program.</a:t>
                      </a:r>
                    </a:p>
                  </a:txBody>
                  <a:tcPr/>
                </a:tc>
                <a:extLst>
                  <a:ext uri="{0D108BD9-81ED-4DB2-BD59-A6C34878D82A}">
                    <a16:rowId xmlns:a16="http://schemas.microsoft.com/office/drawing/2014/main" val="4041567804"/>
                  </a:ext>
                </a:extLst>
              </a:tr>
              <a:tr h="373387">
                <a:tc>
                  <a:txBody>
                    <a:bodyPr/>
                    <a:lstStyle/>
                    <a:p>
                      <a:r>
                        <a:rPr lang="en-US" sz="1200" dirty="0"/>
                        <a:t>Update Documentation</a:t>
                      </a:r>
                    </a:p>
                  </a:txBody>
                  <a:tcPr/>
                </a:tc>
                <a:tc>
                  <a:txBody>
                    <a:bodyPr/>
                    <a:lstStyle/>
                    <a:p>
                      <a:r>
                        <a:rPr lang="en-US" sz="1200" dirty="0"/>
                        <a:t>README and Dev Guide. </a:t>
                      </a:r>
                      <a:r>
                        <a:rPr lang="en-US" sz="800" dirty="0">
                          <a:hlinkClick r:id="rId4"/>
                        </a:rPr>
                        <a:t>https://stackoverflow.com/questions/2304863/how-to-write-a-good-readme</a:t>
                      </a:r>
                      <a:r>
                        <a:rPr lang="en-US" sz="8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754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General Software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423267160"/>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Added performance, more OpenGL support</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Retrieve TLE’s from internet</a:t>
                      </a:r>
                    </a:p>
                  </a:txBody>
                  <a:tcPr/>
                </a:tc>
                <a:tc>
                  <a:txBody>
                    <a:bodyPr/>
                    <a:lstStyle/>
                    <a:p>
                      <a:r>
                        <a:rPr lang="en-US" sz="1200" dirty="0"/>
                        <a:t>Search  by satellite number, name, or enter TLE manually</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installer</a:t>
                      </a:r>
                    </a:p>
                  </a:txBody>
                  <a:tcPr/>
                </a:tc>
                <a:tc>
                  <a:txBody>
                    <a:bodyPr/>
                    <a:lstStyle/>
                    <a:p>
                      <a:r>
                        <a:rPr lang="en-US" sz="1200" dirty="0"/>
                        <a:t>Batch file or EXE (Looks professional and makes it easy)</a:t>
                      </a:r>
                    </a:p>
                  </a:txBody>
                  <a:tcPr/>
                </a:tc>
                <a:tc>
                  <a:txBody>
                    <a:bodyPr/>
                    <a:lstStyle/>
                    <a:p>
                      <a:r>
                        <a:rPr lang="en-US" sz="1200" dirty="0"/>
                        <a:t>Low</a:t>
                      </a:r>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93144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GUI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727412052"/>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Allow user to rotate camera.</a:t>
                      </a:r>
                    </a:p>
                  </a:txBody>
                  <a:tcPr/>
                </a:tc>
                <a:tc>
                  <a:txBody>
                    <a:bodyPr/>
                    <a:lstStyle/>
                    <a:p>
                      <a:r>
                        <a:rPr lang="en-US" sz="1200" dirty="0"/>
                        <a:t>See RSO from all angles. Default position will be telescope view</a:t>
                      </a:r>
                    </a:p>
                  </a:txBody>
                  <a:tcPr/>
                </a:tc>
                <a:tc>
                  <a:txBody>
                    <a:bodyPr/>
                    <a:lstStyle/>
                    <a:p>
                      <a:r>
                        <a:rPr lang="en-US" sz="1200" dirty="0"/>
                        <a:t>Low</a:t>
                      </a:r>
                    </a:p>
                  </a:txBody>
                  <a:tcPr/>
                </a:tc>
                <a:extLst>
                  <a:ext uri="{0D108BD9-81ED-4DB2-BD59-A6C34878D82A}">
                    <a16:rowId xmlns:a16="http://schemas.microsoft.com/office/drawing/2014/main" val="4136519562"/>
                  </a:ext>
                </a:extLst>
              </a:tr>
              <a:tr h="373387">
                <a:tc>
                  <a:txBody>
                    <a:bodyPr/>
                    <a:lstStyle/>
                    <a:p>
                      <a:r>
                        <a:rPr lang="en-US" sz="1200" dirty="0"/>
                        <a:t>User can access different “rendering modes”</a:t>
                      </a:r>
                    </a:p>
                  </a:txBody>
                  <a:tcPr/>
                </a:tc>
                <a:tc>
                  <a:txBody>
                    <a:bodyPr/>
                    <a:lstStyle/>
                    <a:p>
                      <a:r>
                        <a:rPr lang="en-US" sz="1200" dirty="0"/>
                        <a:t>Telescope view or up-close view. Different program implementations.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output console.</a:t>
                      </a:r>
                    </a:p>
                  </a:txBody>
                  <a:tcPr/>
                </a:tc>
                <a:tc>
                  <a:txBody>
                    <a:bodyPr/>
                    <a:lstStyle/>
                    <a:p>
                      <a:r>
                        <a:rPr lang="en-US" sz="1200" dirty="0"/>
                        <a:t>Useful for debugging and being aware of the program’s status.</a:t>
                      </a:r>
                    </a:p>
                  </a:txBody>
                  <a:tcPr/>
                </a:tc>
                <a:tc>
                  <a:txBody>
                    <a:bodyPr/>
                    <a:lstStyle/>
                    <a:p>
                      <a:r>
                        <a:rPr lang="en-US" sz="1200" dirty="0"/>
                        <a:t>Medium</a:t>
                      </a:r>
                    </a:p>
                  </a:txBody>
                  <a:tcPr/>
                </a:tc>
                <a:extLst>
                  <a:ext uri="{0D108BD9-81ED-4DB2-BD59-A6C34878D82A}">
                    <a16:rowId xmlns:a16="http://schemas.microsoft.com/office/drawing/2014/main" val="1802610826"/>
                  </a:ext>
                </a:extLst>
              </a:tr>
              <a:tr h="373387">
                <a:tc>
                  <a:txBody>
                    <a:bodyPr/>
                    <a:lstStyle/>
                    <a:p>
                      <a:r>
                        <a:rPr lang="en-US" sz="1200" dirty="0"/>
                        <a:t>Graphing Mode</a:t>
                      </a:r>
                    </a:p>
                  </a:txBody>
                  <a:tcPr/>
                </a:tc>
                <a:tc>
                  <a:txBody>
                    <a:bodyPr/>
                    <a:lstStyle/>
                    <a:p>
                      <a:r>
                        <a:rPr lang="en-US" sz="1200" dirty="0"/>
                        <a:t>Load and view photometry data graphed on its own. (Show other sim data)</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Live Graph</a:t>
                      </a:r>
                    </a:p>
                  </a:txBody>
                  <a:tcPr/>
                </a:tc>
                <a:tc>
                  <a:txBody>
                    <a:bodyPr/>
                    <a:lstStyle/>
                    <a:p>
                      <a:r>
                        <a:rPr lang="en-US" sz="1200" dirty="0"/>
                        <a:t>See brightness being graphed while you see the RSO rotate</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Search web by RSO number for TLE</a:t>
                      </a:r>
                    </a:p>
                  </a:txBody>
                  <a:tcPr/>
                </a:tc>
                <a:tc>
                  <a:txBody>
                    <a:bodyPr/>
                    <a:lstStyle/>
                    <a:p>
                      <a:r>
                        <a:rPr lang="en-US" sz="1200" dirty="0"/>
                        <a:t>Makes it easy to get latest TLE</a:t>
                      </a:r>
                    </a:p>
                  </a:txBody>
                  <a:tcPr/>
                </a:tc>
                <a:tc>
                  <a:txBody>
                    <a:bodyPr/>
                    <a:lstStyle/>
                    <a:p>
                      <a:r>
                        <a:rPr lang="en-US" sz="1200" dirty="0"/>
                        <a:t>Low</a:t>
                      </a:r>
                    </a:p>
                  </a:txBody>
                  <a:tcPr/>
                </a:tc>
                <a:extLst>
                  <a:ext uri="{0D108BD9-81ED-4DB2-BD59-A6C34878D82A}">
                    <a16:rowId xmlns:a16="http://schemas.microsoft.com/office/drawing/2014/main" val="4051028451"/>
                  </a:ext>
                </a:extLst>
              </a:tr>
              <a:tr h="373387">
                <a:tc>
                  <a:txBody>
                    <a:bodyPr/>
                    <a:lstStyle/>
                    <a:p>
                      <a:r>
                        <a:rPr lang="en-US" sz="1200" dirty="0"/>
                        <a:t>Render model when selected</a:t>
                      </a:r>
                    </a:p>
                  </a:txBody>
                  <a:tcPr/>
                </a:tc>
                <a:tc>
                  <a:txBody>
                    <a:bodyPr/>
                    <a:lstStyle/>
                    <a:p>
                      <a:r>
                        <a:rPr lang="en-US" sz="1200" dirty="0"/>
                        <a:t>Just to see it and look around. Then start the simulation or playback</a:t>
                      </a:r>
                    </a:p>
                  </a:txBody>
                  <a:tcPr/>
                </a:tc>
                <a:tc>
                  <a:txBody>
                    <a:bodyPr/>
                    <a:lstStyle/>
                    <a:p>
                      <a:r>
                        <a:rPr lang="en-US" sz="1200" dirty="0"/>
                        <a:t>Low</a:t>
                      </a:r>
                    </a:p>
                  </a:txBody>
                  <a:tcPr/>
                </a:tc>
                <a:extLst>
                  <a:ext uri="{0D108BD9-81ED-4DB2-BD59-A6C34878D82A}">
                    <a16:rowId xmlns:a16="http://schemas.microsoft.com/office/drawing/2014/main" val="1580825116"/>
                  </a:ext>
                </a:extLst>
              </a:tr>
              <a:tr h="373387">
                <a:tc>
                  <a:txBody>
                    <a:bodyPr/>
                    <a:lstStyle/>
                    <a:p>
                      <a:r>
                        <a:rPr lang="en-US" sz="1200" dirty="0"/>
                        <a:t>Make resizable and maybe full screen</a:t>
                      </a:r>
                    </a:p>
                  </a:txBody>
                  <a:tcPr/>
                </a:tc>
                <a:tc>
                  <a:txBody>
                    <a:bodyPr/>
                    <a:lstStyle/>
                    <a:p>
                      <a:r>
                        <a:rPr lang="en-US" sz="1200" dirty="0"/>
                        <a:t>Get better at using QT and implement this later</a:t>
                      </a:r>
                    </a:p>
                  </a:txBody>
                  <a:tcPr/>
                </a:tc>
                <a:tc>
                  <a:txBody>
                    <a:bodyPr/>
                    <a:lstStyle/>
                    <a:p>
                      <a:r>
                        <a:rPr lang="en-US" sz="1200" dirty="0"/>
                        <a:t>Low</a:t>
                      </a:r>
                    </a:p>
                  </a:txBody>
                  <a:tcPr/>
                </a:tc>
                <a:extLst>
                  <a:ext uri="{0D108BD9-81ED-4DB2-BD59-A6C34878D82A}">
                    <a16:rowId xmlns:a16="http://schemas.microsoft.com/office/drawing/2014/main" val="2928452709"/>
                  </a:ext>
                </a:extLst>
              </a:tr>
              <a:tr h="373387">
                <a:tc>
                  <a:txBody>
                    <a:bodyPr/>
                    <a:lstStyle/>
                    <a:p>
                      <a:r>
                        <a:rPr lang="en-US" sz="1200" dirty="0"/>
                        <a:t>View satellite before sim</a:t>
                      </a:r>
                    </a:p>
                  </a:txBody>
                  <a:tcPr/>
                </a:tc>
                <a:tc>
                  <a:txBody>
                    <a:bodyPr/>
                    <a:lstStyle/>
                    <a:p>
                      <a:r>
                        <a:rPr lang="en-US" sz="1200" dirty="0"/>
                        <a:t>When a satellite is selected, render it with high ambient light for reference.</a:t>
                      </a:r>
                    </a:p>
                  </a:txBody>
                  <a:tcPr/>
                </a:tc>
                <a:tc>
                  <a:txBody>
                    <a:bodyPr/>
                    <a:lstStyle/>
                    <a:p>
                      <a:r>
                        <a:rPr lang="en-US" sz="1200" dirty="0"/>
                        <a:t>Low</a:t>
                      </a:r>
                    </a:p>
                  </a:txBody>
                  <a:tcPr/>
                </a:tc>
                <a:extLst>
                  <a:ext uri="{0D108BD9-81ED-4DB2-BD59-A6C34878D82A}">
                    <a16:rowId xmlns:a16="http://schemas.microsoft.com/office/drawing/2014/main" val="3105218802"/>
                  </a:ext>
                </a:extLst>
              </a:tr>
              <a:tr h="373387">
                <a:tc>
                  <a:txBody>
                    <a:bodyPr/>
                    <a:lstStyle/>
                    <a:p>
                      <a:r>
                        <a:rPr lang="en-US" sz="1200" dirty="0"/>
                        <a:t>Make toolbox fit contents</a:t>
                      </a:r>
                    </a:p>
                  </a:txBody>
                  <a:tcPr/>
                </a:tc>
                <a:tc>
                  <a:txBody>
                    <a:bodyPr/>
                    <a:lstStyle/>
                    <a:p>
                      <a:r>
                        <a:rPr lang="en-US" sz="800" dirty="0">
                          <a:hlinkClick r:id="rId4"/>
                        </a:rPr>
                        <a:t>https://stackoverflow.com/questions/18575656/with-qtoolbox-which-setting-to-have-page-be-only-its-content-size</a:t>
                      </a:r>
                      <a:r>
                        <a:rPr lang="en-US" sz="800" dirty="0"/>
                        <a:t> </a:t>
                      </a:r>
                    </a:p>
                  </a:txBody>
                  <a:tcPr/>
                </a:tc>
                <a:tc>
                  <a:txBody>
                    <a:bodyPr/>
                    <a:lstStyle/>
                    <a:p>
                      <a:r>
                        <a:rPr lang="en-US" sz="1200" dirty="0"/>
                        <a:t>Low</a:t>
                      </a:r>
                    </a:p>
                  </a:txBody>
                  <a:tcPr/>
                </a:tc>
                <a:extLst>
                  <a:ext uri="{0D108BD9-81ED-4DB2-BD59-A6C34878D82A}">
                    <a16:rowId xmlns:a16="http://schemas.microsoft.com/office/drawing/2014/main" val="691418690"/>
                  </a:ext>
                </a:extLst>
              </a:tr>
              <a:tr h="373387">
                <a:tc>
                  <a:txBody>
                    <a:bodyPr/>
                    <a:lstStyle/>
                    <a:p>
                      <a:r>
                        <a:rPr lang="en-US" sz="1200" dirty="0"/>
                        <a:t>Lock AR and make resizable</a:t>
                      </a:r>
                    </a:p>
                  </a:txBody>
                  <a:tcPr/>
                </a:tc>
                <a:tc>
                  <a:txBody>
                    <a:bodyPr/>
                    <a:lstStyle/>
                    <a:p>
                      <a:r>
                        <a:rPr lang="en-US" sz="1200" dirty="0"/>
                        <a:t>Lock GL aspect ratio and make window resizable</a:t>
                      </a:r>
                    </a:p>
                  </a:txBody>
                  <a:tcPr/>
                </a:tc>
                <a:tc>
                  <a:txBody>
                    <a:bodyPr/>
                    <a:lstStyle/>
                    <a:p>
                      <a:r>
                        <a:rPr lang="en-US" sz="1200" dirty="0"/>
                        <a:t>Low</a:t>
                      </a:r>
                    </a:p>
                  </a:txBody>
                  <a:tcPr/>
                </a:tc>
                <a:extLst>
                  <a:ext uri="{0D108BD9-81ED-4DB2-BD59-A6C34878D82A}">
                    <a16:rowId xmlns:a16="http://schemas.microsoft.com/office/drawing/2014/main" val="1088753495"/>
                  </a:ext>
                </a:extLst>
              </a:tr>
              <a:tr h="373387">
                <a:tc>
                  <a:txBody>
                    <a:bodyPr/>
                    <a:lstStyle/>
                    <a:p>
                      <a:r>
                        <a:rPr lang="en-US" sz="1200" dirty="0"/>
                        <a:t>Preview Mode</a:t>
                      </a:r>
                    </a:p>
                  </a:txBody>
                  <a:tcPr/>
                </a:tc>
                <a:tc>
                  <a:txBody>
                    <a:bodyPr/>
                    <a:lstStyle/>
                    <a:p>
                      <a:r>
                        <a:rPr lang="en-US" sz="1200" dirty="0"/>
                        <a:t>Create preview sim from Satellite menu with High ambient light</a:t>
                      </a:r>
                    </a:p>
                  </a:txBody>
                  <a:tcPr/>
                </a:tc>
                <a:tc>
                  <a:txBody>
                    <a:bodyPr/>
                    <a:lstStyle/>
                    <a:p>
                      <a:r>
                        <a:rPr lang="en-US" sz="1200" dirty="0"/>
                        <a:t>Low</a:t>
                      </a:r>
                    </a:p>
                  </a:txBody>
                  <a:tcPr/>
                </a:tc>
                <a:extLst>
                  <a:ext uri="{0D108BD9-81ED-4DB2-BD59-A6C34878D82A}">
                    <a16:rowId xmlns:a16="http://schemas.microsoft.com/office/drawing/2014/main" val="2786964945"/>
                  </a:ext>
                </a:extLst>
              </a:tr>
              <a:tr h="373387">
                <a:tc>
                  <a:txBody>
                    <a:bodyPr/>
                    <a:lstStyle/>
                    <a:p>
                      <a:r>
                        <a:rPr lang="en-US" sz="1200" dirty="0"/>
                        <a:t>Add more info to satellite menu</a:t>
                      </a:r>
                    </a:p>
                  </a:txBody>
                  <a:tcPr/>
                </a:tc>
                <a:tc>
                  <a:txBody>
                    <a:bodyPr/>
                    <a:lstStyle/>
                    <a:p>
                      <a:r>
                        <a:rPr lang="en-US" sz="1200" dirty="0"/>
                        <a:t>Add more relevant information to the satellite menu section</a:t>
                      </a:r>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0504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Rendering System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60258288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Render off screen</a:t>
                      </a:r>
                    </a:p>
                  </a:txBody>
                  <a:tcPr/>
                </a:tc>
                <a:tc>
                  <a:txBody>
                    <a:bodyPr/>
                    <a:lstStyle/>
                    <a:p>
                      <a:r>
                        <a:rPr lang="en-US" sz="1200" dirty="0"/>
                        <a:t>Faster, pre-calculate brightness</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Render Environment and other light sources </a:t>
                      </a:r>
                    </a:p>
                  </a:txBody>
                  <a:tcPr/>
                </a:tc>
                <a:tc>
                  <a:txBody>
                    <a:bodyPr/>
                    <a:lstStyle/>
                    <a:p>
                      <a:r>
                        <a:rPr lang="en-US" sz="1200" dirty="0"/>
                        <a:t>Improves accuracy. Aids CV implementations. (Sun, Moon, Earth, Stars)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Shadows</a:t>
                      </a:r>
                    </a:p>
                  </a:txBody>
                  <a:tcPr/>
                </a:tc>
                <a:tc>
                  <a:txBody>
                    <a:bodyPr/>
                    <a:lstStyle/>
                    <a:p>
                      <a:r>
                        <a:rPr lang="en-US" sz="1200" dirty="0"/>
                        <a:t>Accuracy</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Sphere Mapping</a:t>
                      </a:r>
                    </a:p>
                  </a:txBody>
                  <a:tcPr/>
                </a:tc>
                <a:tc>
                  <a:txBody>
                    <a:bodyPr/>
                    <a:lstStyle/>
                    <a:p>
                      <a:r>
                        <a:rPr lang="en-US" sz="1200" dirty="0"/>
                        <a:t>Accurate reflections</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Normal Mapping</a:t>
                      </a:r>
                    </a:p>
                  </a:txBody>
                  <a:tcPr/>
                </a:tc>
                <a:tc>
                  <a:txBody>
                    <a:bodyPr/>
                    <a:lstStyle/>
                    <a:p>
                      <a:r>
                        <a:rPr lang="en-US" sz="1200" dirty="0"/>
                        <a:t>More accurate surfaces and materials</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Material Properties</a:t>
                      </a:r>
                    </a:p>
                  </a:txBody>
                  <a:tcPr/>
                </a:tc>
                <a:tc>
                  <a:txBody>
                    <a:bodyPr/>
                    <a:lstStyle/>
                    <a:p>
                      <a:r>
                        <a:rPr lang="en-US" sz="1200" dirty="0"/>
                        <a:t>Accurate BRDF Data, etc. Make sure models are as accurate as possible</a:t>
                      </a:r>
                    </a:p>
                  </a:txBody>
                  <a:tcPr/>
                </a:tc>
                <a:tc>
                  <a:txBody>
                    <a:bodyPr/>
                    <a:lstStyle/>
                    <a:p>
                      <a:r>
                        <a:rPr lang="en-US" sz="1200" dirty="0"/>
                        <a:t>High</a:t>
                      </a:r>
                    </a:p>
                  </a:txBody>
                  <a:tcPr/>
                </a:tc>
                <a:extLst>
                  <a:ext uri="{0D108BD9-81ED-4DB2-BD59-A6C34878D82A}">
                    <a16:rowId xmlns:a16="http://schemas.microsoft.com/office/drawing/2014/main" val="4051028451"/>
                  </a:ext>
                </a:extLst>
              </a:tr>
              <a:tr h="373387">
                <a:tc>
                  <a:txBody>
                    <a:bodyPr/>
                    <a:lstStyle/>
                    <a:p>
                      <a:r>
                        <a:rPr lang="en-US" sz="1200" dirty="0"/>
                        <a:t>Texture Coordinate Mapping</a:t>
                      </a:r>
                    </a:p>
                  </a:txBody>
                  <a:tcPr/>
                </a:tc>
                <a:tc>
                  <a:txBody>
                    <a:bodyPr/>
                    <a:lstStyle/>
                    <a:p>
                      <a:r>
                        <a:rPr lang="en-US" sz="1200" dirty="0"/>
                        <a:t>Apply textures to the satellites</a:t>
                      </a:r>
                    </a:p>
                  </a:txBody>
                  <a:tcPr/>
                </a:tc>
                <a:tc>
                  <a:txBody>
                    <a:bodyPr/>
                    <a:lstStyle/>
                    <a:p>
                      <a:r>
                        <a:rPr lang="en-US" sz="1200" dirty="0"/>
                        <a:t>High</a:t>
                      </a:r>
                    </a:p>
                  </a:txBody>
                  <a:tcPr/>
                </a:tc>
                <a:extLst>
                  <a:ext uri="{0D108BD9-81ED-4DB2-BD59-A6C34878D82A}">
                    <a16:rowId xmlns:a16="http://schemas.microsoft.com/office/drawing/2014/main" val="1580825116"/>
                  </a:ext>
                </a:extLst>
              </a:tr>
              <a:tr h="373387">
                <a:tc>
                  <a:txBody>
                    <a:bodyPr/>
                    <a:lstStyle/>
                    <a:p>
                      <a:r>
                        <a:rPr lang="en-US" sz="1200" dirty="0"/>
                        <a:t>Geometry Shader to increase mesh resolution</a:t>
                      </a:r>
                    </a:p>
                  </a:txBody>
                  <a:tcPr/>
                </a:tc>
                <a:tc>
                  <a:txBody>
                    <a:bodyPr/>
                    <a:lstStyle/>
                    <a:p>
                      <a:r>
                        <a:rPr lang="en-US" sz="1200" dirty="0"/>
                        <a:t>Make sure the lighting is more accurate. Will be a performance hit…</a:t>
                      </a:r>
                    </a:p>
                  </a:txBody>
                  <a:tcPr/>
                </a:tc>
                <a:tc>
                  <a:txBody>
                    <a:bodyPr/>
                    <a:lstStyle/>
                    <a:p>
                      <a:r>
                        <a:rPr lang="en-US" sz="1200" dirty="0"/>
                        <a:t>Medium</a:t>
                      </a:r>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65774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Simulation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4279401931"/>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Model telescope and camera.</a:t>
                      </a:r>
                    </a:p>
                  </a:txBody>
                  <a:tcPr/>
                </a:tc>
                <a:tc>
                  <a:txBody>
                    <a:bodyPr/>
                    <a:lstStyle/>
                    <a:p>
                      <a:r>
                        <a:rPr lang="en-US" sz="1200" dirty="0"/>
                        <a:t>Increased accuracy. (Optical distortion, binning, noise, etc.)</a:t>
                      </a:r>
                    </a:p>
                  </a:txBody>
                  <a:tcPr/>
                </a:tc>
                <a:tc>
                  <a:txBody>
                    <a:bodyPr/>
                    <a:lstStyle/>
                    <a:p>
                      <a:r>
                        <a:rPr lang="en-US" sz="1200" dirty="0"/>
                        <a:t>Medium</a:t>
                      </a:r>
                    </a:p>
                  </a:txBody>
                  <a:tcPr/>
                </a:tc>
                <a:extLst>
                  <a:ext uri="{0D108BD9-81ED-4DB2-BD59-A6C34878D82A}">
                    <a16:rowId xmlns:a16="http://schemas.microsoft.com/office/drawing/2014/main" val="4136519562"/>
                  </a:ext>
                </a:extLst>
              </a:tr>
              <a:tr h="373387">
                <a:tc>
                  <a:txBody>
                    <a:bodyPr/>
                    <a:lstStyle/>
                    <a:p>
                      <a:r>
                        <a:rPr lang="en-US" sz="1200" dirty="0"/>
                        <a:t>Model orbital motion of the RSO.</a:t>
                      </a:r>
                    </a:p>
                  </a:txBody>
                  <a:tcPr/>
                </a:tc>
                <a:tc>
                  <a:txBody>
                    <a:bodyPr/>
                    <a:lstStyle/>
                    <a:p>
                      <a:r>
                        <a:rPr lang="en-US" sz="1200" dirty="0"/>
                        <a:t>Use to adjust brightness and account for apparent rotation due to motion. </a:t>
                      </a:r>
                    </a:p>
                  </a:txBody>
                  <a:tcPr/>
                </a:tc>
                <a:tc>
                  <a:txBody>
                    <a:bodyPr/>
                    <a:lstStyle/>
                    <a:p>
                      <a:r>
                        <a:rPr lang="en-US" sz="1200" dirty="0"/>
                        <a:t>High</a:t>
                      </a:r>
                    </a:p>
                  </a:txBody>
                  <a:tcPr/>
                </a:tc>
                <a:extLst>
                  <a:ext uri="{0D108BD9-81ED-4DB2-BD59-A6C34878D82A}">
                    <a16:rowId xmlns:a16="http://schemas.microsoft.com/office/drawing/2014/main" val="4985029"/>
                  </a:ext>
                </a:extLst>
              </a:tr>
              <a:tr h="373387">
                <a:tc>
                  <a:txBody>
                    <a:bodyPr/>
                    <a:lstStyle/>
                    <a:p>
                      <a:r>
                        <a:rPr lang="en-US" sz="1200" dirty="0"/>
                        <a:t>Create accurate brightness model</a:t>
                      </a:r>
                    </a:p>
                  </a:txBody>
                  <a:tcPr/>
                </a:tc>
                <a:tc>
                  <a:txBody>
                    <a:bodyPr/>
                    <a:lstStyle/>
                    <a:p>
                      <a:r>
                        <a:rPr lang="en-US" sz="1200" dirty="0"/>
                        <a:t>Purpose of program. </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Generate attitude from photometry</a:t>
                      </a:r>
                    </a:p>
                  </a:txBody>
                  <a:tcPr/>
                </a:tc>
                <a:tc>
                  <a:txBody>
                    <a:bodyPr/>
                    <a:lstStyle/>
                    <a:p>
                      <a:r>
                        <a:rPr lang="en-US" sz="1200" dirty="0"/>
                        <a:t>Purpose of program</a:t>
                      </a:r>
                    </a:p>
                  </a:txBody>
                  <a:tcPr/>
                </a:tc>
                <a:tc>
                  <a:txBody>
                    <a:bodyPr/>
                    <a:lstStyle/>
                    <a:p>
                      <a:r>
                        <a:rPr lang="en-US" sz="1200" dirty="0"/>
                        <a:t>High</a:t>
                      </a:r>
                    </a:p>
                  </a:txBody>
                  <a:tcPr/>
                </a:tc>
                <a:extLst>
                  <a:ext uri="{0D108BD9-81ED-4DB2-BD59-A6C34878D82A}">
                    <a16:rowId xmlns:a16="http://schemas.microsoft.com/office/drawing/2014/main" val="2832993222"/>
                  </a:ext>
                </a:extLst>
              </a:tr>
              <a:tr h="373387">
                <a:tc>
                  <a:txBody>
                    <a:bodyPr/>
                    <a:lstStyle/>
                    <a:p>
                      <a:r>
                        <a:rPr lang="en-US" sz="1200" dirty="0"/>
                        <a:t>Shape and Attitude from photometry</a:t>
                      </a:r>
                    </a:p>
                  </a:txBody>
                  <a:tcPr/>
                </a:tc>
                <a:tc>
                  <a:txBody>
                    <a:bodyPr/>
                    <a:lstStyle/>
                    <a:p>
                      <a:r>
                        <a:rPr lang="en-US" sz="1200" dirty="0"/>
                        <a:t>Secondary purpose if possible</a:t>
                      </a:r>
                    </a:p>
                  </a:txBody>
                  <a:tcPr/>
                </a:tc>
                <a:tc>
                  <a:txBody>
                    <a:bodyPr/>
                    <a:lstStyle/>
                    <a:p>
                      <a:r>
                        <a:rPr lang="en-US" sz="1200" dirty="0"/>
                        <a:t>Medium</a:t>
                      </a:r>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92293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Solution Discussion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479221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15319</TotalTime>
  <Words>3143</Words>
  <Application>Microsoft Office PowerPoint</Application>
  <PresentationFormat>Widescreen</PresentationFormat>
  <Paragraphs>578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 COMPASS</vt:lpstr>
      <vt:lpstr>Near-Term Tasking</vt:lpstr>
      <vt:lpstr>Current Focus</vt:lpstr>
      <vt:lpstr>To-Do List</vt:lpstr>
      <vt:lpstr>General Software Updates</vt:lpstr>
      <vt:lpstr>GUI Updates</vt:lpstr>
      <vt:lpstr>Rendering System Updates</vt:lpstr>
      <vt:lpstr>Simulation Updates</vt:lpstr>
      <vt:lpstr> Solution Discussion</vt:lpstr>
      <vt:lpstr>Documentation</vt:lpstr>
      <vt:lpstr>User Interface - Functionality</vt:lpstr>
      <vt:lpstr>User Interface – Controls List</vt:lpstr>
      <vt:lpstr>User Interface – Controls List</vt:lpstr>
      <vt:lpstr>User Interface - Design</vt:lpstr>
      <vt:lpstr>PowerPoint Presentation</vt:lpstr>
      <vt:lpstr>PowerPoint Presentation</vt:lpstr>
      <vt:lpstr>PowerPoint Presentation</vt:lpstr>
      <vt:lpstr>PowerPoint Presentation</vt:lpstr>
      <vt:lpstr>Rendering the RSO</vt:lpstr>
      <vt:lpstr>Rendering the RSO</vt:lpstr>
      <vt:lpstr>Modeling the RSO</vt:lpstr>
      <vt:lpstr>Rendering the Environment</vt:lpstr>
      <vt:lpstr>Generating Photometry Curves</vt:lpstr>
      <vt:lpstr>Reconstructing RSO Attitude/Rotation</vt:lpstr>
      <vt:lpstr>Reconstructing RSO Attitude/Rotation</vt:lpstr>
      <vt:lpstr>Shape Estimation</vt:lpstr>
      <vt:lpstr> Miscellaneous</vt:lpstr>
      <vt:lpstr>Resources</vt:lpstr>
      <vt:lpstr>Helpful Links</vt:lpstr>
      <vt:lpstr>Legal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151</cp:revision>
  <dcterms:created xsi:type="dcterms:W3CDTF">2017-08-11T14:45:09Z</dcterms:created>
  <dcterms:modified xsi:type="dcterms:W3CDTF">2017-08-28T13:55:11Z</dcterms:modified>
</cp:coreProperties>
</file>