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61" r:id="rId3"/>
    <p:sldId id="272" r:id="rId4"/>
    <p:sldId id="271" r:id="rId5"/>
    <p:sldId id="273" r:id="rId6"/>
    <p:sldId id="274" r:id="rId7"/>
    <p:sldId id="269" r:id="rId8"/>
    <p:sldId id="270" r:id="rId9"/>
    <p:sldId id="27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8" autoAdjust="0"/>
  </p:normalViewPr>
  <p:slideViewPr>
    <p:cSldViewPr snapToGrid="0">
      <p:cViewPr varScale="1">
        <p:scale>
          <a:sx n="104" d="100"/>
          <a:sy n="104"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9CC2D-C996-4891-89D6-DDA04078794E}"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72033-7378-40D6-8FE1-6709E84BCD59}" type="slidenum">
              <a:rPr lang="en-US" smtClean="0"/>
              <a:t>‹#›</a:t>
            </a:fld>
            <a:endParaRPr lang="en-US"/>
          </a:p>
        </p:txBody>
      </p:sp>
    </p:spTree>
    <p:extLst>
      <p:ext uri="{BB962C8B-B14F-4D97-AF65-F5344CB8AC3E}">
        <p14:creationId xmlns:p14="http://schemas.microsoft.com/office/powerpoint/2010/main" val="45993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472033-7378-40D6-8FE1-6709E84BCD59}" type="slidenum">
              <a:rPr lang="en-US" smtClean="0"/>
              <a:t>8</a:t>
            </a:fld>
            <a:endParaRPr lang="en-US"/>
          </a:p>
        </p:txBody>
      </p:sp>
    </p:spTree>
    <p:extLst>
      <p:ext uri="{BB962C8B-B14F-4D97-AF65-F5344CB8AC3E}">
        <p14:creationId xmlns:p14="http://schemas.microsoft.com/office/powerpoint/2010/main" val="336982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472033-7378-40D6-8FE1-6709E84BCD59}" type="slidenum">
              <a:rPr lang="en-US" smtClean="0"/>
              <a:t>9</a:t>
            </a:fld>
            <a:endParaRPr lang="en-US"/>
          </a:p>
        </p:txBody>
      </p:sp>
    </p:spTree>
    <p:extLst>
      <p:ext uri="{BB962C8B-B14F-4D97-AF65-F5344CB8AC3E}">
        <p14:creationId xmlns:p14="http://schemas.microsoft.com/office/powerpoint/2010/main" val="95695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472033-7378-40D6-8FE1-6709E84BCD59}" type="slidenum">
              <a:rPr lang="en-US" smtClean="0"/>
              <a:t>10</a:t>
            </a:fld>
            <a:endParaRPr lang="en-US"/>
          </a:p>
        </p:txBody>
      </p:sp>
    </p:spTree>
    <p:extLst>
      <p:ext uri="{BB962C8B-B14F-4D97-AF65-F5344CB8AC3E}">
        <p14:creationId xmlns:p14="http://schemas.microsoft.com/office/powerpoint/2010/main" val="113423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35804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97825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15714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1BD2-2EDC-4A32-BF37-6474222A526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150527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771BD2-2EDC-4A32-BF37-6474222A526D}"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163085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771BD2-2EDC-4A32-BF37-6474222A526D}"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58987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771BD2-2EDC-4A32-BF37-6474222A526D}"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82147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771BD2-2EDC-4A32-BF37-6474222A526D}" type="datetimeFigureOut">
              <a:rPr lang="en-US" smtClean="0"/>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273458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71BD2-2EDC-4A32-BF37-6474222A526D}" type="datetimeFigureOut">
              <a:rPr lang="en-US" smtClean="0"/>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293873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771BD2-2EDC-4A32-BF37-6474222A526D}"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336987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771BD2-2EDC-4A32-BF37-6474222A526D}"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3EAB2-5206-4864-89DE-8EECC22425E7}" type="slidenum">
              <a:rPr lang="en-US" smtClean="0"/>
              <a:t>‹#›</a:t>
            </a:fld>
            <a:endParaRPr lang="en-US"/>
          </a:p>
        </p:txBody>
      </p:sp>
    </p:spTree>
    <p:extLst>
      <p:ext uri="{BB962C8B-B14F-4D97-AF65-F5344CB8AC3E}">
        <p14:creationId xmlns:p14="http://schemas.microsoft.com/office/powerpoint/2010/main" val="418688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71BD2-2EDC-4A32-BF37-6474222A526D}" type="datetimeFigureOut">
              <a:rPr lang="en-US" smtClean="0"/>
              <a:t>9/18/2017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3EAB2-5206-4864-89DE-8EECC22425E7}" type="slidenum">
              <a:rPr lang="en-US" smtClean="0"/>
              <a:t>‹#›</a:t>
            </a:fld>
            <a:endParaRPr lang="en-US"/>
          </a:p>
        </p:txBody>
      </p:sp>
    </p:spTree>
    <p:extLst>
      <p:ext uri="{BB962C8B-B14F-4D97-AF65-F5344CB8AC3E}">
        <p14:creationId xmlns:p14="http://schemas.microsoft.com/office/powerpoint/2010/main" val="30264239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sz="2000" dirty="0"/>
              <a:t>Computational Photometry Analyzer for Small Satellites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157029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pic>
        <p:nvPicPr>
          <p:cNvPr id="3" name="Picture 2">
            <a:extLst>
              <a:ext uri="{FF2B5EF4-FFF2-40B4-BE49-F238E27FC236}">
                <a16:creationId xmlns:a16="http://schemas.microsoft.com/office/drawing/2014/main" id="{6B568FD6-3BCE-474D-97D6-2046ED107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E11B754E-A762-4E53-BBB6-0402DF785DBA}"/>
              </a:ext>
            </a:extLst>
          </p:cNvPr>
          <p:cNvSpPr/>
          <p:nvPr/>
        </p:nvSpPr>
        <p:spPr>
          <a:xfrm>
            <a:off x="8654473" y="816591"/>
            <a:ext cx="2909454" cy="3890896"/>
          </a:xfrm>
          <a:custGeom>
            <a:avLst/>
            <a:gdLst>
              <a:gd name="connsiteX0" fmla="*/ 0 w 2909454"/>
              <a:gd name="connsiteY0" fmla="*/ 3487554 h 3890896"/>
              <a:gd name="connsiteX1" fmla="*/ 184727 w 2909454"/>
              <a:gd name="connsiteY1" fmla="*/ 799773 h 3890896"/>
              <a:gd name="connsiteX2" fmla="*/ 415636 w 2909454"/>
              <a:gd name="connsiteY2" fmla="*/ 2480791 h 3890896"/>
              <a:gd name="connsiteX3" fmla="*/ 452582 w 2909454"/>
              <a:gd name="connsiteY3" fmla="*/ 1381664 h 3890896"/>
              <a:gd name="connsiteX4" fmla="*/ 544945 w 2909454"/>
              <a:gd name="connsiteY4" fmla="*/ 2517736 h 3890896"/>
              <a:gd name="connsiteX5" fmla="*/ 618836 w 2909454"/>
              <a:gd name="connsiteY5" fmla="*/ 1510973 h 3890896"/>
              <a:gd name="connsiteX6" fmla="*/ 812800 w 2909454"/>
              <a:gd name="connsiteY6" fmla="*/ 3884718 h 3890896"/>
              <a:gd name="connsiteX7" fmla="*/ 766618 w 2909454"/>
              <a:gd name="connsiteY7" fmla="*/ 670464 h 3890896"/>
              <a:gd name="connsiteX8" fmla="*/ 1016000 w 2909454"/>
              <a:gd name="connsiteY8" fmla="*/ 2351482 h 3890896"/>
              <a:gd name="connsiteX9" fmla="*/ 1145309 w 2909454"/>
              <a:gd name="connsiteY9" fmla="*/ 5445 h 3890896"/>
              <a:gd name="connsiteX10" fmla="*/ 1228436 w 2909454"/>
              <a:gd name="connsiteY10" fmla="*/ 1667991 h 3890896"/>
              <a:gd name="connsiteX11" fmla="*/ 1403927 w 2909454"/>
              <a:gd name="connsiteY11" fmla="*/ 402609 h 3890896"/>
              <a:gd name="connsiteX12" fmla="*/ 1413163 w 2909454"/>
              <a:gd name="connsiteY12" fmla="*/ 1196936 h 3890896"/>
              <a:gd name="connsiteX13" fmla="*/ 1745672 w 2909454"/>
              <a:gd name="connsiteY13" fmla="*/ 522682 h 3890896"/>
              <a:gd name="connsiteX14" fmla="*/ 1810327 w 2909454"/>
              <a:gd name="connsiteY14" fmla="*/ 1150754 h 3890896"/>
              <a:gd name="connsiteX15" fmla="*/ 2078182 w 2909454"/>
              <a:gd name="connsiteY15" fmla="*/ 3736936 h 3890896"/>
              <a:gd name="connsiteX16" fmla="*/ 2152072 w 2909454"/>
              <a:gd name="connsiteY16" fmla="*/ 2369954 h 3890896"/>
              <a:gd name="connsiteX17" fmla="*/ 2429163 w 2909454"/>
              <a:gd name="connsiteY17" fmla="*/ 3699991 h 3890896"/>
              <a:gd name="connsiteX18" fmla="*/ 2484582 w 2909454"/>
              <a:gd name="connsiteY18" fmla="*/ 1834245 h 3890896"/>
              <a:gd name="connsiteX19" fmla="*/ 2780145 w 2909454"/>
              <a:gd name="connsiteY19" fmla="*/ 3450609 h 3890896"/>
              <a:gd name="connsiteX20" fmla="*/ 2909454 w 2909454"/>
              <a:gd name="connsiteY20" fmla="*/ 772064 h 389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09454" h="3890896">
                <a:moveTo>
                  <a:pt x="0" y="3487554"/>
                </a:moveTo>
                <a:cubicBezTo>
                  <a:pt x="57727" y="2227560"/>
                  <a:pt x="115454" y="967567"/>
                  <a:pt x="184727" y="799773"/>
                </a:cubicBezTo>
                <a:cubicBezTo>
                  <a:pt x="254000" y="631979"/>
                  <a:pt x="370994" y="2383809"/>
                  <a:pt x="415636" y="2480791"/>
                </a:cubicBezTo>
                <a:cubicBezTo>
                  <a:pt x="460278" y="2577773"/>
                  <a:pt x="431030" y="1375506"/>
                  <a:pt x="452582" y="1381664"/>
                </a:cubicBezTo>
                <a:cubicBezTo>
                  <a:pt x="474134" y="1387822"/>
                  <a:pt x="517236" y="2496185"/>
                  <a:pt x="544945" y="2517736"/>
                </a:cubicBezTo>
                <a:cubicBezTo>
                  <a:pt x="572654" y="2539287"/>
                  <a:pt x="574194" y="1283143"/>
                  <a:pt x="618836" y="1510973"/>
                </a:cubicBezTo>
                <a:cubicBezTo>
                  <a:pt x="663479" y="1738803"/>
                  <a:pt x="788170" y="4024803"/>
                  <a:pt x="812800" y="3884718"/>
                </a:cubicBezTo>
                <a:cubicBezTo>
                  <a:pt x="837430" y="3744633"/>
                  <a:pt x="732751" y="926003"/>
                  <a:pt x="766618" y="670464"/>
                </a:cubicBezTo>
                <a:cubicBezTo>
                  <a:pt x="800485" y="414925"/>
                  <a:pt x="952885" y="2462318"/>
                  <a:pt x="1016000" y="2351482"/>
                </a:cubicBezTo>
                <a:cubicBezTo>
                  <a:pt x="1079115" y="2240646"/>
                  <a:pt x="1109903" y="119360"/>
                  <a:pt x="1145309" y="5445"/>
                </a:cubicBezTo>
                <a:cubicBezTo>
                  <a:pt x="1180715" y="-108470"/>
                  <a:pt x="1185333" y="1601797"/>
                  <a:pt x="1228436" y="1667991"/>
                </a:cubicBezTo>
                <a:cubicBezTo>
                  <a:pt x="1271539" y="1734185"/>
                  <a:pt x="1373139" y="481118"/>
                  <a:pt x="1403927" y="402609"/>
                </a:cubicBezTo>
                <a:cubicBezTo>
                  <a:pt x="1434715" y="324100"/>
                  <a:pt x="1356206" y="1176924"/>
                  <a:pt x="1413163" y="1196936"/>
                </a:cubicBezTo>
                <a:cubicBezTo>
                  <a:pt x="1470120" y="1216948"/>
                  <a:pt x="1679478" y="530379"/>
                  <a:pt x="1745672" y="522682"/>
                </a:cubicBezTo>
                <a:cubicBezTo>
                  <a:pt x="1811866" y="514985"/>
                  <a:pt x="1754909" y="615045"/>
                  <a:pt x="1810327" y="1150754"/>
                </a:cubicBezTo>
                <a:cubicBezTo>
                  <a:pt x="1865745" y="1686463"/>
                  <a:pt x="2021225" y="3533736"/>
                  <a:pt x="2078182" y="3736936"/>
                </a:cubicBezTo>
                <a:cubicBezTo>
                  <a:pt x="2135139" y="3940136"/>
                  <a:pt x="2093575" y="2376111"/>
                  <a:pt x="2152072" y="2369954"/>
                </a:cubicBezTo>
                <a:cubicBezTo>
                  <a:pt x="2210569" y="2363797"/>
                  <a:pt x="2373745" y="3789276"/>
                  <a:pt x="2429163" y="3699991"/>
                </a:cubicBezTo>
                <a:cubicBezTo>
                  <a:pt x="2484581" y="3610706"/>
                  <a:pt x="2426085" y="1875809"/>
                  <a:pt x="2484582" y="1834245"/>
                </a:cubicBezTo>
                <a:cubicBezTo>
                  <a:pt x="2543079" y="1792681"/>
                  <a:pt x="2709333" y="3627639"/>
                  <a:pt x="2780145" y="3450609"/>
                </a:cubicBezTo>
                <a:cubicBezTo>
                  <a:pt x="2850957" y="3273579"/>
                  <a:pt x="2880205" y="2022821"/>
                  <a:pt x="2909454" y="772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23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The </a:t>
            </a:r>
            <a:r>
              <a:rPr lang="en-US" b="1" dirty="0"/>
              <a:t>Com</a:t>
            </a:r>
            <a:r>
              <a:rPr lang="en-US" dirty="0"/>
              <a:t>putational </a:t>
            </a:r>
            <a:r>
              <a:rPr lang="en-US" b="1" dirty="0"/>
              <a:t>P</a:t>
            </a:r>
            <a:r>
              <a:rPr lang="en-US" dirty="0"/>
              <a:t>hotometry </a:t>
            </a:r>
            <a:r>
              <a:rPr lang="en-US" b="1" dirty="0"/>
              <a:t>A</a:t>
            </a:r>
            <a:r>
              <a:rPr lang="en-US" dirty="0"/>
              <a:t>nalyzer for </a:t>
            </a:r>
            <a:r>
              <a:rPr lang="en-US" b="1" dirty="0"/>
              <a:t>S</a:t>
            </a:r>
            <a:r>
              <a:rPr lang="en-US" dirty="0"/>
              <a:t>mall </a:t>
            </a:r>
            <a:r>
              <a:rPr lang="en-US" b="1" dirty="0"/>
              <a:t>S</a:t>
            </a:r>
            <a:r>
              <a:rPr lang="en-US" dirty="0"/>
              <a:t>atellites(COMPASS) is a desktop-based rendering engine written in C++ and OpenGL used to produce accurate graphical representations of RSOs (resident space objects) and their environments as observed by ground-based telescopes. These renderings are generated and processed within the program in order to infer additional information about the system including photometry data, RSO attitude, rotation frequency, etc. and provide a platform for testing image processing algorithms. An intuitive user interface is provided in order to visually correlate these renderings to the associated photometry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3809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(or anyone) Care?</a:t>
            </a:r>
          </a:p>
        </p:txBody>
      </p:sp>
      <p:sp>
        <p:nvSpPr>
          <p:cNvPr id="3" name="Content Placeholder 2"/>
          <p:cNvSpPr>
            <a:spLocks noGrp="1"/>
          </p:cNvSpPr>
          <p:nvPr>
            <p:ph idx="1"/>
          </p:nvPr>
        </p:nvSpPr>
        <p:spPr/>
        <p:txBody>
          <a:bodyPr>
            <a:normAutofit fontScale="85000" lnSpcReduction="10000"/>
          </a:bodyPr>
          <a:lstStyle/>
          <a:p>
            <a:r>
              <a:rPr lang="en-US" dirty="0"/>
              <a:t>Situational awareness in space.</a:t>
            </a:r>
          </a:p>
          <a:p>
            <a:pPr lvl="1"/>
            <a:r>
              <a:rPr lang="en-US" dirty="0"/>
              <a:t>Characterize space debris</a:t>
            </a:r>
          </a:p>
          <a:p>
            <a:pPr lvl="1"/>
            <a:r>
              <a:rPr lang="en-US" dirty="0"/>
              <a:t>Improve TLE with optical tracking</a:t>
            </a:r>
          </a:p>
          <a:p>
            <a:pPr lvl="1"/>
            <a:r>
              <a:rPr lang="en-US" dirty="0"/>
              <a:t>Better orbit decay models when the shape/size is known. </a:t>
            </a:r>
          </a:p>
          <a:p>
            <a:r>
              <a:rPr lang="en-US" dirty="0"/>
              <a:t> Spacecraft status analysis</a:t>
            </a:r>
          </a:p>
          <a:p>
            <a:pPr lvl="1"/>
            <a:r>
              <a:rPr lang="en-US" dirty="0"/>
              <a:t>Determine physical configuration of a satellite in LEO (e.g. make sure solar panels deployed)</a:t>
            </a:r>
          </a:p>
          <a:p>
            <a:pPr lvl="1"/>
            <a:r>
              <a:rPr lang="en-US" dirty="0"/>
              <a:t>Reconstruct attitude of the spacecraft. (e.g. determine how fast your spacecraft is spinning out of control </a:t>
            </a:r>
            <a:r>
              <a:rPr lang="en-US" dirty="0">
                <a:sym typeface="Wingdings" panose="05000000000000000000" pitchFamily="2" charset="2"/>
              </a:rPr>
              <a:t></a:t>
            </a:r>
            <a:r>
              <a:rPr lang="en-US" dirty="0"/>
              <a:t>)</a:t>
            </a:r>
          </a:p>
          <a:p>
            <a:r>
              <a:rPr lang="en-US" dirty="0"/>
              <a:t>OSCOM Simulating</a:t>
            </a:r>
          </a:p>
          <a:p>
            <a:pPr lvl="1"/>
            <a:r>
              <a:rPr lang="en-US" dirty="0"/>
              <a:t>Image Processing Algorithms</a:t>
            </a:r>
          </a:p>
          <a:p>
            <a:pPr lvl="1"/>
            <a:r>
              <a:rPr lang="en-US" dirty="0"/>
              <a:t>CubeSat Design</a:t>
            </a:r>
          </a:p>
          <a:p>
            <a:pPr lvl="1"/>
            <a:r>
              <a:rPr lang="en-US" dirty="0"/>
              <a:t>Develop greater intuition for relating spacecraft orientation to photometry data</a:t>
            </a:r>
          </a:p>
          <a:p>
            <a:r>
              <a:rPr lang="en-US" dirty="0"/>
              <a:t>It’s Cool</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313038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V1.0.0 Requirements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3" name="Table 2">
            <a:extLst>
              <a:ext uri="{FF2B5EF4-FFF2-40B4-BE49-F238E27FC236}">
                <a16:creationId xmlns:a16="http://schemas.microsoft.com/office/drawing/2014/main" id="{D1C82043-BAD3-4144-9B68-AA74C5313538}"/>
              </a:ext>
            </a:extLst>
          </p:cNvPr>
          <p:cNvGraphicFramePr>
            <a:graphicFrameLocks noGrp="1"/>
          </p:cNvGraphicFramePr>
          <p:nvPr>
            <p:extLst>
              <p:ext uri="{D42A27DB-BD31-4B8C-83A1-F6EECF244321}">
                <p14:modId xmlns:p14="http://schemas.microsoft.com/office/powerpoint/2010/main" val="2026416964"/>
              </p:ext>
            </p:extLst>
          </p:nvPr>
        </p:nvGraphicFramePr>
        <p:xfrm>
          <a:off x="295564" y="203200"/>
          <a:ext cx="10121177" cy="6446981"/>
        </p:xfrm>
        <a:graphic>
          <a:graphicData uri="http://schemas.openxmlformats.org/drawingml/2006/table">
            <a:tbl>
              <a:tblPr firstRow="1" firstCol="1" bandRow="1">
                <a:tableStyleId>{073A0DAA-6AF3-43AB-8588-CEC1D06C72B9}</a:tableStyleId>
              </a:tblPr>
              <a:tblGrid>
                <a:gridCol w="528326">
                  <a:extLst>
                    <a:ext uri="{9D8B030D-6E8A-4147-A177-3AD203B41FA5}">
                      <a16:colId xmlns:a16="http://schemas.microsoft.com/office/drawing/2014/main" val="3356771119"/>
                    </a:ext>
                  </a:extLst>
                </a:gridCol>
                <a:gridCol w="2285362">
                  <a:extLst>
                    <a:ext uri="{9D8B030D-6E8A-4147-A177-3AD203B41FA5}">
                      <a16:colId xmlns:a16="http://schemas.microsoft.com/office/drawing/2014/main" val="40762355"/>
                    </a:ext>
                  </a:extLst>
                </a:gridCol>
                <a:gridCol w="2623408">
                  <a:extLst>
                    <a:ext uri="{9D8B030D-6E8A-4147-A177-3AD203B41FA5}">
                      <a16:colId xmlns:a16="http://schemas.microsoft.com/office/drawing/2014/main" val="1133207652"/>
                    </a:ext>
                  </a:extLst>
                </a:gridCol>
                <a:gridCol w="2483737">
                  <a:extLst>
                    <a:ext uri="{9D8B030D-6E8A-4147-A177-3AD203B41FA5}">
                      <a16:colId xmlns:a16="http://schemas.microsoft.com/office/drawing/2014/main" val="699379280"/>
                    </a:ext>
                  </a:extLst>
                </a:gridCol>
                <a:gridCol w="2200344">
                  <a:extLst>
                    <a:ext uri="{9D8B030D-6E8A-4147-A177-3AD203B41FA5}">
                      <a16:colId xmlns:a16="http://schemas.microsoft.com/office/drawing/2014/main" val="1125506380"/>
                    </a:ext>
                  </a:extLst>
                </a:gridCol>
              </a:tblGrid>
              <a:tr h="370322">
                <a:tc gridSpan="5">
                  <a:txBody>
                    <a:bodyPr/>
                    <a:lstStyle/>
                    <a:p>
                      <a:pPr marL="0" marR="0">
                        <a:lnSpc>
                          <a:spcPct val="107000"/>
                        </a:lnSpc>
                        <a:spcBef>
                          <a:spcPts val="0"/>
                        </a:spcBef>
                        <a:spcAft>
                          <a:spcPts val="0"/>
                        </a:spcAft>
                      </a:pPr>
                      <a:r>
                        <a:rPr lang="en-US" sz="1100" dirty="0">
                          <a:effectLst/>
                        </a:rPr>
                        <a:t>COMPASS – V 1.0.0 Requirements Table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7844641"/>
                  </a:ext>
                </a:extLst>
              </a:tr>
              <a:tr h="370322">
                <a:tc>
                  <a:txBody>
                    <a:bodyPr/>
                    <a:lstStyle/>
                    <a:p>
                      <a:pPr marL="0" marR="0">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Functional Requirement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Operational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Justification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1270654540"/>
                  </a:ext>
                </a:extLst>
              </a:tr>
              <a:tr h="1902112">
                <a:tc>
                  <a:txBody>
                    <a:bodyPr/>
                    <a:lstStyle/>
                    <a:p>
                      <a:pPr marL="0" marR="0">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dirty="0">
                          <a:effectLst/>
                        </a:rPr>
                        <a:t>The program shall generate, record, and plot photometry data for the RSO during all simulations.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sun shall be the only light source considered and it shall emit only white light.</a:t>
                      </a:r>
                    </a:p>
                    <a:p>
                      <a:pPr marL="0" marR="0">
                        <a:lnSpc>
                          <a:spcPct val="107000"/>
                        </a:lnSpc>
                        <a:spcBef>
                          <a:spcPts val="0"/>
                        </a:spcBef>
                        <a:spcAft>
                          <a:spcPts val="0"/>
                        </a:spcAft>
                      </a:pPr>
                      <a:r>
                        <a:rPr lang="en-US" sz="1100">
                          <a:effectLst/>
                        </a:rPr>
                        <a:t>No ambient light shall be present.</a:t>
                      </a:r>
                    </a:p>
                    <a:p>
                      <a:pPr marL="0" marR="0">
                        <a:lnSpc>
                          <a:spcPct val="107000"/>
                        </a:lnSpc>
                        <a:spcBef>
                          <a:spcPts val="0"/>
                        </a:spcBef>
                        <a:spcAft>
                          <a:spcPts val="0"/>
                        </a:spcAft>
                      </a:pPr>
                      <a:r>
                        <a:rPr lang="en-US" sz="1100">
                          <a:effectLst/>
                        </a:rPr>
                        <a:t>The surface albedo of the RSO shall be assumed to be exactly 1.</a:t>
                      </a:r>
                    </a:p>
                    <a:p>
                      <a:pPr marL="0" marR="0">
                        <a:lnSpc>
                          <a:spcPct val="107000"/>
                        </a:lnSpc>
                        <a:spcBef>
                          <a:spcPts val="0"/>
                        </a:spcBef>
                        <a:spcAft>
                          <a:spcPts val="0"/>
                        </a:spcAft>
                      </a:pPr>
                      <a:r>
                        <a:rPr lang="en-US" sz="1100">
                          <a:effectLst/>
                        </a:rPr>
                        <a:t>The observing sensor shall collect 100% of the light reflected by the RSO that falls within its solid angle.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Generating accurate photometry data is a fundamental requirement of this program.</a:t>
                      </a:r>
                    </a:p>
                    <a:p>
                      <a:pPr marL="0" marR="0">
                        <a:lnSpc>
                          <a:spcPct val="107000"/>
                        </a:lnSpc>
                        <a:spcBef>
                          <a:spcPts val="0"/>
                        </a:spcBef>
                        <a:spcAft>
                          <a:spcPts val="0"/>
                        </a:spcAft>
                      </a:pPr>
                      <a:r>
                        <a:rPr lang="en-US" sz="1100">
                          <a:effectLst/>
                        </a:rPr>
                        <a:t>The stated assumptions shall be maintained in order to ensure simplicity and ease of validation within the initial photometry model.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Compare to theoretical calculations made according to the same assumptions. </a:t>
                      </a:r>
                    </a:p>
                    <a:p>
                      <a:pPr marL="0" marR="0">
                        <a:lnSpc>
                          <a:spcPct val="107000"/>
                        </a:lnSpc>
                        <a:spcBef>
                          <a:spcPts val="0"/>
                        </a:spcBef>
                        <a:spcAft>
                          <a:spcPts val="0"/>
                        </a:spcAft>
                      </a:pPr>
                      <a:r>
                        <a:rPr lang="en-US" sz="1100">
                          <a:effectLst/>
                        </a:rPr>
                        <a:t>Rendering simplified models in a fixed orientation at a fixed distance, calculate the brightness of the object and compare to simulation results. Repeat for several test cases.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834675587"/>
                  </a:ext>
                </a:extLst>
              </a:tr>
              <a:tr h="1188821">
                <a:tc>
                  <a:txBody>
                    <a:bodyPr/>
                    <a:lstStyle/>
                    <a:p>
                      <a:pPr marL="0" marR="0">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sample rate for collecting photometry data shall be defined by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sample rate shall not be allowed to exceed the framerate of the application (60</a:t>
                      </a:r>
                      <a:r>
                        <a:rPr lang="en-US" sz="1100" baseline="-25000">
                          <a:effectLst/>
                        </a:rPr>
                        <a:t>HZ</a:t>
                      </a: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Sample rate should be definable according to the sensor being modelled.</a:t>
                      </a:r>
                    </a:p>
                    <a:p>
                      <a:pPr marL="0" marR="0">
                        <a:lnSpc>
                          <a:spcPct val="107000"/>
                        </a:lnSpc>
                        <a:spcBef>
                          <a:spcPts val="0"/>
                        </a:spcBef>
                        <a:spcAft>
                          <a:spcPts val="0"/>
                        </a:spcAft>
                      </a:pPr>
                      <a:r>
                        <a:rPr lang="en-US" sz="1100">
                          <a:effectLst/>
                        </a:rPr>
                        <a:t>The sample rate is physically limited by the application framerate. Thus, it would be innacurate to assign higher sample rates.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3869621122"/>
                  </a:ext>
                </a:extLst>
              </a:tr>
              <a:tr h="2615404">
                <a:tc>
                  <a:txBody>
                    <a:bodyPr/>
                    <a:lstStyle/>
                    <a:p>
                      <a:pPr marL="0" marR="0">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dirty="0">
                          <a:effectLst/>
                        </a:rPr>
                        <a:t>The program shall provide a manual mode in which the user may define the simulation parameters and observe their effects on photometry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user shall define the direction of incoming light and the orientation of the RSO within three degrees of freedom. </a:t>
                      </a:r>
                    </a:p>
                    <a:p>
                      <a:pPr marL="0" marR="0">
                        <a:lnSpc>
                          <a:spcPct val="107000"/>
                        </a:lnSpc>
                        <a:spcBef>
                          <a:spcPts val="0"/>
                        </a:spcBef>
                        <a:spcAft>
                          <a:spcPts val="0"/>
                        </a:spcAft>
                      </a:pPr>
                      <a:r>
                        <a:rPr lang="en-US" sz="1100">
                          <a:effectLst/>
                        </a:rPr>
                        <a:t>The angular velocity of the RSO may be defined within three degrees of freedom and up to any rate less than 30</a:t>
                      </a:r>
                      <a:r>
                        <a:rPr lang="en-US" sz="1100" baseline="-25000">
                          <a:effectLst/>
                        </a:rPr>
                        <a:t>HZ</a:t>
                      </a:r>
                      <a:r>
                        <a:rPr lang="en-US" sz="1100">
                          <a:effectLst/>
                        </a:rPr>
                        <a:t>. </a:t>
                      </a:r>
                    </a:p>
                    <a:p>
                      <a:pPr marL="0" marR="0">
                        <a:lnSpc>
                          <a:spcPct val="107000"/>
                        </a:lnSpc>
                        <a:spcBef>
                          <a:spcPts val="0"/>
                        </a:spcBef>
                        <a:spcAft>
                          <a:spcPts val="0"/>
                        </a:spcAft>
                      </a:pPr>
                      <a:r>
                        <a:rPr lang="en-US" sz="1100">
                          <a:effectLst/>
                        </a:rPr>
                        <a:t>The altitude of the RSO may be defined between 150km and 36,000km.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A manual mode provides the user with an intuitive means of correlating the specified parameters to photometry data. </a:t>
                      </a:r>
                    </a:p>
                    <a:p>
                      <a:pPr marL="0" marR="0">
                        <a:lnSpc>
                          <a:spcPct val="107000"/>
                        </a:lnSpc>
                        <a:spcBef>
                          <a:spcPts val="0"/>
                        </a:spcBef>
                        <a:spcAft>
                          <a:spcPts val="0"/>
                        </a:spcAft>
                      </a:pPr>
                      <a:r>
                        <a:rPr lang="en-US" sz="1100">
                          <a:effectLst/>
                        </a:rPr>
                        <a:t>The target frame-rate of this application is 60 fps. Any angular velocity at or above 30</a:t>
                      </a:r>
                      <a:r>
                        <a:rPr lang="en-US" sz="1100" baseline="-25000">
                          <a:effectLst/>
                        </a:rPr>
                        <a:t>HZ </a:t>
                      </a:r>
                      <a:r>
                        <a:rPr lang="en-US" sz="1100">
                          <a:effectLst/>
                        </a:rPr>
                        <a:t>would yield rendering errors due to aliasing.</a:t>
                      </a:r>
                    </a:p>
                    <a:p>
                      <a:pPr marL="0" marR="0">
                        <a:lnSpc>
                          <a:spcPct val="107000"/>
                        </a:lnSpc>
                        <a:spcBef>
                          <a:spcPts val="0"/>
                        </a:spcBef>
                        <a:spcAft>
                          <a:spcPts val="0"/>
                        </a:spcAft>
                      </a:pPr>
                      <a:r>
                        <a:rPr lang="en-US" sz="1100">
                          <a:effectLst/>
                        </a:rPr>
                        <a:t>RSO’s at or below 150km will decay quickly. RSO’s at or above geosynchronous altitudes (~36,000km) are beyond the scope of this program.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2450878810"/>
                  </a:ext>
                </a:extLst>
              </a:tr>
            </a:tbl>
          </a:graphicData>
        </a:graphic>
      </p:graphicFrame>
    </p:spTree>
    <p:extLst>
      <p:ext uri="{BB962C8B-B14F-4D97-AF65-F5344CB8AC3E}">
        <p14:creationId xmlns:p14="http://schemas.microsoft.com/office/powerpoint/2010/main" val="1915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4" name="Table 3">
            <a:extLst>
              <a:ext uri="{FF2B5EF4-FFF2-40B4-BE49-F238E27FC236}">
                <a16:creationId xmlns:a16="http://schemas.microsoft.com/office/drawing/2014/main" id="{DDB53D8B-0506-44AE-BB87-04093D711224}"/>
              </a:ext>
            </a:extLst>
          </p:cNvPr>
          <p:cNvGraphicFramePr>
            <a:graphicFrameLocks noGrp="1"/>
          </p:cNvGraphicFramePr>
          <p:nvPr>
            <p:extLst>
              <p:ext uri="{D42A27DB-BD31-4B8C-83A1-F6EECF244321}">
                <p14:modId xmlns:p14="http://schemas.microsoft.com/office/powerpoint/2010/main" val="1357646594"/>
              </p:ext>
            </p:extLst>
          </p:nvPr>
        </p:nvGraphicFramePr>
        <p:xfrm>
          <a:off x="101600" y="120073"/>
          <a:ext cx="10315142" cy="6539346"/>
        </p:xfrm>
        <a:graphic>
          <a:graphicData uri="http://schemas.openxmlformats.org/drawingml/2006/table">
            <a:tbl>
              <a:tblPr firstRow="1" firstCol="1" bandRow="1">
                <a:tableStyleId>{073A0DAA-6AF3-43AB-8588-CEC1D06C72B9}</a:tableStyleId>
              </a:tblPr>
              <a:tblGrid>
                <a:gridCol w="538451">
                  <a:extLst>
                    <a:ext uri="{9D8B030D-6E8A-4147-A177-3AD203B41FA5}">
                      <a16:colId xmlns:a16="http://schemas.microsoft.com/office/drawing/2014/main" val="2940528007"/>
                    </a:ext>
                  </a:extLst>
                </a:gridCol>
                <a:gridCol w="2329159">
                  <a:extLst>
                    <a:ext uri="{9D8B030D-6E8A-4147-A177-3AD203B41FA5}">
                      <a16:colId xmlns:a16="http://schemas.microsoft.com/office/drawing/2014/main" val="1823984727"/>
                    </a:ext>
                  </a:extLst>
                </a:gridCol>
                <a:gridCol w="2673684">
                  <a:extLst>
                    <a:ext uri="{9D8B030D-6E8A-4147-A177-3AD203B41FA5}">
                      <a16:colId xmlns:a16="http://schemas.microsoft.com/office/drawing/2014/main" val="1842101325"/>
                    </a:ext>
                  </a:extLst>
                </a:gridCol>
                <a:gridCol w="2531336">
                  <a:extLst>
                    <a:ext uri="{9D8B030D-6E8A-4147-A177-3AD203B41FA5}">
                      <a16:colId xmlns:a16="http://schemas.microsoft.com/office/drawing/2014/main" val="278619736"/>
                    </a:ext>
                  </a:extLst>
                </a:gridCol>
                <a:gridCol w="2242512">
                  <a:extLst>
                    <a:ext uri="{9D8B030D-6E8A-4147-A177-3AD203B41FA5}">
                      <a16:colId xmlns:a16="http://schemas.microsoft.com/office/drawing/2014/main" val="513492806"/>
                    </a:ext>
                  </a:extLst>
                </a:gridCol>
              </a:tblGrid>
              <a:tr h="934194">
                <a:tc>
                  <a:txBody>
                    <a:bodyPr/>
                    <a:lstStyle/>
                    <a:p>
                      <a:pPr marL="0" marR="0">
                        <a:lnSpc>
                          <a:spcPct val="107000"/>
                        </a:lnSpc>
                        <a:spcBef>
                          <a:spcPts val="0"/>
                        </a:spcBef>
                        <a:spcAft>
                          <a:spcPts val="0"/>
                        </a:spcAft>
                      </a:pPr>
                      <a:r>
                        <a:rPr lang="en-US" sz="1100" dirty="0">
                          <a:effectLst/>
                        </a:rPr>
                        <a:t>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dirty="0">
                          <a:effectLst/>
                        </a:rPr>
                        <a:t>In manual mode, the user shall have the ability to rotate the camera to any desired orientation.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Camera orientation shall be defined within three degrees of freedom while always maintaining a focus on the RSO.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Allows user to inspect the entirety of the model under any given set of lighting and orientation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528485451"/>
                  </a:ext>
                </a:extLst>
              </a:tr>
              <a:tr h="4670958">
                <a:tc>
                  <a:txBody>
                    <a:bodyPr/>
                    <a:lstStyle/>
                    <a:p>
                      <a:pPr marL="0" marR="0">
                        <a:lnSpc>
                          <a:spcPct val="107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program shall implement a pass mode in which the RSO shall be rendered in orbit from the perspective of a ground-based observer and photometry data shall be generated and recorded.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orbit of the RSO shall be modelled and propagated according to its TLE or a set of user-defined Keplerian elements.</a:t>
                      </a:r>
                    </a:p>
                    <a:p>
                      <a:pPr marL="0" marR="0">
                        <a:lnSpc>
                          <a:spcPct val="107000"/>
                        </a:lnSpc>
                        <a:spcBef>
                          <a:spcPts val="0"/>
                        </a:spcBef>
                        <a:spcAft>
                          <a:spcPts val="0"/>
                        </a:spcAft>
                      </a:pPr>
                      <a:r>
                        <a:rPr lang="en-US" sz="1100">
                          <a:effectLst/>
                        </a:rPr>
                        <a:t>The time and duration of each pass shall be defined by the user.</a:t>
                      </a:r>
                    </a:p>
                    <a:p>
                      <a:pPr marL="0" marR="0">
                        <a:lnSpc>
                          <a:spcPct val="107000"/>
                        </a:lnSpc>
                        <a:spcBef>
                          <a:spcPts val="0"/>
                        </a:spcBef>
                        <a:spcAft>
                          <a:spcPts val="0"/>
                        </a:spcAft>
                      </a:pPr>
                      <a:r>
                        <a:rPr lang="en-US" sz="1100">
                          <a:effectLst/>
                        </a:rPr>
                        <a:t>The Orientation and Angular velocity of the RSO shall be accurate according to its location in space relative to that of the observer, its orbital motion, and a set of user defined orientation and angular velocity parameters.</a:t>
                      </a:r>
                    </a:p>
                    <a:p>
                      <a:pPr marL="0" marR="0">
                        <a:lnSpc>
                          <a:spcPct val="107000"/>
                        </a:lnSpc>
                        <a:spcBef>
                          <a:spcPts val="0"/>
                        </a:spcBef>
                        <a:spcAft>
                          <a:spcPts val="0"/>
                        </a:spcAft>
                      </a:pPr>
                      <a:r>
                        <a:rPr lang="en-US" sz="1100">
                          <a:effectLst/>
                        </a:rPr>
                        <a:t>The direction of incoming light shall be accurate according to the relative positions of the sun and the RSO at the time of observation.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purpose of pass mode is to simulate the conditions under which actual observations occur. These simulations may be used to analyze the correlations between photometry data and the motion/orientation of an RSO. It may also be used to predict the photometry curve of an RSO in any particular orbit and any 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Compare to actual photometry curves in which the orientation of the RSO is known. Check for similarities in the shape and magnitude of the curves (will not be exactly the same given the simplified photometry model).</a:t>
                      </a:r>
                    </a:p>
                    <a:p>
                      <a:pPr marL="0" marR="0">
                        <a:lnSpc>
                          <a:spcPct val="107000"/>
                        </a:lnSpc>
                        <a:spcBef>
                          <a:spcPts val="0"/>
                        </a:spcBef>
                        <a:spcAft>
                          <a:spcPts val="0"/>
                        </a:spcAft>
                      </a:pPr>
                      <a:r>
                        <a:rPr lang="en-US" sz="1100">
                          <a:effectLst/>
                        </a:rPr>
                        <a:t>Compare to photometry curves generated according to alternate methods.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3094248946"/>
                  </a:ext>
                </a:extLst>
              </a:tr>
              <a:tr h="934194">
                <a:tc>
                  <a:txBody>
                    <a:bodyPr/>
                    <a:lstStyle/>
                    <a:p>
                      <a:pPr marL="0" marR="0">
                        <a:lnSpc>
                          <a:spcPct val="107000"/>
                        </a:lnSpc>
                        <a:spcBef>
                          <a:spcPts val="0"/>
                        </a:spcBef>
                        <a:spcAft>
                          <a:spcPts val="0"/>
                        </a:spcAft>
                      </a:pPr>
                      <a:r>
                        <a:rPr lang="en-US" sz="11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The program shall notify the user when the RSO is not in direct sunlight at the time of observation.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This program will implement the algorithm created by last year’s senior design team. (REVISE THIS ONE)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a:effectLst/>
                        </a:rPr>
                        <a:t>Observing a satellite when it’s not illuminated is pointless.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tc>
                  <a:txBody>
                    <a:bodyPr/>
                    <a:lstStyle/>
                    <a:p>
                      <a:pPr marL="0" marR="0">
                        <a:lnSpc>
                          <a:spcPct val="107000"/>
                        </a:lnSpc>
                        <a:spcBef>
                          <a:spcPts val="0"/>
                        </a:spcBef>
                        <a:spcAft>
                          <a:spcPts val="0"/>
                        </a:spcAft>
                      </a:pPr>
                      <a:r>
                        <a:rPr lang="en-US" sz="1100" dirty="0">
                          <a:effectLst/>
                        </a:rPr>
                        <a:t>Check according to different RSOs and the associated times in which they are illuminated.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574" marR="34574" marT="0" marB="0"/>
                </a:tc>
                <a:extLst>
                  <a:ext uri="{0D108BD9-81ED-4DB2-BD59-A6C34878D82A}">
                    <a16:rowId xmlns:a16="http://schemas.microsoft.com/office/drawing/2014/main" val="1147178636"/>
                  </a:ext>
                </a:extLst>
              </a:tr>
            </a:tbl>
          </a:graphicData>
        </a:graphic>
      </p:graphicFrame>
    </p:spTree>
    <p:extLst>
      <p:ext uri="{BB962C8B-B14F-4D97-AF65-F5344CB8AC3E}">
        <p14:creationId xmlns:p14="http://schemas.microsoft.com/office/powerpoint/2010/main" val="283906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we going to do it?</a:t>
            </a:r>
          </a:p>
        </p:txBody>
      </p:sp>
      <p:sp>
        <p:nvSpPr>
          <p:cNvPr id="3" name="Content Placeholder 2"/>
          <p:cNvSpPr>
            <a:spLocks noGrp="1"/>
          </p:cNvSpPr>
          <p:nvPr>
            <p:ph idx="1"/>
          </p:nvPr>
        </p:nvSpPr>
        <p:spPr>
          <a:xfrm>
            <a:off x="838200" y="1542472"/>
            <a:ext cx="10515600" cy="5209309"/>
          </a:xfrm>
        </p:spPr>
        <p:txBody>
          <a:bodyPr>
            <a:normAutofit fontScale="92500" lnSpcReduction="20000"/>
          </a:bodyPr>
          <a:lstStyle/>
          <a:p>
            <a:r>
              <a:rPr lang="en-US" dirty="0"/>
              <a:t>GitHub</a:t>
            </a:r>
          </a:p>
          <a:p>
            <a:pPr lvl="1"/>
            <a:r>
              <a:rPr lang="en-US" dirty="0"/>
              <a:t>Version Control</a:t>
            </a:r>
          </a:p>
          <a:p>
            <a:pPr lvl="1"/>
            <a:r>
              <a:rPr lang="en-US" dirty="0"/>
              <a:t>Team </a:t>
            </a:r>
            <a:r>
              <a:rPr lang="en-US"/>
              <a:t>Software Development</a:t>
            </a:r>
            <a:endParaRPr lang="en-US" dirty="0"/>
          </a:p>
          <a:p>
            <a:r>
              <a:rPr lang="en-US" dirty="0"/>
              <a:t>C++</a:t>
            </a:r>
          </a:p>
          <a:p>
            <a:pPr lvl="1"/>
            <a:r>
              <a:rPr lang="en-US" dirty="0"/>
              <a:t>Speed and OpenGL compatibility.</a:t>
            </a:r>
          </a:p>
          <a:p>
            <a:r>
              <a:rPr lang="en-US" dirty="0"/>
              <a:t>OpenGL</a:t>
            </a:r>
          </a:p>
          <a:p>
            <a:pPr lvl="1"/>
            <a:r>
              <a:rPr lang="en-US" dirty="0"/>
              <a:t>Develop an accurate rendering model used to generate photometry data.</a:t>
            </a:r>
          </a:p>
          <a:p>
            <a:pPr lvl="1"/>
            <a:r>
              <a:rPr lang="en-US" dirty="0"/>
              <a:t>Use capabilities of graphics cards to render images and calculate brightness.</a:t>
            </a:r>
          </a:p>
          <a:p>
            <a:r>
              <a:rPr lang="en-US" dirty="0"/>
              <a:t>QT</a:t>
            </a:r>
          </a:p>
          <a:p>
            <a:pPr lvl="1"/>
            <a:r>
              <a:rPr lang="en-US" dirty="0"/>
              <a:t>Make things look nice.</a:t>
            </a:r>
          </a:p>
          <a:p>
            <a:r>
              <a:rPr lang="en-US" dirty="0"/>
              <a:t>CAD Software</a:t>
            </a:r>
          </a:p>
          <a:p>
            <a:pPr lvl="1"/>
            <a:r>
              <a:rPr lang="en-US" dirty="0"/>
              <a:t>Most likely Blender since it is a vertex-based modelling system.</a:t>
            </a:r>
          </a:p>
          <a:p>
            <a:r>
              <a:rPr lang="en-US" dirty="0"/>
              <a:t>SGP4</a:t>
            </a:r>
          </a:p>
          <a:p>
            <a:pPr lvl="1"/>
            <a:r>
              <a:rPr lang="en-US" dirty="0"/>
              <a:t>Orbit Propagation</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51745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p>
        </p:txBody>
      </p:sp>
      <p:sp>
        <p:nvSpPr>
          <p:cNvPr id="3" name="Content Placeholder 2"/>
          <p:cNvSpPr>
            <a:spLocks noGrp="1"/>
          </p:cNvSpPr>
          <p:nvPr>
            <p:ph idx="1"/>
          </p:nvPr>
        </p:nvSpPr>
        <p:spPr/>
        <p:txBody>
          <a:bodyPr>
            <a:normAutofit fontScale="85000" lnSpcReduction="20000"/>
          </a:bodyPr>
          <a:lstStyle/>
          <a:p>
            <a:r>
              <a:rPr lang="en-US" dirty="0"/>
              <a:t>Written in Java (because I used it for my CS225 project). Will start porting to C++ soon for added performance, using QT windowing/GUI system, OpenGL originally built for C++, and because there’s more support for OpenGL C++ than there is for Java.</a:t>
            </a:r>
          </a:p>
          <a:p>
            <a:r>
              <a:rPr lang="en-US" dirty="0"/>
              <a:t>Current Capabilities: </a:t>
            </a:r>
          </a:p>
          <a:p>
            <a:pPr lvl="1"/>
            <a:r>
              <a:rPr lang="en-US" dirty="0"/>
              <a:t>loads any STL, AMF, or OBJ model file. </a:t>
            </a:r>
          </a:p>
          <a:p>
            <a:pPr lvl="1"/>
            <a:r>
              <a:rPr lang="en-US" dirty="0"/>
              <a:t>User-set initial orientation/rotation of RSO, pass duration, and sample rate.</a:t>
            </a:r>
          </a:p>
          <a:p>
            <a:pPr lvl="1"/>
            <a:r>
              <a:rPr lang="en-US" dirty="0"/>
              <a:t>Renders RSO according to input parameters.</a:t>
            </a:r>
          </a:p>
          <a:p>
            <a:pPr lvl="1"/>
            <a:r>
              <a:rPr lang="en-US" dirty="0"/>
              <a:t>Measures brightness of RSO (based on pixel color values). Relative change in brightness is accurate, but these don’t correlate to actual units yet…</a:t>
            </a:r>
          </a:p>
          <a:p>
            <a:pPr lvl="1"/>
            <a:r>
              <a:rPr lang="en-US" dirty="0"/>
              <a:t>Displays live graph as RSO is rendered. Saves brightness data and allows it to be graphed again later within the program.</a:t>
            </a:r>
          </a:p>
          <a:p>
            <a:pPr lvl="1"/>
            <a:r>
              <a:rPr lang="en-US" dirty="0"/>
              <a:t>Camera orientation is fixed. In the future, this will be set according to the relative locations of the satellite and observer.</a:t>
            </a:r>
          </a:p>
          <a:p>
            <a:pPr lvl="1"/>
            <a:r>
              <a:rPr lang="en-US" dirty="0"/>
              <a:t>Orbital motion of satellite is not modelled yet. Buttons are there just for show at this point, but I was working implementing this towards the end of the previous semester.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322536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206" t="4593"/>
          <a:stretch/>
        </p:blipFill>
        <p:spPr>
          <a:xfrm>
            <a:off x="0" y="0"/>
            <a:ext cx="9892224" cy="6858000"/>
          </a:xfrm>
          <a:prstGeom prst="rect">
            <a:avLst/>
          </a:prstGeom>
        </p:spPr>
      </p:pic>
      <p:grpSp>
        <p:nvGrpSpPr>
          <p:cNvPr id="18" name="Group 17"/>
          <p:cNvGrpSpPr/>
          <p:nvPr/>
        </p:nvGrpSpPr>
        <p:grpSpPr>
          <a:xfrm>
            <a:off x="1591056" y="345983"/>
            <a:ext cx="2371344" cy="307777"/>
            <a:chOff x="1591056" y="345983"/>
            <a:chExt cx="2371344" cy="307777"/>
          </a:xfrm>
        </p:grpSpPr>
        <p:cxnSp>
          <p:nvCxnSpPr>
            <p:cNvPr id="13" name="Straight Arrow Connector 12"/>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42160" y="345983"/>
              <a:ext cx="1920240" cy="307777"/>
            </a:xfrm>
            <a:prstGeom prst="rect">
              <a:avLst/>
            </a:prstGeom>
            <a:noFill/>
          </p:spPr>
          <p:txBody>
            <a:bodyPr wrap="square" rtlCol="0">
              <a:spAutoFit/>
            </a:bodyPr>
            <a:lstStyle/>
            <a:p>
              <a:r>
                <a:rPr lang="en-US" sz="1400" dirty="0"/>
                <a:t>Select RSO Model</a:t>
              </a:r>
            </a:p>
          </p:txBody>
        </p:sp>
      </p:grpSp>
      <p:grpSp>
        <p:nvGrpSpPr>
          <p:cNvPr id="19" name="Group 18"/>
          <p:cNvGrpSpPr/>
          <p:nvPr/>
        </p:nvGrpSpPr>
        <p:grpSpPr>
          <a:xfrm>
            <a:off x="1591056" y="999743"/>
            <a:ext cx="2371344" cy="738664"/>
            <a:chOff x="1591056" y="345983"/>
            <a:chExt cx="2371344" cy="738664"/>
          </a:xfrm>
        </p:grpSpPr>
        <p:cxnSp>
          <p:nvCxnSpPr>
            <p:cNvPr id="20" name="Straight Arrow Connector 19"/>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42160" y="345983"/>
              <a:ext cx="1920240" cy="738664"/>
            </a:xfrm>
            <a:prstGeom prst="rect">
              <a:avLst/>
            </a:prstGeom>
            <a:noFill/>
          </p:spPr>
          <p:txBody>
            <a:bodyPr wrap="square" rtlCol="0">
              <a:spAutoFit/>
            </a:bodyPr>
            <a:lstStyle/>
            <a:p>
              <a:r>
                <a:rPr lang="en-US" sz="1400" dirty="0"/>
                <a:t>Set Rotation axes for initial orientation and angular velocity</a:t>
              </a:r>
            </a:p>
          </p:txBody>
        </p:sp>
      </p:grpSp>
      <p:grpSp>
        <p:nvGrpSpPr>
          <p:cNvPr id="22" name="Group 21"/>
          <p:cNvGrpSpPr/>
          <p:nvPr/>
        </p:nvGrpSpPr>
        <p:grpSpPr>
          <a:xfrm>
            <a:off x="1591056" y="1934598"/>
            <a:ext cx="2371344" cy="738664"/>
            <a:chOff x="1591056" y="345983"/>
            <a:chExt cx="2371344" cy="738664"/>
          </a:xfrm>
        </p:grpSpPr>
        <p:cxnSp>
          <p:nvCxnSpPr>
            <p:cNvPr id="23" name="Straight Arrow Connector 22"/>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42160" y="345983"/>
              <a:ext cx="1920240" cy="738664"/>
            </a:xfrm>
            <a:prstGeom prst="rect">
              <a:avLst/>
            </a:prstGeom>
            <a:noFill/>
          </p:spPr>
          <p:txBody>
            <a:bodyPr wrap="square" rtlCol="0">
              <a:spAutoFit/>
            </a:bodyPr>
            <a:lstStyle/>
            <a:p>
              <a:r>
                <a:rPr lang="en-US" sz="1400" dirty="0"/>
                <a:t>Set initial rotation amount (degrees) or angular velocity (hertz)</a:t>
              </a:r>
            </a:p>
          </p:txBody>
        </p:sp>
      </p:grpSp>
      <p:grpSp>
        <p:nvGrpSpPr>
          <p:cNvPr id="25" name="Group 24"/>
          <p:cNvGrpSpPr/>
          <p:nvPr/>
        </p:nvGrpSpPr>
        <p:grpSpPr>
          <a:xfrm>
            <a:off x="1591056" y="2722780"/>
            <a:ext cx="3133856" cy="738664"/>
            <a:chOff x="1591056" y="345983"/>
            <a:chExt cx="3133856" cy="738664"/>
          </a:xfrm>
        </p:grpSpPr>
        <p:cxnSp>
          <p:nvCxnSpPr>
            <p:cNvPr id="26" name="Straight Arrow Connector 25"/>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42160" y="345983"/>
              <a:ext cx="2682752" cy="738664"/>
            </a:xfrm>
            <a:prstGeom prst="rect">
              <a:avLst/>
            </a:prstGeom>
            <a:noFill/>
          </p:spPr>
          <p:txBody>
            <a:bodyPr wrap="square" rtlCol="0">
              <a:spAutoFit/>
            </a:bodyPr>
            <a:lstStyle/>
            <a:p>
              <a:r>
                <a:rPr lang="en-US" sz="1400" dirty="0"/>
                <a:t>Manual orbital elements input… Probably wont use this in the future. Just use TLE</a:t>
              </a:r>
            </a:p>
          </p:txBody>
        </p:sp>
      </p:grpSp>
      <p:grpSp>
        <p:nvGrpSpPr>
          <p:cNvPr id="28" name="Group 27"/>
          <p:cNvGrpSpPr/>
          <p:nvPr/>
        </p:nvGrpSpPr>
        <p:grpSpPr>
          <a:xfrm>
            <a:off x="5447490" y="1922561"/>
            <a:ext cx="2651111" cy="1169551"/>
            <a:chOff x="3076146" y="1166962"/>
            <a:chExt cx="2651111" cy="1169551"/>
          </a:xfrm>
        </p:grpSpPr>
        <p:cxnSp>
          <p:nvCxnSpPr>
            <p:cNvPr id="29" name="Straight Arrow Connector 28"/>
            <p:cNvCxnSpPr>
              <a:cxnSpLocks/>
            </p:cNvCxnSpPr>
            <p:nvPr/>
          </p:nvCxnSpPr>
          <p:spPr>
            <a:xfrm flipH="1">
              <a:off x="3076146" y="1452580"/>
              <a:ext cx="514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23229" y="1166962"/>
              <a:ext cx="2104028" cy="1169551"/>
            </a:xfrm>
            <a:prstGeom prst="rect">
              <a:avLst/>
            </a:prstGeom>
            <a:noFill/>
          </p:spPr>
          <p:txBody>
            <a:bodyPr wrap="square" rtlCol="0">
              <a:spAutoFit/>
            </a:bodyPr>
            <a:lstStyle/>
            <a:p>
              <a:r>
                <a:rPr lang="en-US" sz="1400" dirty="0"/>
                <a:t>Random satellite model from NASA’s website. Default texture is Cyan colored (No particular reason).</a:t>
              </a:r>
            </a:p>
          </p:txBody>
        </p:sp>
      </p:grpSp>
      <p:grpSp>
        <p:nvGrpSpPr>
          <p:cNvPr id="34" name="Group 33"/>
          <p:cNvGrpSpPr/>
          <p:nvPr/>
        </p:nvGrpSpPr>
        <p:grpSpPr>
          <a:xfrm>
            <a:off x="1591056" y="3653538"/>
            <a:ext cx="4236720" cy="307777"/>
            <a:chOff x="1591056" y="345983"/>
            <a:chExt cx="4236720" cy="307777"/>
          </a:xfrm>
        </p:grpSpPr>
        <p:cxnSp>
          <p:nvCxnSpPr>
            <p:cNvPr id="35" name="Straight Arrow Connector 34"/>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42160" y="345983"/>
              <a:ext cx="3785616" cy="307777"/>
            </a:xfrm>
            <a:prstGeom prst="rect">
              <a:avLst/>
            </a:prstGeom>
            <a:noFill/>
          </p:spPr>
          <p:txBody>
            <a:bodyPr wrap="square" rtlCol="0">
              <a:spAutoFit/>
            </a:bodyPr>
            <a:lstStyle/>
            <a:p>
              <a:r>
                <a:rPr lang="en-US" sz="1400" dirty="0"/>
                <a:t>J2000 time of observation. Not implemented yet</a:t>
              </a:r>
            </a:p>
          </p:txBody>
        </p:sp>
      </p:grpSp>
      <p:grpSp>
        <p:nvGrpSpPr>
          <p:cNvPr id="37" name="Group 36"/>
          <p:cNvGrpSpPr/>
          <p:nvPr/>
        </p:nvGrpSpPr>
        <p:grpSpPr>
          <a:xfrm>
            <a:off x="4002024" y="5376575"/>
            <a:ext cx="4236720" cy="307777"/>
            <a:chOff x="1591056" y="345983"/>
            <a:chExt cx="4236720" cy="307777"/>
          </a:xfrm>
        </p:grpSpPr>
        <p:cxnSp>
          <p:nvCxnSpPr>
            <p:cNvPr id="38" name="Straight Arrow Connector 37"/>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42160" y="345983"/>
              <a:ext cx="3785616" cy="307777"/>
            </a:xfrm>
            <a:prstGeom prst="rect">
              <a:avLst/>
            </a:prstGeom>
            <a:noFill/>
          </p:spPr>
          <p:txBody>
            <a:bodyPr wrap="square" rtlCol="0">
              <a:spAutoFit/>
            </a:bodyPr>
            <a:lstStyle/>
            <a:p>
              <a:r>
                <a:rPr lang="en-US" sz="1400" dirty="0"/>
                <a:t>Output console. Helps with debugging n’ such</a:t>
              </a:r>
            </a:p>
          </p:txBody>
        </p:sp>
      </p:grpSp>
      <p:grpSp>
        <p:nvGrpSpPr>
          <p:cNvPr id="40" name="Group 39"/>
          <p:cNvGrpSpPr/>
          <p:nvPr/>
        </p:nvGrpSpPr>
        <p:grpSpPr>
          <a:xfrm>
            <a:off x="1591056" y="4353695"/>
            <a:ext cx="4236720" cy="307777"/>
            <a:chOff x="1591056" y="345983"/>
            <a:chExt cx="4236720" cy="307777"/>
          </a:xfrm>
        </p:grpSpPr>
        <p:cxnSp>
          <p:nvCxnSpPr>
            <p:cNvPr id="41" name="Straight Arrow Connector 40"/>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42160" y="345983"/>
              <a:ext cx="3785616" cy="307777"/>
            </a:xfrm>
            <a:prstGeom prst="rect">
              <a:avLst/>
            </a:prstGeom>
            <a:noFill/>
          </p:spPr>
          <p:txBody>
            <a:bodyPr wrap="square" rtlCol="0">
              <a:spAutoFit/>
            </a:bodyPr>
            <a:lstStyle/>
            <a:p>
              <a:r>
                <a:rPr lang="en-US" sz="1400" dirty="0"/>
                <a:t>Does absolutely nothing. Future: set RSO TLE</a:t>
              </a:r>
            </a:p>
          </p:txBody>
        </p:sp>
      </p:grpSp>
      <p:grpSp>
        <p:nvGrpSpPr>
          <p:cNvPr id="43" name="Group 42"/>
          <p:cNvGrpSpPr/>
          <p:nvPr/>
        </p:nvGrpSpPr>
        <p:grpSpPr>
          <a:xfrm>
            <a:off x="1591056" y="4716458"/>
            <a:ext cx="4370832" cy="307777"/>
            <a:chOff x="1591056" y="345983"/>
            <a:chExt cx="4370832" cy="307777"/>
          </a:xfrm>
        </p:grpSpPr>
        <p:cxnSp>
          <p:nvCxnSpPr>
            <p:cNvPr id="44" name="Straight Arrow Connector 43"/>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042160" y="345983"/>
              <a:ext cx="3919728" cy="307777"/>
            </a:xfrm>
            <a:prstGeom prst="rect">
              <a:avLst/>
            </a:prstGeom>
            <a:noFill/>
          </p:spPr>
          <p:txBody>
            <a:bodyPr wrap="square" rtlCol="0">
              <a:spAutoFit/>
            </a:bodyPr>
            <a:lstStyle/>
            <a:p>
              <a:r>
                <a:rPr lang="en-US" sz="1400" dirty="0"/>
                <a:t>Run a simulation based on the current parameters</a:t>
              </a:r>
            </a:p>
          </p:txBody>
        </p:sp>
      </p:grpSp>
      <p:grpSp>
        <p:nvGrpSpPr>
          <p:cNvPr id="46" name="Group 45"/>
          <p:cNvGrpSpPr/>
          <p:nvPr/>
        </p:nvGrpSpPr>
        <p:grpSpPr>
          <a:xfrm>
            <a:off x="1590797" y="3999521"/>
            <a:ext cx="4236720" cy="307777"/>
            <a:chOff x="1591056" y="345983"/>
            <a:chExt cx="4236720" cy="307777"/>
          </a:xfrm>
        </p:grpSpPr>
        <p:cxnSp>
          <p:nvCxnSpPr>
            <p:cNvPr id="47" name="Straight Arrow Connector 46"/>
            <p:cNvCxnSpPr>
              <a:cxnSpLocks/>
            </p:cNvCxnSpPr>
            <p:nvPr/>
          </p:nvCxnSpPr>
          <p:spPr>
            <a:xfrm flipH="1">
              <a:off x="1591056" y="499872"/>
              <a:ext cx="451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42160" y="345983"/>
              <a:ext cx="3785616" cy="307777"/>
            </a:xfrm>
            <a:prstGeom prst="rect">
              <a:avLst/>
            </a:prstGeom>
            <a:noFill/>
          </p:spPr>
          <p:txBody>
            <a:bodyPr wrap="square" rtlCol="0">
              <a:spAutoFit/>
            </a:bodyPr>
            <a:lstStyle/>
            <a:p>
              <a:r>
                <a:rPr lang="en-US" sz="1400" dirty="0"/>
                <a:t>Duration of pass. (How long the RSO is rendered)</a:t>
              </a:r>
            </a:p>
          </p:txBody>
        </p:sp>
      </p:grpSp>
      <p:grpSp>
        <p:nvGrpSpPr>
          <p:cNvPr id="49" name="Group 48"/>
          <p:cNvGrpSpPr/>
          <p:nvPr/>
        </p:nvGrpSpPr>
        <p:grpSpPr>
          <a:xfrm>
            <a:off x="1381328" y="5765999"/>
            <a:ext cx="6857416" cy="738664"/>
            <a:chOff x="-1029640" y="345983"/>
            <a:chExt cx="6857416" cy="738664"/>
          </a:xfrm>
        </p:grpSpPr>
        <p:cxnSp>
          <p:nvCxnSpPr>
            <p:cNvPr id="50" name="Straight Arrow Connector 49"/>
            <p:cNvCxnSpPr>
              <a:cxnSpLocks/>
            </p:cNvCxnSpPr>
            <p:nvPr/>
          </p:nvCxnSpPr>
          <p:spPr>
            <a:xfrm flipH="1">
              <a:off x="-1029640" y="499872"/>
              <a:ext cx="307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042160" y="345983"/>
              <a:ext cx="3785616" cy="738664"/>
            </a:xfrm>
            <a:prstGeom prst="rect">
              <a:avLst/>
            </a:prstGeom>
            <a:noFill/>
          </p:spPr>
          <p:txBody>
            <a:bodyPr wrap="square" rtlCol="0">
              <a:spAutoFit/>
            </a:bodyPr>
            <a:lstStyle/>
            <a:p>
              <a:r>
                <a:rPr lang="en-US" sz="1400" dirty="0"/>
                <a:t>Super cool satellite logo that may-or-may-not have been stolen from Spacecraft Development Club…</a:t>
              </a:r>
            </a:p>
          </p:txBody>
        </p:sp>
      </p:grpSp>
      <p:grpSp>
        <p:nvGrpSpPr>
          <p:cNvPr id="53" name="Group 52"/>
          <p:cNvGrpSpPr/>
          <p:nvPr/>
        </p:nvGrpSpPr>
        <p:grpSpPr>
          <a:xfrm>
            <a:off x="5961888" y="-42048"/>
            <a:ext cx="2276856" cy="738664"/>
            <a:chOff x="2606832" y="-27385"/>
            <a:chExt cx="2276856" cy="738664"/>
          </a:xfrm>
        </p:grpSpPr>
        <p:cxnSp>
          <p:nvCxnSpPr>
            <p:cNvPr id="54" name="Straight Arrow Connector 53"/>
            <p:cNvCxnSpPr>
              <a:cxnSpLocks/>
            </p:cNvCxnSpPr>
            <p:nvPr/>
          </p:nvCxnSpPr>
          <p:spPr>
            <a:xfrm>
              <a:off x="4086604" y="499872"/>
              <a:ext cx="797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06832" y="-27385"/>
              <a:ext cx="1920240" cy="738664"/>
            </a:xfrm>
            <a:prstGeom prst="rect">
              <a:avLst/>
            </a:prstGeom>
            <a:noFill/>
          </p:spPr>
          <p:txBody>
            <a:bodyPr wrap="square" rtlCol="0">
              <a:spAutoFit/>
            </a:bodyPr>
            <a:lstStyle/>
            <a:p>
              <a:r>
                <a:rPr lang="en-US" sz="1400" dirty="0"/>
                <a:t>Select data to graph. (new data saved after every simulation)</a:t>
              </a:r>
            </a:p>
          </p:txBody>
        </p:sp>
      </p:grpSp>
      <p:grpSp>
        <p:nvGrpSpPr>
          <p:cNvPr id="61" name="Group 60"/>
          <p:cNvGrpSpPr/>
          <p:nvPr/>
        </p:nvGrpSpPr>
        <p:grpSpPr>
          <a:xfrm>
            <a:off x="5437370" y="678266"/>
            <a:ext cx="2801374" cy="523220"/>
            <a:chOff x="2598577" y="-37974"/>
            <a:chExt cx="2285111" cy="523220"/>
          </a:xfrm>
        </p:grpSpPr>
        <p:cxnSp>
          <p:nvCxnSpPr>
            <p:cNvPr id="62" name="Straight Arrow Connector 61"/>
            <p:cNvCxnSpPr>
              <a:cxnSpLocks/>
            </p:cNvCxnSpPr>
            <p:nvPr/>
          </p:nvCxnSpPr>
          <p:spPr>
            <a:xfrm>
              <a:off x="4408067" y="132567"/>
              <a:ext cx="475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598577" y="-37974"/>
              <a:ext cx="1920240" cy="523220"/>
            </a:xfrm>
            <a:prstGeom prst="rect">
              <a:avLst/>
            </a:prstGeom>
            <a:noFill/>
          </p:spPr>
          <p:txBody>
            <a:bodyPr wrap="square" rtlCol="0">
              <a:spAutoFit/>
            </a:bodyPr>
            <a:lstStyle/>
            <a:p>
              <a:r>
                <a:rPr lang="en-US" sz="1400" dirty="0"/>
                <a:t>Graph selected simulation in a separate window.</a:t>
              </a:r>
            </a:p>
          </p:txBody>
        </p:sp>
      </p:grpSp>
      <p:grpSp>
        <p:nvGrpSpPr>
          <p:cNvPr id="67" name="Group 66"/>
          <p:cNvGrpSpPr/>
          <p:nvPr/>
        </p:nvGrpSpPr>
        <p:grpSpPr>
          <a:xfrm>
            <a:off x="9617256" y="1732736"/>
            <a:ext cx="2651111" cy="954107"/>
            <a:chOff x="3076146" y="1166962"/>
            <a:chExt cx="2651111" cy="954107"/>
          </a:xfrm>
        </p:grpSpPr>
        <p:cxnSp>
          <p:nvCxnSpPr>
            <p:cNvPr id="68" name="Straight Arrow Connector 67"/>
            <p:cNvCxnSpPr>
              <a:cxnSpLocks/>
            </p:cNvCxnSpPr>
            <p:nvPr/>
          </p:nvCxnSpPr>
          <p:spPr>
            <a:xfrm flipH="1">
              <a:off x="3076146" y="1452580"/>
              <a:ext cx="514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3229" y="1166962"/>
              <a:ext cx="2104028" cy="954107"/>
            </a:xfrm>
            <a:prstGeom prst="rect">
              <a:avLst/>
            </a:prstGeom>
            <a:noFill/>
          </p:spPr>
          <p:txBody>
            <a:bodyPr wrap="square" rtlCol="0">
              <a:spAutoFit/>
            </a:bodyPr>
            <a:lstStyle/>
            <a:p>
              <a:r>
                <a:rPr lang="en-US" sz="1400" dirty="0"/>
                <a:t>Live graph of RSO brightness. (No units, just shows relative change in brightness for now). </a:t>
              </a:r>
            </a:p>
          </p:txBody>
        </p:sp>
      </p:grpSp>
      <p:grpSp>
        <p:nvGrpSpPr>
          <p:cNvPr id="70" name="Group 69"/>
          <p:cNvGrpSpPr/>
          <p:nvPr/>
        </p:nvGrpSpPr>
        <p:grpSpPr>
          <a:xfrm>
            <a:off x="9957010" y="4292140"/>
            <a:ext cx="2018200" cy="738664"/>
            <a:chOff x="3076146" y="882746"/>
            <a:chExt cx="2018200" cy="738664"/>
          </a:xfrm>
        </p:grpSpPr>
        <p:cxnSp>
          <p:nvCxnSpPr>
            <p:cNvPr id="71" name="Straight Arrow Connector 70"/>
            <p:cNvCxnSpPr>
              <a:cxnSpLocks/>
            </p:cNvCxnSpPr>
            <p:nvPr/>
          </p:nvCxnSpPr>
          <p:spPr>
            <a:xfrm flipH="1">
              <a:off x="3076146" y="1452580"/>
              <a:ext cx="344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406439" y="882746"/>
              <a:ext cx="1687907" cy="738664"/>
            </a:xfrm>
            <a:prstGeom prst="rect">
              <a:avLst/>
            </a:prstGeom>
            <a:noFill/>
          </p:spPr>
          <p:txBody>
            <a:bodyPr wrap="square" rtlCol="0">
              <a:spAutoFit/>
            </a:bodyPr>
            <a:lstStyle/>
            <a:p>
              <a:r>
                <a:rPr lang="en-US" sz="1400" dirty="0"/>
                <a:t>Sample rate for brightness data. (Hertz)</a:t>
              </a:r>
            </a:p>
          </p:txBody>
        </p:sp>
      </p:grpSp>
      <p:grpSp>
        <p:nvGrpSpPr>
          <p:cNvPr id="74" name="Group 73"/>
          <p:cNvGrpSpPr/>
          <p:nvPr/>
        </p:nvGrpSpPr>
        <p:grpSpPr>
          <a:xfrm>
            <a:off x="9957010" y="4980654"/>
            <a:ext cx="2018200" cy="738664"/>
            <a:chOff x="3076146" y="882746"/>
            <a:chExt cx="2018200" cy="738664"/>
          </a:xfrm>
        </p:grpSpPr>
        <p:cxnSp>
          <p:nvCxnSpPr>
            <p:cNvPr id="75" name="Straight Arrow Connector 74"/>
            <p:cNvCxnSpPr>
              <a:cxnSpLocks/>
            </p:cNvCxnSpPr>
            <p:nvPr/>
          </p:nvCxnSpPr>
          <p:spPr>
            <a:xfrm flipH="1">
              <a:off x="3076146" y="1452580"/>
              <a:ext cx="344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406439" y="882746"/>
              <a:ext cx="1687907" cy="738664"/>
            </a:xfrm>
            <a:prstGeom prst="rect">
              <a:avLst/>
            </a:prstGeom>
            <a:noFill/>
          </p:spPr>
          <p:txBody>
            <a:bodyPr wrap="square" rtlCol="0">
              <a:spAutoFit/>
            </a:bodyPr>
            <a:lstStyle/>
            <a:p>
              <a:r>
                <a:rPr lang="en-US" sz="1400" dirty="0"/>
                <a:t>Open a file browser to add a new satellite model.</a:t>
              </a:r>
            </a:p>
          </p:txBody>
        </p:sp>
      </p:grpSp>
    </p:spTree>
    <p:extLst>
      <p:ext uri="{BB962C8B-B14F-4D97-AF65-F5344CB8AC3E}">
        <p14:creationId xmlns:p14="http://schemas.microsoft.com/office/powerpoint/2010/main" val="33176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pic>
        <p:nvPicPr>
          <p:cNvPr id="56" name="Picture 55">
            <a:extLst>
              <a:ext uri="{FF2B5EF4-FFF2-40B4-BE49-F238E27FC236}">
                <a16:creationId xmlns:a16="http://schemas.microsoft.com/office/drawing/2014/main" id="{A4840BB2-2D6A-4467-AAEE-F7EB77D34A88}"/>
              </a:ext>
            </a:extLst>
          </p:cNvPr>
          <p:cNvPicPr>
            <a:picLocks noChangeAspect="1"/>
          </p:cNvPicPr>
          <p:nvPr/>
        </p:nvPicPr>
        <p:blipFill rotWithShape="1">
          <a:blip r:embed="rId5">
            <a:extLst>
              <a:ext uri="{28A0092B-C50C-407E-A947-70E740481C1C}">
                <a14:useLocalDpi xmlns:a14="http://schemas.microsoft.com/office/drawing/2010/main" val="0"/>
              </a:ext>
            </a:extLst>
          </a:blip>
          <a:srcRect l="206" t="4593"/>
          <a:stretch/>
        </p:blipFill>
        <p:spPr>
          <a:xfrm>
            <a:off x="0" y="0"/>
            <a:ext cx="9892224" cy="6858000"/>
          </a:xfrm>
          <a:prstGeom prst="rect">
            <a:avLst/>
          </a:prstGeom>
        </p:spPr>
      </p:pic>
    </p:spTree>
    <p:extLst>
      <p:ext uri="{BB962C8B-B14F-4D97-AF65-F5344CB8AC3E}">
        <p14:creationId xmlns:p14="http://schemas.microsoft.com/office/powerpoint/2010/main" val="475539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12991</TotalTime>
  <Words>1414</Words>
  <Application>Microsoft Office PowerPoint</Application>
  <PresentationFormat>Widescreen</PresentationFormat>
  <Paragraphs>112</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COMPASS</vt:lpstr>
      <vt:lpstr>Overview</vt:lpstr>
      <vt:lpstr>Why Should You (or anyone) Care?</vt:lpstr>
      <vt:lpstr>V1.0.0 Requirements</vt:lpstr>
      <vt:lpstr>PowerPoint Presentation</vt:lpstr>
      <vt:lpstr>How are we going to do it?</vt:lpstr>
      <vt:lpstr>Current State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212</cp:revision>
  <dcterms:created xsi:type="dcterms:W3CDTF">2017-06-17T14:41:21Z</dcterms:created>
  <dcterms:modified xsi:type="dcterms:W3CDTF">2017-09-18T21:07:37Z</dcterms:modified>
</cp:coreProperties>
</file>