
<file path=[Content_Types].xml><?xml version="1.0" encoding="utf-8"?>
<Types xmlns="http://schemas.openxmlformats.org/package/2006/content-types">
  <Default Extension="png" ContentType="image/png"/>
  <Default Extension="emf" ContentType="image/x-emf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260" r:id="rId4"/>
    <p:sldId id="262" r:id="rId5"/>
    <p:sldId id="263" r:id="rId6"/>
    <p:sldId id="264" r:id="rId7"/>
    <p:sldId id="266" r:id="rId8"/>
    <p:sldId id="261" r:id="rId9"/>
    <p:sldId id="267" r:id="rId10"/>
    <p:sldId id="265" r:id="rId11"/>
    <p:sldId id="268" r:id="rId12"/>
    <p:sldId id="269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-Yun Yeh" initials="HY" lastIdx="1" clrIdx="0">
    <p:extLst>
      <p:ext uri="{19B8F6BF-5375-455C-9EA6-DF929625EA0E}">
        <p15:presenceInfo xmlns:p15="http://schemas.microsoft.com/office/powerpoint/2012/main" userId="8b5030e88cf8da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027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4"/>
    <p:restoredTop sz="94650" autoAdjust="0"/>
  </p:normalViewPr>
  <p:slideViewPr>
    <p:cSldViewPr>
      <p:cViewPr varScale="1">
        <p:scale>
          <a:sx n="136" d="100"/>
          <a:sy n="136" d="100"/>
        </p:scale>
        <p:origin x="64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5504" y="24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8T11:00:58.295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fld id="{A4676FBE-E17B-9F40-B294-2A0EC4B80004}" type="slidenum">
              <a:rPr lang="en-US" altLang="x-none" sz="1200">
                <a:latin typeface="Open Sans" charset="0"/>
              </a:rPr>
              <a:pPr/>
              <a:t>1</a:t>
            </a:fld>
            <a:endParaRPr lang="en-US" altLang="x-none" sz="1200">
              <a:latin typeface="Open Sans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x-none" dirty="0">
              <a:ea typeface="ＭＳ Ｐゴシック" charset="-128"/>
              <a:cs typeface="Geneva" charset="0"/>
            </a:endParaRPr>
          </a:p>
          <a:p>
            <a:pPr eaLnBrk="1" hangingPunct="1"/>
            <a:endParaRPr lang="en-US" altLang="x-none" dirty="0">
              <a:ea typeface="ＭＳ Ｐゴシック" charset="-128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Open Sans" charset="0"/>
                <a:ea typeface="ＭＳ Ｐゴシック" charset="0"/>
                <a:cs typeface="Geneva" pitchFamily="-110" charset="-128"/>
              </a:rPr>
              <a:t>cocktail party problem is an example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0296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Open Sans" charset="0"/>
                <a:ea typeface="ＭＳ Ｐゴシック" charset="0"/>
                <a:cs typeface="Geneva" pitchFamily="-110" charset="-128"/>
              </a:rPr>
              <a:t>Gaussian Mixture Model - Universal Background Model.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785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07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96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x-none"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26318" y="65528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78718" y="67052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1118" y="68576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1" name="Straight Connector 11"/>
          <p:cNvCxnSpPr>
            <a:cxnSpLocks noChangeShapeType="1"/>
          </p:cNvCxnSpPr>
          <p:nvPr/>
        </p:nvCxnSpPr>
        <p:spPr bwMode="auto">
          <a:xfrm>
            <a:off x="2209800" y="3486150"/>
            <a:ext cx="5486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" name="Text Placeholder 14"/>
          <p:cNvSpPr txBox="1">
            <a:spLocks/>
          </p:cNvSpPr>
          <p:nvPr/>
        </p:nvSpPr>
        <p:spPr bwMode="auto">
          <a:xfrm>
            <a:off x="2133600" y="2038350"/>
            <a:ext cx="518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x-none" sz="4000" dirty="0" smtClean="0">
                <a:solidFill>
                  <a:schemeClr val="bg1"/>
                </a:solidFill>
                <a:ea typeface="ＭＳ Ｐゴシック" charset="-128"/>
              </a:rPr>
              <a:t>Speaker-Targeted Speech Recognition</a:t>
            </a:r>
            <a:endParaRPr lang="en-US" altLang="x-none" sz="4000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5123" name="Text Placeholder 16"/>
          <p:cNvSpPr txBox="1">
            <a:spLocks/>
          </p:cNvSpPr>
          <p:nvPr/>
        </p:nvSpPr>
        <p:spPr bwMode="auto"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x-none" sz="1600" dirty="0" smtClean="0">
                <a:solidFill>
                  <a:srgbClr val="FFFFFF"/>
                </a:solidFill>
                <a:ea typeface="ＭＳ Ｐゴシック" charset="-128"/>
              </a:rPr>
              <a:t>Han-Yun Yeh, </a:t>
            </a:r>
            <a:r>
              <a:rPr lang="en-US" altLang="x-none" sz="1600" dirty="0" err="1" smtClean="0">
                <a:solidFill>
                  <a:srgbClr val="FFFFFF"/>
                </a:solidFill>
                <a:ea typeface="ＭＳ Ｐゴシック" charset="-128"/>
              </a:rPr>
              <a:t>Haopeng</a:t>
            </a:r>
            <a:r>
              <a:rPr lang="en-US" altLang="x-none" sz="1600" dirty="0" smtClean="0">
                <a:solidFill>
                  <a:srgbClr val="FFFFFF"/>
                </a:solidFill>
                <a:ea typeface="ＭＳ Ｐゴシック" charset="-128"/>
              </a:rPr>
              <a:t> Gao</a:t>
            </a:r>
            <a:endParaRPr lang="en-US" altLang="x-none" sz="1600" i="1" dirty="0">
              <a:solidFill>
                <a:srgbClr val="FFFFFF"/>
              </a:solidFill>
              <a:ea typeface="ＭＳ Ｐゴシック" charset="-128"/>
            </a:endParaRPr>
          </a:p>
        </p:txBody>
      </p:sp>
      <p:pic>
        <p:nvPicPr>
          <p:cNvPr id="2" name="音訊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5200" y="4584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Dehak</a:t>
            </a:r>
            <a:r>
              <a:rPr lang="en-US" dirty="0"/>
              <a:t>, </a:t>
            </a:r>
            <a:r>
              <a:rPr lang="en-US" dirty="0" err="1"/>
              <a:t>Najim</a:t>
            </a:r>
            <a:r>
              <a:rPr lang="en-US" dirty="0"/>
              <a:t>, et al. "Front-end factor analysis for speaker verification." </a:t>
            </a:r>
            <a:r>
              <a:rPr lang="en-US" i="1" dirty="0"/>
              <a:t>IEEE Transactions on Audio, Speech, and Language Processing</a:t>
            </a:r>
            <a:r>
              <a:rPr lang="en-US" dirty="0"/>
              <a:t> 19.4 (2010): 788-798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Snyder, David, et al. "X-vectors: Robust </a:t>
            </a:r>
            <a:r>
              <a:rPr lang="en-US" dirty="0" err="1"/>
              <a:t>dnn</a:t>
            </a:r>
            <a:r>
              <a:rPr lang="en-US" dirty="0"/>
              <a:t> </a:t>
            </a:r>
            <a:r>
              <a:rPr lang="en-US" dirty="0" err="1"/>
              <a:t>embeddings</a:t>
            </a:r>
            <a:r>
              <a:rPr lang="en-US" dirty="0"/>
              <a:t> for speaker recognition." </a:t>
            </a:r>
            <a:r>
              <a:rPr lang="en-US" i="1" dirty="0"/>
              <a:t>2018 IEEE International Conference on Acoustics, Speech and Signal Processing (ICASSP)</a:t>
            </a:r>
            <a:r>
              <a:rPr lang="en-US" dirty="0"/>
              <a:t>. IEEE, 2018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Alam</a:t>
            </a:r>
            <a:r>
              <a:rPr lang="en-US" dirty="0"/>
              <a:t>, </a:t>
            </a:r>
            <a:r>
              <a:rPr lang="en-US" dirty="0" err="1"/>
              <a:t>Md</a:t>
            </a:r>
            <a:r>
              <a:rPr lang="en-US" dirty="0"/>
              <a:t> Jahangir, et al. "Speech recognition in reverberant and noisy environments employing multiple feature extractors and </a:t>
            </a:r>
            <a:r>
              <a:rPr lang="en-US" dirty="0" err="1"/>
              <a:t>i</a:t>
            </a:r>
            <a:r>
              <a:rPr lang="en-US" dirty="0"/>
              <a:t>-vector speaker adaptation." </a:t>
            </a:r>
            <a:r>
              <a:rPr lang="en-US" i="1" dirty="0"/>
              <a:t>EURASIP Journal on Advances in Signal Processing</a:t>
            </a:r>
            <a:r>
              <a:rPr lang="en-US" dirty="0"/>
              <a:t> 2015.1 (2015): 1-13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Garimella</a:t>
            </a:r>
            <a:r>
              <a:rPr lang="en-US" dirty="0"/>
              <a:t>, Sri, et al. "Robust </a:t>
            </a:r>
            <a:r>
              <a:rPr lang="en-US" dirty="0" err="1"/>
              <a:t>i</a:t>
            </a:r>
            <a:r>
              <a:rPr lang="en-US" dirty="0"/>
              <a:t>-vector based adaptation of DNN acoustic model for speech recognition." </a:t>
            </a:r>
            <a:r>
              <a:rPr lang="en-US" i="1" dirty="0"/>
              <a:t>Sixteenth Annual Conference of the International Speech Communication </a:t>
            </a:r>
            <a:r>
              <a:rPr lang="en-US" i="1" dirty="0" err="1" smtClean="0"/>
              <a:t>Associa</a:t>
            </a:r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Chuang, Fu-Kai, et al. "Speaker-Aware Deep </a:t>
            </a:r>
            <a:r>
              <a:rPr lang="en-US" dirty="0" err="1"/>
              <a:t>Denoising</a:t>
            </a:r>
            <a:r>
              <a:rPr lang="en-US" dirty="0"/>
              <a:t> </a:t>
            </a:r>
            <a:r>
              <a:rPr lang="en-US" dirty="0" err="1"/>
              <a:t>Autoencoder</a:t>
            </a:r>
            <a:r>
              <a:rPr lang="en-US" dirty="0"/>
              <a:t> with Embedded Speaker Identity for Speech Enhancement." </a:t>
            </a:r>
            <a:r>
              <a:rPr lang="en-US" i="1" dirty="0" err="1"/>
              <a:t>Interspeech</a:t>
            </a:r>
            <a:r>
              <a:rPr lang="en-US" dirty="0"/>
              <a:t>. 2019.</a:t>
            </a:r>
            <a:r>
              <a:rPr lang="en-US" i="1" dirty="0" smtClean="0"/>
              <a:t>tion</a:t>
            </a:r>
            <a:r>
              <a:rPr lang="en-US" dirty="0"/>
              <a:t>. 2015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Denisov, Pavel, and Ngoc Thang Vu. "End-to-end multi-speaker speech recognition using speaker </a:t>
            </a:r>
            <a:r>
              <a:rPr lang="en-US" dirty="0" err="1"/>
              <a:t>embeddings</a:t>
            </a:r>
            <a:r>
              <a:rPr lang="en-US" dirty="0"/>
              <a:t> and transfer learning." </a:t>
            </a:r>
            <a:r>
              <a:rPr lang="en-US" i="1" dirty="0" err="1"/>
              <a:t>arXiv</a:t>
            </a:r>
            <a:r>
              <a:rPr lang="en-US" i="1" dirty="0"/>
              <a:t> preprint arXiv:1908.04737</a:t>
            </a:r>
            <a:r>
              <a:rPr lang="en-US" dirty="0"/>
              <a:t> (2019).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6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/>
              <a:t>Wang, </a:t>
            </a:r>
            <a:r>
              <a:rPr lang="en-US" dirty="0" err="1"/>
              <a:t>DeLiang</a:t>
            </a:r>
            <a:r>
              <a:rPr lang="en-US" dirty="0"/>
              <a:t>, and Guy J. Brown. </a:t>
            </a:r>
            <a:r>
              <a:rPr lang="en-US" i="1" dirty="0"/>
              <a:t>Computational auditory scene analysis: Principles, algorithms, and applications</a:t>
            </a:r>
            <a:r>
              <a:rPr lang="en-US" dirty="0"/>
              <a:t>. Wiley-IEEE press, 2006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/>
              <a:t>Schmidt, </a:t>
            </a:r>
            <a:r>
              <a:rPr lang="en-US" dirty="0" err="1"/>
              <a:t>Mikkel</a:t>
            </a:r>
            <a:r>
              <a:rPr lang="en-US" dirty="0"/>
              <a:t> N., and 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/>
              <a:t>Kongsgaard</a:t>
            </a:r>
            <a:r>
              <a:rPr lang="en-US" dirty="0"/>
              <a:t> Olsson. "Single-channel speech separation using sparse non-negative matrix factorization." </a:t>
            </a:r>
            <a:r>
              <a:rPr lang="en-US" i="1" dirty="0" err="1"/>
              <a:t>Interspeech</a:t>
            </a:r>
            <a:r>
              <a:rPr lang="en-US" dirty="0"/>
              <a:t>. Vol. 2. 2006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/>
              <a:t>Hershey, John R., et al. "Super-human multi-talker speech recognition: A graphical modeling approach." </a:t>
            </a:r>
            <a:r>
              <a:rPr lang="en-US" i="1" dirty="0"/>
              <a:t>Computer Speech &amp; Language</a:t>
            </a:r>
            <a:r>
              <a:rPr lang="en-US" dirty="0"/>
              <a:t> 24.1 (2010): 45-66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/>
              <a:t>Hershey, John R., et al. "Deep clustering: Discriminative </a:t>
            </a:r>
            <a:r>
              <a:rPr lang="en-US" dirty="0" err="1"/>
              <a:t>embeddings</a:t>
            </a:r>
            <a:r>
              <a:rPr lang="en-US" dirty="0"/>
              <a:t> for segmentation and separation." </a:t>
            </a:r>
            <a:r>
              <a:rPr lang="en-US" i="1" dirty="0"/>
              <a:t>2016 IEEE International Conference on Acoustics, Speech and Signal Processing (ICASSP)</a:t>
            </a:r>
            <a:r>
              <a:rPr lang="en-US" dirty="0"/>
              <a:t>. IEEE, 2016.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9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3400" y="2114550"/>
            <a:ext cx="8229600" cy="6096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48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Current ASR has competitive performance in clean environments (WER &lt;5%)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multi-speaker ASR, there is still a long way to go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Speech separation </a:t>
            </a:r>
            <a:r>
              <a:rPr lang="en-US" sz="1600" b="1" dirty="0" smtClean="0"/>
              <a:t>BEFORE</a:t>
            </a:r>
            <a:r>
              <a:rPr lang="en-US" sz="1600" dirty="0" smtClean="0"/>
              <a:t> recognition</a:t>
            </a:r>
          </a:p>
          <a:p>
            <a:pPr marL="1022350" lvl="1">
              <a:buFont typeface="Arial" panose="020B0604020202020204" pitchFamily="34" charset="0"/>
              <a:buChar char="•"/>
            </a:pPr>
            <a:r>
              <a:rPr lang="en-US" sz="1600" dirty="0" smtClean="0"/>
              <a:t>deep clustering, non-negative matrix factorization,…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Our approach focus on targeting the speaker </a:t>
            </a:r>
            <a:r>
              <a:rPr lang="en-US" sz="1600" b="1" dirty="0" smtClean="0"/>
              <a:t>WHILE </a:t>
            </a:r>
            <a:r>
              <a:rPr lang="en-US" sz="1600" dirty="0" smtClean="0"/>
              <a:t>recognition</a:t>
            </a:r>
          </a:p>
          <a:p>
            <a:pPr marL="1022350" lvl="1">
              <a:buFont typeface="Arial" panose="020B0604020202020204" pitchFamily="34" charset="0"/>
              <a:buChar char="•"/>
            </a:pPr>
            <a:r>
              <a:rPr lang="en-US" sz="1600" dirty="0" smtClean="0"/>
              <a:t>Appending robust speaker embedding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to acoustic feature vector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音訊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5200" y="4584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60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1000" y="1047750"/>
            <a:ext cx="8229600" cy="3429000"/>
          </a:xfrm>
        </p:spPr>
        <p:txBody>
          <a:bodyPr/>
          <a:lstStyle/>
          <a:p>
            <a:pPr marL="115888" indent="-115888">
              <a:buFont typeface="Arial" panose="020B0604020202020204" pitchFamily="34" charset="0"/>
              <a:buChar char="•"/>
              <a:tabLst>
                <a:tab pos="115888" algn="l"/>
              </a:tabLst>
            </a:pPr>
            <a:r>
              <a:rPr lang="en-US" dirty="0" smtClean="0"/>
              <a:t>Speech separation approach</a:t>
            </a:r>
          </a:p>
          <a:p>
            <a:pPr marL="852488" lvl="1" indent="-115888">
              <a:buFont typeface="Arial" panose="020B0604020202020204" pitchFamily="34" charset="0"/>
              <a:buChar char="•"/>
              <a:tabLst>
                <a:tab pos="115888" algn="l"/>
              </a:tabLst>
            </a:pPr>
            <a:r>
              <a:rPr lang="en-US" dirty="0"/>
              <a:t>computational auditory scene analysis</a:t>
            </a:r>
          </a:p>
          <a:p>
            <a:pPr marL="852488" lvl="1" indent="-115888">
              <a:buFont typeface="Arial" panose="020B0604020202020204" pitchFamily="34" charset="0"/>
              <a:buChar char="•"/>
              <a:tabLst>
                <a:tab pos="115888" algn="l"/>
              </a:tabLst>
            </a:pPr>
            <a:r>
              <a:rPr lang="en-US" dirty="0"/>
              <a:t>Non-negative matrix factorization</a:t>
            </a:r>
          </a:p>
          <a:p>
            <a:pPr marL="852488" lvl="1" indent="-115888">
              <a:buFont typeface="Arial" panose="020B0604020202020204" pitchFamily="34" charset="0"/>
              <a:buChar char="•"/>
              <a:tabLst>
                <a:tab pos="115888" algn="l"/>
              </a:tabLst>
            </a:pPr>
            <a:r>
              <a:rPr lang="en-US" dirty="0"/>
              <a:t>Graphical modeling</a:t>
            </a:r>
          </a:p>
          <a:p>
            <a:pPr marL="852488" lvl="1" indent="-115888">
              <a:buFont typeface="Arial" panose="020B0604020202020204" pitchFamily="34" charset="0"/>
              <a:buChar char="•"/>
              <a:tabLst>
                <a:tab pos="115888" algn="l"/>
              </a:tabLst>
            </a:pPr>
            <a:r>
              <a:rPr lang="en-US" dirty="0"/>
              <a:t>Spectral clustering</a:t>
            </a:r>
          </a:p>
          <a:p>
            <a:pPr marL="852488" lvl="1" indent="-115888">
              <a:buFont typeface="Arial" panose="020B0604020202020204" pitchFamily="34" charset="0"/>
              <a:buChar char="•"/>
              <a:tabLst>
                <a:tab pos="115888" algn="l"/>
              </a:tabLst>
            </a:pPr>
            <a:r>
              <a:rPr lang="en-US" dirty="0"/>
              <a:t>Deep </a:t>
            </a:r>
            <a:r>
              <a:rPr lang="en-US" dirty="0" smtClean="0"/>
              <a:t>clustering</a:t>
            </a:r>
          </a:p>
          <a:p>
            <a:pPr marL="115888" indent="-115888">
              <a:buFont typeface="Arial" panose="020B0604020202020204" pitchFamily="34" charset="0"/>
              <a:buChar char="•"/>
              <a:tabLst>
                <a:tab pos="115888" algn="l"/>
              </a:tabLst>
            </a:pPr>
            <a:r>
              <a:rPr lang="en-US" dirty="0" smtClean="0"/>
              <a:t>Speaker embedding</a:t>
            </a:r>
          </a:p>
          <a:p>
            <a:pPr marL="852488" lvl="1" indent="-115888">
              <a:buFont typeface="Arial" panose="020B0604020202020204" pitchFamily="34" charset="0"/>
              <a:buChar char="•"/>
              <a:tabLst>
                <a:tab pos="115888" algn="l"/>
              </a:tabLst>
            </a:pPr>
            <a:r>
              <a:rPr lang="en-US" dirty="0" smtClean="0"/>
              <a:t>I-vector (GMM-UBM)</a:t>
            </a:r>
          </a:p>
          <a:p>
            <a:pPr marL="852488" lvl="1" indent="-115888">
              <a:buFont typeface="Arial" panose="020B0604020202020204" pitchFamily="34" charset="0"/>
              <a:buChar char="•"/>
              <a:tabLst>
                <a:tab pos="115888" algn="l"/>
              </a:tabLst>
            </a:pPr>
            <a:r>
              <a:rPr lang="en-US" dirty="0" smtClean="0"/>
              <a:t>X-vector (DNN)</a:t>
            </a:r>
          </a:p>
          <a:p>
            <a:pPr marL="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3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system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Environments: </a:t>
            </a:r>
          </a:p>
          <a:p>
            <a:pPr marL="1022350" lvl="1">
              <a:buFont typeface="Arial" panose="020B0604020202020204" pitchFamily="34" charset="0"/>
              <a:buChar char="•"/>
            </a:pPr>
            <a:r>
              <a:rPr lang="en-US" dirty="0" err="1" smtClean="0"/>
              <a:t>ESPnet</a:t>
            </a:r>
            <a:r>
              <a:rPr lang="en-US" dirty="0" smtClean="0"/>
              <a:t> 0.10.4a1</a:t>
            </a:r>
          </a:p>
          <a:p>
            <a:pPr marL="1022350" lvl="1">
              <a:buFont typeface="Arial" panose="020B0604020202020204" pitchFamily="34" charset="0"/>
              <a:buChar char="•"/>
            </a:pPr>
            <a:r>
              <a:rPr lang="en-US" dirty="0" smtClean="0"/>
              <a:t>Python 3.8.10 [GCC 9.4.0]</a:t>
            </a:r>
          </a:p>
          <a:p>
            <a:pPr marL="1022350" lvl="1">
              <a:buFont typeface="Arial" panose="020B0604020202020204" pitchFamily="34" charset="0"/>
              <a:buChar char="•"/>
            </a:pPr>
            <a:r>
              <a:rPr lang="en-US" dirty="0" err="1" smtClean="0"/>
              <a:t>Pytorch</a:t>
            </a:r>
            <a:r>
              <a:rPr lang="en-US" dirty="0" smtClean="0"/>
              <a:t> 1.10.0+cu113</a:t>
            </a:r>
          </a:p>
          <a:p>
            <a:pPr marL="1022350" lvl="1">
              <a:buFont typeface="Arial" panose="020B0604020202020204" pitchFamily="34" charset="0"/>
              <a:buChar char="•"/>
            </a:pPr>
            <a:r>
              <a:rPr lang="en-US" dirty="0" smtClean="0"/>
              <a:t>WSJ recipe, pre-trained model: </a:t>
            </a:r>
            <a:r>
              <a:rPr lang="en-US" dirty="0" err="1"/>
              <a:t>kamo-naoyuki</a:t>
            </a:r>
            <a:r>
              <a:rPr lang="en-US" dirty="0"/>
              <a:t>/wsj_transformer2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Dataset: </a:t>
            </a:r>
          </a:p>
          <a:p>
            <a:pPr marL="1022350" lvl="1">
              <a:buFont typeface="Wingdings" panose="05000000000000000000" pitchFamily="2" charset="2"/>
              <a:buChar char="Ø"/>
            </a:pPr>
            <a:r>
              <a:rPr lang="en-US" dirty="0" smtClean="0"/>
              <a:t>WSJ0/1 for baseline train/dev/</a:t>
            </a:r>
            <a:r>
              <a:rPr lang="en-US" dirty="0" err="1" smtClean="0"/>
              <a:t>eval</a:t>
            </a:r>
            <a:r>
              <a:rPr lang="en-US" dirty="0" smtClean="0"/>
              <a:t> (16kHz)</a:t>
            </a:r>
          </a:p>
          <a:p>
            <a:pPr marL="1022350" lvl="1">
              <a:buFont typeface="Wingdings" panose="05000000000000000000" pitchFamily="2" charset="2"/>
              <a:buChar char="Ø"/>
            </a:pPr>
            <a:r>
              <a:rPr lang="en-US" dirty="0" smtClean="0"/>
              <a:t>WSJ0-2mix for evaluation of overlapped speech (16kHz)</a:t>
            </a:r>
          </a:p>
          <a:p>
            <a:pPr marL="1479550" lvl="2">
              <a:buFont typeface="Wingdings" panose="05000000000000000000" pitchFamily="2" charset="2"/>
              <a:buChar char="Ø"/>
            </a:pPr>
            <a:r>
              <a:rPr lang="en-US" i="0" dirty="0" smtClean="0"/>
              <a:t>Generated from WSJ0, randomly mix speech utterances of 2 speakers</a:t>
            </a:r>
          </a:p>
          <a:p>
            <a:pPr marL="1479550" lvl="2">
              <a:buFont typeface="Wingdings" panose="05000000000000000000" pitchFamily="2" charset="2"/>
              <a:buChar char="Ø"/>
            </a:pPr>
            <a:r>
              <a:rPr lang="en-US" i="0" dirty="0" smtClean="0"/>
              <a:t>101 speakers in train/dev, 19 other speakers in </a:t>
            </a:r>
            <a:r>
              <a:rPr lang="en-US" i="0" dirty="0" err="1" smtClean="0"/>
              <a:t>eval</a:t>
            </a:r>
            <a:r>
              <a:rPr lang="en-US" i="0" dirty="0" smtClean="0"/>
              <a:t> sets</a:t>
            </a:r>
          </a:p>
          <a:p>
            <a:pPr marL="1479550" lvl="2">
              <a:buFont typeface="Wingdings" panose="05000000000000000000" pitchFamily="2" charset="2"/>
              <a:buChar char="Ø"/>
            </a:pPr>
            <a:r>
              <a:rPr lang="en-US" i="0" dirty="0" smtClean="0"/>
              <a:t>46, 11, 7 hours of train/dev/</a:t>
            </a:r>
            <a:r>
              <a:rPr lang="en-US" i="0" dirty="0" err="1" smtClean="0"/>
              <a:t>eval</a:t>
            </a:r>
            <a:r>
              <a:rPr lang="en-US" i="0" dirty="0" smtClean="0"/>
              <a:t> sets.</a:t>
            </a:r>
          </a:p>
          <a:p>
            <a:pPr marL="1479550"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5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performance – Clean speech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WSJ dataset</a:t>
            </a:r>
          </a:p>
          <a:p>
            <a:r>
              <a:rPr lang="en-US" dirty="0" smtClean="0"/>
              <a:t>WER: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CER:</a:t>
            </a:r>
          </a:p>
          <a:p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86487"/>
              </p:ext>
            </p:extLst>
          </p:nvPr>
        </p:nvGraphicFramePr>
        <p:xfrm>
          <a:off x="533400" y="1733550"/>
          <a:ext cx="6400800" cy="59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52693963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9034690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72611069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18588409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09458304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13796021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9338480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6928632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606828342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Corr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Err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S.Err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307925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test_dev93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8234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94.6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6275348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test_eval92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5643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96.8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35.4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594202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63825"/>
              </p:ext>
            </p:extLst>
          </p:nvPr>
        </p:nvGraphicFramePr>
        <p:xfrm>
          <a:off x="533400" y="2647950"/>
          <a:ext cx="6400800" cy="59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90095998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29009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3975942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03088943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35288142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8602521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310242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0081991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75028519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Corr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Err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S.Err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5612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test_dev93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48634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97.8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57.7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740739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test_eval92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33341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98.7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44.1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7295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73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performance – </a:t>
            </a:r>
            <a:r>
              <a:rPr lang="en-US" dirty="0" smtClean="0"/>
              <a:t>Overlapped </a:t>
            </a:r>
            <a:r>
              <a:rPr lang="en-US" dirty="0"/>
              <a:t>speech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WSJ0-2mix dataset (still running)</a:t>
            </a:r>
            <a:endParaRPr lang="en-US" dirty="0"/>
          </a:p>
          <a:p>
            <a:r>
              <a:rPr lang="en-US" dirty="0"/>
              <a:t>WER:</a:t>
            </a:r>
          </a:p>
          <a:p>
            <a:r>
              <a:rPr lang="en-US" dirty="0" smtClean="0"/>
              <a:t>Expect &gt; 80% according to previous paper</a:t>
            </a:r>
            <a:endParaRPr lang="en-US" dirty="0"/>
          </a:p>
          <a:p>
            <a:endParaRPr lang="en-US" dirty="0"/>
          </a:p>
          <a:p>
            <a:r>
              <a:rPr lang="en-US" dirty="0"/>
              <a:t>CER:</a:t>
            </a:r>
          </a:p>
          <a:p>
            <a:r>
              <a:rPr lang="en-US" dirty="0"/>
              <a:t>Expect &gt; 80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62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</a:t>
            </a:r>
            <a:r>
              <a:rPr lang="en-US" dirty="0" smtClean="0"/>
              <a:t>method (from previous work)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Training the end-to-end ASR by </a:t>
            </a:r>
            <a:r>
              <a:rPr lang="en-US" dirty="0" smtClean="0"/>
              <a:t>overlapped </a:t>
            </a:r>
            <a:r>
              <a:rPr lang="en-US" dirty="0"/>
              <a:t>speech acoustic feature vector concatenating with speaker embedding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504950"/>
            <a:ext cx="3183410" cy="26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7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 the end-to-end ASR by clean speech acoustic feature vector concatenating with speaker embedding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09750"/>
            <a:ext cx="349900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01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Enhance speaker embedding </a:t>
            </a:r>
            <a:r>
              <a:rPr lang="en-US" dirty="0"/>
              <a:t>with </a:t>
            </a:r>
            <a:r>
              <a:rPr lang="en-US" dirty="0" err="1"/>
              <a:t>denoising</a:t>
            </a:r>
            <a:r>
              <a:rPr lang="en-US" dirty="0"/>
              <a:t> </a:t>
            </a:r>
            <a:r>
              <a:rPr lang="en-US" dirty="0" err="1" smtClean="0"/>
              <a:t>autoencoder</a:t>
            </a:r>
            <a:r>
              <a:rPr lang="en-US" dirty="0" smtClean="0"/>
              <a:t> (DAE) to adapt with noisy environment.</a:t>
            </a:r>
          </a:p>
          <a:p>
            <a:r>
              <a:rPr lang="en-US" dirty="0" smtClean="0"/>
              <a:t>(Assume </a:t>
            </a:r>
            <a:r>
              <a:rPr lang="en-US" dirty="0"/>
              <a:t>that the overlapped speech is a noisy </a:t>
            </a:r>
            <a:r>
              <a:rPr lang="en-US" dirty="0" smtClean="0"/>
              <a:t>signals)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856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midterm</Template>
  <TotalTime>393</TotalTime>
  <Words>362</Words>
  <Application>Microsoft Office PowerPoint</Application>
  <PresentationFormat>如螢幕大小 (16:9)</PresentationFormat>
  <Paragraphs>122</Paragraphs>
  <Slides>12</Slides>
  <Notes>5</Notes>
  <HiddenSlides>0</HiddenSlides>
  <MMClips>2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6" baseType="lpstr">
      <vt:lpstr>.AppleSystemUIFont</vt:lpstr>
      <vt:lpstr>45 Helvetica Light</vt:lpstr>
      <vt:lpstr>Geneva</vt:lpstr>
      <vt:lpstr>ＭＳ Ｐゴシック</vt:lpstr>
      <vt:lpstr>Open Sans</vt:lpstr>
      <vt:lpstr>Open Sans Light</vt:lpstr>
      <vt:lpstr>Open Sans Regular</vt:lpstr>
      <vt:lpstr>Osaka</vt:lpstr>
      <vt:lpstr>微軟正黑體</vt:lpstr>
      <vt:lpstr>Arial</vt:lpstr>
      <vt:lpstr>Calibri</vt:lpstr>
      <vt:lpstr>Times</vt:lpstr>
      <vt:lpstr>Wingdings</vt:lpstr>
      <vt:lpstr>CMU PPT Theme</vt:lpstr>
      <vt:lpstr>PowerPoint 簡報</vt:lpstr>
      <vt:lpstr>Introduction</vt:lpstr>
      <vt:lpstr>Literature survey</vt:lpstr>
      <vt:lpstr>Baseline system </vt:lpstr>
      <vt:lpstr>Baseline performance – Clean speech</vt:lpstr>
      <vt:lpstr>Baseline performance – Overlapped speech</vt:lpstr>
      <vt:lpstr>Proposed method (from previous work)</vt:lpstr>
      <vt:lpstr>Proposed method</vt:lpstr>
      <vt:lpstr>Proposed method </vt:lpstr>
      <vt:lpstr>Reference</vt:lpstr>
      <vt:lpstr>PowerPoint 簡報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Han-Yun Yeh</dc:creator>
  <cp:lastModifiedBy>Han-Yun Yeh</cp:lastModifiedBy>
  <cp:revision>28</cp:revision>
  <cp:lastPrinted>2016-12-06T18:52:42Z</cp:lastPrinted>
  <dcterms:created xsi:type="dcterms:W3CDTF">2021-11-08T14:21:58Z</dcterms:created>
  <dcterms:modified xsi:type="dcterms:W3CDTF">2021-11-08T20:55:50Z</dcterms:modified>
</cp:coreProperties>
</file>