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28" r:id="rId3"/>
    <p:sldId id="629" r:id="rId4"/>
    <p:sldId id="63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2759" autoAdjust="0"/>
  </p:normalViewPr>
  <p:slideViewPr>
    <p:cSldViewPr>
      <p:cViewPr varScale="1">
        <p:scale>
          <a:sx n="82" d="100"/>
          <a:sy n="82" d="100"/>
        </p:scale>
        <p:origin x="-544" y="-120"/>
      </p:cViewPr>
      <p:guideLst>
        <p:guide orient="horz" pos="2190"/>
        <p:guide pos="3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BC4-0389-4A0D-99E7-2C3B55F4F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F234-D9EF-4605-AA6D-FD33749BD3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  <a:endParaRPr lang="zh-CN" altLang="en-US" smtClean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panose="02000000000000000000" charset="-122"/>
                <a:ea typeface="方正兰亭粗黑_GBK" panose="02000000000000000000" charset="-122"/>
                <a:sym typeface="方正兰亭粗黑_GBK" panose="02000000000000000000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方正兰亭粗黑_GBK" panose="02000000000000000000" charset="-122"/>
              <a:ea typeface="方正兰亭粗黑_GBK" panose="02000000000000000000" charset="-122"/>
              <a:sym typeface="方正兰亭粗黑_GBK" panose="020000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233" cy="36512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5033" y="6356350"/>
            <a:ext cx="4673600" cy="365125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033" y="6356350"/>
            <a:ext cx="2641600" cy="365125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粗黑_GBK" panose="02000000000000000000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3" name="Rectangle 2"/>
          <p:cNvSpPr>
            <a:spLocks noGrp="1"/>
          </p:cNvSpPr>
          <p:nvPr>
            <p:ph type="title"/>
          </p:nvPr>
        </p:nvSpPr>
        <p:spPr>
          <a:xfrm>
            <a:off x="755015" y="557530"/>
            <a:ext cx="10681335" cy="41656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开放地址法</a:t>
            </a:r>
            <a:endParaRPr lang="zh-CN" altLang="en-US" dirty="0"/>
          </a:p>
        </p:txBody>
      </p:sp>
      <p:sp>
        <p:nvSpPr>
          <p:cNvPr id="2355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/>
            <a:r>
              <a:rPr lang="zh-CN" altLang="en-US" sz="1800" b="1" dirty="0"/>
              <a:t>例</a:t>
            </a:r>
            <a:r>
              <a:rPr lang="en-US" altLang="zh-CN" sz="1800" b="1" dirty="0"/>
              <a:t>9</a:t>
            </a:r>
            <a:r>
              <a:rPr lang="en-US" altLang="zh-CN" sz="1800" dirty="0"/>
              <a:t> </a:t>
            </a:r>
            <a:r>
              <a:rPr lang="zh-CN" altLang="en-US" sz="1800" dirty="0"/>
              <a:t>设记录的</a:t>
            </a:r>
            <a:r>
              <a:rPr lang="en-US" altLang="zh-CN" sz="1800" dirty="0"/>
              <a:t>key</a:t>
            </a:r>
            <a:r>
              <a:rPr lang="zh-CN" altLang="en-US" sz="1800" dirty="0"/>
              <a:t>集合</a:t>
            </a:r>
            <a:r>
              <a:rPr lang="en-US" altLang="zh-CN" sz="1800" b="1" dirty="0">
                <a:solidFill>
                  <a:schemeClr val="tx2"/>
                </a:solidFill>
              </a:rPr>
              <a:t>k={23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34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14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38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46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16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68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15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07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31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26}</a:t>
            </a:r>
            <a:r>
              <a:rPr lang="zh-CN" altLang="en-US" sz="1800" dirty="0"/>
              <a:t>，记录数</a:t>
            </a:r>
            <a:r>
              <a:rPr lang="en-US" altLang="zh-CN" sz="1800" b="1" dirty="0">
                <a:solidFill>
                  <a:schemeClr val="tx2"/>
                </a:solidFill>
              </a:rPr>
              <a:t>n</a:t>
            </a:r>
            <a:r>
              <a:rPr lang="en-US" altLang="zh-CN" sz="1800" dirty="0"/>
              <a:t>=11</a:t>
            </a:r>
            <a:r>
              <a:rPr lang="zh-CN" altLang="en-US" sz="1800" dirty="0"/>
              <a:t>。令装填因子</a:t>
            </a:r>
            <a:r>
              <a:rPr lang="en-US" altLang="zh-CN" sz="1800" b="1" dirty="0">
                <a:solidFill>
                  <a:schemeClr val="tx2"/>
                </a:solidFill>
              </a:rPr>
              <a:t>α</a:t>
            </a:r>
            <a:r>
              <a:rPr lang="en-US" altLang="zh-CN" sz="1800" dirty="0"/>
              <a:t>=0.75</a:t>
            </a:r>
            <a:r>
              <a:rPr lang="zh-CN" altLang="en-US" sz="1800" dirty="0"/>
              <a:t>，取表长</a:t>
            </a:r>
            <a:r>
              <a:rPr lang="en-US" altLang="zh-CN" sz="1800" b="1" dirty="0">
                <a:solidFill>
                  <a:schemeClr val="tx2"/>
                </a:solidFill>
              </a:rPr>
              <a:t>m</a:t>
            </a:r>
            <a:r>
              <a:rPr lang="en-US" altLang="zh-CN" sz="1800" dirty="0"/>
              <a:t>= </a:t>
            </a:r>
            <a:r>
              <a:rPr lang="en-US" altLang="zh-CN" sz="1800" dirty="0">
                <a:sym typeface="Symbol" panose="05050102010706020507" pitchFamily="18" charset="2"/>
              </a:rPr>
              <a:t></a:t>
            </a:r>
            <a:r>
              <a:rPr lang="en-US" altLang="zh-CN" sz="1800" b="1" dirty="0">
                <a:solidFill>
                  <a:schemeClr val="tx2"/>
                </a:solidFill>
              </a:rPr>
              <a:t>n/α</a:t>
            </a:r>
            <a:r>
              <a:rPr lang="en-US" altLang="zh-CN" sz="1800" dirty="0">
                <a:sym typeface="Symbol" panose="05050102010706020507" pitchFamily="18" charset="2"/>
              </a:rPr>
              <a:t> </a:t>
            </a:r>
            <a:r>
              <a:rPr lang="en-US" altLang="zh-CN" sz="1800" dirty="0"/>
              <a:t>=15</a:t>
            </a:r>
            <a:r>
              <a:rPr lang="zh-CN" altLang="en-US" sz="1800" dirty="0"/>
              <a:t>。用</a:t>
            </a:r>
            <a:r>
              <a:rPr lang="zh-CN" altLang="en-US" sz="1800" dirty="0">
                <a:latin typeface="Arial" panose="020B0604020202020204" pitchFamily="34" charset="0"/>
              </a:rPr>
              <a:t>“</a:t>
            </a:r>
            <a:r>
              <a:rPr lang="zh-CN" altLang="en-US" sz="1800" dirty="0"/>
              <a:t>保留余数法</a:t>
            </a:r>
            <a:r>
              <a:rPr lang="zh-CN" altLang="en-US" sz="1800" dirty="0">
                <a:latin typeface="Arial" panose="020B0604020202020204" pitchFamily="34" charset="0"/>
              </a:rPr>
              <a:t>”</a:t>
            </a:r>
            <a:r>
              <a:rPr lang="zh-CN" altLang="en-US" sz="1800" dirty="0"/>
              <a:t>选取</a:t>
            </a:r>
            <a:r>
              <a:rPr lang="en-US" altLang="zh-CN" sz="1800" dirty="0"/>
              <a:t>Hash</a:t>
            </a:r>
            <a:r>
              <a:rPr lang="zh-CN" altLang="en-US" sz="1800" dirty="0"/>
              <a:t>函数（</a:t>
            </a:r>
            <a:r>
              <a:rPr lang="en-US" altLang="zh-CN" sz="1800" b="1" dirty="0">
                <a:solidFill>
                  <a:schemeClr val="tx2"/>
                </a:solidFill>
              </a:rPr>
              <a:t>p</a:t>
            </a:r>
            <a:r>
              <a:rPr lang="en-US" altLang="zh-CN" sz="1800" dirty="0"/>
              <a:t>=13</a:t>
            </a:r>
            <a:r>
              <a:rPr lang="zh-CN" altLang="en-US" sz="1800" dirty="0"/>
              <a:t>）：</a:t>
            </a:r>
            <a:endParaRPr lang="zh-CN" altLang="en-US" sz="1800" dirty="0"/>
          </a:p>
          <a:p>
            <a:pPr algn="just" eaLnBrk="1" hangingPunct="1"/>
            <a:r>
              <a:rPr lang="zh-CN" altLang="en-US" sz="1800" dirty="0"/>
              <a:t>                                       </a:t>
            </a:r>
            <a:r>
              <a:rPr lang="en-US" altLang="zh-CN" sz="1800" b="1" dirty="0">
                <a:solidFill>
                  <a:schemeClr val="accent1"/>
                </a:solidFill>
              </a:rPr>
              <a:t>H(key)=key%13</a:t>
            </a:r>
            <a:endParaRPr lang="en-US" altLang="zh-CN" sz="1800" b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1800" dirty="0"/>
              <a:t>	</a:t>
            </a:r>
            <a:r>
              <a:rPr lang="zh-CN" altLang="en-US" sz="1800" dirty="0"/>
              <a:t>采用</a:t>
            </a:r>
            <a:r>
              <a:rPr lang="zh-CN" altLang="en-US" sz="1800" dirty="0">
                <a:latin typeface="Arial" panose="020B0604020202020204" pitchFamily="34" charset="0"/>
              </a:rPr>
              <a:t>“</a:t>
            </a:r>
            <a:r>
              <a:rPr lang="zh-CN" altLang="en-US" sz="1800" dirty="0"/>
              <a:t>线性探查法</a:t>
            </a:r>
            <a:r>
              <a:rPr lang="zh-CN" altLang="en-US" sz="1800" dirty="0">
                <a:latin typeface="Arial" panose="020B0604020202020204" pitchFamily="34" charset="0"/>
              </a:rPr>
              <a:t>”</a:t>
            </a:r>
            <a:r>
              <a:rPr lang="zh-CN" altLang="en-US" sz="1800" dirty="0"/>
              <a:t>解决冲突。依据以上条件，依次取</a:t>
            </a:r>
            <a:r>
              <a:rPr lang="en-US" altLang="zh-CN" sz="1800" dirty="0"/>
              <a:t>k</a:t>
            </a:r>
            <a:r>
              <a:rPr lang="zh-CN" altLang="en-US" sz="1800" dirty="0"/>
              <a:t>中各值构造的</a:t>
            </a:r>
            <a:r>
              <a:rPr lang="en-US" altLang="zh-CN" sz="1800" dirty="0"/>
              <a:t>Hash</a:t>
            </a:r>
            <a:r>
              <a:rPr lang="zh-CN" altLang="en-US" sz="1800" dirty="0"/>
              <a:t>表</a:t>
            </a:r>
            <a:r>
              <a:rPr lang="en-US" altLang="zh-CN" sz="1800" dirty="0"/>
              <a:t>HT</a:t>
            </a:r>
            <a:r>
              <a:rPr lang="zh-CN" altLang="en-US" sz="1800" dirty="0"/>
              <a:t>，如下图所示（表</a:t>
            </a:r>
            <a:r>
              <a:rPr lang="en-US" altLang="zh-CN" sz="1800" dirty="0"/>
              <a:t>HT</a:t>
            </a:r>
            <a:r>
              <a:rPr lang="zh-CN" altLang="en-US" sz="1800" dirty="0"/>
              <a:t>初始为空）。 </a:t>
            </a:r>
            <a:endParaRPr lang="zh-CN" altLang="en-US" sz="1800" dirty="0"/>
          </a:p>
          <a:p>
            <a:pPr eaLnBrk="1" hangingPunct="1"/>
            <a:endParaRPr lang="en-US" altLang="zh-CN" sz="1800" dirty="0"/>
          </a:p>
        </p:txBody>
      </p:sp>
      <p:sp>
        <p:nvSpPr>
          <p:cNvPr id="235525" name="Rectangle 4"/>
          <p:cNvSpPr/>
          <p:nvPr/>
        </p:nvSpPr>
        <p:spPr>
          <a:xfrm>
            <a:off x="1752600" y="2971800"/>
            <a:ext cx="8534400" cy="685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273050" indent="-273050"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k={23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14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38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46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68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07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31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26}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H(key)=key%13;   H</a:t>
            </a:r>
            <a:r>
              <a:rPr lang="en-US" altLang="zh-CN" sz="20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=(H(key)+d</a:t>
            </a:r>
            <a:r>
              <a:rPr lang="en-US" altLang="zh-CN" sz="20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)%15;    d</a:t>
            </a:r>
            <a:r>
              <a:rPr lang="en-US" altLang="zh-CN" sz="20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(m-</a:t>
            </a:r>
            <a:r>
              <a:rPr lang="en-US" altLang="zh-CN" sz="2000" dirty="0">
                <a:latin typeface="Times New Roman" panose="02020603050405020304" pitchFamily="18" charset="0"/>
              </a:rPr>
              <a:t>1)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766" name="Group 6"/>
          <p:cNvGraphicFramePr>
            <a:graphicFrameLocks noGrp="1"/>
          </p:cNvGraphicFramePr>
          <p:nvPr/>
        </p:nvGraphicFramePr>
        <p:xfrm>
          <a:off x="2590800" y="3657600"/>
          <a:ext cx="7543800" cy="335280"/>
        </p:xfrm>
        <a:graphic>
          <a:graphicData uri="http://schemas.openxmlformats.org/drawingml/2006/table">
            <a:tbl>
              <a:tblPr/>
              <a:tblGrid>
                <a:gridCol w="503555"/>
                <a:gridCol w="501650"/>
                <a:gridCol w="504825"/>
                <a:gridCol w="501650"/>
                <a:gridCol w="502920"/>
                <a:gridCol w="503555"/>
                <a:gridCol w="501650"/>
                <a:gridCol w="504825"/>
                <a:gridCol w="501650"/>
                <a:gridCol w="502920"/>
                <a:gridCol w="503555"/>
                <a:gridCol w="501650"/>
                <a:gridCol w="504825"/>
                <a:gridCol w="501650"/>
                <a:gridCol w="50292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5560" name="Text Box 39"/>
          <p:cNvSpPr txBox="1"/>
          <p:nvPr/>
        </p:nvSpPr>
        <p:spPr>
          <a:xfrm>
            <a:off x="1752600" y="3563938"/>
            <a:ext cx="8915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  HT: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H(key)       0        1       2         3      4        5         6        7        8      9        10       11      12       13    14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245801" name="Rectangle 40"/>
          <p:cNvSpPr/>
          <p:nvPr/>
        </p:nvSpPr>
        <p:spPr>
          <a:xfrm>
            <a:off x="76200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23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2" name="Rectangle 41"/>
          <p:cNvSpPr/>
          <p:nvPr/>
        </p:nvSpPr>
        <p:spPr>
          <a:xfrm>
            <a:off x="66294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34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3" name="Rectangle 42"/>
          <p:cNvSpPr/>
          <p:nvPr/>
        </p:nvSpPr>
        <p:spPr>
          <a:xfrm>
            <a:off x="31242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4" name="Rectangle 43"/>
          <p:cNvSpPr/>
          <p:nvPr/>
        </p:nvSpPr>
        <p:spPr>
          <a:xfrm>
            <a:off x="86868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38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5" name="Rectangle 44"/>
          <p:cNvSpPr/>
          <p:nvPr/>
        </p:nvSpPr>
        <p:spPr>
          <a:xfrm>
            <a:off x="61722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46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6" name="Rectangle 45"/>
          <p:cNvSpPr/>
          <p:nvPr/>
        </p:nvSpPr>
        <p:spPr>
          <a:xfrm>
            <a:off x="41910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16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7" name="Text Box 46"/>
          <p:cNvSpPr txBox="1"/>
          <p:nvPr/>
        </p:nvSpPr>
        <p:spPr>
          <a:xfrm>
            <a:off x="1828800" y="4267200"/>
            <a:ext cx="82296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H(68)=68%13=3(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取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</a:rPr>
              <a:t>=(3+1)%15=4(</a:t>
            </a:r>
            <a:r>
              <a:rPr lang="zh-CN" altLang="en-US" sz="1600" dirty="0">
                <a:latin typeface="Times New Roman" panose="02020603050405020304" pitchFamily="18" charset="0"/>
              </a:rPr>
              <a:t>空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故</a:t>
            </a:r>
            <a:r>
              <a:rPr lang="en-US" altLang="zh-CN" sz="1600" dirty="0">
                <a:latin typeface="Times New Roman" panose="02020603050405020304" pitchFamily="18" charset="0"/>
              </a:rPr>
              <a:t>68</a:t>
            </a:r>
            <a:r>
              <a:rPr lang="zh-CN" altLang="en-US" sz="1600" dirty="0">
                <a:latin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</a:rPr>
              <a:t>单元。 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5808" name="Oval 47"/>
          <p:cNvSpPr/>
          <p:nvPr/>
        </p:nvSpPr>
        <p:spPr>
          <a:xfrm>
            <a:off x="6172200" y="2895600"/>
            <a:ext cx="381000" cy="457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09" name="Rectangle 48"/>
          <p:cNvSpPr/>
          <p:nvPr/>
        </p:nvSpPr>
        <p:spPr>
          <a:xfrm>
            <a:off x="36576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0" name="Rectangle 49"/>
          <p:cNvSpPr/>
          <p:nvPr/>
        </p:nvSpPr>
        <p:spPr>
          <a:xfrm>
            <a:off x="4648200" y="3657600"/>
            <a:ext cx="381000" cy="304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68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1" name="Text Box 50"/>
          <p:cNvSpPr txBox="1"/>
          <p:nvPr/>
        </p:nvSpPr>
        <p:spPr>
          <a:xfrm>
            <a:off x="1828800" y="4540250"/>
            <a:ext cx="82296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H(07)=7%13=7(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取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</a:rPr>
              <a:t>=(7+1)%15=8(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), </a:t>
            </a:r>
            <a:r>
              <a:rPr lang="zh-CN" altLang="en-US" sz="1600" dirty="0">
                <a:latin typeface="Times New Roman" panose="02020603050405020304" pitchFamily="18" charset="0"/>
              </a:rPr>
              <a:t>取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</a:rPr>
              <a:t>=(7+2)%15=9(</a:t>
            </a:r>
            <a:r>
              <a:rPr lang="zh-CN" altLang="en-US" sz="1600" dirty="0">
                <a:latin typeface="Times New Roman" panose="02020603050405020304" pitchFamily="18" charset="0"/>
              </a:rPr>
              <a:t>空</a:t>
            </a:r>
            <a:r>
              <a:rPr lang="en-US" altLang="zh-CN" sz="1600" dirty="0">
                <a:latin typeface="Times New Roman" panose="02020603050405020304" pitchFamily="18" charset="0"/>
              </a:rPr>
              <a:t>),</a:t>
            </a:r>
            <a:r>
              <a:rPr lang="zh-CN" altLang="en-US" sz="1600" dirty="0">
                <a:latin typeface="Times New Roman" panose="02020603050405020304" pitchFamily="18" charset="0"/>
              </a:rPr>
              <a:t>故</a:t>
            </a:r>
            <a:r>
              <a:rPr lang="en-US" altLang="zh-CN" sz="1600" dirty="0">
                <a:latin typeface="Times New Roman" panose="02020603050405020304" pitchFamily="18" charset="0"/>
              </a:rPr>
              <a:t>07</a:t>
            </a:r>
            <a:r>
              <a:rPr lang="zh-CN" altLang="en-US" sz="1600" dirty="0">
                <a:latin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</a:rPr>
              <a:t>9</a:t>
            </a:r>
            <a:r>
              <a:rPr lang="zh-CN" altLang="en-US" sz="1600" dirty="0">
                <a:latin typeface="Times New Roman" panose="02020603050405020304" pitchFamily="18" charset="0"/>
              </a:rPr>
              <a:t>单元。 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5812" name="Rectangle 51"/>
          <p:cNvSpPr/>
          <p:nvPr/>
        </p:nvSpPr>
        <p:spPr>
          <a:xfrm>
            <a:off x="7162800" y="3657600"/>
            <a:ext cx="381000" cy="304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07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3" name="Oval 52"/>
          <p:cNvSpPr/>
          <p:nvPr/>
        </p:nvSpPr>
        <p:spPr>
          <a:xfrm>
            <a:off x="7162800" y="2895600"/>
            <a:ext cx="381000" cy="457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14" name="Rectangle 53"/>
          <p:cNvSpPr/>
          <p:nvPr/>
        </p:nvSpPr>
        <p:spPr>
          <a:xfrm>
            <a:off x="51816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31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5" name="Rectangle 54"/>
          <p:cNvSpPr/>
          <p:nvPr/>
        </p:nvSpPr>
        <p:spPr>
          <a:xfrm>
            <a:off x="2743200" y="3657600"/>
            <a:ext cx="381000" cy="3048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>
              <a:buFont typeface="Wingdings 3" panose="05040102010807070707" pitchFamily="18" charset="2"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26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6" name="Text Box 55"/>
          <p:cNvSpPr txBox="1"/>
          <p:nvPr/>
        </p:nvSpPr>
        <p:spPr>
          <a:xfrm>
            <a:off x="1752600" y="4876800"/>
            <a:ext cx="84582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zh-CN" altLang="en-US" sz="1600" dirty="0">
                <a:latin typeface="Times New Roman" panose="02020603050405020304" pitchFamily="18" charset="0"/>
              </a:rPr>
              <a:t>若采用二次探测法：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CN" sz="16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16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-2</a:t>
            </a:r>
            <a:r>
              <a:rPr lang="en-US" altLang="zh-CN" sz="16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，表为：</a:t>
            </a:r>
            <a:endParaRPr lang="zh-CN" altLang="en-US" sz="1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7" name="Text Box 56"/>
          <p:cNvSpPr txBox="1"/>
          <p:nvPr/>
        </p:nvSpPr>
        <p:spPr>
          <a:xfrm>
            <a:off x="1752600" y="5181600"/>
            <a:ext cx="8915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  HT: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Times New Roman" panose="02020603050405020304" pitchFamily="18" charset="0"/>
              </a:rPr>
              <a:t>H(key)     0      1      2      3      4      5      6      7      8      9      10    11    12    13    14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18" name="Group 58"/>
          <p:cNvGraphicFramePr>
            <a:graphicFrameLocks noGrp="1"/>
          </p:cNvGraphicFramePr>
          <p:nvPr/>
        </p:nvGraphicFramePr>
        <p:xfrm>
          <a:off x="2438400" y="5257800"/>
          <a:ext cx="7696200" cy="304800"/>
        </p:xfrm>
        <a:graphic>
          <a:graphicData uri="http://schemas.openxmlformats.org/drawingml/2006/table">
            <a:tbl>
              <a:tblPr/>
              <a:tblGrid>
                <a:gridCol w="513080"/>
                <a:gridCol w="512445"/>
                <a:gridCol w="514350"/>
                <a:gridCol w="513080"/>
                <a:gridCol w="512445"/>
                <a:gridCol w="513080"/>
                <a:gridCol w="512445"/>
                <a:gridCol w="514350"/>
                <a:gridCol w="513080"/>
                <a:gridCol w="512445"/>
                <a:gridCol w="513080"/>
                <a:gridCol w="512445"/>
                <a:gridCol w="514350"/>
                <a:gridCol w="513080"/>
                <a:gridCol w="51244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5852" name="Text Box 91"/>
          <p:cNvSpPr txBox="1"/>
          <p:nvPr/>
        </p:nvSpPr>
        <p:spPr>
          <a:xfrm>
            <a:off x="1752600" y="5835650"/>
            <a:ext cx="8686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zh-CN" altLang="en-US" sz="1600" dirty="0">
                <a:latin typeface="Times New Roman" panose="02020603050405020304" pitchFamily="18" charset="0"/>
              </a:rPr>
              <a:t>其中，</a:t>
            </a:r>
            <a:r>
              <a:rPr lang="en-US" altLang="zh-CN" sz="1600" dirty="0">
                <a:latin typeface="Times New Roman" panose="02020603050405020304" pitchFamily="18" charset="0"/>
              </a:rPr>
              <a:t>H(07)=7%13=7(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</a:rPr>
              <a:t>， 取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</a:rPr>
              <a:t>=(7+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</a:rPr>
              <a:t> )%15=8(</a:t>
            </a:r>
            <a:r>
              <a:rPr lang="zh-CN" altLang="en-US" sz="1600" dirty="0">
                <a:latin typeface="Times New Roman" panose="02020603050405020304" pitchFamily="18" charset="0"/>
              </a:rPr>
              <a:t>冲突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</a:rPr>
              <a:t>，取 </a:t>
            </a:r>
            <a:r>
              <a:rPr lang="en-US" altLang="zh-CN" sz="1600" dirty="0">
                <a:latin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</a:rPr>
              <a:t>=(7 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16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</a:rPr>
              <a:t> )%15=6(</a:t>
            </a:r>
            <a:r>
              <a:rPr lang="zh-CN" altLang="en-US" sz="1600" dirty="0">
                <a:latin typeface="Times New Roman" panose="02020603050405020304" pitchFamily="18" charset="0"/>
              </a:rPr>
              <a:t>空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</a:rPr>
              <a:t>，故</a:t>
            </a:r>
            <a:r>
              <a:rPr lang="en-US" altLang="zh-CN" sz="1600" dirty="0">
                <a:latin typeface="Times New Roman" panose="02020603050405020304" pitchFamily="18" charset="0"/>
              </a:rPr>
              <a:t>07</a:t>
            </a:r>
            <a:r>
              <a:rPr lang="zh-CN" altLang="en-US" sz="1600" dirty="0">
                <a:latin typeface="Times New Roman" panose="02020603050405020304" pitchFamily="18" charset="0"/>
              </a:rPr>
              <a:t>存入</a:t>
            </a:r>
            <a:r>
              <a:rPr lang="en-US" altLang="zh-CN" sz="1600" dirty="0">
                <a:latin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</a:rPr>
              <a:t>单元。 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4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2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245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24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1" grpId="0" bldLvl="0" animBg="1"/>
      <p:bldP spid="245802" grpId="0" bldLvl="0" animBg="1"/>
      <p:bldP spid="245803" grpId="0" bldLvl="0" animBg="1"/>
      <p:bldP spid="245804" grpId="0" bldLvl="0" animBg="1"/>
      <p:bldP spid="245805" grpId="0" bldLvl="0" animBg="1"/>
      <p:bldP spid="245806" grpId="0" bldLvl="0" animBg="1"/>
      <p:bldP spid="245807" grpId="0"/>
      <p:bldP spid="245808" grpId="0" bldLvl="0" animBg="1"/>
      <p:bldP spid="245809" grpId="0" bldLvl="0" animBg="1"/>
      <p:bldP spid="245810" grpId="0" bldLvl="0" animBg="1"/>
      <p:bldP spid="245811" grpId="0"/>
      <p:bldP spid="245812" grpId="0" bldLvl="0" animBg="1"/>
      <p:bldP spid="245813" grpId="0" bldLvl="0" animBg="1"/>
      <p:bldP spid="245814" grpId="0" bldLvl="0" animBg="1"/>
      <p:bldP spid="245815" grpId="0" bldLvl="0" animBg="1"/>
      <p:bldP spid="245816" grpId="0"/>
      <p:bldP spid="245817" grpId="0"/>
      <p:bldP spid="2458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547" name="Rectangle 2"/>
          <p:cNvSpPr>
            <a:spLocks noGrp="1"/>
          </p:cNvSpPr>
          <p:nvPr>
            <p:ph type="title"/>
          </p:nvPr>
        </p:nvSpPr>
        <p:spPr>
          <a:xfrm>
            <a:off x="755015" y="544195"/>
            <a:ext cx="10681335" cy="41656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链地址法</a:t>
            </a:r>
            <a:endParaRPr lang="zh-CN" altLang="en-US" dirty="0"/>
          </a:p>
        </p:txBody>
      </p:sp>
      <p:sp>
        <p:nvSpPr>
          <p:cNvPr id="236548" name="Rectangle 3"/>
          <p:cNvSpPr>
            <a:spLocks noGrp="1"/>
          </p:cNvSpPr>
          <p:nvPr>
            <p:ph idx="1"/>
          </p:nvPr>
        </p:nvSpPr>
        <p:spPr>
          <a:xfrm>
            <a:off x="710565" y="960755"/>
            <a:ext cx="10725785" cy="4484370"/>
          </a:xfrm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sz="1800" dirty="0"/>
              <a:t>发生冲突时，将各冲突记录链在一起，即同义词的记录存于同一链表。</a:t>
            </a:r>
            <a:endParaRPr lang="zh-CN" altLang="en-US" sz="1800" dirty="0"/>
          </a:p>
          <a:p>
            <a:pPr algn="just" eaLnBrk="1" hangingPunct="1"/>
            <a:r>
              <a:rPr lang="zh-CN" altLang="en-US" sz="1800" dirty="0"/>
              <a:t>设</a:t>
            </a:r>
            <a:r>
              <a:rPr lang="en-US" altLang="zh-CN" sz="1800" dirty="0"/>
              <a:t>H(key)</a:t>
            </a:r>
            <a:r>
              <a:rPr lang="zh-CN" altLang="en-US" sz="1800" dirty="0"/>
              <a:t>取值范围（值域）为</a:t>
            </a:r>
            <a:r>
              <a:rPr lang="en-US" altLang="zh-CN" sz="1800" dirty="0"/>
              <a:t>[0</a:t>
            </a:r>
            <a:r>
              <a:rPr lang="zh-CN" altLang="en-US" sz="1800" dirty="0"/>
              <a:t>，</a:t>
            </a:r>
            <a:r>
              <a:rPr lang="en-US" altLang="zh-CN" sz="1800" dirty="0"/>
              <a:t>m-l]</a:t>
            </a:r>
            <a:r>
              <a:rPr lang="zh-CN" altLang="en-US" sz="1800" dirty="0"/>
              <a:t>，建立头指针向量</a:t>
            </a:r>
            <a:r>
              <a:rPr lang="en-US" altLang="zh-CN" sz="1800" dirty="0"/>
              <a:t>HP[m]</a:t>
            </a:r>
            <a:r>
              <a:rPr lang="zh-CN" altLang="en-US" sz="1800" dirty="0"/>
              <a:t>，</a:t>
            </a:r>
            <a:r>
              <a:rPr lang="en-US" altLang="zh-CN" sz="1800" dirty="0"/>
              <a:t>HP[i]</a:t>
            </a:r>
            <a:r>
              <a:rPr lang="zh-CN" altLang="en-US" sz="1800" dirty="0"/>
              <a:t>（</a:t>
            </a:r>
            <a:r>
              <a:rPr lang="en-US" altLang="zh-CN" sz="1800" dirty="0"/>
              <a:t>0≤i≤m-l</a:t>
            </a:r>
            <a:r>
              <a:rPr lang="zh-CN" altLang="en-US" sz="1800" dirty="0"/>
              <a:t>）初值为空。凡</a:t>
            </a:r>
            <a:r>
              <a:rPr lang="en-US" altLang="zh-CN" sz="1800" dirty="0"/>
              <a:t>H(key)=i</a:t>
            </a:r>
            <a:r>
              <a:rPr lang="zh-CN" altLang="en-US" sz="1800" dirty="0"/>
              <a:t>的记录都链入头指针为</a:t>
            </a:r>
            <a:r>
              <a:rPr lang="en-US" altLang="zh-CN" sz="1800" dirty="0"/>
              <a:t>HP[i]</a:t>
            </a:r>
            <a:r>
              <a:rPr lang="zh-CN" altLang="en-US" sz="1800" dirty="0"/>
              <a:t>的链表。</a:t>
            </a:r>
            <a:endParaRPr lang="zh-CN" altLang="en-US" sz="1800" b="1" dirty="0"/>
          </a:p>
          <a:p>
            <a:pPr eaLnBrk="1" hangingPunct="1"/>
            <a:r>
              <a:rPr lang="zh-CN" altLang="en-US" sz="1800" b="1" dirty="0"/>
              <a:t>例</a:t>
            </a:r>
            <a:r>
              <a:rPr lang="en-US" altLang="zh-CN" sz="1800" b="1" dirty="0"/>
              <a:t>10</a:t>
            </a:r>
            <a:r>
              <a:rPr lang="en-US" altLang="zh-CN" sz="1800" dirty="0"/>
              <a:t>    </a:t>
            </a:r>
            <a:r>
              <a:rPr lang="zh-CN" altLang="en-US" sz="1800" dirty="0"/>
              <a:t>设</a:t>
            </a:r>
            <a:r>
              <a:rPr lang="en-US" altLang="zh-CN" sz="1800" dirty="0"/>
              <a:t>H(key)=key%13</a:t>
            </a:r>
            <a:r>
              <a:rPr lang="zh-CN" altLang="en-US" sz="1800" dirty="0"/>
              <a:t>，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    其值域为</a:t>
            </a:r>
            <a:r>
              <a:rPr lang="en-US" altLang="zh-CN" sz="1800" dirty="0"/>
              <a:t>[0,12], </a:t>
            </a:r>
            <a:r>
              <a:rPr lang="zh-CN" altLang="en-US" sz="1800" dirty="0"/>
              <a:t>建立指针向量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    </a:t>
            </a:r>
            <a:r>
              <a:rPr lang="en-US" altLang="zh-CN" sz="1800" dirty="0"/>
              <a:t>HP[l2]</a:t>
            </a:r>
            <a:r>
              <a:rPr lang="zh-CN" altLang="en-US" sz="1800" dirty="0"/>
              <a:t>。    对例</a:t>
            </a:r>
            <a:r>
              <a:rPr lang="en-US" altLang="zh-CN" sz="1800" dirty="0"/>
              <a:t>9</a:t>
            </a:r>
            <a:r>
              <a:rPr lang="zh-CN" altLang="en-US" sz="1800" dirty="0"/>
              <a:t>中：</a:t>
            </a:r>
            <a:endParaRPr lang="zh-CN" altLang="en-US" sz="1800" dirty="0"/>
          </a:p>
          <a:p>
            <a:pPr eaLnBrk="1" hangingPunct="1"/>
            <a:r>
              <a:rPr lang="zh-CN" altLang="en-US" sz="1800" b="1" dirty="0">
                <a:solidFill>
                  <a:schemeClr val="tx2"/>
                </a:solidFill>
              </a:rPr>
              <a:t>    </a:t>
            </a:r>
            <a:r>
              <a:rPr lang="en-US" altLang="zh-CN" sz="1800" b="1" dirty="0">
                <a:solidFill>
                  <a:schemeClr val="tx2"/>
                </a:solidFill>
              </a:rPr>
              <a:t>k={ 23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34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14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38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46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endParaRPr lang="zh-CN" altLang="en-US" sz="1800" b="1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1800" b="1" dirty="0">
                <a:solidFill>
                  <a:schemeClr val="tx2"/>
                </a:solidFill>
              </a:rPr>
              <a:t>    </a:t>
            </a:r>
            <a:r>
              <a:rPr lang="en-US" altLang="zh-CN" sz="1800" b="1" dirty="0">
                <a:solidFill>
                  <a:schemeClr val="tx2"/>
                </a:solidFill>
              </a:rPr>
              <a:t>16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68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15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07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31</a:t>
            </a:r>
            <a:r>
              <a:rPr lang="zh-CN" altLang="en-US" sz="1800" b="1" dirty="0">
                <a:solidFill>
                  <a:schemeClr val="tx2"/>
                </a:solidFill>
              </a:rPr>
              <a:t>，</a:t>
            </a:r>
            <a:r>
              <a:rPr lang="en-US" altLang="zh-CN" sz="1800" b="1" dirty="0">
                <a:solidFill>
                  <a:schemeClr val="tx2"/>
                </a:solidFill>
              </a:rPr>
              <a:t>26 }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    </a:t>
            </a:r>
            <a:r>
              <a:rPr lang="zh-CN" altLang="en-US" sz="1800" dirty="0"/>
              <a:t>依次取其中各值，用链地址法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  解决冲突时的</a:t>
            </a:r>
            <a:r>
              <a:rPr lang="en-US" altLang="zh-CN" sz="1800" dirty="0"/>
              <a:t>Hash</a:t>
            </a:r>
            <a:r>
              <a:rPr lang="zh-CN" altLang="en-US" sz="1800" dirty="0"/>
              <a:t>表如</a:t>
            </a:r>
            <a:r>
              <a:rPr lang="zh-CN" altLang="en-US" sz="1800" b="1" dirty="0"/>
              <a:t>图</a:t>
            </a:r>
            <a:r>
              <a:rPr lang="zh-CN" altLang="en-US" sz="1800" dirty="0"/>
              <a:t>： </a:t>
            </a:r>
            <a:endParaRPr lang="zh-CN" altLang="en-US" sz="1800" dirty="0"/>
          </a:p>
          <a:p>
            <a:pPr eaLnBrk="1" hangingPunct="1"/>
            <a:endParaRPr lang="en-US" altLang="zh-CN" sz="1800" dirty="0"/>
          </a:p>
        </p:txBody>
      </p:sp>
      <p:graphicFrame>
        <p:nvGraphicFramePr>
          <p:cNvPr id="236549" name="表格 236548"/>
          <p:cNvGraphicFramePr/>
          <p:nvPr/>
        </p:nvGraphicFramePr>
        <p:xfrm>
          <a:off x="6705600" y="2463800"/>
          <a:ext cx="685800" cy="403733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</a:rPr>
                        <a:t>^</a:t>
                      </a:r>
                      <a:endParaRPr lang="en-US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</a:rPr>
                        <a:t>^</a:t>
                      </a:r>
                      <a:endParaRPr lang="en-US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97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</a:rPr>
                        <a:t>^</a:t>
                      </a:r>
                      <a:endParaRPr lang="en-US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lang="en-US" altLang="zh-CN" sz="1400" b="0" dirty="0">
                          <a:latin typeface="Times New Roman" panose="02020603050405020304" pitchFamily="18" charset="0"/>
                        </a:rPr>
                        <a:t>^</a:t>
                      </a:r>
                      <a:endParaRPr lang="en-US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endParaRPr lang="zh-CN" altLang="zh-CN" sz="14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6819" name="Text Box 34"/>
          <p:cNvSpPr txBox="1"/>
          <p:nvPr/>
        </p:nvSpPr>
        <p:spPr>
          <a:xfrm>
            <a:off x="5943600" y="2133600"/>
            <a:ext cx="1524000" cy="4447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H(key)   HP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0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1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2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3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4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5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6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7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8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 9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10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11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600" dirty="0">
                <a:latin typeface="宋体" panose="02010600030101010101" pitchFamily="2" charset="-122"/>
              </a:rPr>
              <a:t> 12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7010400" y="5545138"/>
            <a:ext cx="1905000" cy="304800"/>
            <a:chOff x="0" y="0"/>
            <a:chExt cx="1200" cy="192"/>
          </a:xfrm>
        </p:grpSpPr>
        <p:grpSp>
          <p:nvGrpSpPr>
            <p:cNvPr id="236638" name="Group 37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640" name="Rectangle 37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23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41" name="Rectangle 38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639" name="Line 39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4" name="Group 41"/>
          <p:cNvGrpSpPr/>
          <p:nvPr/>
        </p:nvGrpSpPr>
        <p:grpSpPr>
          <a:xfrm>
            <a:off x="7010400" y="4935538"/>
            <a:ext cx="1905000" cy="304800"/>
            <a:chOff x="0" y="0"/>
            <a:chExt cx="1200" cy="192"/>
          </a:xfrm>
        </p:grpSpPr>
        <p:grpSp>
          <p:nvGrpSpPr>
            <p:cNvPr id="236634" name="Group 42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636" name="Rectangle 42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34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37" name="Rectangle 43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635" name="Line 44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6" name="Group 46"/>
          <p:cNvGrpSpPr/>
          <p:nvPr/>
        </p:nvGrpSpPr>
        <p:grpSpPr>
          <a:xfrm>
            <a:off x="7010400" y="2779713"/>
            <a:ext cx="1905000" cy="304800"/>
            <a:chOff x="0" y="0"/>
            <a:chExt cx="1200" cy="192"/>
          </a:xfrm>
        </p:grpSpPr>
        <p:grpSp>
          <p:nvGrpSpPr>
            <p:cNvPr id="236630" name="Group 47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632" name="Rectangle 47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14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33" name="Rectangle 48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631" name="Line 49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8" name="Group 51"/>
          <p:cNvGrpSpPr/>
          <p:nvPr/>
        </p:nvGrpSpPr>
        <p:grpSpPr>
          <a:xfrm>
            <a:off x="7010400" y="6154738"/>
            <a:ext cx="1905000" cy="304800"/>
            <a:chOff x="0" y="0"/>
            <a:chExt cx="1200" cy="192"/>
          </a:xfrm>
        </p:grpSpPr>
        <p:grpSp>
          <p:nvGrpSpPr>
            <p:cNvPr id="236626" name="Group 52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628" name="Rectangle 52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38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29" name="Rectangle 53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627" name="Line 54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10" name="Group 56"/>
          <p:cNvGrpSpPr/>
          <p:nvPr/>
        </p:nvGrpSpPr>
        <p:grpSpPr>
          <a:xfrm>
            <a:off x="7010400" y="4554538"/>
            <a:ext cx="1905000" cy="304800"/>
            <a:chOff x="0" y="0"/>
            <a:chExt cx="1200" cy="192"/>
          </a:xfrm>
        </p:grpSpPr>
        <p:grpSp>
          <p:nvGrpSpPr>
            <p:cNvPr id="236622" name="Group 57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624" name="Rectangle 57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46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25" name="Rectangle 58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623" name="Line 59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12" name="Group 61"/>
          <p:cNvGrpSpPr/>
          <p:nvPr/>
        </p:nvGrpSpPr>
        <p:grpSpPr>
          <a:xfrm>
            <a:off x="7010400" y="3411538"/>
            <a:ext cx="1905000" cy="304800"/>
            <a:chOff x="0" y="0"/>
            <a:chExt cx="1200" cy="192"/>
          </a:xfrm>
        </p:grpSpPr>
        <p:grpSp>
          <p:nvGrpSpPr>
            <p:cNvPr id="236618" name="Group 62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620" name="Rectangle 62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16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21" name="Rectangle 63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619" name="Line 64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14" name="Group 66"/>
          <p:cNvGrpSpPr/>
          <p:nvPr/>
        </p:nvGrpSpPr>
        <p:grpSpPr>
          <a:xfrm>
            <a:off x="7010400" y="3106738"/>
            <a:ext cx="1905000" cy="304800"/>
            <a:chOff x="0" y="0"/>
            <a:chExt cx="1200" cy="192"/>
          </a:xfrm>
        </p:grpSpPr>
        <p:grpSp>
          <p:nvGrpSpPr>
            <p:cNvPr id="236614" name="Group 67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616" name="Rectangle 67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15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17" name="Rectangle 68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615" name="Line 69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16" name="Group 71"/>
          <p:cNvGrpSpPr/>
          <p:nvPr/>
        </p:nvGrpSpPr>
        <p:grpSpPr>
          <a:xfrm>
            <a:off x="8382000" y="3411538"/>
            <a:ext cx="2133600" cy="304800"/>
            <a:chOff x="0" y="0"/>
            <a:chExt cx="1344" cy="192"/>
          </a:xfrm>
        </p:grpSpPr>
        <p:sp>
          <p:nvSpPr>
            <p:cNvPr id="236608" name="Rectangle 71"/>
            <p:cNvSpPr/>
            <p:nvPr/>
          </p:nvSpPr>
          <p:spPr>
            <a:xfrm>
              <a:off x="0" y="0"/>
              <a:ext cx="336" cy="19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Wingdings 3" panose="05040102010807070707" pitchFamily="18" charset="2"/>
              </a:pP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36609" name="Group 73"/>
            <p:cNvGrpSpPr/>
            <p:nvPr/>
          </p:nvGrpSpPr>
          <p:grpSpPr>
            <a:xfrm>
              <a:off x="144" y="0"/>
              <a:ext cx="1200" cy="192"/>
              <a:chOff x="0" y="0"/>
              <a:chExt cx="1200" cy="192"/>
            </a:xfrm>
          </p:grpSpPr>
          <p:grpSp>
            <p:nvGrpSpPr>
              <p:cNvPr id="236610" name="Group 74"/>
              <p:cNvGrpSpPr/>
              <p:nvPr/>
            </p:nvGrpSpPr>
            <p:grpSpPr>
              <a:xfrm>
                <a:off x="528" y="0"/>
                <a:ext cx="672" cy="192"/>
                <a:chOff x="0" y="0"/>
                <a:chExt cx="672" cy="192"/>
              </a:xfrm>
            </p:grpSpPr>
            <p:sp>
              <p:nvSpPr>
                <p:cNvPr id="236612" name="Rectangle 74"/>
                <p:cNvSpPr/>
                <p:nvPr/>
              </p:nvSpPr>
              <p:spPr>
                <a:xfrm>
                  <a:off x="0" y="0"/>
                  <a:ext cx="336" cy="192"/>
                </a:xfrm>
                <a:prstGeom prst="rect">
                  <a:avLst/>
                </a:prstGeom>
                <a:solidFill>
                  <a:srgbClr val="FF99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>
                    <a:buFont typeface="Wingdings 3" panose="05040102010807070707" pitchFamily="18" charset="2"/>
                  </a:pPr>
                  <a:r>
                    <a:rPr lang="en-US" altLang="zh-CN" sz="1400" dirty="0">
                      <a:latin typeface="Times New Roman" panose="02020603050405020304" pitchFamily="18" charset="0"/>
                    </a:rPr>
                    <a:t>68</a:t>
                  </a:r>
                  <a:endParaRPr lang="en-US" altLang="zh-CN" sz="1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613" name="Rectangle 75"/>
                <p:cNvSpPr/>
                <p:nvPr/>
              </p:nvSpPr>
              <p:spPr>
                <a:xfrm>
                  <a:off x="336" y="0"/>
                  <a:ext cx="336" cy="192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>
                    <a:buFont typeface="Wingdings 3" panose="05040102010807070707" pitchFamily="18" charset="2"/>
                  </a:pPr>
                  <a:r>
                    <a:rPr lang="en-US" altLang="zh-CN" sz="1400" dirty="0">
                      <a:latin typeface="Times New Roman" panose="02020603050405020304" pitchFamily="18" charset="0"/>
                    </a:rPr>
                    <a:t>^</a:t>
                  </a:r>
                  <a:endParaRPr lang="en-US" altLang="zh-CN" sz="1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6611" name="Line 76"/>
              <p:cNvSpPr/>
              <p:nvPr/>
            </p:nvSpPr>
            <p:spPr>
              <a:xfrm>
                <a:off x="0" y="96"/>
                <a:ext cx="528" cy="0"/>
              </a:xfrm>
              <a:prstGeom prst="line">
                <a:avLst/>
              </a:prstGeom>
              <a:ln w="19050" cap="flat" cmpd="sng">
                <a:solidFill>
                  <a:srgbClr val="993366"/>
                </a:solidFill>
                <a:prstDash val="solid"/>
                <a:headEnd type="oval" w="med" len="med"/>
                <a:tailEnd type="triangle" w="med" len="med"/>
              </a:ln>
            </p:spPr>
          </p:sp>
        </p:grpSp>
      </p:grpSp>
      <p:grpSp>
        <p:nvGrpSpPr>
          <p:cNvPr id="19" name="Group 78"/>
          <p:cNvGrpSpPr/>
          <p:nvPr/>
        </p:nvGrpSpPr>
        <p:grpSpPr>
          <a:xfrm>
            <a:off x="7848600" y="4554538"/>
            <a:ext cx="2667000" cy="304800"/>
            <a:chOff x="0" y="0"/>
            <a:chExt cx="1680" cy="192"/>
          </a:xfrm>
        </p:grpSpPr>
        <p:grpSp>
          <p:nvGrpSpPr>
            <p:cNvPr id="236600" name="Group 79"/>
            <p:cNvGrpSpPr/>
            <p:nvPr/>
          </p:nvGrpSpPr>
          <p:grpSpPr>
            <a:xfrm>
              <a:off x="336" y="0"/>
              <a:ext cx="1344" cy="192"/>
              <a:chOff x="0" y="0"/>
              <a:chExt cx="1344" cy="192"/>
            </a:xfrm>
          </p:grpSpPr>
          <p:sp>
            <p:nvSpPr>
              <p:cNvPr id="236602" name="Rectangle 79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endParaRPr lang="zh-CN" altLang="en-US" sz="14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6603" name="Group 81"/>
              <p:cNvGrpSpPr/>
              <p:nvPr/>
            </p:nvGrpSpPr>
            <p:grpSpPr>
              <a:xfrm>
                <a:off x="144" y="0"/>
                <a:ext cx="1200" cy="192"/>
                <a:chOff x="0" y="0"/>
                <a:chExt cx="1200" cy="192"/>
              </a:xfrm>
            </p:grpSpPr>
            <p:grpSp>
              <p:nvGrpSpPr>
                <p:cNvPr id="236604" name="Group 82"/>
                <p:cNvGrpSpPr/>
                <p:nvPr/>
              </p:nvGrpSpPr>
              <p:grpSpPr>
                <a:xfrm>
                  <a:off x="528" y="0"/>
                  <a:ext cx="672" cy="192"/>
                  <a:chOff x="0" y="0"/>
                  <a:chExt cx="672" cy="192"/>
                </a:xfrm>
              </p:grpSpPr>
              <p:sp>
                <p:nvSpPr>
                  <p:cNvPr id="236606" name="Rectangle 82"/>
                  <p:cNvSpPr/>
                  <p:nvPr/>
                </p:nvSpPr>
                <p:spPr>
                  <a:xfrm>
                    <a:off x="0" y="0"/>
                    <a:ext cx="336" cy="192"/>
                  </a:xfrm>
                  <a:prstGeom prst="rect">
                    <a:avLst/>
                  </a:prstGeom>
                  <a:solidFill>
                    <a:srgbClr val="FF99CC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>
                      <a:buFont typeface="Wingdings 3" panose="05040102010807070707" pitchFamily="18" charset="2"/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07</a:t>
                    </a:r>
                    <a:endParaRPr lang="en-US" altLang="zh-CN" sz="1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07" name="Rectangle 83"/>
                  <p:cNvSpPr/>
                  <p:nvPr/>
                </p:nvSpPr>
                <p:spPr>
                  <a:xfrm>
                    <a:off x="336" y="0"/>
                    <a:ext cx="336" cy="192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>
                      <a:buFont typeface="Wingdings 3" panose="05040102010807070707" pitchFamily="18" charset="2"/>
                    </a:pPr>
                    <a:r>
                      <a:rPr lang="en-US" altLang="zh-CN" sz="1400" dirty="0">
                        <a:latin typeface="Times New Roman" panose="02020603050405020304" pitchFamily="18" charset="0"/>
                      </a:rPr>
                      <a:t>^</a:t>
                    </a:r>
                    <a:endParaRPr lang="en-US" altLang="zh-CN" sz="14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6605" name="Line 84"/>
                <p:cNvSpPr/>
                <p:nvPr/>
              </p:nvSpPr>
              <p:spPr>
                <a:xfrm>
                  <a:off x="0" y="96"/>
                  <a:ext cx="528" cy="0"/>
                </a:xfrm>
                <a:prstGeom prst="line">
                  <a:avLst/>
                </a:prstGeom>
                <a:ln w="19050" cap="flat" cmpd="sng">
                  <a:solidFill>
                    <a:srgbClr val="993366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</p:grpSp>
        </p:grpSp>
        <p:sp>
          <p:nvSpPr>
            <p:cNvPr id="236601" name="Rectangle 85"/>
            <p:cNvSpPr/>
            <p:nvPr/>
          </p:nvSpPr>
          <p:spPr>
            <a:xfrm>
              <a:off x="0" y="0"/>
              <a:ext cx="336" cy="192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Wingdings 3" panose="05040102010807070707" pitchFamily="18" charset="2"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46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87"/>
          <p:cNvGrpSpPr/>
          <p:nvPr/>
        </p:nvGrpSpPr>
        <p:grpSpPr>
          <a:xfrm>
            <a:off x="7010400" y="3944938"/>
            <a:ext cx="1905000" cy="304800"/>
            <a:chOff x="0" y="0"/>
            <a:chExt cx="1200" cy="192"/>
          </a:xfrm>
        </p:grpSpPr>
        <p:grpSp>
          <p:nvGrpSpPr>
            <p:cNvPr id="236596" name="Group 88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598" name="Rectangle 88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31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99" name="Rectangle 89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597" name="Line 90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grpSp>
        <p:nvGrpSpPr>
          <p:cNvPr id="25" name="Group 92"/>
          <p:cNvGrpSpPr/>
          <p:nvPr/>
        </p:nvGrpSpPr>
        <p:grpSpPr>
          <a:xfrm>
            <a:off x="7010400" y="2497138"/>
            <a:ext cx="1905000" cy="304800"/>
            <a:chOff x="0" y="0"/>
            <a:chExt cx="1200" cy="192"/>
          </a:xfrm>
        </p:grpSpPr>
        <p:grpSp>
          <p:nvGrpSpPr>
            <p:cNvPr id="236592" name="Group 93"/>
            <p:cNvGrpSpPr/>
            <p:nvPr/>
          </p:nvGrpSpPr>
          <p:grpSpPr>
            <a:xfrm>
              <a:off x="528" y="0"/>
              <a:ext cx="672" cy="192"/>
              <a:chOff x="0" y="0"/>
              <a:chExt cx="672" cy="192"/>
            </a:xfrm>
          </p:grpSpPr>
          <p:sp>
            <p:nvSpPr>
              <p:cNvPr id="236594" name="Rectangle 93"/>
              <p:cNvSpPr/>
              <p:nvPr/>
            </p:nvSpPr>
            <p:spPr>
              <a:xfrm>
                <a:off x="0" y="0"/>
                <a:ext cx="336" cy="192"/>
              </a:xfrm>
              <a:prstGeom prst="rect">
                <a:avLst/>
              </a:prstGeom>
              <a:solidFill>
                <a:srgbClr val="FF99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26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95" name="Rectangle 94"/>
              <p:cNvSpPr/>
              <p:nvPr/>
            </p:nvSpPr>
            <p:spPr>
              <a:xfrm>
                <a:off x="336" y="0"/>
                <a:ext cx="336" cy="19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>
                  <a:buFont typeface="Wingdings 3" panose="05040102010807070707" pitchFamily="18" charset="2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^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6593" name="Line 95"/>
            <p:cNvSpPr/>
            <p:nvPr/>
          </p:nvSpPr>
          <p:spPr>
            <a:xfrm>
              <a:off x="0" y="96"/>
              <a:ext cx="528" cy="0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oval" w="med" len="med"/>
              <a:tailEnd type="triangle" w="med" len="med"/>
            </a:ln>
          </p:spPr>
        </p:sp>
      </p:grpSp>
      <p:sp>
        <p:nvSpPr>
          <p:cNvPr id="246881" name="Text Box 102"/>
          <p:cNvSpPr txBox="1"/>
          <p:nvPr/>
        </p:nvSpPr>
        <p:spPr>
          <a:xfrm>
            <a:off x="2438400" y="4648200"/>
            <a:ext cx="29718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链地址法解决冲突的优点：无聚积现象；删除表中记录容易实现。而开放地址法的</a:t>
            </a:r>
            <a:r>
              <a:rPr lang="en-US" altLang="zh-CN" dirty="0">
                <a:latin typeface="Times New Roman" panose="02020603050405020304" pitchFamily="18" charset="0"/>
              </a:rPr>
              <a:t>Hash</a:t>
            </a:r>
            <a:r>
              <a:rPr lang="zh-CN" altLang="en-US" dirty="0">
                <a:latin typeface="Times New Roman" panose="02020603050405020304" pitchFamily="18" charset="0"/>
              </a:rPr>
              <a:t>表作删除时，不能将记录所在单元置空，只能作删除标记。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3785" y="194945"/>
            <a:ext cx="356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link_node_t* hash_list[13];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6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9" grpId="0"/>
      <p:bldP spid="2468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1" name="Rectangle 2"/>
          <p:cNvSpPr>
            <a:spLocks noGrp="1"/>
          </p:cNvSpPr>
          <p:nvPr>
            <p:ph type="title"/>
          </p:nvPr>
        </p:nvSpPr>
        <p:spPr>
          <a:xfrm>
            <a:off x="755650" y="544830"/>
            <a:ext cx="10681335" cy="41656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Hash</a:t>
            </a:r>
            <a:r>
              <a:rPr lang="zh-CN" altLang="en-US" dirty="0"/>
              <a:t>表的查找及分析</a:t>
            </a:r>
            <a:endParaRPr lang="zh-CN" altLang="en-US" dirty="0"/>
          </a:p>
        </p:txBody>
      </p:sp>
      <p:sp>
        <p:nvSpPr>
          <p:cNvPr id="2375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Hash</a:t>
            </a:r>
            <a:r>
              <a:rPr lang="zh-CN" altLang="en-US" sz="2400" dirty="0"/>
              <a:t>表的查找特点是：怎么构造的表就怎么查找，即造表与查找过程统一。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    </a:t>
            </a:r>
            <a:r>
              <a:rPr lang="zh-CN" altLang="en-US" sz="2400" b="1" dirty="0"/>
              <a:t>算法思路</a:t>
            </a:r>
            <a:r>
              <a:rPr lang="zh-CN" altLang="en-US" sz="2400" dirty="0"/>
              <a:t>：对给定</a:t>
            </a:r>
            <a:r>
              <a:rPr lang="en-US" altLang="zh-CN" sz="2400" dirty="0"/>
              <a:t>k</a:t>
            </a:r>
            <a:r>
              <a:rPr lang="zh-CN" altLang="en-US" sz="2400" dirty="0"/>
              <a:t>，根据造表时选取的</a:t>
            </a:r>
            <a:r>
              <a:rPr lang="en-US" altLang="zh-CN" sz="2400" dirty="0"/>
              <a:t>H(key)</a:t>
            </a:r>
            <a:r>
              <a:rPr lang="zh-CN" altLang="en-US" sz="2400" dirty="0"/>
              <a:t>求</a:t>
            </a:r>
            <a:r>
              <a:rPr lang="en-US" altLang="zh-CN" sz="2400" dirty="0"/>
              <a:t>H(k)</a:t>
            </a:r>
            <a:r>
              <a:rPr lang="zh-CN" altLang="en-US" sz="2400" dirty="0"/>
              <a:t>。若</a:t>
            </a:r>
            <a:r>
              <a:rPr lang="en-US" altLang="zh-CN" sz="2400" dirty="0"/>
              <a:t>H(k)</a:t>
            </a:r>
            <a:r>
              <a:rPr lang="zh-CN" altLang="en-US" sz="2400" dirty="0"/>
              <a:t>单元</a:t>
            </a:r>
            <a:r>
              <a:rPr lang="en-US" altLang="zh-CN" sz="2400" dirty="0"/>
              <a:t>=^</a:t>
            </a:r>
            <a:r>
              <a:rPr lang="zh-CN" altLang="en-US" sz="2400" dirty="0"/>
              <a:t>，则查找失败，否则</a:t>
            </a:r>
            <a:r>
              <a:rPr lang="en-US" altLang="zh-CN" sz="2400" dirty="0"/>
              <a:t>k</a:t>
            </a:r>
            <a:r>
              <a:rPr lang="zh-CN" altLang="en-US" sz="2400" dirty="0"/>
              <a:t>与该单元存放的</a:t>
            </a:r>
            <a:r>
              <a:rPr lang="en-US" altLang="zh-CN" sz="2400" dirty="0"/>
              <a:t>key</a:t>
            </a:r>
            <a:r>
              <a:rPr lang="zh-CN" altLang="en-US" sz="2400" dirty="0"/>
              <a:t>比较，若相等，则查找成功；若不等，则根据设定的处理冲突方法，找下一地址</a:t>
            </a:r>
            <a:r>
              <a:rPr lang="en-US" altLang="zh-CN" sz="2400" dirty="0"/>
              <a:t>H</a:t>
            </a:r>
            <a:r>
              <a:rPr lang="en-US" altLang="zh-CN" sz="2400" baseline="-30000" dirty="0"/>
              <a:t>i</a:t>
            </a:r>
            <a:r>
              <a:rPr lang="zh-CN" altLang="en-US" sz="2400" dirty="0"/>
              <a:t>，直到查找到或等于空为止。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27959b1-ede2-43ec-b758-9111297759fa"/>
  <p:tag name="COMMONDATA" val="eyJoZGlkIjoiMDU2ZGE5OTUyMzVmNzM2OTg0YmVkNThlNDZjM2ExNTUifQ=="/>
</p:tagLst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</a:spPr>
      <a:bodyPr rtlCol="0" anchor="ctr"/>
      <a:lstStyle>
        <a:defPPr algn="ctr">
          <a:defRPr lang="en-US" altLang="zh-CN" sz="3600" b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WPS 演示</Application>
  <PresentationFormat>自定义</PresentationFormat>
  <Paragraphs>197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Calibri</vt:lpstr>
      <vt:lpstr>Wingdings 3</vt:lpstr>
      <vt:lpstr>方正兰亭粗黑_GBK</vt:lpstr>
      <vt:lpstr>黑体</vt:lpstr>
      <vt:lpstr>Microsoft YaHei UI</vt:lpstr>
      <vt:lpstr>Times New Roman</vt:lpstr>
      <vt:lpstr>Symbol</vt:lpstr>
      <vt:lpstr>Arial Unicode MS</vt:lpstr>
      <vt:lpstr>1_华清远见PPT模板（宽屏）-华清远见教育集团</vt:lpstr>
      <vt:lpstr>开放地址法</vt:lpstr>
      <vt:lpstr>链地址法</vt:lpstr>
      <vt:lpstr>Hash表的查找及分析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新教师培养</dc:title>
  <dc:creator>微软用户</dc:creator>
  <cp:lastModifiedBy>lige</cp:lastModifiedBy>
  <cp:revision>181</cp:revision>
  <dcterms:created xsi:type="dcterms:W3CDTF">2011-03-09T06:34:00Z</dcterms:created>
  <dcterms:modified xsi:type="dcterms:W3CDTF">2023-02-14T05:33:46Z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2052-11.1.0.13012</vt:lpwstr>
  </property>
  <property fmtid="{D5CDD505-2E9C-101B-9397-08002B2CF9AE}" pid="3" name="ICV">
    <vt:lpwstr>E080C3AAF1F04C9BA33416E190ED8D13</vt:lpwstr>
  </property>
</Properties>
</file>