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2" r:id="rId4"/>
    <p:sldId id="257" r:id="rId5"/>
    <p:sldId id="261" r:id="rId6"/>
    <p:sldId id="260" r:id="rId7"/>
    <p:sldId id="259" r:id="rId8"/>
    <p:sldId id="264" r:id="rId9"/>
    <p:sldId id="265" r:id="rId10"/>
    <p:sldId id="263" r:id="rId11"/>
    <p:sldId id="269" r:id="rId12"/>
    <p:sldId id="267" r:id="rId13"/>
    <p:sldId id="268" r:id="rId14"/>
    <p:sldId id="266" r:id="rId15"/>
    <p:sldId id="270" r:id="rId16"/>
    <p:sldId id="271" r:id="rId17"/>
    <p:sldId id="277" r:id="rId18"/>
    <p:sldId id="276" r:id="rId19"/>
    <p:sldId id="278" r:id="rId20"/>
    <p:sldId id="280" r:id="rId21"/>
    <p:sldId id="279" r:id="rId22"/>
    <p:sldId id="281" r:id="rId23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94660"/>
  </p:normalViewPr>
  <p:slideViewPr>
    <p:cSldViewPr>
      <p:cViewPr>
        <p:scale>
          <a:sx n="125" d="100"/>
          <a:sy n="125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8:47: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1,'3'0,"4"0,4 0,3 0,2 0,2 0,0 0,0 0,-3 3,0 1,-1 0,1-1,1-1,-3-1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0179-9420-4B57-BD3E-94B7EDFE961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127C9-BD21-4C0F-B558-1285191B89C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E7FF0-5FCF-4F82-8A08-4E323C6F2A9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736DC-22FA-4812-A9E7-98D0C8A0076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6E882-BF09-48EC-841F-915FC594CBB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C0906-4120-42F7-A5FD-17B84BE36C5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928A1-445B-45B8-B624-6BD797C873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F502-0369-432B-B7C9-65CAB817C0F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BD25C-5F4E-41A9-B62B-FCB541007C9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EC0A-900B-4011-AA3E-BA074FA89A6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2CA5-C0CE-4D9F-A036-501CF94C6B4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B33B5FC-A806-4AAB-89A4-DF366F3FE782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1910" y="3543291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275" y="397133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/>
          <p:cNvCxnSpPr>
            <a:stCxn id="10" idx="2"/>
            <a:endCxn id="8" idx="0"/>
          </p:cNvCxnSpPr>
          <p:nvPr/>
        </p:nvCxnSpPr>
        <p:spPr>
          <a:xfrm rot="5400000">
            <a:off x="840338" y="4274959"/>
            <a:ext cx="24884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10262" y="400032"/>
            <a:ext cx="1584176" cy="602799"/>
            <a:chOff x="179512" y="305921"/>
            <a:chExt cx="1584176" cy="602799"/>
          </a:xfrm>
        </p:grpSpPr>
        <p:sp>
          <p:nvSpPr>
            <p:cNvPr id="2" name="矩形 1"/>
            <p:cNvSpPr/>
            <p:nvPr/>
          </p:nvSpPr>
          <p:spPr>
            <a:xfrm>
              <a:off x="179512" y="305921"/>
              <a:ext cx="1008742" cy="1896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Input_system.h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9512" y="495523"/>
              <a:ext cx="1584176" cy="41319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18475" y="88001"/>
            <a:ext cx="2916324" cy="921180"/>
            <a:chOff x="2159732" y="297468"/>
            <a:chExt cx="2916324" cy="921180"/>
          </a:xfrm>
        </p:grpSpPr>
        <p:sp>
          <p:nvSpPr>
            <p:cNvPr id="3" name="矩形 2"/>
            <p:cNvSpPr/>
            <p:nvPr/>
          </p:nvSpPr>
          <p:spPr>
            <a:xfrm>
              <a:off x="2159732" y="297468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Input_system.c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59732" y="479171"/>
              <a:ext cx="2916324" cy="73947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链表头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）定义添加某个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到链表的函数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）定义初始化链表中所有设备的函数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4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）定义注册设备的函数（暂时只添加了按键输入设备）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22431" y="1612644"/>
            <a:ext cx="1800200" cy="599314"/>
            <a:chOff x="1653448" y="1567211"/>
            <a:chExt cx="1800200" cy="599314"/>
          </a:xfrm>
        </p:grpSpPr>
        <p:sp>
          <p:nvSpPr>
            <p:cNvPr id="5" name="矩形 4"/>
            <p:cNvSpPr/>
            <p:nvPr/>
          </p:nvSpPr>
          <p:spPr>
            <a:xfrm>
              <a:off x="1653448" y="1567211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Input_buffer.h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53448" y="1737234"/>
              <a:ext cx="1800200" cy="4292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InputBuffer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79912" y="1556290"/>
            <a:ext cx="2051114" cy="655668"/>
            <a:chOff x="3905682" y="1526445"/>
            <a:chExt cx="2051114" cy="655668"/>
          </a:xfrm>
        </p:grpSpPr>
        <p:sp>
          <p:nvSpPr>
            <p:cNvPr id="4" name="矩形 3"/>
            <p:cNvSpPr/>
            <p:nvPr/>
          </p:nvSpPr>
          <p:spPr>
            <a:xfrm>
              <a:off x="3905682" y="1526445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Input_buffer.c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05682" y="1709241"/>
              <a:ext cx="2051114" cy="472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定义添加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到缓冲区的函数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定义从缓冲区获取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的函数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0262" y="2532246"/>
            <a:ext cx="2917752" cy="683260"/>
            <a:chOff x="179512" y="2532246"/>
            <a:chExt cx="2917752" cy="683260"/>
          </a:xfrm>
        </p:grpSpPr>
        <p:sp>
          <p:nvSpPr>
            <p:cNvPr id="6" name="矩形 5"/>
            <p:cNvSpPr/>
            <p:nvPr/>
          </p:nvSpPr>
          <p:spPr>
            <a:xfrm>
              <a:off x="179513" y="2532246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gpio_input.h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89152" y="2532246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gpio_input.c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9512" y="2704728"/>
              <a:ext cx="2917752" cy="51077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）初始化按键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）定义添加按键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设备到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链表的函数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设备初始化的函数（继续分层）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8275" y="4399379"/>
            <a:ext cx="1800200" cy="854467"/>
            <a:chOff x="287525" y="4399379"/>
            <a:chExt cx="1800200" cy="854467"/>
          </a:xfrm>
        </p:grpSpPr>
        <p:sp>
          <p:nvSpPr>
            <p:cNvPr id="8" name="矩形 7"/>
            <p:cNvSpPr/>
            <p:nvPr/>
          </p:nvSpPr>
          <p:spPr>
            <a:xfrm>
              <a:off x="287525" y="4399379"/>
              <a:ext cx="1092966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driver_key.c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25" y="4578583"/>
              <a:ext cx="1800200" cy="67526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）初始化按键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900" dirty="0">
                  <a:solidFill>
                    <a:schemeClr val="tx1"/>
                  </a:solidFill>
                </a:rPr>
                <a:t>HAL</a:t>
              </a:r>
              <a:r>
                <a:rPr lang="zh-CN" altLang="en-US" sz="900" dirty="0">
                  <a:solidFill>
                    <a:schemeClr val="tx1"/>
                  </a:solidFill>
                </a:rPr>
                <a:t>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中断回调函数：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/>
                  </a:solidFill>
                </a:rPr>
                <a:t>构造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到</a:t>
              </a:r>
              <a:r>
                <a:rPr lang="en-US" altLang="zh-CN" sz="900" dirty="0">
                  <a:solidFill>
                    <a:schemeClr val="tx1"/>
                  </a:solidFill>
                </a:rPr>
                <a:t>buffer</a:t>
              </a:r>
              <a:r>
                <a:rPr lang="zh-CN" altLang="en-US" sz="900" dirty="0">
                  <a:solidFill>
                    <a:schemeClr val="tx1"/>
                  </a:solidFill>
                </a:rPr>
                <a:t>中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964758" y="3722495"/>
            <a:ext cx="3635" cy="2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9" idx="0"/>
          </p:cNvCxnSpPr>
          <p:nvPr/>
        </p:nvCxnSpPr>
        <p:spPr>
          <a:xfrm flipH="1">
            <a:off x="968393" y="3215506"/>
            <a:ext cx="800745" cy="32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/>
          <p:cNvCxnSpPr>
            <a:stCxn id="19" idx="2"/>
            <a:endCxn id="22" idx="1"/>
          </p:cNvCxnSpPr>
          <p:nvPr/>
        </p:nvCxnSpPr>
        <p:spPr>
          <a:xfrm rot="5400000">
            <a:off x="1017982" y="301462"/>
            <a:ext cx="1950936" cy="3366375"/>
          </a:xfrm>
          <a:prstGeom prst="curvedConnector4">
            <a:avLst>
              <a:gd name="adj1" fmla="val 21973"/>
              <a:gd name="adj2" fmla="val 106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曲线 44"/>
          <p:cNvCxnSpPr>
            <a:stCxn id="24" idx="2"/>
            <a:endCxn id="21" idx="2"/>
          </p:cNvCxnSpPr>
          <p:nvPr/>
        </p:nvCxnSpPr>
        <p:spPr>
          <a:xfrm rot="5400000" flipH="1" flipV="1">
            <a:off x="1540978" y="1989355"/>
            <a:ext cx="3041888" cy="3487094"/>
          </a:xfrm>
          <a:prstGeom prst="curvedConnector3">
            <a:avLst>
              <a:gd name="adj1" fmla="val -7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输入子系统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显示子系统</a:t>
            </a:r>
            <a:endParaRPr lang="en-US" altLang="zh-CN" sz="900" dirty="0"/>
          </a:p>
        </p:txBody>
      </p:sp>
      <p:sp>
        <p:nvSpPr>
          <p:cNvPr id="18" name="矩形 17"/>
          <p:cNvSpPr/>
          <p:nvPr/>
        </p:nvSpPr>
        <p:spPr>
          <a:xfrm>
            <a:off x="683568" y="263411"/>
            <a:ext cx="4248472" cy="20162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83568" y="695459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3568" y="1127507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764" y="349831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8764" y="767467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08764" y="1991603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7</a:t>
            </a:r>
            <a:endParaRPr lang="zh-CN" altLang="en-US" sz="9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00336" y="406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128 </a:t>
            </a:r>
            <a:r>
              <a:rPr lang="zh-CN" altLang="en-US" sz="900" dirty="0"/>
              <a:t>列</a:t>
            </a:r>
          </a:p>
        </p:txBody>
      </p:sp>
      <p:sp>
        <p:nvSpPr>
          <p:cNvPr id="27" name="矩形 26"/>
          <p:cNvSpPr/>
          <p:nvPr/>
        </p:nvSpPr>
        <p:spPr>
          <a:xfrm>
            <a:off x="1729941" y="890048"/>
            <a:ext cx="551264" cy="7956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14634" y="1634840"/>
            <a:ext cx="16561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0492" y="1623815"/>
            <a:ext cx="10081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346" y="660215"/>
            <a:ext cx="1224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iLeftUpX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iLeftUpY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stCxn id="27" idx="1"/>
            <a:endCxn id="27" idx="3"/>
          </p:cNvCxnSpPr>
          <p:nvPr/>
        </p:nvCxnSpPr>
        <p:spPr>
          <a:xfrm>
            <a:off x="1729941" y="1287851"/>
            <a:ext cx="551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37189" y="890048"/>
            <a:ext cx="0" cy="7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849157" y="890048"/>
            <a:ext cx="0" cy="7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958328" y="882883"/>
            <a:ext cx="0" cy="80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312927" y="1161183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ascii_font</a:t>
            </a:r>
            <a:r>
              <a:rPr lang="en-US" altLang="zh-CN" sz="900" dirty="0"/>
              <a:t>[][16]</a:t>
            </a:r>
            <a:r>
              <a:rPr lang="zh-CN" altLang="en-US" sz="900" dirty="0"/>
              <a:t>：一个字符需要</a:t>
            </a:r>
            <a:r>
              <a:rPr lang="en-US" altLang="zh-CN" sz="900" dirty="0"/>
              <a:t>16</a:t>
            </a:r>
            <a:r>
              <a:rPr lang="zh-CN" altLang="en-US" sz="900" dirty="0"/>
              <a:t>个字节表示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6135" y="660215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 bit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2933" y="1148359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16 bit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83568" y="1487547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3568" y="1919595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8764" y="1143768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220072" y="86591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我们从</a:t>
            </a:r>
            <a:r>
              <a:rPr lang="en-US" altLang="zh-CN" sz="900" dirty="0"/>
              <a:t>bit map</a:t>
            </a:r>
            <a:r>
              <a:rPr lang="zh-CN" altLang="en-US" sz="900" dirty="0"/>
              <a:t>中取出字符点阵</a:t>
            </a:r>
            <a:endParaRPr lang="en-US" altLang="zh-CN" sz="900" dirty="0"/>
          </a:p>
          <a:p>
            <a:r>
              <a:rPr lang="zh-CN" altLang="en-US" sz="900" dirty="0"/>
              <a:t>一个字符的字符点阵有</a:t>
            </a:r>
            <a:r>
              <a:rPr lang="en-US" altLang="zh-CN" sz="900" dirty="0"/>
              <a:t>16</a:t>
            </a:r>
            <a:r>
              <a:rPr lang="zh-CN" altLang="en-US" sz="900" dirty="0"/>
              <a:t>个字节</a:t>
            </a:r>
            <a:endParaRPr lang="en-US" altLang="zh-CN" sz="900" dirty="0"/>
          </a:p>
          <a:p>
            <a:r>
              <a:rPr lang="zh-CN" altLang="en-US" sz="900" dirty="0"/>
              <a:t>利用</a:t>
            </a:r>
            <a:r>
              <a:rPr lang="en-US" altLang="zh-CN" sz="900" dirty="0" err="1"/>
              <a:t>setpixel</a:t>
            </a:r>
            <a:r>
              <a:rPr lang="zh-CN" altLang="en-US" sz="900" dirty="0"/>
              <a:t>，将</a:t>
            </a:r>
            <a:r>
              <a:rPr lang="en-US" altLang="zh-CN" sz="900" dirty="0"/>
              <a:t>bit map</a:t>
            </a:r>
            <a:r>
              <a:rPr lang="zh-CN" altLang="en-US" sz="900" dirty="0"/>
              <a:t>中的值点亮</a:t>
            </a:r>
            <a:endParaRPr lang="en-US" altLang="zh-CN" sz="900" dirty="0"/>
          </a:p>
          <a:p>
            <a:endParaRPr lang="zh-CN" altLang="en-US" sz="9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" y="2408865"/>
            <a:ext cx="1905438" cy="1798474"/>
          </a:xfrm>
          <a:prstGeom prst="rect">
            <a:avLst/>
          </a:prstGeom>
        </p:spPr>
      </p:pic>
      <p:cxnSp>
        <p:nvCxnSpPr>
          <p:cNvPr id="56" name="直接箭头连接符 55"/>
          <p:cNvCxnSpPr/>
          <p:nvPr/>
        </p:nvCxnSpPr>
        <p:spPr>
          <a:xfrm>
            <a:off x="1728604" y="882883"/>
            <a:ext cx="971188" cy="716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728604" y="890048"/>
            <a:ext cx="0" cy="117080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72137" y="19631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</a:rPr>
              <a:t>y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52454" y="73049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</a:rPr>
              <a:t>x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43093" y="2638770"/>
            <a:ext cx="1777894" cy="1919058"/>
            <a:chOff x="4064752" y="2769255"/>
            <a:chExt cx="1777894" cy="1919058"/>
          </a:xfrm>
        </p:grpSpPr>
        <p:sp>
          <p:nvSpPr>
            <p:cNvPr id="61" name="矩形 60"/>
            <p:cNvSpPr/>
            <p:nvPr/>
          </p:nvSpPr>
          <p:spPr>
            <a:xfrm>
              <a:off x="4067944" y="2780928"/>
              <a:ext cx="1008112" cy="12961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1" idx="1"/>
              <a:endCxn id="61" idx="3"/>
            </p:cNvCxnSpPr>
            <p:nvPr/>
          </p:nvCxnSpPr>
          <p:spPr>
            <a:xfrm>
              <a:off x="4067944" y="3429000"/>
              <a:ext cx="1008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932040" y="2773763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187160" y="2780928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355976" y="2769255"/>
              <a:ext cx="0" cy="1307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066607" y="2773763"/>
              <a:ext cx="1776039" cy="1167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4066607" y="2780928"/>
              <a:ext cx="0" cy="190738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754621" y="2780928"/>
              <a:ext cx="0" cy="1008112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066607" y="3789040"/>
              <a:ext cx="688014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464384" y="376592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</a:rPr>
                <a:t>(</a:t>
              </a:r>
              <a:r>
                <a:rPr lang="en-US" altLang="zh-CN" sz="900" dirty="0" err="1">
                  <a:solidFill>
                    <a:srgbClr val="00B050"/>
                  </a:solidFill>
                </a:rPr>
                <a:t>iX</a:t>
              </a:r>
              <a:r>
                <a:rPr lang="en-US" altLang="zh-CN" sz="900" dirty="0">
                  <a:solidFill>
                    <a:srgbClr val="00B050"/>
                  </a:solidFill>
                </a:rPr>
                <a:t>, </a:t>
              </a:r>
              <a:r>
                <a:rPr lang="en-US" altLang="zh-CN" sz="900" dirty="0" err="1">
                  <a:solidFill>
                    <a:srgbClr val="00B050"/>
                  </a:solidFill>
                </a:rPr>
                <a:t>iY</a:t>
              </a:r>
              <a:r>
                <a:rPr lang="en-US" altLang="zh-CN" sz="900" dirty="0">
                  <a:solidFill>
                    <a:srgbClr val="00B050"/>
                  </a:solidFill>
                </a:rPr>
                <a:t>)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066606" y="285293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6606" y="3068960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066606" y="2924944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66606" y="299695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078689" y="3140968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064752" y="321297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078689" y="330810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3707905" y="2413723"/>
            <a:ext cx="532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获取位图中某一个</a:t>
            </a:r>
            <a:r>
              <a:rPr lang="en-US" altLang="zh-CN" sz="900" dirty="0"/>
              <a:t>pixel</a:t>
            </a:r>
            <a:r>
              <a:rPr lang="zh-CN" altLang="en-US" sz="900" dirty="0"/>
              <a:t>的值：</a:t>
            </a:r>
            <a:r>
              <a:rPr lang="en-US" altLang="zh-CN" sz="900" dirty="0"/>
              <a:t>int </a:t>
            </a:r>
            <a:r>
              <a:rPr lang="en-US" altLang="zh-CN" sz="900" dirty="0" err="1"/>
              <a:t>GetPixelColorFromBitMap</a:t>
            </a:r>
            <a:r>
              <a:rPr lang="en-US" altLang="zh-CN" sz="900" dirty="0"/>
              <a:t>(</a:t>
            </a:r>
            <a:r>
              <a:rPr lang="en-US" altLang="zh-CN" sz="900" dirty="0" err="1"/>
              <a:t>pFontBitMap</a:t>
            </a:r>
            <a:r>
              <a:rPr lang="en-US" altLang="zh-CN" sz="900" dirty="0"/>
              <a:t> </a:t>
            </a:r>
            <a:r>
              <a:rPr lang="en-US" altLang="zh-CN" sz="900" dirty="0" err="1"/>
              <a:t>ptFontBitMap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iY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041369" y="2601501"/>
            <a:ext cx="30493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函数思路：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先根据</a:t>
            </a:r>
            <a:r>
              <a:rPr lang="en-US" altLang="zh-CN" sz="900" dirty="0" err="1"/>
              <a:t>iY</a:t>
            </a:r>
            <a:r>
              <a:rPr lang="zh-CN" altLang="en-US" sz="900" dirty="0"/>
              <a:t>判断在上半部分（位图的第</a:t>
            </a:r>
            <a:r>
              <a:rPr lang="en-US" altLang="zh-CN" sz="900" dirty="0"/>
              <a:t>0-</a:t>
            </a:r>
            <a:r>
              <a:rPr lang="zh-CN" altLang="en-US" sz="900" dirty="0"/>
              <a:t>第</a:t>
            </a:r>
            <a:r>
              <a:rPr lang="en-US" altLang="zh-CN" sz="900" dirty="0"/>
              <a:t>7</a:t>
            </a:r>
            <a:r>
              <a:rPr lang="zh-CN" altLang="en-US" sz="900" dirty="0"/>
              <a:t>个字节）还是下半部分（位图的第</a:t>
            </a:r>
            <a:r>
              <a:rPr lang="en-US" altLang="zh-CN" sz="900" dirty="0"/>
              <a:t>8-</a:t>
            </a:r>
            <a:r>
              <a:rPr lang="zh-CN" altLang="en-US" sz="900" dirty="0"/>
              <a:t>第</a:t>
            </a:r>
            <a:r>
              <a:rPr lang="en-US" altLang="zh-CN" sz="900" dirty="0"/>
              <a:t>15</a:t>
            </a:r>
            <a:r>
              <a:rPr lang="zh-CN" altLang="en-US" sz="900" dirty="0"/>
              <a:t>个字节）</a:t>
            </a:r>
            <a:endParaRPr lang="en-US" altLang="zh-CN" sz="900" dirty="0"/>
          </a:p>
          <a:p>
            <a:r>
              <a:rPr lang="zh-CN" altLang="en-US" sz="900" dirty="0"/>
              <a:t>再根据</a:t>
            </a:r>
            <a:r>
              <a:rPr lang="en-US" altLang="zh-CN" sz="900" dirty="0" err="1"/>
              <a:t>iX</a:t>
            </a:r>
            <a:r>
              <a:rPr lang="zh-CN" altLang="en-US" sz="900" dirty="0"/>
              <a:t>即可获得具体在第几个字节了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上半部分：</a:t>
            </a:r>
            <a:r>
              <a:rPr lang="en-US" altLang="zh-CN" sz="900" dirty="0"/>
              <a:t>byte = 0 + </a:t>
            </a:r>
            <a:r>
              <a:rPr lang="en-US" altLang="zh-CN" sz="900" dirty="0" err="1"/>
              <a:t>iX</a:t>
            </a:r>
            <a:r>
              <a:rPr lang="en-US" altLang="zh-CN" sz="900" dirty="0"/>
              <a:t>;</a:t>
            </a:r>
          </a:p>
          <a:p>
            <a:r>
              <a:rPr lang="zh-CN" altLang="en-US" sz="900" dirty="0"/>
              <a:t>下半部分：</a:t>
            </a:r>
            <a:r>
              <a:rPr lang="en-US" altLang="zh-CN" sz="900" dirty="0"/>
              <a:t>byte = 8 + </a:t>
            </a:r>
            <a:r>
              <a:rPr lang="en-US" altLang="zh-CN" sz="900" dirty="0" err="1"/>
              <a:t>iX</a:t>
            </a:r>
            <a:r>
              <a:rPr lang="en-US" altLang="zh-CN" sz="900" dirty="0"/>
              <a:t>;</a:t>
            </a:r>
          </a:p>
          <a:p>
            <a:endParaRPr lang="en-US" altLang="zh-CN" sz="900" dirty="0"/>
          </a:p>
          <a:p>
            <a:r>
              <a:rPr lang="zh-CN" altLang="en-US" sz="900" dirty="0"/>
              <a:t>接着，如果在上半部分，则为该字节中的第</a:t>
            </a:r>
            <a:r>
              <a:rPr lang="en-US" altLang="zh-CN" sz="900" dirty="0" err="1"/>
              <a:t>iY</a:t>
            </a:r>
            <a:r>
              <a:rPr lang="zh-CN" altLang="en-US" sz="900" dirty="0"/>
              <a:t>位</a:t>
            </a:r>
            <a:endParaRPr lang="en-US" altLang="zh-CN" sz="900" dirty="0"/>
          </a:p>
          <a:p>
            <a:r>
              <a:rPr lang="zh-CN" altLang="en-US" sz="900" dirty="0"/>
              <a:t>如果在下半部分，则为该字节中的第</a:t>
            </a:r>
            <a:r>
              <a:rPr lang="en-US" altLang="zh-CN" sz="900" dirty="0"/>
              <a:t>iY-8</a:t>
            </a:r>
            <a:r>
              <a:rPr lang="zh-CN" altLang="en-US" sz="900" dirty="0"/>
              <a:t>位</a:t>
            </a:r>
            <a:endParaRPr lang="en-US" altLang="zh-CN" sz="900" dirty="0"/>
          </a:p>
          <a:p>
            <a:r>
              <a:rPr lang="zh-CN" altLang="en-US" sz="900" dirty="0"/>
              <a:t>所以：</a:t>
            </a:r>
            <a:endParaRPr lang="en-US" altLang="zh-CN" sz="900" dirty="0"/>
          </a:p>
          <a:p>
            <a:r>
              <a:rPr lang="en-US" altLang="zh-CN" sz="900" dirty="0"/>
              <a:t>if (y &gt; 8)</a:t>
            </a:r>
          </a:p>
          <a:p>
            <a:r>
              <a:rPr lang="en-US" altLang="zh-CN" sz="900" dirty="0"/>
              <a:t>    y -= 8;</a:t>
            </a:r>
          </a:p>
          <a:p>
            <a:r>
              <a:rPr lang="en-US" altLang="zh-CN" sz="900" dirty="0"/>
              <a:t>return *byte &amp; (1&lt;&lt;y);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5774" y="4527848"/>
            <a:ext cx="6013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将位图数据放在显存：</a:t>
            </a:r>
            <a:r>
              <a:rPr lang="en-US" altLang="zh-CN" sz="900" dirty="0"/>
              <a:t>void </a:t>
            </a:r>
            <a:r>
              <a:rPr lang="en-US" altLang="zh-CN" sz="900" dirty="0" err="1"/>
              <a:t>DrawBitMapOnFrameBuffer</a:t>
            </a:r>
            <a:r>
              <a:rPr lang="en-US" altLang="zh-CN" sz="900" dirty="0"/>
              <a:t>(</a:t>
            </a:r>
            <a:r>
              <a:rPr lang="en-US" altLang="zh-CN" sz="900" dirty="0" err="1"/>
              <a:t>pDisplayDevice</a:t>
            </a:r>
            <a:r>
              <a:rPr lang="en-US" altLang="zh-CN" sz="900" dirty="0"/>
              <a:t> </a:t>
            </a:r>
            <a:r>
              <a:rPr lang="en-US" altLang="zh-CN" sz="900" dirty="0" err="1"/>
              <a:t>ptDisplayDev</a:t>
            </a:r>
            <a:r>
              <a:rPr lang="en-US" altLang="zh-CN" sz="900" dirty="0"/>
              <a:t>, </a:t>
            </a:r>
            <a:r>
              <a:rPr lang="en-US" altLang="zh-CN" sz="900" dirty="0" err="1"/>
              <a:t>pFontBitMap</a:t>
            </a:r>
            <a:r>
              <a:rPr lang="en-US" altLang="zh-CN" sz="900" dirty="0"/>
              <a:t> </a:t>
            </a:r>
            <a:r>
              <a:rPr lang="en-US" altLang="zh-CN" sz="900" dirty="0" err="1"/>
              <a:t>g_tFontBitMap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1146945" y="4788600"/>
            <a:ext cx="1777894" cy="1919058"/>
            <a:chOff x="4064752" y="2769255"/>
            <a:chExt cx="1777894" cy="1919058"/>
          </a:xfrm>
        </p:grpSpPr>
        <p:sp>
          <p:nvSpPr>
            <p:cNvPr id="92" name="矩形 91"/>
            <p:cNvSpPr/>
            <p:nvPr/>
          </p:nvSpPr>
          <p:spPr>
            <a:xfrm>
              <a:off x="4067944" y="2780928"/>
              <a:ext cx="1008112" cy="12961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2" idx="1"/>
              <a:endCxn id="92" idx="3"/>
            </p:cNvCxnSpPr>
            <p:nvPr/>
          </p:nvCxnSpPr>
          <p:spPr>
            <a:xfrm>
              <a:off x="4067944" y="3429000"/>
              <a:ext cx="1008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932040" y="2773763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87160" y="2780928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355976" y="2769255"/>
              <a:ext cx="0" cy="1307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4066607" y="2773763"/>
              <a:ext cx="1776039" cy="1167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4066607" y="2780928"/>
              <a:ext cx="0" cy="190738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6606" y="285293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066606" y="3068960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066606" y="2924944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4066606" y="299695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078689" y="3140968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064752" y="321297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078689" y="330810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文本框 109"/>
          <p:cNvSpPr txBox="1"/>
          <p:nvPr/>
        </p:nvSpPr>
        <p:spPr>
          <a:xfrm>
            <a:off x="91936" y="5917845"/>
            <a:ext cx="10081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-16076" y="4686541"/>
            <a:ext cx="1224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iLeftUpX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iLeftUpY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158249" y="5966953"/>
            <a:ext cx="16561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707905" y="4917373"/>
            <a:ext cx="534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函数思路：</a:t>
            </a:r>
            <a:endParaRPr lang="en-US" altLang="zh-CN" sz="900" dirty="0"/>
          </a:p>
          <a:p>
            <a:r>
              <a:rPr lang="zh-CN" altLang="en-US" sz="900" dirty="0"/>
              <a:t>我们已经将第一个字符的位图的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/>
              <a:t>)</a:t>
            </a:r>
            <a:r>
              <a:rPr lang="zh-CN" altLang="en-US" sz="900" dirty="0"/>
              <a:t>初始化好了，就是想要设置的</a:t>
            </a:r>
            <a:r>
              <a:rPr lang="en-US" altLang="zh-CN" sz="900" dirty="0"/>
              <a:t>(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</a:t>
            </a:r>
            <a:r>
              <a:rPr lang="en-US" altLang="zh-CN" sz="900" dirty="0" err="1"/>
              <a:t>iY</a:t>
            </a:r>
            <a:r>
              <a:rPr lang="en-US" altLang="zh-CN" sz="900" dirty="0"/>
              <a:t>)</a:t>
            </a:r>
            <a:r>
              <a:rPr lang="zh-CN" altLang="en-US" sz="900" dirty="0"/>
              <a:t>，也就是</a:t>
            </a:r>
            <a:r>
              <a:rPr lang="en-US" altLang="zh-CN" sz="900" dirty="0" err="1"/>
              <a:t>ShowTextInDisplayDevice</a:t>
            </a:r>
            <a:r>
              <a:rPr lang="en-US" altLang="zh-CN" sz="900" dirty="0"/>
              <a:t>(</a:t>
            </a:r>
            <a:r>
              <a:rPr lang="en-US" altLang="zh-CN" sz="900" dirty="0" err="1"/>
              <a:t>pDisplayDevice</a:t>
            </a:r>
            <a:r>
              <a:rPr lang="en-US" altLang="zh-CN" sz="900" dirty="0"/>
              <a:t> </a:t>
            </a:r>
            <a:r>
              <a:rPr lang="en-US" altLang="zh-CN" sz="900" dirty="0" err="1"/>
              <a:t>ptDisplayDev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iY</a:t>
            </a:r>
            <a:r>
              <a:rPr lang="en-US" altLang="zh-CN" sz="900" dirty="0"/>
              <a:t>, char *Str)</a:t>
            </a:r>
            <a:r>
              <a:rPr lang="zh-CN" altLang="en-US" sz="900" dirty="0"/>
              <a:t>函数的参数中的</a:t>
            </a:r>
            <a:r>
              <a:rPr lang="en-US" altLang="zh-CN" sz="900" dirty="0" err="1"/>
              <a:t>iX</a:t>
            </a:r>
            <a:r>
              <a:rPr lang="zh-CN" altLang="en-US" sz="900" dirty="0"/>
              <a:t>和</a:t>
            </a:r>
            <a:r>
              <a:rPr lang="en-US" altLang="zh-CN" sz="900" dirty="0" err="1"/>
              <a:t>iY</a:t>
            </a:r>
            <a:r>
              <a:rPr lang="zh-CN" altLang="en-US" sz="900" dirty="0"/>
              <a:t>，也就是相对于</a:t>
            </a:r>
            <a:r>
              <a:rPr lang="en-US" altLang="zh-CN" sz="900" dirty="0"/>
              <a:t>OLED</a:t>
            </a:r>
            <a:r>
              <a:rPr lang="zh-CN" altLang="en-US" sz="900" dirty="0"/>
              <a:t>屏幕左上角原点的</a:t>
            </a:r>
            <a:r>
              <a:rPr lang="en-US" altLang="zh-CN" sz="900" dirty="0"/>
              <a:t>x</a:t>
            </a:r>
            <a:r>
              <a:rPr lang="zh-CN" altLang="en-US" sz="900" dirty="0"/>
              <a:t>和</a:t>
            </a:r>
            <a:r>
              <a:rPr lang="en-US" altLang="zh-CN" sz="900" dirty="0"/>
              <a:t>y</a:t>
            </a:r>
            <a:r>
              <a:rPr lang="zh-CN" altLang="en-US" sz="900" dirty="0"/>
              <a:t>坐标。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所以整个字符的位图固定了，对于每个字符，我们只需要遍历位图中的每个</a:t>
            </a:r>
            <a:r>
              <a:rPr lang="en-US" altLang="zh-CN" sz="900" dirty="0"/>
              <a:t>pixel</a:t>
            </a:r>
            <a:r>
              <a:rPr lang="zh-CN" altLang="en-US" sz="900" dirty="0"/>
              <a:t>，调用</a:t>
            </a:r>
            <a:r>
              <a:rPr lang="en-US" altLang="zh-CN" sz="900" dirty="0" err="1"/>
              <a:t>GetPixelColorFromBitMap</a:t>
            </a:r>
            <a:r>
              <a:rPr lang="zh-CN" altLang="en-US" sz="900" dirty="0"/>
              <a:t>函数。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设置好一个字符后，我们需要把当前字符的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/>
              <a:t>)</a:t>
            </a:r>
            <a:r>
              <a:rPr lang="zh-CN" altLang="en-US" sz="900" dirty="0"/>
              <a:t>设置为下一个字符的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网络子系统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230832"/>
            <a:ext cx="2664296" cy="64385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115416"/>
            <a:ext cx="2664296" cy="64807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188641"/>
            <a:ext cx="3096344" cy="23762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PC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6666" y="908720"/>
            <a:ext cx="3359750" cy="14401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</a:p>
          <a:p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的环形缓冲区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的中断使能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156901" y="448670"/>
            <a:ext cx="2521296" cy="6100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esp8266.h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添加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网卡设备到链表函数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网卡初始化函数（初始化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网卡连接</a:t>
            </a:r>
            <a:r>
              <a:rPr lang="en-US" altLang="zh-CN" sz="900" dirty="0" err="1">
                <a:solidFill>
                  <a:schemeClr val="tx1"/>
                </a:solidFill>
              </a:rPr>
              <a:t>WiFi</a:t>
            </a:r>
            <a:r>
              <a:rPr lang="zh-CN" altLang="en-US" sz="900" dirty="0">
                <a:solidFill>
                  <a:schemeClr val="tx1"/>
                </a:solidFill>
              </a:rPr>
              <a:t>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启动传输函数（</a:t>
            </a:r>
            <a:r>
              <a:rPr lang="en-US" altLang="zh-CN" sz="900" dirty="0">
                <a:solidFill>
                  <a:schemeClr val="tx1"/>
                </a:solidFill>
              </a:rPr>
              <a:t>TCP/UDP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断开传输函数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发送数据函数（未实现）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接收数据函数（</a:t>
            </a:r>
            <a:r>
              <a:rPr lang="en-US" altLang="zh-CN" sz="900" dirty="0">
                <a:solidFill>
                  <a:schemeClr val="tx1"/>
                </a:solidFill>
              </a:rPr>
              <a:t>ESP8266Recv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获取自己</a:t>
            </a:r>
            <a:r>
              <a:rPr lang="en-US" altLang="zh-CN" sz="900" dirty="0">
                <a:solidFill>
                  <a:schemeClr val="tx1"/>
                </a:solidFill>
              </a:rPr>
              <a:t>IP</a:t>
            </a:r>
            <a:r>
              <a:rPr lang="zh-CN" altLang="en-US" sz="900" dirty="0">
                <a:solidFill>
                  <a:schemeClr val="tx1"/>
                </a:solidFill>
              </a:rPr>
              <a:t>地址函数（</a:t>
            </a:r>
            <a:r>
              <a:rPr lang="en-US" altLang="zh-CN" sz="900" dirty="0" err="1">
                <a:solidFill>
                  <a:schemeClr val="tx1"/>
                </a:solidFill>
              </a:rPr>
              <a:t>GetInfo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at_command.c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层串口设备全局变量（我们不使用</a:t>
            </a:r>
            <a:r>
              <a:rPr lang="en-US" altLang="zh-CN" sz="900" dirty="0">
                <a:solidFill>
                  <a:schemeClr val="tx1"/>
                </a:solidFill>
              </a:rPr>
              <a:t>I2C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层函数（获得串口设备、串口设备初始化）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指令函数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ATCommandSend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接收（网络）数据函数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ATDataRecv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指令并接收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返回的数据的函数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ATDataSendandReceive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3520" y="3879871"/>
            <a:ext cx="3242456" cy="24294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r>
              <a:rPr lang="en-US" altLang="zh-CN" sz="900" dirty="0" err="1">
                <a:solidFill>
                  <a:schemeClr val="tx1"/>
                </a:solidFill>
              </a:rPr>
              <a:t>uart_dev.h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 err="1">
                <a:solidFill>
                  <a:schemeClr val="tx1"/>
                </a:solidFill>
              </a:rPr>
              <a:t>uart</a:t>
            </a:r>
            <a:r>
              <a:rPr lang="zh-CN" altLang="en-US" sz="900" dirty="0">
                <a:solidFill>
                  <a:schemeClr val="tx1"/>
                </a:solidFill>
              </a:rPr>
              <a:t>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uart_dev.c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初始化（声明）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设备初始化函数（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初始化）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获得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层设备函数（返回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结构体）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清空缓冲区函数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发送数据的函数</a:t>
            </a:r>
            <a:r>
              <a:rPr lang="en-US" altLang="zh-CN" sz="900" dirty="0">
                <a:solidFill>
                  <a:schemeClr val="tx1"/>
                </a:solidFill>
              </a:rPr>
              <a:t>(UART3Write)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从缓冲区读出（一个字节）数据的函数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引脚等初始化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发送数据函数（</a:t>
            </a:r>
            <a:r>
              <a:rPr lang="en-US" altLang="zh-CN" sz="900" dirty="0">
                <a:solidFill>
                  <a:schemeClr val="tx1"/>
                </a:solidFill>
              </a:rPr>
              <a:t>USART3_SendBytes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中断回调函数（</a:t>
            </a:r>
            <a:r>
              <a:rPr lang="en-US" altLang="zh-CN" sz="900" dirty="0">
                <a:solidFill>
                  <a:schemeClr val="tx1"/>
                </a:solidFill>
              </a:rPr>
              <a:t>USART3_IRQHandler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152" y="2924944"/>
            <a:ext cx="29523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关键点：</a:t>
            </a:r>
            <a:endParaRPr lang="en-US" altLang="zh-CN" sz="900" dirty="0"/>
          </a:p>
          <a:p>
            <a:r>
              <a:rPr lang="en-US" altLang="zh-CN" sz="900" dirty="0"/>
              <a:t>1. ESP8266Recv</a:t>
            </a:r>
            <a:r>
              <a:rPr lang="zh-CN" altLang="en-US" sz="900" dirty="0"/>
              <a:t>函数，内部调用</a:t>
            </a:r>
            <a:r>
              <a:rPr lang="en-US" altLang="zh-CN" sz="900" dirty="0" err="1"/>
              <a:t>ATDataRecv</a:t>
            </a:r>
            <a:r>
              <a:rPr lang="zh-CN" altLang="en-US" sz="900" dirty="0"/>
              <a:t>函数。这个函数的目的是，当</a:t>
            </a:r>
            <a:r>
              <a:rPr lang="en-US" altLang="zh-CN" sz="900" dirty="0"/>
              <a:t>PC</a:t>
            </a:r>
            <a:r>
              <a:rPr lang="zh-CN" altLang="en-US" sz="900" dirty="0"/>
              <a:t>通过网络向</a:t>
            </a:r>
            <a:r>
              <a:rPr lang="en-US" altLang="zh-CN" sz="900" dirty="0"/>
              <a:t>ESP8266</a:t>
            </a:r>
            <a:r>
              <a:rPr lang="zh-CN" altLang="en-US" sz="900" dirty="0"/>
              <a:t>发送数据时，</a:t>
            </a:r>
            <a:r>
              <a:rPr lang="en-US" altLang="zh-CN" sz="900" dirty="0"/>
              <a:t>ESP8266</a:t>
            </a:r>
            <a:r>
              <a:rPr lang="zh-CN" altLang="en-US" sz="900" dirty="0"/>
              <a:t>会把接收到的数据以</a:t>
            </a:r>
            <a:r>
              <a:rPr lang="en-US" altLang="zh-CN" sz="900" dirty="0"/>
              <a:t>”+IPD, n: xxx”</a:t>
            </a:r>
            <a:r>
              <a:rPr lang="zh-CN" altLang="en-US" sz="900" dirty="0"/>
              <a:t>的格式写到</a:t>
            </a:r>
            <a:r>
              <a:rPr lang="en-US" altLang="zh-CN" sz="900" dirty="0"/>
              <a:t>UART3</a:t>
            </a:r>
            <a:r>
              <a:rPr lang="zh-CN" altLang="en-US" sz="900" dirty="0"/>
              <a:t>的环形缓冲区中。</a:t>
            </a:r>
            <a:endParaRPr lang="en-US" altLang="zh-CN" sz="900" dirty="0"/>
          </a:p>
          <a:p>
            <a:r>
              <a:rPr lang="zh-CN" altLang="en-US" sz="900" dirty="0"/>
              <a:t>这个函数会通过读取环形缓冲区的数据，来解析</a:t>
            </a:r>
            <a:r>
              <a:rPr lang="en-US" altLang="zh-CN" sz="900" dirty="0"/>
              <a:t>ESP8266</a:t>
            </a:r>
            <a:r>
              <a:rPr lang="zh-CN" altLang="en-US" sz="900" dirty="0"/>
              <a:t>接受到了多长以及具体的数据是什么，之后可以通过</a:t>
            </a:r>
            <a:r>
              <a:rPr lang="en-US" altLang="zh-CN" sz="900" dirty="0"/>
              <a:t>UART1</a:t>
            </a:r>
            <a:r>
              <a:rPr lang="zh-CN" altLang="en-US" sz="900" dirty="0"/>
              <a:t>打印到串口助手上。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en-US" altLang="zh-CN" sz="900" dirty="0"/>
              <a:t>2. ESP8266</a:t>
            </a:r>
            <a:r>
              <a:rPr lang="zh-CN" altLang="en-US" sz="900" dirty="0"/>
              <a:t>向</a:t>
            </a:r>
            <a:r>
              <a:rPr lang="en-US" altLang="zh-CN" sz="900" dirty="0"/>
              <a:t>MCU</a:t>
            </a:r>
            <a:r>
              <a:rPr lang="zh-CN" altLang="en-US" sz="900" dirty="0"/>
              <a:t>发送数据时（一般会返回</a:t>
            </a:r>
            <a:r>
              <a:rPr lang="en-US" altLang="zh-CN" sz="900" dirty="0"/>
              <a:t>OK/ERROR/</a:t>
            </a:r>
            <a:r>
              <a:rPr lang="zh-CN" altLang="en-US" sz="900" dirty="0"/>
              <a:t>其他一般数据），在</a:t>
            </a:r>
            <a:r>
              <a:rPr lang="en-US" altLang="zh-CN" sz="900" dirty="0"/>
              <a:t>UART3</a:t>
            </a:r>
            <a:r>
              <a:rPr lang="zh-CN" altLang="en-US" sz="900" dirty="0"/>
              <a:t>会产生中断，我们在中断回调函数中，将</a:t>
            </a:r>
            <a:r>
              <a:rPr lang="en-US" altLang="zh-CN" sz="900" dirty="0"/>
              <a:t>UART3</a:t>
            </a:r>
            <a:r>
              <a:rPr lang="zh-CN" altLang="en-US" sz="900" dirty="0"/>
              <a:t>接收到的数据写入环形缓冲区</a:t>
            </a:r>
          </a:p>
        </p:txBody>
      </p:sp>
      <p:sp>
        <p:nvSpPr>
          <p:cNvPr id="11" name="矩形 10"/>
          <p:cNvSpPr/>
          <p:nvPr/>
        </p:nvSpPr>
        <p:spPr>
          <a:xfrm>
            <a:off x="3067300" y="2636912"/>
            <a:ext cx="2145631" cy="11201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ring_buffer.h</a:t>
            </a:r>
            <a:r>
              <a:rPr lang="zh-CN" altLang="en-US" sz="900" dirty="0">
                <a:solidFill>
                  <a:schemeClr val="tx1"/>
                </a:solidFill>
              </a:rPr>
              <a:t>和</a:t>
            </a:r>
            <a:r>
              <a:rPr lang="en-US" altLang="zh-CN" sz="900" dirty="0">
                <a:solidFill>
                  <a:schemeClr val="tx1"/>
                </a:solidFill>
              </a:rPr>
              <a:t>.c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从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读出一个字节数据函数（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ring_buffer_read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写入一个字节数据的函数（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ring_buffer_write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034045" y="344989"/>
            <a:ext cx="1804392" cy="11807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定义网卡设备结构体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net_system.c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网卡设备链表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获得某个网卡设备函数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添加所有网卡到链表函数（只有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箭头: 右 12"/>
          <p:cNvSpPr/>
          <p:nvPr/>
        </p:nvSpPr>
        <p:spPr>
          <a:xfrm flipH="1">
            <a:off x="2267744" y="3831513"/>
            <a:ext cx="1008112" cy="286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发送</a:t>
            </a:r>
            <a:r>
              <a:rPr lang="en-US" altLang="zh-CN" sz="900" dirty="0"/>
              <a:t>AT</a:t>
            </a:r>
            <a:endParaRPr lang="zh-CN" altLang="en-US" sz="900" dirty="0"/>
          </a:p>
        </p:txBody>
      </p:sp>
      <p:sp>
        <p:nvSpPr>
          <p:cNvPr id="14" name="箭头: 右 13"/>
          <p:cNvSpPr/>
          <p:nvPr/>
        </p:nvSpPr>
        <p:spPr>
          <a:xfrm>
            <a:off x="2428659" y="4045115"/>
            <a:ext cx="1639285" cy="46400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返回数据：</a:t>
            </a:r>
            <a:r>
              <a:rPr lang="en-US" altLang="zh-CN" sz="900" dirty="0"/>
              <a:t>OK/ERROR/</a:t>
            </a:r>
            <a:r>
              <a:rPr lang="zh-CN" altLang="en-US" sz="900" dirty="0"/>
              <a:t>需要的数据</a:t>
            </a:r>
          </a:p>
        </p:txBody>
      </p:sp>
      <p:sp>
        <p:nvSpPr>
          <p:cNvPr id="15" name="箭头: 右 14"/>
          <p:cNvSpPr/>
          <p:nvPr/>
        </p:nvSpPr>
        <p:spPr>
          <a:xfrm>
            <a:off x="4719047" y="1976910"/>
            <a:ext cx="1639285" cy="46400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解析好的返回数据：</a:t>
            </a:r>
            <a:r>
              <a:rPr lang="en-US" altLang="zh-CN" sz="900" dirty="0"/>
              <a:t>IP</a:t>
            </a:r>
            <a:r>
              <a:rPr lang="zh-CN" altLang="en-US" sz="900" dirty="0"/>
              <a:t>地址</a:t>
            </a:r>
            <a:r>
              <a:rPr lang="en-US" altLang="zh-CN" sz="900" dirty="0"/>
              <a:t>/</a:t>
            </a:r>
            <a:r>
              <a:rPr lang="en-US" altLang="zh-CN" sz="900" dirty="0" err="1"/>
              <a:t>WiFi</a:t>
            </a:r>
            <a:r>
              <a:rPr lang="zh-CN" altLang="en-US" sz="900" dirty="0"/>
              <a:t>是否连接成功</a:t>
            </a:r>
          </a:p>
        </p:txBody>
      </p:sp>
      <p:cxnSp>
        <p:nvCxnSpPr>
          <p:cNvPr id="17" name="连接符: 曲线 16"/>
          <p:cNvCxnSpPr/>
          <p:nvPr/>
        </p:nvCxnSpPr>
        <p:spPr>
          <a:xfrm rot="5400000" flipH="1" flipV="1">
            <a:off x="2854735" y="4228985"/>
            <a:ext cx="2573464" cy="1155158"/>
          </a:xfrm>
          <a:prstGeom prst="curvedConnector3">
            <a:avLst>
              <a:gd name="adj1" fmla="val 1485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/>
          <p:cNvCxnSpPr/>
          <p:nvPr/>
        </p:nvCxnSpPr>
        <p:spPr>
          <a:xfrm rot="16200000" flipH="1">
            <a:off x="-308001" y="3700488"/>
            <a:ext cx="2310778" cy="759688"/>
          </a:xfrm>
          <a:prstGeom prst="curvedConnector3">
            <a:avLst>
              <a:gd name="adj1" fmla="val 987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691680" y="3196997"/>
            <a:ext cx="360040" cy="21762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/>
          <p:cNvCxnSpPr/>
          <p:nvPr/>
        </p:nvCxnSpPr>
        <p:spPr>
          <a:xfrm rot="16200000" flipH="1">
            <a:off x="3027089" y="5484488"/>
            <a:ext cx="713559" cy="216024"/>
          </a:xfrm>
          <a:prstGeom prst="curvedConnector3">
            <a:avLst>
              <a:gd name="adj1" fmla="val 516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/>
          <p:nvPr/>
        </p:nvCxnSpPr>
        <p:spPr>
          <a:xfrm rot="5400000" flipH="1" flipV="1">
            <a:off x="2987824" y="3789040"/>
            <a:ext cx="2304256" cy="864096"/>
          </a:xfrm>
          <a:prstGeom prst="curvedConnector3">
            <a:avLst>
              <a:gd name="adj1" fmla="val 4542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783" y="2672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8" name="矩形 7"/>
          <p:cNvSpPr/>
          <p:nvPr/>
        </p:nvSpPr>
        <p:spPr>
          <a:xfrm>
            <a:off x="3780717" y="166365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783" y="446500"/>
            <a:ext cx="3465105" cy="1557551"/>
            <a:chOff x="98783" y="446500"/>
            <a:chExt cx="3465105" cy="1557551"/>
          </a:xfrm>
        </p:grpSpPr>
        <p:sp>
          <p:nvSpPr>
            <p:cNvPr id="4" name="矩形 3"/>
            <p:cNvSpPr/>
            <p:nvPr/>
          </p:nvSpPr>
          <p:spPr>
            <a:xfrm>
              <a:off x="98783" y="446500"/>
              <a:ext cx="3465105" cy="155755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定义网卡设备结构体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625704"/>
              <a:ext cx="3356940" cy="134758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780717" y="351719"/>
            <a:ext cx="1368152" cy="493641"/>
            <a:chOff x="4139952" y="369231"/>
            <a:chExt cx="1368152" cy="493641"/>
          </a:xfrm>
        </p:grpSpPr>
        <p:sp>
          <p:nvSpPr>
            <p:cNvPr id="7" name="矩形 6"/>
            <p:cNvSpPr/>
            <p:nvPr/>
          </p:nvSpPr>
          <p:spPr>
            <a:xfrm>
              <a:off x="4139952" y="369231"/>
              <a:ext cx="1368152" cy="4936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初始化网卡设备链表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601741"/>
              <a:ext cx="1224136" cy="248977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108657" y="1259896"/>
            <a:ext cx="2304256" cy="792088"/>
            <a:chOff x="539552" y="2708920"/>
            <a:chExt cx="2304256" cy="792088"/>
          </a:xfrm>
        </p:grpSpPr>
        <p:sp>
          <p:nvSpPr>
            <p:cNvPr id="9" name="矩形 8"/>
            <p:cNvSpPr/>
            <p:nvPr/>
          </p:nvSpPr>
          <p:spPr>
            <a:xfrm>
              <a:off x="539552" y="2708920"/>
              <a:ext cx="2304256" cy="79208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添加某个网卡设备到链表函数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094" y="2905193"/>
              <a:ext cx="2243732" cy="55591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3779912" y="910442"/>
            <a:ext cx="1944216" cy="1393664"/>
            <a:chOff x="5004048" y="1819312"/>
            <a:chExt cx="1944216" cy="1393664"/>
          </a:xfrm>
        </p:grpSpPr>
        <p:sp>
          <p:nvSpPr>
            <p:cNvPr id="11" name="矩形 10"/>
            <p:cNvSpPr/>
            <p:nvPr/>
          </p:nvSpPr>
          <p:spPr>
            <a:xfrm>
              <a:off x="5004048" y="1819312"/>
              <a:ext cx="1944216" cy="13936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根据名字获得网卡设备函数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3984" y="2030352"/>
              <a:ext cx="1856795" cy="113761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119199" y="345569"/>
            <a:ext cx="1360663" cy="720080"/>
            <a:chOff x="619049" y="3068961"/>
            <a:chExt cx="1360663" cy="720080"/>
          </a:xfrm>
        </p:grpSpPr>
        <p:sp>
          <p:nvSpPr>
            <p:cNvPr id="10" name="矩形 9"/>
            <p:cNvSpPr/>
            <p:nvPr/>
          </p:nvSpPr>
          <p:spPr>
            <a:xfrm>
              <a:off x="619049" y="3068961"/>
              <a:ext cx="1360663" cy="72008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添加所有网卡设备函数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568" y="3284984"/>
              <a:ext cx="1224136" cy="480185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179512" y="281848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57570" y="2880539"/>
            <a:ext cx="2016224" cy="634302"/>
            <a:chOff x="4211961" y="2938714"/>
            <a:chExt cx="2016224" cy="634302"/>
          </a:xfrm>
        </p:grpSpPr>
        <p:sp>
          <p:nvSpPr>
            <p:cNvPr id="33" name="矩形 32"/>
            <p:cNvSpPr/>
            <p:nvPr/>
          </p:nvSpPr>
          <p:spPr>
            <a:xfrm>
              <a:off x="4211961" y="2938714"/>
              <a:ext cx="2016224" cy="63430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到网卡设备链表函数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7964" y="3130426"/>
              <a:ext cx="1944216" cy="425741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5957570" y="270034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7443" y="3029726"/>
            <a:ext cx="1846575" cy="1357608"/>
            <a:chOff x="133137" y="2351651"/>
            <a:chExt cx="1846575" cy="1357608"/>
          </a:xfrm>
        </p:grpSpPr>
        <p:sp>
          <p:nvSpPr>
            <p:cNvPr id="29" name="矩形 28"/>
            <p:cNvSpPr/>
            <p:nvPr/>
          </p:nvSpPr>
          <p:spPr>
            <a:xfrm>
              <a:off x="133137" y="2351651"/>
              <a:ext cx="1846575" cy="135760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网卡设备结构体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262" y="2520045"/>
              <a:ext cx="1368152" cy="1157666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2803310" y="2634007"/>
            <a:ext cx="2241201" cy="1110852"/>
            <a:chOff x="2114775" y="2750196"/>
            <a:chExt cx="2241201" cy="1110852"/>
          </a:xfrm>
        </p:grpSpPr>
        <p:sp>
          <p:nvSpPr>
            <p:cNvPr id="40" name="矩形 39"/>
            <p:cNvSpPr/>
            <p:nvPr/>
          </p:nvSpPr>
          <p:spPr>
            <a:xfrm>
              <a:off x="2114775" y="2750196"/>
              <a:ext cx="2241201" cy="11108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网卡设备函数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6249" y="2934672"/>
              <a:ext cx="2208871" cy="879695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108223" y="4419373"/>
            <a:ext cx="2646961" cy="1627110"/>
            <a:chOff x="2789135" y="2449962"/>
            <a:chExt cx="2646961" cy="1627110"/>
          </a:xfrm>
        </p:grpSpPr>
        <p:sp>
          <p:nvSpPr>
            <p:cNvPr id="42" name="矩形 41"/>
            <p:cNvSpPr/>
            <p:nvPr/>
          </p:nvSpPr>
          <p:spPr>
            <a:xfrm>
              <a:off x="2789135" y="2449962"/>
              <a:ext cx="2646961" cy="16271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网卡连接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WiFi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40321" y="2634617"/>
              <a:ext cx="2565928" cy="1374830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5522061" y="4975437"/>
            <a:ext cx="3467610" cy="1393664"/>
            <a:chOff x="5208846" y="3242644"/>
            <a:chExt cx="3467610" cy="1393664"/>
          </a:xfrm>
        </p:grpSpPr>
        <p:sp>
          <p:nvSpPr>
            <p:cNvPr id="43" name="矩形 42"/>
            <p:cNvSpPr/>
            <p:nvPr/>
          </p:nvSpPr>
          <p:spPr>
            <a:xfrm>
              <a:off x="5208846" y="3242644"/>
              <a:ext cx="3467610" cy="13936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网卡启动</a:t>
              </a:r>
              <a:r>
                <a:rPr lang="en-US" altLang="zh-CN" sz="900" dirty="0">
                  <a:solidFill>
                    <a:schemeClr val="tx1"/>
                  </a:solidFill>
                </a:rPr>
                <a:t>UDP</a:t>
              </a:r>
              <a:r>
                <a:rPr lang="zh-CN" altLang="en-US" sz="900" dirty="0">
                  <a:solidFill>
                    <a:schemeClr val="tx1"/>
                  </a:solidFill>
                </a:rPr>
                <a:t>连接函数</a:t>
              </a: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0636" y="3429000"/>
              <a:ext cx="3345145" cy="119202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2803310" y="3818734"/>
            <a:ext cx="2646961" cy="2571885"/>
            <a:chOff x="6100900" y="994177"/>
            <a:chExt cx="2646961" cy="2571885"/>
          </a:xfrm>
        </p:grpSpPr>
        <p:sp>
          <p:nvSpPr>
            <p:cNvPr id="44" name="矩形 43"/>
            <p:cNvSpPr/>
            <p:nvPr/>
          </p:nvSpPr>
          <p:spPr>
            <a:xfrm>
              <a:off x="6100900" y="994177"/>
              <a:ext cx="2646961" cy="25718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网卡获取自己的</a:t>
              </a:r>
              <a:r>
                <a:rPr lang="en-US" altLang="zh-CN" sz="900" dirty="0">
                  <a:solidFill>
                    <a:schemeClr val="tx1"/>
                  </a:solidFill>
                </a:rPr>
                <a:t>IP</a:t>
              </a:r>
              <a:r>
                <a:rPr lang="zh-CN" altLang="en-US" sz="900" dirty="0">
                  <a:solidFill>
                    <a:schemeClr val="tx1"/>
                  </a:solidFill>
                </a:rPr>
                <a:t>地址函数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49544" y="1188404"/>
              <a:ext cx="2565928" cy="2317783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5587730" y="4312733"/>
            <a:ext cx="2416111" cy="558183"/>
            <a:chOff x="4017043" y="2393573"/>
            <a:chExt cx="2416111" cy="558183"/>
          </a:xfrm>
        </p:grpSpPr>
        <p:sp>
          <p:nvSpPr>
            <p:cNvPr id="58" name="矩形 57"/>
            <p:cNvSpPr/>
            <p:nvPr/>
          </p:nvSpPr>
          <p:spPr>
            <a:xfrm>
              <a:off x="4017043" y="2393573"/>
              <a:ext cx="2416111" cy="5581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接收数据函数</a:t>
              </a: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27586" y="2604432"/>
              <a:ext cx="2405568" cy="277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80579" y="2308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at_command.h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14846" y="239571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at_command.c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86977" y="163109"/>
            <a:ext cx="3216243" cy="23779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向</a:t>
            </a:r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发送命令函数，思路：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ATCommandSend</a:t>
            </a:r>
            <a:r>
              <a:rPr lang="en-US" altLang="zh-CN" sz="800" dirty="0">
                <a:solidFill>
                  <a:schemeClr val="tx1"/>
                </a:solidFill>
              </a:rPr>
              <a:t>(char* 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</a:t>
            </a:r>
            <a:r>
              <a:rPr lang="zh-CN" altLang="en-US" sz="800" dirty="0">
                <a:solidFill>
                  <a:schemeClr val="tx1"/>
                </a:solidFill>
              </a:rPr>
              <a:t>串口设备清除缓冲区（</a:t>
            </a:r>
            <a:r>
              <a:rPr lang="en-US" altLang="zh-CN" sz="800" dirty="0" err="1">
                <a:solidFill>
                  <a:schemeClr val="tx1"/>
                </a:solidFill>
              </a:rPr>
              <a:t>ClearBuffer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</a:t>
            </a:r>
            <a:r>
              <a:rPr lang="zh-CN" altLang="en-US" sz="800" dirty="0">
                <a:solidFill>
                  <a:schemeClr val="tx1"/>
                </a:solidFill>
              </a:rPr>
              <a:t>串口设备发送（</a:t>
            </a:r>
            <a:r>
              <a:rPr lang="en-US" altLang="zh-CN" sz="800" dirty="0">
                <a:solidFill>
                  <a:schemeClr val="tx1"/>
                </a:solidFill>
              </a:rPr>
              <a:t>Write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zh-CN" altLang="en-US" sz="800" dirty="0">
                <a:solidFill>
                  <a:schemeClr val="tx1"/>
                </a:solidFill>
              </a:rPr>
              <a:t>以及</a:t>
            </a:r>
            <a:r>
              <a:rPr lang="en-US" altLang="zh-CN" sz="800" dirty="0">
                <a:solidFill>
                  <a:schemeClr val="tx1"/>
                </a:solidFill>
              </a:rPr>
              <a:t>\r\n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//</a:t>
            </a:r>
            <a:r>
              <a:rPr lang="zh-CN" altLang="en-US" sz="800" dirty="0">
                <a:solidFill>
                  <a:schemeClr val="tx1"/>
                </a:solidFill>
              </a:rPr>
              <a:t>发送结束后，判断返回的内容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while(</a:t>
            </a:r>
            <a:r>
              <a:rPr lang="zh-CN" altLang="en-US" sz="800" dirty="0">
                <a:solidFill>
                  <a:schemeClr val="tx1"/>
                </a:solidFill>
              </a:rPr>
              <a:t>超时时间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如果环形缓冲区有数据，则读出一字节</a:t>
            </a:r>
            <a:r>
              <a:rPr lang="en-US" altLang="zh-CN" sz="800" dirty="0">
                <a:solidFill>
                  <a:schemeClr val="tx1"/>
                </a:solidFill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</a:rPr>
              <a:t>ReadByte</a:t>
            </a:r>
            <a:r>
              <a:rPr lang="en-US" altLang="zh-CN" sz="800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把读到的数据存入</a:t>
            </a:r>
            <a:r>
              <a:rPr lang="en-US" altLang="zh-CN" sz="800" dirty="0" err="1">
                <a:solidFill>
                  <a:schemeClr val="tx1"/>
                </a:solidFill>
              </a:rPr>
              <a:t>line_buf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判断这个字节的前一位和当前是不是</a:t>
            </a:r>
            <a:r>
              <a:rPr lang="en-US" altLang="zh-CN" sz="800" dirty="0">
                <a:solidFill>
                  <a:schemeClr val="tx1"/>
                </a:solidFill>
              </a:rPr>
              <a:t>\r\n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如果是，则截断，判断</a:t>
            </a:r>
            <a:r>
              <a:rPr lang="en-US" altLang="zh-CN" sz="800" dirty="0" err="1">
                <a:solidFill>
                  <a:schemeClr val="tx1"/>
                </a:solidFill>
              </a:rPr>
              <a:t>line_buf</a:t>
            </a:r>
            <a:r>
              <a:rPr lang="zh-CN" altLang="en-US" sz="800" dirty="0">
                <a:solidFill>
                  <a:schemeClr val="tx1"/>
                </a:solidFill>
              </a:rPr>
              <a:t>中有</a:t>
            </a:r>
            <a:r>
              <a:rPr lang="en-US" altLang="zh-CN" sz="800" dirty="0">
                <a:solidFill>
                  <a:schemeClr val="tx1"/>
                </a:solidFill>
              </a:rPr>
              <a:t>OK</a:t>
            </a:r>
            <a:r>
              <a:rPr lang="zh-CN" altLang="en-US" sz="800" dirty="0">
                <a:solidFill>
                  <a:schemeClr val="tx1"/>
                </a:solidFill>
              </a:rPr>
              <a:t>还是</a:t>
            </a:r>
            <a:r>
              <a:rPr lang="en-US" altLang="zh-CN" sz="800" dirty="0">
                <a:solidFill>
                  <a:schemeClr val="tx1"/>
                </a:solidFill>
              </a:rPr>
              <a:t>ERROR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如果两个都没有 说明当前行是普通数据，继续读下一行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更新超时时间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超时，返回</a:t>
            </a:r>
            <a:r>
              <a:rPr lang="en-US" altLang="zh-CN" sz="800" dirty="0">
                <a:solidFill>
                  <a:schemeClr val="tx1"/>
                </a:solidFill>
              </a:rPr>
              <a:t>-2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56796" y="163109"/>
            <a:ext cx="3287204" cy="36259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接收数据函数，思路：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//+</a:t>
            </a:r>
            <a:r>
              <a:rPr lang="en-US" altLang="zh-CN" sz="800" dirty="0" err="1">
                <a:solidFill>
                  <a:schemeClr val="tx1"/>
                </a:solidFill>
              </a:rPr>
              <a:t>IPD,n:xxxxxxxxxx</a:t>
            </a:r>
            <a:r>
              <a:rPr lang="en-US" altLang="zh-CN" sz="800" dirty="0">
                <a:solidFill>
                  <a:schemeClr val="tx1"/>
                </a:solidFill>
              </a:rPr>
              <a:t> // received n bytes, data=</a:t>
            </a:r>
            <a:r>
              <a:rPr lang="en-US" altLang="zh-CN" sz="800" dirty="0" err="1">
                <a:solidFill>
                  <a:schemeClr val="tx1"/>
                </a:solidFill>
              </a:rPr>
              <a:t>xxxxxxxxxxx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ATDataRecv</a:t>
            </a:r>
            <a:r>
              <a:rPr lang="en-US" altLang="zh-CN" sz="800" dirty="0">
                <a:solidFill>
                  <a:schemeClr val="tx1"/>
                </a:solidFill>
              </a:rPr>
              <a:t>(unsigned char *Data, int *</a:t>
            </a:r>
            <a:r>
              <a:rPr lang="en-US" altLang="zh-CN" sz="800" dirty="0" err="1">
                <a:solidFill>
                  <a:schemeClr val="tx1"/>
                </a:solidFill>
              </a:rPr>
              <a:t>piLen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创建</a:t>
            </a:r>
            <a:r>
              <a:rPr lang="en-US" altLang="zh-CN" sz="800" dirty="0" err="1">
                <a:solidFill>
                  <a:schemeClr val="tx1"/>
                </a:solidFill>
              </a:rPr>
              <a:t>enum</a:t>
            </a:r>
            <a:r>
              <a:rPr lang="zh-CN" altLang="en-US" sz="800" dirty="0">
                <a:solidFill>
                  <a:schemeClr val="tx1"/>
                </a:solidFill>
              </a:rPr>
              <a:t>，定义三种状态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初始状态为接收</a:t>
            </a:r>
            <a:r>
              <a:rPr lang="en-US" altLang="zh-CN" sz="800" dirty="0">
                <a:solidFill>
                  <a:schemeClr val="tx1"/>
                </a:solidFill>
              </a:rPr>
              <a:t>”+IPD,”</a:t>
            </a:r>
            <a:r>
              <a:rPr lang="zh-CN" altLang="en-US" sz="800" dirty="0">
                <a:solidFill>
                  <a:schemeClr val="tx1"/>
                </a:solidFill>
              </a:rPr>
              <a:t>状态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while(</a:t>
            </a:r>
            <a:r>
              <a:rPr lang="zh-CN" altLang="en-US" sz="800" dirty="0">
                <a:solidFill>
                  <a:schemeClr val="tx1"/>
                </a:solidFill>
              </a:rPr>
              <a:t>超时时间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如果环形缓冲区有数据，则读出一字节</a:t>
            </a:r>
            <a:r>
              <a:rPr lang="en-US" altLang="zh-CN" sz="800" dirty="0">
                <a:solidFill>
                  <a:schemeClr val="tx1"/>
                </a:solidFill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</a:rPr>
              <a:t>ReadByte</a:t>
            </a:r>
            <a:r>
              <a:rPr lang="en-US" altLang="zh-CN" sz="800" dirty="0">
                <a:solidFill>
                  <a:schemeClr val="tx1"/>
                </a:solidFill>
              </a:rPr>
              <a:t> == 0)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       如果在状态</a:t>
            </a:r>
            <a:r>
              <a:rPr lang="en-US" altLang="zh-CN" sz="800" dirty="0">
                <a:solidFill>
                  <a:schemeClr val="tx1"/>
                </a:solidFill>
              </a:rPr>
              <a:t>1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每次都截断，</a:t>
            </a:r>
            <a:r>
              <a:rPr lang="en-US" altLang="zh-CN" sz="800" dirty="0" err="1">
                <a:solidFill>
                  <a:schemeClr val="tx1"/>
                </a:solidFill>
              </a:rPr>
              <a:t>strstr</a:t>
            </a:r>
            <a:r>
              <a:rPr lang="zh-CN" altLang="en-US" sz="800" dirty="0">
                <a:solidFill>
                  <a:schemeClr val="tx1"/>
                </a:solidFill>
              </a:rPr>
              <a:t>判断里面是否有</a:t>
            </a:r>
            <a:r>
              <a:rPr lang="en-US" altLang="zh-CN" sz="800" dirty="0">
                <a:solidFill>
                  <a:schemeClr val="tx1"/>
                </a:solidFill>
              </a:rPr>
              <a:t>”+IPD,”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如果没有，则把该字符放入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中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如果有，则进入下一个状态：接收长度状态，并从头开始记录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        如果在状态</a:t>
            </a:r>
            <a:r>
              <a:rPr lang="en-US" altLang="zh-CN" sz="800" dirty="0">
                <a:solidFill>
                  <a:schemeClr val="tx1"/>
                </a:solidFill>
              </a:rPr>
              <a:t>2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判断读出的字节是不是</a:t>
            </a:r>
            <a:r>
              <a:rPr lang="en-US" altLang="zh-CN" sz="800" dirty="0">
                <a:solidFill>
                  <a:schemeClr val="tx1"/>
                </a:solidFill>
              </a:rPr>
              <a:t>’:’</a:t>
            </a:r>
            <a:r>
              <a:rPr lang="zh-CN" altLang="en-US" sz="800" dirty="0">
                <a:solidFill>
                  <a:schemeClr val="tx1"/>
                </a:solidFill>
              </a:rPr>
              <a:t>，如果是，则截断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用</a:t>
            </a:r>
            <a:r>
              <a:rPr lang="en-US" altLang="zh-CN" sz="800" dirty="0" err="1">
                <a:solidFill>
                  <a:schemeClr val="tx1"/>
                </a:solidFill>
              </a:rPr>
              <a:t>atoi</a:t>
            </a:r>
            <a:r>
              <a:rPr lang="zh-CN" altLang="en-US" sz="800" dirty="0">
                <a:solidFill>
                  <a:schemeClr val="tx1"/>
                </a:solidFill>
              </a:rPr>
              <a:t>函数把字符转换为数字，得到的即为数据长度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进入下一个状态：接收数据状态，并从头开始记录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如果在状态</a:t>
            </a:r>
            <a:r>
              <a:rPr lang="en-US" altLang="zh-CN" sz="800" dirty="0">
                <a:solidFill>
                  <a:schemeClr val="tx1"/>
                </a:solidFill>
              </a:rPr>
              <a:t>3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循环把读出的字节存入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，直到读了数据长度个字符，把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存入</a:t>
            </a:r>
            <a:r>
              <a:rPr lang="en-US" altLang="zh-CN" sz="800" dirty="0">
                <a:solidFill>
                  <a:schemeClr val="tx1"/>
                </a:solidFill>
              </a:rPr>
              <a:t>Data</a:t>
            </a:r>
            <a:r>
              <a:rPr lang="zh-CN" altLang="en-US" sz="800" dirty="0">
                <a:solidFill>
                  <a:schemeClr val="tx1"/>
                </a:solidFill>
              </a:rPr>
              <a:t>中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 </a:t>
            </a:r>
            <a:r>
              <a:rPr lang="zh-CN" altLang="en-US" sz="800" dirty="0">
                <a:solidFill>
                  <a:schemeClr val="tx1"/>
                </a:solidFill>
              </a:rPr>
              <a:t>更新超时时间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超时返回</a:t>
            </a:r>
            <a:r>
              <a:rPr lang="en-US" altLang="zh-CN" sz="800" dirty="0">
                <a:solidFill>
                  <a:schemeClr val="tx1"/>
                </a:solidFill>
              </a:rPr>
              <a:t>-2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2694006" y="2634572"/>
            <a:ext cx="3216243" cy="16093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发送命令并接收数据函数，思路：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发送</a:t>
            </a:r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命令，除了获取</a:t>
            </a:r>
            <a:r>
              <a:rPr lang="en-US" altLang="zh-CN" sz="800" dirty="0">
                <a:solidFill>
                  <a:schemeClr val="tx1"/>
                </a:solidFill>
              </a:rPr>
              <a:t>OK/ERROR/</a:t>
            </a:r>
            <a:r>
              <a:rPr lang="zh-CN" altLang="en-US" sz="800" dirty="0">
                <a:solidFill>
                  <a:schemeClr val="tx1"/>
                </a:solidFill>
              </a:rPr>
              <a:t>超时等，还要获取得到的数据信息，保存到</a:t>
            </a:r>
            <a:r>
              <a:rPr lang="en-US" altLang="zh-CN" sz="800" dirty="0" err="1">
                <a:solidFill>
                  <a:schemeClr val="tx1"/>
                </a:solidFill>
              </a:rPr>
              <a:t>recv_buf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//</a:t>
            </a:r>
            <a:r>
              <a:rPr lang="zh-CN" altLang="en-US" sz="800" dirty="0">
                <a:solidFill>
                  <a:schemeClr val="tx1"/>
                </a:solidFill>
              </a:rPr>
              <a:t>比如我们要获取</a:t>
            </a:r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的</a:t>
            </a:r>
            <a:r>
              <a:rPr lang="en-US" altLang="zh-CN" sz="800" dirty="0">
                <a:solidFill>
                  <a:schemeClr val="tx1"/>
                </a:solidFill>
              </a:rPr>
              <a:t>IP</a:t>
            </a:r>
            <a:r>
              <a:rPr lang="zh-CN" altLang="en-US" sz="800" dirty="0">
                <a:solidFill>
                  <a:schemeClr val="tx1"/>
                </a:solidFill>
              </a:rPr>
              <a:t>地址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zh-CN" altLang="en-US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ATDataSendandReceive</a:t>
            </a:r>
            <a:r>
              <a:rPr lang="en-US" altLang="zh-CN" sz="800" dirty="0">
                <a:solidFill>
                  <a:schemeClr val="tx1"/>
                </a:solidFill>
              </a:rPr>
              <a:t>(char* 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en-US" altLang="zh-CN" sz="800" dirty="0">
                <a:solidFill>
                  <a:schemeClr val="tx1"/>
                </a:solidFill>
              </a:rPr>
              <a:t>, char* </a:t>
            </a:r>
            <a:r>
              <a:rPr lang="en-US" altLang="zh-CN" sz="800" dirty="0" err="1">
                <a:solidFill>
                  <a:schemeClr val="tx1"/>
                </a:solidFill>
              </a:rPr>
              <a:t>recv_buf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跟</a:t>
            </a:r>
            <a:r>
              <a:rPr lang="en-US" altLang="zh-CN" sz="800" dirty="0" err="1">
                <a:solidFill>
                  <a:schemeClr val="tx1"/>
                </a:solidFill>
              </a:rPr>
              <a:t>ATCommandSend</a:t>
            </a:r>
            <a:r>
              <a:rPr lang="zh-CN" altLang="en-US" sz="800" dirty="0">
                <a:solidFill>
                  <a:schemeClr val="tx1"/>
                </a:solidFill>
              </a:rPr>
              <a:t>逻辑类似，只不过遇到普通数据时，也将数据保存到</a:t>
            </a:r>
            <a:r>
              <a:rPr lang="en-US" altLang="zh-CN" sz="800" dirty="0">
                <a:solidFill>
                  <a:schemeClr val="tx1"/>
                </a:solidFill>
              </a:rPr>
              <a:t>buffer</a:t>
            </a:r>
            <a:r>
              <a:rPr lang="zh-CN" altLang="en-US" sz="800" dirty="0">
                <a:solidFill>
                  <a:schemeClr val="tx1"/>
                </a:solidFill>
              </a:rPr>
              <a:t>中，而不是重新开始保存（覆盖）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18" y="525241"/>
            <a:ext cx="2511703" cy="1110852"/>
            <a:chOff x="162482" y="730494"/>
            <a:chExt cx="2511703" cy="1110852"/>
          </a:xfrm>
        </p:grpSpPr>
        <p:sp>
          <p:nvSpPr>
            <p:cNvPr id="66" name="矩形 65"/>
            <p:cNvSpPr/>
            <p:nvPr/>
          </p:nvSpPr>
          <p:spPr>
            <a:xfrm>
              <a:off x="162482" y="730494"/>
              <a:ext cx="2511703" cy="11108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AT</a:t>
              </a:r>
              <a:r>
                <a:rPr lang="zh-CN" altLang="en-US" sz="900" dirty="0">
                  <a:solidFill>
                    <a:schemeClr val="tx1"/>
                  </a:solidFill>
                </a:rPr>
                <a:t>接口初始化函数：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" y="908720"/>
              <a:ext cx="2270630" cy="888252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311541" y="439481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uart_dev.h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05" y="42888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uart_dev.c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00192" y="4574918"/>
            <a:ext cx="1886507" cy="978580"/>
            <a:chOff x="93205" y="2132856"/>
            <a:chExt cx="1886507" cy="978580"/>
          </a:xfrm>
        </p:grpSpPr>
        <p:sp>
          <p:nvSpPr>
            <p:cNvPr id="13" name="矩形 12"/>
            <p:cNvSpPr/>
            <p:nvPr/>
          </p:nvSpPr>
          <p:spPr>
            <a:xfrm>
              <a:off x="93205" y="2132856"/>
              <a:ext cx="1886507" cy="97858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644" y="2310268"/>
              <a:ext cx="1818262" cy="745618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079309" y="5017490"/>
            <a:ext cx="2381827" cy="962972"/>
            <a:chOff x="113139" y="3288848"/>
            <a:chExt cx="2381827" cy="962972"/>
          </a:xfrm>
        </p:grpSpPr>
        <p:sp>
          <p:nvSpPr>
            <p:cNvPr id="14" name="矩形 13"/>
            <p:cNvSpPr/>
            <p:nvPr/>
          </p:nvSpPr>
          <p:spPr>
            <a:xfrm>
              <a:off x="113139" y="3288848"/>
              <a:ext cx="2381827" cy="9629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设备初始化函数：引脚等都在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uart.c</a:t>
              </a:r>
              <a:r>
                <a:rPr lang="zh-CN" altLang="en-US" sz="900" dirty="0">
                  <a:solidFill>
                    <a:schemeClr val="tx1"/>
                  </a:solidFill>
                </a:rPr>
                <a:t>中初始化好了，这里只需要初始化环形缓冲区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236" y="3604709"/>
              <a:ext cx="1624320" cy="557101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2079309" y="6025050"/>
            <a:ext cx="1886507" cy="753491"/>
            <a:chOff x="2398176" y="3704467"/>
            <a:chExt cx="1886507" cy="753491"/>
          </a:xfrm>
        </p:grpSpPr>
        <p:sp>
          <p:nvSpPr>
            <p:cNvPr id="24" name="矩形 23"/>
            <p:cNvSpPr/>
            <p:nvPr/>
          </p:nvSpPr>
          <p:spPr>
            <a:xfrm>
              <a:off x="2398176" y="3704467"/>
              <a:ext cx="1886507" cy="7534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发送数据的函数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494" y="3898896"/>
              <a:ext cx="1773043" cy="4980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047389" y="6064547"/>
            <a:ext cx="3022561" cy="674495"/>
            <a:chOff x="2451843" y="4162185"/>
            <a:chExt cx="3022561" cy="674495"/>
          </a:xfrm>
        </p:grpSpPr>
        <p:sp>
          <p:nvSpPr>
            <p:cNvPr id="26" name="矩形 25"/>
            <p:cNvSpPr/>
            <p:nvPr/>
          </p:nvSpPr>
          <p:spPr>
            <a:xfrm>
              <a:off x="2451843" y="4162185"/>
              <a:ext cx="3022561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从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环形缓冲区中读出一个字节的数据的函数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4966" y="4385888"/>
              <a:ext cx="2916575" cy="41034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26127" y="6000155"/>
            <a:ext cx="1795710" cy="674495"/>
            <a:chOff x="2776291" y="5459635"/>
            <a:chExt cx="1795710" cy="674495"/>
          </a:xfrm>
        </p:grpSpPr>
        <p:sp>
          <p:nvSpPr>
            <p:cNvPr id="41" name="矩形 40"/>
            <p:cNvSpPr/>
            <p:nvPr/>
          </p:nvSpPr>
          <p:spPr>
            <a:xfrm>
              <a:off x="2776291" y="5459635"/>
              <a:ext cx="1795710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清空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环形缓冲区的函数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6923" y="5626836"/>
              <a:ext cx="1693183" cy="468881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86558" y="4481340"/>
            <a:ext cx="1604694" cy="506790"/>
            <a:chOff x="158995" y="4650402"/>
            <a:chExt cx="1604694" cy="506790"/>
          </a:xfrm>
        </p:grpSpPr>
        <p:sp>
          <p:nvSpPr>
            <p:cNvPr id="21" name="矩形 20"/>
            <p:cNvSpPr/>
            <p:nvPr/>
          </p:nvSpPr>
          <p:spPr>
            <a:xfrm>
              <a:off x="158995" y="4650402"/>
              <a:ext cx="1604694" cy="50679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662" y="4839151"/>
              <a:ext cx="1297994" cy="2748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83488" y="5105255"/>
            <a:ext cx="1886507" cy="787442"/>
            <a:chOff x="3914817" y="3858327"/>
            <a:chExt cx="1886507" cy="787442"/>
          </a:xfrm>
        </p:grpSpPr>
        <p:sp>
          <p:nvSpPr>
            <p:cNvPr id="48" name="矩形 47"/>
            <p:cNvSpPr/>
            <p:nvPr/>
          </p:nvSpPr>
          <p:spPr>
            <a:xfrm>
              <a:off x="3914817" y="3858327"/>
              <a:ext cx="1886507" cy="7874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环形缓冲区的函数</a:t>
              </a: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1105" y="4052523"/>
              <a:ext cx="1777816" cy="566753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48218" y="1745540"/>
            <a:ext cx="2381827" cy="1159400"/>
            <a:chOff x="93205" y="1803334"/>
            <a:chExt cx="2381827" cy="1159400"/>
          </a:xfrm>
        </p:grpSpPr>
        <p:sp>
          <p:nvSpPr>
            <p:cNvPr id="9" name="矩形 8"/>
            <p:cNvSpPr/>
            <p:nvPr/>
          </p:nvSpPr>
          <p:spPr>
            <a:xfrm>
              <a:off x="93205" y="1803334"/>
              <a:ext cx="2381827" cy="11594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判断返回值有无</a:t>
              </a:r>
              <a:r>
                <a:rPr lang="en-US" altLang="zh-CN" sz="900" dirty="0">
                  <a:solidFill>
                    <a:schemeClr val="tx1"/>
                  </a:solidFill>
                </a:rPr>
                <a:t>OK</a:t>
              </a:r>
              <a:r>
                <a:rPr lang="zh-CN" altLang="en-US" sz="900" dirty="0">
                  <a:solidFill>
                    <a:schemeClr val="tx1"/>
                  </a:solidFill>
                </a:rPr>
                <a:t>：截取字符串利用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strstr</a:t>
              </a:r>
              <a:r>
                <a:rPr lang="en-US" altLang="zh-CN" sz="900" dirty="0">
                  <a:solidFill>
                    <a:schemeClr val="tx1"/>
                  </a:solidFill>
                </a:rPr>
                <a:t>()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357" y="1988771"/>
              <a:ext cx="1928777" cy="91616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48218" y="2961331"/>
            <a:ext cx="2655614" cy="1230237"/>
            <a:chOff x="2780482" y="2501007"/>
            <a:chExt cx="2655614" cy="1230237"/>
          </a:xfrm>
        </p:grpSpPr>
        <p:sp>
          <p:nvSpPr>
            <p:cNvPr id="10" name="矩形 9"/>
            <p:cNvSpPr/>
            <p:nvPr/>
          </p:nvSpPr>
          <p:spPr>
            <a:xfrm>
              <a:off x="2780482" y="2501007"/>
              <a:ext cx="2655614" cy="123023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判断返回值有无</a:t>
              </a:r>
              <a:r>
                <a:rPr lang="en-US" altLang="zh-CN" sz="900" dirty="0">
                  <a:solidFill>
                    <a:schemeClr val="tx1"/>
                  </a:solidFill>
                </a:rPr>
                <a:t>ERROR</a:t>
              </a:r>
              <a:r>
                <a:rPr lang="zh-CN" altLang="en-US" sz="900" dirty="0">
                  <a:solidFill>
                    <a:schemeClr val="tx1"/>
                  </a:solidFill>
                </a:rPr>
                <a:t>：截取字符串利用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strstr</a:t>
              </a:r>
              <a:r>
                <a:rPr lang="en-US" altLang="zh-CN" sz="900" dirty="0">
                  <a:solidFill>
                    <a:schemeClr val="tx1"/>
                  </a:solidFill>
                </a:rPr>
                <a:t>()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27475" y="2721306"/>
              <a:ext cx="2101615" cy="1000769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526307" y="4997983"/>
            <a:ext cx="1494157" cy="962972"/>
            <a:chOff x="3694568" y="5620379"/>
            <a:chExt cx="1494157" cy="962972"/>
          </a:xfrm>
        </p:grpSpPr>
        <p:sp>
          <p:nvSpPr>
            <p:cNvPr id="67" name="矩形 66"/>
            <p:cNvSpPr/>
            <p:nvPr/>
          </p:nvSpPr>
          <p:spPr>
            <a:xfrm>
              <a:off x="3694568" y="5620379"/>
              <a:ext cx="1494157" cy="9629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设备结构体初始化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33951" y="5823405"/>
              <a:ext cx="1394783" cy="702971"/>
            </a:xfrm>
            <a:prstGeom prst="rect">
              <a:avLst/>
            </a:prstGeom>
          </p:spPr>
        </p:pic>
      </p:grpSp>
      <p:grpSp>
        <p:nvGrpSpPr>
          <p:cNvPr id="77" name="组合 76"/>
          <p:cNvGrpSpPr/>
          <p:nvPr/>
        </p:nvGrpSpPr>
        <p:grpSpPr>
          <a:xfrm>
            <a:off x="2062912" y="4311845"/>
            <a:ext cx="1914472" cy="674495"/>
            <a:chOff x="6353030" y="4997983"/>
            <a:chExt cx="1914472" cy="674495"/>
          </a:xfrm>
        </p:grpSpPr>
        <p:sp>
          <p:nvSpPr>
            <p:cNvPr id="75" name="矩形 74"/>
            <p:cNvSpPr/>
            <p:nvPr/>
          </p:nvSpPr>
          <p:spPr>
            <a:xfrm>
              <a:off x="6353030" y="4997983"/>
              <a:ext cx="1914472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设备函数：</a:t>
              </a:r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0994" y="5201009"/>
              <a:ext cx="1886507" cy="452762"/>
            </a:xfrm>
            <a:prstGeom prst="rect">
              <a:avLst/>
            </a:prstGeom>
          </p:spPr>
        </p:pic>
      </p:grpSp>
      <p:cxnSp>
        <p:nvCxnSpPr>
          <p:cNvPr id="81" name="连接符: 曲线 80"/>
          <p:cNvCxnSpPr>
            <a:stCxn id="66" idx="2"/>
          </p:cNvCxnSpPr>
          <p:nvPr/>
        </p:nvCxnSpPr>
        <p:spPr>
          <a:xfrm rot="16200000" flipH="1">
            <a:off x="776984" y="2163178"/>
            <a:ext cx="2784231" cy="173005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2626180" y="3515007"/>
            <a:ext cx="2232248" cy="11769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main</a:t>
            </a:r>
            <a:r>
              <a:rPr lang="zh-CN" altLang="en-US" sz="900" dirty="0">
                <a:solidFill>
                  <a:schemeClr val="tx1"/>
                </a:solidFill>
              </a:rPr>
              <a:t>函数中：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使能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中断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使能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</a:t>
            </a:r>
          </a:p>
        </p:txBody>
      </p:sp>
      <p:sp>
        <p:nvSpPr>
          <p:cNvPr id="4" name="矩形 3"/>
          <p:cNvSpPr/>
          <p:nvPr/>
        </p:nvSpPr>
        <p:spPr>
          <a:xfrm>
            <a:off x="5261912" y="116632"/>
            <a:ext cx="3710912" cy="3600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设备文件中：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获取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UART3</a:t>
            </a:r>
            <a:r>
              <a:rPr lang="zh-CN" altLang="en-US" sz="900" dirty="0">
                <a:solidFill>
                  <a:schemeClr val="tx1"/>
                </a:solidFill>
              </a:rPr>
              <a:t>的初始化以及使能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中断都在</a:t>
            </a:r>
            <a:r>
              <a:rPr lang="en-US" altLang="zh-CN" sz="900" dirty="0">
                <a:solidFill>
                  <a:schemeClr val="tx1"/>
                </a:solidFill>
              </a:rPr>
              <a:t>main</a:t>
            </a:r>
            <a:r>
              <a:rPr lang="zh-CN" altLang="en-US" sz="900" dirty="0">
                <a:solidFill>
                  <a:schemeClr val="tx1"/>
                </a:solidFill>
              </a:rPr>
              <a:t>函数中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</a:t>
            </a:r>
            <a:r>
              <a:rPr lang="zh-CN" altLang="en-US" sz="900" dirty="0">
                <a:solidFill>
                  <a:schemeClr val="tx1"/>
                </a:solidFill>
              </a:rPr>
              <a:t>只需要初始化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的环形缓冲区即可。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的环形缓冲区写入数据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读出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92" y="476672"/>
            <a:ext cx="2628599" cy="25922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中断服务函数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</a:t>
            </a:r>
            <a:r>
              <a:rPr lang="zh-CN" altLang="en-US" sz="900" dirty="0">
                <a:solidFill>
                  <a:schemeClr val="tx1"/>
                </a:solidFill>
              </a:rPr>
              <a:t>获取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的环形缓冲区写入数据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74" y="3498651"/>
            <a:ext cx="2232248" cy="1180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定义了环形缓冲区结构体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定义了向环形缓冲区写入数据的函数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定义了从环形缓冲区读出数据的函数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63833" y="495425"/>
            <a:ext cx="2016224" cy="1092449"/>
            <a:chOff x="5364088" y="5216870"/>
            <a:chExt cx="2016224" cy="1092449"/>
          </a:xfrm>
        </p:grpSpPr>
        <p:sp>
          <p:nvSpPr>
            <p:cNvPr id="30" name="矩形 29"/>
            <p:cNvSpPr/>
            <p:nvPr/>
          </p:nvSpPr>
          <p:spPr>
            <a:xfrm>
              <a:off x="5364088" y="5216870"/>
              <a:ext cx="2016224" cy="109244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发送数据的函数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5435230"/>
              <a:ext cx="1872208" cy="865306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3078968" y="29664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193" y="26765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874" y="331944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ring_buffer.h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" y="1246277"/>
            <a:ext cx="2513955" cy="17192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网络子系统：</a:t>
            </a:r>
            <a:endParaRPr lang="en-US" altLang="zh-CN" sz="900" dirty="0"/>
          </a:p>
          <a:p>
            <a:r>
              <a:rPr lang="en-US" altLang="zh-CN" sz="900" dirty="0"/>
              <a:t>part2</a:t>
            </a:r>
          </a:p>
          <a:p>
            <a:r>
              <a:rPr lang="zh-CN" altLang="en-US" sz="900" dirty="0"/>
              <a:t>作为网络输入</a:t>
            </a:r>
            <a:r>
              <a:rPr lang="en-US" altLang="zh-CN" sz="900" dirty="0"/>
              <a:t>(</a:t>
            </a:r>
            <a:r>
              <a:rPr lang="zh-CN" altLang="en-US" sz="900" dirty="0"/>
              <a:t>输入子系统的一部分</a:t>
            </a:r>
            <a:r>
              <a:rPr lang="en-US" altLang="zh-CN" sz="900" dirty="0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52831"/>
            <a:ext cx="656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之前，我们在</a:t>
            </a:r>
            <a:r>
              <a:rPr lang="en-US" altLang="zh-CN" sz="900" dirty="0">
                <a:solidFill>
                  <a:srgbClr val="FF0000"/>
                </a:solidFill>
              </a:rPr>
              <a:t>UART3</a:t>
            </a:r>
            <a:r>
              <a:rPr lang="zh-CN" altLang="en-US" sz="900" dirty="0">
                <a:solidFill>
                  <a:srgbClr val="FF0000"/>
                </a:solidFill>
              </a:rPr>
              <a:t>的环形缓冲区接收完</a:t>
            </a:r>
            <a:r>
              <a:rPr lang="en-US" altLang="zh-CN" sz="900" dirty="0">
                <a:solidFill>
                  <a:srgbClr val="FF0000"/>
                </a:solidFill>
              </a:rPr>
              <a:t>ESP8266</a:t>
            </a:r>
            <a:r>
              <a:rPr lang="zh-CN" altLang="en-US" sz="900" dirty="0">
                <a:solidFill>
                  <a:srgbClr val="FF0000"/>
                </a:solidFill>
              </a:rPr>
              <a:t>返回的数据后（</a:t>
            </a:r>
            <a:r>
              <a:rPr lang="en-US" altLang="zh-CN" sz="900" dirty="0">
                <a:solidFill>
                  <a:srgbClr val="FF0000"/>
                </a:solidFill>
              </a:rPr>
              <a:t>ESP8266Recv</a:t>
            </a:r>
            <a:r>
              <a:rPr lang="zh-CN" altLang="en-US" sz="900" dirty="0">
                <a:solidFill>
                  <a:srgbClr val="FF0000"/>
                </a:solidFill>
              </a:rPr>
              <a:t>函数），只是通过</a:t>
            </a:r>
            <a:r>
              <a:rPr lang="en-US" altLang="zh-CN" sz="900" dirty="0">
                <a:solidFill>
                  <a:srgbClr val="FF0000"/>
                </a:solidFill>
              </a:rPr>
              <a:t>UART1</a:t>
            </a:r>
            <a:r>
              <a:rPr lang="zh-CN" altLang="en-US" sz="900" dirty="0">
                <a:solidFill>
                  <a:srgbClr val="FF0000"/>
                </a:solidFill>
              </a:rPr>
              <a:t>打印到串口助手。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而为了要作为网络输入，放入输入子系统，我们需要把解析的数据转变为</a:t>
            </a:r>
            <a:r>
              <a:rPr lang="en-US" altLang="zh-CN" sz="900" dirty="0" err="1">
                <a:solidFill>
                  <a:srgbClr val="FF0000"/>
                </a:solidFill>
              </a:rPr>
              <a:t>InputEvent</a:t>
            </a:r>
            <a:r>
              <a:rPr lang="zh-CN" altLang="en-US" sz="900" dirty="0">
                <a:solidFill>
                  <a:srgbClr val="FF0000"/>
                </a:solidFill>
              </a:rPr>
              <a:t>结构体，放入输入子系统的环形缓冲区中</a:t>
            </a:r>
            <a:endParaRPr lang="en-US" altLang="zh-CN" sz="900" dirty="0">
              <a:solidFill>
                <a:srgbClr val="FF0000"/>
              </a:solidFill>
            </a:endParaRPr>
          </a:p>
          <a:p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右侧为原来</a:t>
            </a:r>
            <a:r>
              <a:rPr lang="en-US" altLang="zh-CN" sz="900" dirty="0" err="1">
                <a:solidFill>
                  <a:srgbClr val="FF0000"/>
                </a:solidFill>
              </a:rPr>
              <a:t>unitest</a:t>
            </a:r>
            <a:r>
              <a:rPr lang="zh-CN" altLang="en-US" sz="900" dirty="0">
                <a:solidFill>
                  <a:srgbClr val="FF0000"/>
                </a:solidFill>
              </a:rPr>
              <a:t>中的代码，我们需要一直循环判断网络设备有没有收到数据，但这样会导致按键输入等不能及时响应。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14" y="52215"/>
            <a:ext cx="2039247" cy="107252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3528" y="837661"/>
            <a:ext cx="8706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代码更新思路：像按键一样，每产生一次中断，就创建一个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，放入输入子系统的环形缓冲区中。</a:t>
            </a:r>
            <a:endParaRPr lang="en-US" altLang="zh-CN" sz="900" dirty="0"/>
          </a:p>
          <a:p>
            <a:r>
              <a:rPr lang="zh-CN" altLang="en-US" sz="900" dirty="0"/>
              <a:t>对于网络输入，和之前一样，</a:t>
            </a:r>
            <a:r>
              <a:rPr lang="en-US" altLang="zh-CN" sz="900" dirty="0"/>
              <a:t>USART3</a:t>
            </a:r>
            <a:r>
              <a:rPr lang="zh-CN" altLang="en-US" sz="900" dirty="0"/>
              <a:t>每产生一次中断，写入一个字节到</a:t>
            </a:r>
            <a:r>
              <a:rPr lang="en-US" altLang="zh-CN" sz="900" dirty="0"/>
              <a:t>USART3</a:t>
            </a:r>
            <a:r>
              <a:rPr lang="zh-CN" altLang="en-US" sz="900" dirty="0"/>
              <a:t>的环形缓冲区，我们接着要仿照</a:t>
            </a:r>
            <a:r>
              <a:rPr lang="en-US" altLang="zh-CN" sz="900" dirty="0" err="1"/>
              <a:t>ATDataRecv</a:t>
            </a:r>
            <a:r>
              <a:rPr lang="zh-CN" altLang="en-US" sz="900" dirty="0"/>
              <a:t>函数，解析</a:t>
            </a:r>
            <a:r>
              <a:rPr lang="en-US" altLang="zh-CN" sz="900" dirty="0"/>
              <a:t>UART3</a:t>
            </a:r>
            <a:r>
              <a:rPr lang="zh-CN" altLang="en-US" sz="900" dirty="0"/>
              <a:t>的环形缓冲区的数据。</a:t>
            </a:r>
            <a:endParaRPr lang="en-US" altLang="zh-CN" sz="900" dirty="0"/>
          </a:p>
          <a:p>
            <a:r>
              <a:rPr lang="zh-CN" altLang="en-US" sz="900" dirty="0"/>
              <a:t>比如收到</a:t>
            </a:r>
            <a:r>
              <a:rPr lang="en-US" altLang="zh-CN" sz="900" dirty="0"/>
              <a:t>+IPD, n: </a:t>
            </a:r>
            <a:r>
              <a:rPr lang="en-US" altLang="zh-CN" sz="900" dirty="0" err="1"/>
              <a:t>xxxx</a:t>
            </a:r>
            <a:r>
              <a:rPr lang="zh-CN" altLang="en-US" sz="900" dirty="0"/>
              <a:t>，我们要解析出</a:t>
            </a:r>
            <a:r>
              <a:rPr lang="en-US" altLang="zh-CN" sz="900" dirty="0" err="1"/>
              <a:t>xxxx</a:t>
            </a:r>
            <a:r>
              <a:rPr lang="zh-CN" altLang="en-US" sz="900" dirty="0"/>
              <a:t>，并把它转变为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结构体，放入输入子系统的环形缓冲区。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8317" y="1608110"/>
            <a:ext cx="2400804" cy="2809105"/>
            <a:chOff x="179512" y="1483991"/>
            <a:chExt cx="2400804" cy="2809105"/>
          </a:xfrm>
        </p:grpSpPr>
        <p:sp>
          <p:nvSpPr>
            <p:cNvPr id="4" name="矩形 3"/>
            <p:cNvSpPr/>
            <p:nvPr/>
          </p:nvSpPr>
          <p:spPr>
            <a:xfrm>
              <a:off x="179512" y="1483991"/>
              <a:ext cx="2400804" cy="28091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rgbClr val="FF0000"/>
                  </a:solidFill>
                </a:rPr>
                <a:t>driver_usart.c</a:t>
              </a:r>
              <a:r>
                <a:rPr lang="zh-CN" altLang="en-US" sz="900" dirty="0">
                  <a:solidFill>
                    <a:srgbClr val="FF0000"/>
                  </a:solidFill>
                </a:rPr>
                <a:t>更新</a:t>
              </a:r>
              <a:r>
                <a:rPr lang="en-US" altLang="zh-CN" sz="900" dirty="0">
                  <a:solidFill>
                    <a:srgbClr val="FF0000"/>
                  </a:solidFill>
                </a:rPr>
                <a:t>UART3</a:t>
              </a:r>
              <a:r>
                <a:rPr lang="zh-CN" altLang="en-US" sz="900" dirty="0">
                  <a:solidFill>
                    <a:srgbClr val="FF0000"/>
                  </a:solidFill>
                </a:rPr>
                <a:t>中断服务函数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chemeClr val="tx1"/>
                  </a:solidFill>
                </a:rPr>
                <a:t>向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的环形缓冲区写入数据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rgbClr val="FF0000"/>
                  </a:solidFill>
                </a:rPr>
                <a:t>调用网络输入解析处理函数：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rgbClr val="FF0000"/>
                  </a:solidFill>
                </a:rPr>
                <a:t>    </a:t>
              </a:r>
              <a:r>
                <a:rPr lang="en-US" altLang="zh-CN" sz="900" dirty="0" err="1">
                  <a:solidFill>
                    <a:srgbClr val="FF0000"/>
                  </a:solidFill>
                </a:rPr>
                <a:t>g_fNetInputProcessCallback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}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516" y="2492896"/>
              <a:ext cx="2328796" cy="1779618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8317" y="141766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6270" y="175462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86270" y="1956497"/>
            <a:ext cx="1887958" cy="842970"/>
            <a:chOff x="3059832" y="2109833"/>
            <a:chExt cx="1887958" cy="842970"/>
          </a:xfrm>
        </p:grpSpPr>
        <p:sp>
          <p:nvSpPr>
            <p:cNvPr id="20" name="矩形 19"/>
            <p:cNvSpPr/>
            <p:nvPr/>
          </p:nvSpPr>
          <p:spPr>
            <a:xfrm>
              <a:off x="3059832" y="2109833"/>
              <a:ext cx="1887958" cy="84297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初始化网络输入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7979" y="2290400"/>
              <a:ext cx="1819811" cy="628796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2544312" y="1343498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对于网络输入，他也是一种输入，和</a:t>
            </a:r>
            <a:r>
              <a:rPr lang="en-US" altLang="zh-CN" sz="900" dirty="0" err="1">
                <a:solidFill>
                  <a:srgbClr val="FF0000"/>
                </a:solidFill>
              </a:rPr>
              <a:t>gpio_input</a:t>
            </a:r>
            <a:r>
              <a:rPr lang="zh-CN" altLang="en-US" sz="900" dirty="0">
                <a:solidFill>
                  <a:srgbClr val="FF0000"/>
                </a:solidFill>
              </a:rPr>
              <a:t>一样在输入子系统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145170" y="1608110"/>
            <a:ext cx="3762095" cy="1186385"/>
            <a:chOff x="2682113" y="3140616"/>
            <a:chExt cx="3762095" cy="1186385"/>
          </a:xfrm>
        </p:grpSpPr>
        <p:sp>
          <p:nvSpPr>
            <p:cNvPr id="25" name="矩形 24"/>
            <p:cNvSpPr/>
            <p:nvPr/>
          </p:nvSpPr>
          <p:spPr>
            <a:xfrm>
              <a:off x="2682113" y="3140616"/>
              <a:ext cx="3762095" cy="11863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网络输入设备初始化函数：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不需要做任何事情，因为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的初始化已经在网络子系统中完成了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996" y="3484031"/>
              <a:ext cx="3702327" cy="84297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851920" y="2839827"/>
            <a:ext cx="4927900" cy="3965342"/>
            <a:chOff x="2515126" y="2839827"/>
            <a:chExt cx="4927900" cy="3965342"/>
          </a:xfrm>
        </p:grpSpPr>
        <p:sp>
          <p:nvSpPr>
            <p:cNvPr id="35" name="矩形 34"/>
            <p:cNvSpPr/>
            <p:nvPr/>
          </p:nvSpPr>
          <p:spPr>
            <a:xfrm>
              <a:off x="2515126" y="2839827"/>
              <a:ext cx="4927900" cy="39653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关键是定义一个函数，用于把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返回来的消息解析，并封装成一个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结构体。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思路和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ATCommandRecv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函数相同，只不过最后要实现一个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结构体，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并且放入输入子系统的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6823" y="3356991"/>
              <a:ext cx="2503963" cy="33458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0805" y="3446798"/>
              <a:ext cx="2312220" cy="2282481"/>
            </a:xfrm>
            <a:prstGeom prst="rect">
              <a:avLst/>
            </a:prstGeom>
          </p:spPr>
        </p:pic>
      </p:grpSp>
      <p:cxnSp>
        <p:nvCxnSpPr>
          <p:cNvPr id="45" name="直接箭头连接符 44"/>
          <p:cNvCxnSpPr>
            <a:stCxn id="35" idx="1"/>
          </p:cNvCxnSpPr>
          <p:nvPr/>
        </p:nvCxnSpPr>
        <p:spPr>
          <a:xfrm flipH="1" flipV="1">
            <a:off x="2443117" y="4005064"/>
            <a:ext cx="1408803" cy="8174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41187" y="4382673"/>
            <a:ext cx="3385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每当</a:t>
            </a:r>
            <a:r>
              <a:rPr lang="en-US" altLang="zh-CN" sz="800" dirty="0">
                <a:solidFill>
                  <a:srgbClr val="FF0000"/>
                </a:solidFill>
              </a:rPr>
              <a:t>ESP8266</a:t>
            </a:r>
            <a:r>
              <a:rPr lang="zh-CN" altLang="en-US" sz="800" dirty="0">
                <a:solidFill>
                  <a:srgbClr val="FF0000"/>
                </a:solidFill>
              </a:rPr>
              <a:t>向</a:t>
            </a:r>
            <a:r>
              <a:rPr lang="en-US" altLang="zh-CN" sz="800" dirty="0">
                <a:solidFill>
                  <a:srgbClr val="FF0000"/>
                </a:solidFill>
              </a:rPr>
              <a:t>UART3</a:t>
            </a:r>
            <a:r>
              <a:rPr lang="zh-CN" altLang="en-US" sz="800" dirty="0">
                <a:solidFill>
                  <a:srgbClr val="FF0000"/>
                </a:solidFill>
              </a:rPr>
              <a:t>的环形缓冲区写入一个字节的数据之后，都会有另一个函数</a:t>
            </a:r>
            <a:r>
              <a:rPr lang="en-US" altLang="zh-CN" sz="800" dirty="0">
                <a:solidFill>
                  <a:srgbClr val="FF0000"/>
                </a:solidFill>
              </a:rPr>
              <a:t>(ESP8266DataProcessCallback)</a:t>
            </a:r>
            <a:r>
              <a:rPr lang="zh-CN" altLang="en-US" sz="800" dirty="0">
                <a:solidFill>
                  <a:srgbClr val="FF0000"/>
                </a:solidFill>
              </a:rPr>
              <a:t>负责同时把这个数据写入另一个</a:t>
            </a:r>
            <a:r>
              <a:rPr lang="en-US" altLang="zh-CN" sz="800" dirty="0">
                <a:solidFill>
                  <a:srgbClr val="FF0000"/>
                </a:solidFill>
              </a:rPr>
              <a:t>buffer</a:t>
            </a:r>
            <a:r>
              <a:rPr lang="zh-CN" altLang="en-US" sz="800" dirty="0">
                <a:solidFill>
                  <a:srgbClr val="FF0000"/>
                </a:solidFill>
              </a:rPr>
              <a:t>，并判断数据的内容，解析出得到的数据。</a:t>
            </a:r>
            <a:endParaRPr lang="en-US" altLang="zh-CN" sz="800" dirty="0">
              <a:solidFill>
                <a:srgbClr val="FF0000"/>
              </a:solidFill>
            </a:endParaRPr>
          </a:p>
          <a:p>
            <a:endParaRPr lang="en-US" altLang="zh-CN" sz="800" dirty="0">
              <a:solidFill>
                <a:srgbClr val="FF0000"/>
              </a:solidFill>
            </a:endParaRPr>
          </a:p>
          <a:p>
            <a:r>
              <a:rPr lang="zh-CN" altLang="en-US" sz="800" dirty="0">
                <a:solidFill>
                  <a:srgbClr val="FF0000"/>
                </a:solidFill>
              </a:rPr>
              <a:t>解析出得到的数据之后，在这个函数中会初始化一个</a:t>
            </a:r>
            <a:r>
              <a:rPr lang="en-US" altLang="zh-CN" sz="800" dirty="0" err="1">
                <a:solidFill>
                  <a:srgbClr val="FF0000"/>
                </a:solidFill>
              </a:rPr>
              <a:t>InputEvent</a:t>
            </a:r>
            <a:r>
              <a:rPr lang="zh-CN" altLang="en-US" sz="800" dirty="0">
                <a:solidFill>
                  <a:srgbClr val="FF0000"/>
                </a:solidFill>
              </a:rPr>
              <a:t>，并使用</a:t>
            </a:r>
            <a:r>
              <a:rPr lang="en-US" altLang="zh-CN" sz="800" dirty="0" err="1">
                <a:solidFill>
                  <a:srgbClr val="FF0000"/>
                </a:solidFill>
              </a:rPr>
              <a:t>PutInputBuffer</a:t>
            </a:r>
            <a:r>
              <a:rPr lang="en-US" altLang="zh-CN" sz="800" dirty="0">
                <a:solidFill>
                  <a:srgbClr val="FF0000"/>
                </a:solidFill>
              </a:rPr>
              <a:t>()</a:t>
            </a:r>
            <a:r>
              <a:rPr lang="zh-CN" altLang="en-US" sz="800" dirty="0">
                <a:solidFill>
                  <a:srgbClr val="FF0000"/>
                </a:solidFill>
              </a:rPr>
              <a:t>函数，把这个</a:t>
            </a:r>
            <a:r>
              <a:rPr lang="en-US" altLang="zh-CN" sz="800" dirty="0" err="1">
                <a:solidFill>
                  <a:srgbClr val="FF0000"/>
                </a:solidFill>
              </a:rPr>
              <a:t>InputEvent</a:t>
            </a:r>
            <a:r>
              <a:rPr lang="zh-CN" altLang="en-US" sz="800" dirty="0">
                <a:solidFill>
                  <a:srgbClr val="FF0000"/>
                </a:solidFill>
              </a:rPr>
              <a:t>放入输入子系统的环形缓冲区。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872060" y="3195448"/>
            <a:ext cx="704083" cy="1042433"/>
            <a:chOff x="2727436" y="2880896"/>
            <a:chExt cx="704083" cy="1042433"/>
          </a:xfrm>
        </p:grpSpPr>
        <p:sp>
          <p:nvSpPr>
            <p:cNvPr id="48" name="文本框 47"/>
            <p:cNvSpPr txBox="1"/>
            <p:nvPr/>
          </p:nvSpPr>
          <p:spPr>
            <a:xfrm>
              <a:off x="2727436" y="2880896"/>
              <a:ext cx="6848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+</a:t>
              </a:r>
              <a:r>
                <a:rPr lang="en-US" altLang="zh-CN" sz="800" dirty="0" err="1"/>
                <a:t>IPD,n:xxx</a:t>
              </a:r>
              <a:endParaRPr lang="en-US" altLang="zh-CN" sz="8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07001" y="3308863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xxx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32289" y="3707885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/>
                <a:t>InputEvent</a:t>
              </a:r>
              <a:endParaRPr lang="en-US" altLang="zh-CN" sz="800" dirty="0"/>
            </a:p>
          </p:txBody>
        </p:sp>
        <p:cxnSp>
          <p:nvCxnSpPr>
            <p:cNvPr id="52" name="直接箭头连接符 51"/>
            <p:cNvCxnSpPr>
              <a:stCxn id="48" idx="2"/>
              <a:endCxn id="49" idx="0"/>
            </p:cNvCxnSpPr>
            <p:nvPr/>
          </p:nvCxnSpPr>
          <p:spPr>
            <a:xfrm>
              <a:off x="3069838" y="3096340"/>
              <a:ext cx="6440" cy="21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2"/>
              <a:endCxn id="50" idx="0"/>
            </p:cNvCxnSpPr>
            <p:nvPr/>
          </p:nvCxnSpPr>
          <p:spPr>
            <a:xfrm>
              <a:off x="3076278" y="3524307"/>
              <a:ext cx="5626" cy="18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114321" y="6450144"/>
            <a:ext cx="3248992" cy="3061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测试代码：</a:t>
            </a:r>
            <a:r>
              <a:rPr lang="en-US" altLang="zh-CN" sz="900" dirty="0">
                <a:solidFill>
                  <a:schemeClr val="tx1"/>
                </a:solidFill>
              </a:rPr>
              <a:t>net_test2.c</a:t>
            </a:r>
          </a:p>
          <a:p>
            <a:r>
              <a:rPr lang="en-US" altLang="zh-CN" sz="900" dirty="0"/>
              <a:t>ad</a:t>
            </a:r>
            <a:endParaRPr lang="zh-CN" altLang="en-US" sz="9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99381" y="5357106"/>
            <a:ext cx="2188925" cy="815105"/>
            <a:chOff x="150827" y="5347185"/>
            <a:chExt cx="2188925" cy="815105"/>
          </a:xfrm>
        </p:grpSpPr>
        <p:sp>
          <p:nvSpPr>
            <p:cNvPr id="67" name="矩形 66"/>
            <p:cNvSpPr/>
            <p:nvPr/>
          </p:nvSpPr>
          <p:spPr>
            <a:xfrm>
              <a:off x="150827" y="5347185"/>
              <a:ext cx="2188925" cy="8151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添加网络输入设备到输入设备链表函数：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680" y="5548324"/>
              <a:ext cx="1997513" cy="515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业务控制系统</a:t>
            </a:r>
            <a:endParaRPr lang="en-US" altLang="zh-CN" sz="9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35"/>
            <a:ext cx="2880320" cy="222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59832" y="8890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message.c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78092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smarthome.c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02CA2D-8656-5071-F1E8-D4F022FE0A0B}"/>
              </a:ext>
            </a:extLst>
          </p:cNvPr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按键消抖</a:t>
            </a:r>
            <a:endParaRPr lang="en-US" altLang="zh-CN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C1B4A-2E58-97A8-3F82-BA1BD55D2D82}"/>
              </a:ext>
            </a:extLst>
          </p:cNvPr>
          <p:cNvSpPr txBox="1"/>
          <p:nvPr/>
        </p:nvSpPr>
        <p:spPr>
          <a:xfrm>
            <a:off x="971600" y="20026"/>
            <a:ext cx="6420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两个按键分别对应两个定时器，当按键按下产生外部中断时，启动定时器。</a:t>
            </a:r>
            <a:endParaRPr lang="en-US" altLang="zh-CN" sz="1000" dirty="0"/>
          </a:p>
          <a:p>
            <a:r>
              <a:rPr lang="zh-CN" altLang="en-US" sz="1000" dirty="0"/>
              <a:t>按下期间，如果有上升沿</a:t>
            </a:r>
            <a:r>
              <a:rPr lang="en-US" altLang="zh-CN" sz="1000" dirty="0"/>
              <a:t>/</a:t>
            </a:r>
            <a:r>
              <a:rPr lang="zh-CN" altLang="en-US" sz="1000" dirty="0"/>
              <a:t>下降沿跳变，则复位，继续重头及时</a:t>
            </a:r>
            <a:r>
              <a:rPr lang="en-US" altLang="zh-CN" sz="1000" dirty="0"/>
              <a:t>20ms</a:t>
            </a:r>
          </a:p>
          <a:p>
            <a:r>
              <a:rPr lang="zh-CN" altLang="en-US" sz="1000" dirty="0"/>
              <a:t>如果定时器可以减到</a:t>
            </a:r>
            <a:r>
              <a:rPr lang="en-US" altLang="zh-CN" sz="1000" dirty="0"/>
              <a:t>0</a:t>
            </a:r>
            <a:r>
              <a:rPr lang="zh-CN" altLang="en-US" sz="1000" dirty="0"/>
              <a:t>，说明电压平稳，此时定时器产生中断，定时器的中断函数中把按键事件放入环形缓冲区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B7022D-BA71-E429-BEE4-6460D018015B}"/>
              </a:ext>
            </a:extLst>
          </p:cNvPr>
          <p:cNvSpPr/>
          <p:nvPr/>
        </p:nvSpPr>
        <p:spPr>
          <a:xfrm>
            <a:off x="131589" y="68335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driver_key.c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CF4D68-A99F-4BDA-0BAC-545D0F49BE12}"/>
              </a:ext>
            </a:extLst>
          </p:cNvPr>
          <p:cNvGrpSpPr/>
          <p:nvPr/>
        </p:nvGrpSpPr>
        <p:grpSpPr>
          <a:xfrm>
            <a:off x="125492" y="862554"/>
            <a:ext cx="2711442" cy="1799695"/>
            <a:chOff x="103985" y="1519972"/>
            <a:chExt cx="2711442" cy="17996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F96B4A-2152-8190-3D52-92D224BBEC1A}"/>
                </a:ext>
              </a:extLst>
            </p:cNvPr>
            <p:cNvSpPr/>
            <p:nvPr/>
          </p:nvSpPr>
          <p:spPr>
            <a:xfrm>
              <a:off x="103985" y="1519972"/>
              <a:ext cx="2711442" cy="17996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重新按键中断回调函数：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D7E2559-52AC-FC24-A91A-20222C90CB4D}"/>
                </a:ext>
              </a:extLst>
            </p:cNvPr>
            <p:cNvGrpSpPr/>
            <p:nvPr/>
          </p:nvGrpSpPr>
          <p:grpSpPr>
            <a:xfrm>
              <a:off x="146810" y="1699176"/>
              <a:ext cx="2668616" cy="1620491"/>
              <a:chOff x="146810" y="1699176"/>
              <a:chExt cx="2668616" cy="162049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C608C21-E2A6-5A0C-4880-0BB2D9A44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512" y="1699176"/>
                <a:ext cx="2635914" cy="44320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C355F4E-8A2C-EB40-7769-244AA4830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10" y="2142383"/>
                <a:ext cx="2187424" cy="1177284"/>
              </a:xfrm>
              <a:prstGeom prst="rect">
                <a:avLst/>
              </a:prstGeom>
            </p:spPr>
          </p:pic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AF9493F-BE4C-1620-2814-503375026820}"/>
              </a:ext>
            </a:extLst>
          </p:cNvPr>
          <p:cNvSpPr/>
          <p:nvPr/>
        </p:nvSpPr>
        <p:spPr>
          <a:xfrm>
            <a:off x="3468919" y="68298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B7C9E0E-538E-D6FC-7CBA-1D654ED9F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" y="3153194"/>
            <a:ext cx="2962502" cy="166377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0BDAFC2-8DFC-F1BB-91D0-AAC557C23A6E}"/>
              </a:ext>
            </a:extLst>
          </p:cNvPr>
          <p:cNvSpPr/>
          <p:nvPr/>
        </p:nvSpPr>
        <p:spPr>
          <a:xfrm>
            <a:off x="189425" y="2973991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022942E-7FD8-D5BA-6DDB-21ABF17A622C}"/>
              </a:ext>
            </a:extLst>
          </p:cNvPr>
          <p:cNvGrpSpPr/>
          <p:nvPr/>
        </p:nvGrpSpPr>
        <p:grpSpPr>
          <a:xfrm>
            <a:off x="3468919" y="866460"/>
            <a:ext cx="3337330" cy="5730892"/>
            <a:chOff x="3468919" y="866460"/>
            <a:chExt cx="3337330" cy="57308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292B87-D320-9BF2-7A56-EFA412035BE8}"/>
                </a:ext>
              </a:extLst>
            </p:cNvPr>
            <p:cNvSpPr/>
            <p:nvPr/>
          </p:nvSpPr>
          <p:spPr>
            <a:xfrm>
              <a:off x="3491880" y="866460"/>
              <a:ext cx="3314369" cy="57308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作为输入子系统的一部分，我们需要在这里设置定时器的超时时间（两个按键对应两个超时时间）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EACA948-3219-8AAA-0D47-55804EC6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0480" y="1196752"/>
              <a:ext cx="2548788" cy="264212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DF12795-186F-3A26-38D8-CA49F118B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5105" y="4111127"/>
              <a:ext cx="3168352" cy="2431526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F0C315-5283-BB7F-E853-D3C184FFD965}"/>
                </a:ext>
              </a:extLst>
            </p:cNvPr>
            <p:cNvSpPr txBox="1"/>
            <p:nvPr/>
          </p:nvSpPr>
          <p:spPr>
            <a:xfrm>
              <a:off x="3468919" y="3880295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设置定时器超时处理函数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05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9AE97F-0921-85CF-175F-8080C3BF0208}"/>
              </a:ext>
            </a:extLst>
          </p:cNvPr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FreeRTOS</a:t>
            </a:r>
            <a:r>
              <a:rPr lang="zh-CN" altLang="en-US" sz="900" dirty="0"/>
              <a:t>改造输入子系统的环形缓冲区为队列</a:t>
            </a:r>
            <a:endParaRPr lang="en-US" altLang="zh-CN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99A161-D4BA-E43F-600F-79ABDD8ED7EB}"/>
              </a:ext>
            </a:extLst>
          </p:cNvPr>
          <p:cNvSpPr txBox="1"/>
          <p:nvPr/>
        </p:nvSpPr>
        <p:spPr>
          <a:xfrm>
            <a:off x="1979712" y="24619"/>
            <a:ext cx="6673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首先改正</a:t>
            </a:r>
            <a:r>
              <a:rPr lang="en-US" altLang="zh-CN" sz="900" dirty="0" err="1"/>
              <a:t>fputc</a:t>
            </a:r>
            <a:r>
              <a:rPr lang="zh-CN" altLang="en-US" sz="900" dirty="0"/>
              <a:t>函数（</a:t>
            </a:r>
            <a:r>
              <a:rPr lang="en-US" altLang="zh-CN" sz="900" dirty="0"/>
              <a:t>UART1</a:t>
            </a:r>
            <a:r>
              <a:rPr lang="zh-CN" altLang="en-US" sz="900" dirty="0"/>
              <a:t>），我们不再使用中断（</a:t>
            </a:r>
            <a:r>
              <a:rPr lang="en-US" altLang="zh-CN" sz="900" dirty="0" err="1"/>
              <a:t>HAL_UART_Transmit_IT</a:t>
            </a:r>
            <a:r>
              <a:rPr lang="zh-CN" altLang="en-US" sz="900" dirty="0"/>
              <a:t>），而是使用轮询方式（</a:t>
            </a:r>
            <a:r>
              <a:rPr lang="en-US" altLang="zh-CN" sz="900" dirty="0"/>
              <a:t> </a:t>
            </a:r>
            <a:r>
              <a:rPr lang="en-US" altLang="zh-CN" sz="900" dirty="0" err="1"/>
              <a:t>HAL_UART_Transmit</a:t>
            </a:r>
            <a:r>
              <a:rPr lang="en-US" altLang="zh-CN" sz="900" dirty="0"/>
              <a:t> </a:t>
            </a:r>
            <a:r>
              <a:rPr lang="zh-CN" altLang="en-US" sz="900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ABB8D5-9860-2768-984F-51AF5CAA71FA}"/>
              </a:ext>
            </a:extLst>
          </p:cNvPr>
          <p:cNvSpPr txBox="1"/>
          <p:nvPr/>
        </p:nvSpPr>
        <p:spPr>
          <a:xfrm>
            <a:off x="115846" y="657730"/>
            <a:ext cx="6616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由于我们使用了</a:t>
            </a:r>
            <a:r>
              <a:rPr lang="en-US" altLang="zh-CN" sz="900" dirty="0" err="1"/>
              <a:t>FreeRTOS</a:t>
            </a:r>
            <a:r>
              <a:rPr lang="zh-CN" altLang="en-US" sz="900" dirty="0"/>
              <a:t>的队列，对于输入子系统，按键定时器产生中断</a:t>
            </a:r>
            <a:r>
              <a:rPr lang="en-US" altLang="zh-CN" sz="900" dirty="0"/>
              <a:t>/</a:t>
            </a:r>
            <a:r>
              <a:rPr lang="zh-CN" altLang="en-US" sz="900" dirty="0"/>
              <a:t>串口</a:t>
            </a:r>
            <a:r>
              <a:rPr lang="en-US" altLang="zh-CN" sz="900" dirty="0"/>
              <a:t>3</a:t>
            </a:r>
            <a:r>
              <a:rPr lang="zh-CN" altLang="en-US" sz="900" dirty="0"/>
              <a:t>产生中断时，将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写入队列。</a:t>
            </a:r>
            <a:endParaRPr lang="en-US" altLang="zh-CN" sz="900" dirty="0"/>
          </a:p>
          <a:p>
            <a:r>
              <a:rPr lang="zh-CN" altLang="en-US" sz="900" dirty="0"/>
              <a:t>将</a:t>
            </a:r>
            <a:r>
              <a:rPr lang="en-US" altLang="zh-CN" sz="900" dirty="0" err="1"/>
              <a:t>Input_buffer</a:t>
            </a:r>
            <a:r>
              <a:rPr lang="zh-CN" altLang="en-US" sz="900" dirty="0"/>
              <a:t>中的</a:t>
            </a:r>
            <a:r>
              <a:rPr lang="en-US" altLang="zh-CN" sz="900" dirty="0" err="1"/>
              <a:t>PutInputEvent</a:t>
            </a:r>
            <a:r>
              <a:rPr lang="zh-CN" altLang="en-US" sz="900" dirty="0"/>
              <a:t>和</a:t>
            </a:r>
            <a:r>
              <a:rPr lang="en-US" altLang="zh-CN" sz="900" dirty="0" err="1"/>
              <a:t>GetInputEvent</a:t>
            </a:r>
            <a:r>
              <a:rPr lang="zh-CN" altLang="en-US" sz="900" dirty="0"/>
              <a:t>函数都改为带中断的写入</a:t>
            </a:r>
            <a:r>
              <a:rPr lang="en-US" altLang="zh-CN" sz="900" dirty="0"/>
              <a:t>&amp;</a:t>
            </a:r>
            <a:r>
              <a:rPr lang="zh-CN" altLang="en-US" sz="900" dirty="0"/>
              <a:t>读取队列函数。并且定义一个全局的队列，把之前定义的全局的环形缓冲区去掉，加上一个创建队列的函数</a:t>
            </a:r>
            <a:r>
              <a:rPr lang="en-US" altLang="zh-CN" sz="900" dirty="0" err="1"/>
              <a:t>InitInputQueue</a:t>
            </a:r>
            <a:r>
              <a:rPr lang="zh-CN" altLang="en-US" sz="900" dirty="0"/>
              <a:t>。</a:t>
            </a:r>
            <a:endParaRPr lang="en-US" altLang="zh-CN" sz="9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7CF01E-0F31-AC79-BEB3-0BCC792F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1" y="3216437"/>
            <a:ext cx="4468165" cy="361639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07F7CC-646D-E7D4-A4E7-5DCEDE78D689}"/>
              </a:ext>
            </a:extLst>
          </p:cNvPr>
          <p:cNvGrpSpPr/>
          <p:nvPr/>
        </p:nvGrpSpPr>
        <p:grpSpPr>
          <a:xfrm>
            <a:off x="5016826" y="1344765"/>
            <a:ext cx="4166525" cy="3883786"/>
            <a:chOff x="4107908" y="625334"/>
            <a:chExt cx="4166525" cy="38837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42CF53-B95B-2A09-A7A6-BA0A9DAF79C4}"/>
                </a:ext>
              </a:extLst>
            </p:cNvPr>
            <p:cNvSpPr/>
            <p:nvPr/>
          </p:nvSpPr>
          <p:spPr>
            <a:xfrm>
              <a:off x="4107908" y="625334"/>
              <a:ext cx="4037009" cy="388378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对于按键输入：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8315D9C-F6F0-428D-877B-28EC0B85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3495" y="2699295"/>
              <a:ext cx="3600400" cy="16264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55472B-D91E-D118-2677-4DB9609F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579" y="1167792"/>
              <a:ext cx="2736304" cy="89263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AB7109-C9EF-FC35-B887-3F828CE484DA}"/>
                </a:ext>
              </a:extLst>
            </p:cNvPr>
            <p:cNvSpPr txBox="1"/>
            <p:nvPr/>
          </p:nvSpPr>
          <p:spPr>
            <a:xfrm>
              <a:off x="4107908" y="818570"/>
              <a:ext cx="416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定时器</a:t>
              </a:r>
              <a:r>
                <a:rPr lang="en-US" altLang="zh-CN" sz="900" dirty="0"/>
                <a:t>8</a:t>
              </a:r>
              <a:r>
                <a:rPr lang="zh-CN" altLang="en-US" sz="900" dirty="0"/>
                <a:t>的中断优先级设置：优先级</a:t>
              </a:r>
              <a:r>
                <a:rPr lang="en-US" altLang="zh-CN" sz="900" dirty="0" err="1"/>
                <a:t>TickPriority</a:t>
              </a:r>
              <a:r>
                <a:rPr lang="zh-CN" altLang="en-US" sz="900" dirty="0"/>
                <a:t>可以设置为最大（优先级最低）</a:t>
              </a:r>
              <a:endParaRPr lang="en-US" altLang="zh-CN" sz="900" dirty="0"/>
            </a:p>
            <a:p>
              <a:r>
                <a:rPr lang="zh-CN" altLang="en-US" sz="900" dirty="0"/>
                <a:t>我们设置的为</a:t>
              </a:r>
              <a:r>
                <a:rPr lang="en-US" altLang="zh-CN" sz="900" dirty="0"/>
                <a:t>15</a:t>
              </a:r>
              <a:endParaRPr lang="zh-CN" altLang="en-US" sz="9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D5C1EB-33D2-8A51-11D9-6D8EB9DADC03}"/>
                </a:ext>
              </a:extLst>
            </p:cNvPr>
            <p:cNvSpPr txBox="1"/>
            <p:nvPr/>
          </p:nvSpPr>
          <p:spPr>
            <a:xfrm>
              <a:off x="4248715" y="2444075"/>
              <a:ext cx="9412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启动定时器</a:t>
              </a:r>
              <a:r>
                <a:rPr lang="en-US" altLang="zh-CN" sz="900" dirty="0"/>
                <a:t>8</a:t>
              </a:r>
              <a:r>
                <a:rPr lang="zh-CN" altLang="en-US" sz="900" dirty="0"/>
                <a:t>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D722A-65C8-7EF5-960E-68B1534B568F}"/>
                </a:ext>
              </a:extLst>
            </p:cNvPr>
            <p:cNvSpPr txBox="1"/>
            <p:nvPr/>
          </p:nvSpPr>
          <p:spPr>
            <a:xfrm>
              <a:off x="4129479" y="2092707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注意，这个</a:t>
              </a:r>
              <a:r>
                <a:rPr lang="en-US" altLang="zh-CN" sz="900" dirty="0" err="1"/>
                <a:t>HAL_InitTick</a:t>
              </a:r>
              <a:r>
                <a:rPr lang="zh-CN" altLang="en-US" sz="900" dirty="0"/>
                <a:t>在别的地方如果重新设置的话，记得也要让优先级低于</a:t>
              </a:r>
              <a:r>
                <a:rPr lang="en-US" altLang="zh-CN" sz="900" dirty="0" err="1"/>
                <a:t>ucMaxSysCallPriority</a:t>
              </a:r>
              <a:endParaRPr lang="zh-CN" altLang="en-US" sz="9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57ED11-1425-30F5-1E96-5C69C0BFE396}"/>
              </a:ext>
            </a:extLst>
          </p:cNvPr>
          <p:cNvGrpSpPr/>
          <p:nvPr/>
        </p:nvGrpSpPr>
        <p:grpSpPr>
          <a:xfrm>
            <a:off x="5042232" y="5451872"/>
            <a:ext cx="4037009" cy="1328424"/>
            <a:chOff x="129516" y="3468729"/>
            <a:chExt cx="4037009" cy="132842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3685EE-9955-4352-7DE4-AA2FF1A9B2F1}"/>
                </a:ext>
              </a:extLst>
            </p:cNvPr>
            <p:cNvSpPr/>
            <p:nvPr/>
          </p:nvSpPr>
          <p:spPr>
            <a:xfrm>
              <a:off x="129516" y="3468729"/>
              <a:ext cx="4037009" cy="132842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对于网络输入：同样，需要调低串口的中断优先级，设置串口</a:t>
              </a:r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的优先级为</a:t>
              </a:r>
              <a:r>
                <a:rPr lang="en-US" altLang="zh-CN" sz="9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18F1C00-2C02-81E5-56B5-8DFC85C44EB5}"/>
                </a:ext>
              </a:extLst>
            </p:cNvPr>
            <p:cNvSpPr txBox="1"/>
            <p:nvPr/>
          </p:nvSpPr>
          <p:spPr>
            <a:xfrm>
              <a:off x="129516" y="3752333"/>
              <a:ext cx="16017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UART3</a:t>
              </a:r>
              <a:r>
                <a:rPr lang="zh-CN" altLang="en-US" sz="900" dirty="0"/>
                <a:t>的中断优先级设置：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185ECA-3933-F6C7-330F-0EF9692D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744" y="3983165"/>
              <a:ext cx="2614820" cy="780684"/>
            </a:xfrm>
            <a:prstGeom prst="rect">
              <a:avLst/>
            </a:prstGeom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3A6B9F1-716C-6A33-4190-96FB88C1D49C}"/>
              </a:ext>
            </a:extLst>
          </p:cNvPr>
          <p:cNvSpPr/>
          <p:nvPr/>
        </p:nvSpPr>
        <p:spPr>
          <a:xfrm>
            <a:off x="5042232" y="527266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AFE03-FC3D-736A-3E49-5ACC37778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07" y="235006"/>
            <a:ext cx="3283117" cy="3207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9313BB-61CD-A9C6-8931-D8D37E256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45" y="1275624"/>
            <a:ext cx="2835032" cy="236143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4260FA-50B4-A703-0FEE-DD26452E7AA9}"/>
              </a:ext>
            </a:extLst>
          </p:cNvPr>
          <p:cNvSpPr txBox="1"/>
          <p:nvPr/>
        </p:nvSpPr>
        <p:spPr>
          <a:xfrm>
            <a:off x="52071" y="3628674"/>
            <a:ext cx="3049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然而，在</a:t>
            </a:r>
            <a:r>
              <a:rPr lang="en-US" altLang="zh-CN" sz="900" dirty="0" err="1"/>
              <a:t>FreeRTOS</a:t>
            </a:r>
            <a:r>
              <a:rPr lang="zh-CN" altLang="en-US" sz="900" dirty="0"/>
              <a:t>中，使用后缀为</a:t>
            </a:r>
            <a:r>
              <a:rPr lang="en-US" altLang="zh-CN" sz="900" dirty="0"/>
              <a:t>ISR</a:t>
            </a:r>
            <a:r>
              <a:rPr lang="zh-CN" altLang="en-US" sz="900" dirty="0"/>
              <a:t>的中断函数的优先级必须比</a:t>
            </a:r>
            <a:r>
              <a:rPr lang="en-US" altLang="zh-CN" sz="900" dirty="0" err="1"/>
              <a:t>ucMaxSysCallPriority</a:t>
            </a:r>
            <a:r>
              <a:rPr lang="zh-CN" altLang="en-US" sz="900" dirty="0"/>
              <a:t>低（数值更高），见下图。所以，我们要对按键定时器的优先级和串口</a:t>
            </a:r>
            <a:r>
              <a:rPr lang="en-US" altLang="zh-CN" sz="900" dirty="0"/>
              <a:t>3</a:t>
            </a:r>
            <a:r>
              <a:rPr lang="zh-CN" altLang="en-US" sz="900" dirty="0"/>
              <a:t>的优先级进行重新设置。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492492-ABC1-6ADC-75BA-2404130233F0}"/>
              </a:ext>
            </a:extLst>
          </p:cNvPr>
          <p:cNvSpPr/>
          <p:nvPr/>
        </p:nvSpPr>
        <p:spPr>
          <a:xfrm>
            <a:off x="13791" y="3693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56656E-A478-1714-144B-71656069A953}"/>
              </a:ext>
            </a:extLst>
          </p:cNvPr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DHT11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95C91C-B9C1-154A-DD40-99D9E258F879}"/>
              </a:ext>
            </a:extLst>
          </p:cNvPr>
          <p:cNvSpPr/>
          <p:nvPr/>
        </p:nvSpPr>
        <p:spPr>
          <a:xfrm>
            <a:off x="66808" y="416921"/>
            <a:ext cx="3816424" cy="29171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利用定时</a:t>
            </a:r>
            <a:r>
              <a:rPr lang="en-US" altLang="zh-CN" sz="900" dirty="0">
                <a:solidFill>
                  <a:schemeClr val="tx1"/>
                </a:solidFill>
              </a:rPr>
              <a:t>TIM3</a:t>
            </a:r>
            <a:r>
              <a:rPr lang="zh-CN" altLang="en-US" sz="900" dirty="0">
                <a:solidFill>
                  <a:schemeClr val="tx1"/>
                </a:solidFill>
              </a:rPr>
              <a:t>，设置</a:t>
            </a:r>
            <a:r>
              <a:rPr lang="en-US" altLang="zh-CN" sz="900" dirty="0">
                <a:solidFill>
                  <a:schemeClr val="tx1"/>
                </a:solidFill>
              </a:rPr>
              <a:t>us</a:t>
            </a:r>
            <a:r>
              <a:rPr lang="zh-CN" altLang="en-US" sz="900" dirty="0">
                <a:solidFill>
                  <a:schemeClr val="tx1"/>
                </a:solidFill>
              </a:rPr>
              <a:t>级别的延时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CB56F-34ED-BEF6-49DA-4565CE224F22}"/>
              </a:ext>
            </a:extLst>
          </p:cNvPr>
          <p:cNvSpPr/>
          <p:nvPr/>
        </p:nvSpPr>
        <p:spPr>
          <a:xfrm>
            <a:off x="67999" y="23771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driver_dht11.c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6F7C2-7477-86F0-3D32-5F6656D473EB}"/>
              </a:ext>
            </a:extLst>
          </p:cNvPr>
          <p:cNvSpPr/>
          <p:nvPr/>
        </p:nvSpPr>
        <p:spPr>
          <a:xfrm>
            <a:off x="1331640" y="23771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driver_dht11.h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05809C-0DE6-BC56-F991-8C6EEBDE6ED8}"/>
              </a:ext>
            </a:extLst>
          </p:cNvPr>
          <p:cNvSpPr/>
          <p:nvPr/>
        </p:nvSpPr>
        <p:spPr>
          <a:xfrm>
            <a:off x="4391980" y="5162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dht11_device.h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8E876A-0559-9B3E-7DE3-717885195E91}"/>
              </a:ext>
            </a:extLst>
          </p:cNvPr>
          <p:cNvSpPr/>
          <p:nvPr/>
        </p:nvSpPr>
        <p:spPr>
          <a:xfrm>
            <a:off x="4391960" y="14514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64581D-CE89-147A-1ABF-5EA7837F07CC}"/>
              </a:ext>
            </a:extLst>
          </p:cNvPr>
          <p:cNvSpPr/>
          <p:nvPr/>
        </p:nvSpPr>
        <p:spPr>
          <a:xfrm>
            <a:off x="4385378" y="4653923"/>
            <a:ext cx="118813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cal_dht11_device.c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71A193-2FE9-ED14-223D-7976F2EB50E9}"/>
              </a:ext>
            </a:extLst>
          </p:cNvPr>
          <p:cNvSpPr/>
          <p:nvPr/>
        </p:nvSpPr>
        <p:spPr>
          <a:xfrm>
            <a:off x="4391960" y="4313978"/>
            <a:ext cx="118813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kal_dht11_device.c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E3BF77-F7ED-5747-ED44-8ECE396687AE}"/>
              </a:ext>
            </a:extLst>
          </p:cNvPr>
          <p:cNvGrpSpPr/>
          <p:nvPr/>
        </p:nvGrpSpPr>
        <p:grpSpPr>
          <a:xfrm>
            <a:off x="4391960" y="241422"/>
            <a:ext cx="1836224" cy="1027338"/>
            <a:chOff x="4391960" y="241422"/>
            <a:chExt cx="1836224" cy="102733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457960-4D8D-2C51-8438-EC05A05585CD}"/>
                </a:ext>
              </a:extLst>
            </p:cNvPr>
            <p:cNvSpPr/>
            <p:nvPr/>
          </p:nvSpPr>
          <p:spPr>
            <a:xfrm>
              <a:off x="4391960" y="241422"/>
              <a:ext cx="1836224" cy="102733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DHT</a:t>
              </a:r>
              <a:r>
                <a:rPr lang="zh-CN" altLang="en-US" sz="900" dirty="0">
                  <a:solidFill>
                    <a:schemeClr val="tx1"/>
                  </a:solidFill>
                </a:rPr>
                <a:t>数据结构体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（作为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设备结构体的参数）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26DE7D8-AB29-005C-0401-1F3E88AA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1490" y="590540"/>
              <a:ext cx="1631624" cy="575177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73D123-A1FD-C1A3-682F-7A41D96020AE}"/>
              </a:ext>
            </a:extLst>
          </p:cNvPr>
          <p:cNvGrpSpPr/>
          <p:nvPr/>
        </p:nvGrpSpPr>
        <p:grpSpPr>
          <a:xfrm>
            <a:off x="6287714" y="241422"/>
            <a:ext cx="2761300" cy="1027339"/>
            <a:chOff x="4402988" y="1798390"/>
            <a:chExt cx="2761300" cy="1027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B7285C-99CD-2B3D-9F78-16339ADC9DFE}"/>
                </a:ext>
              </a:extLst>
            </p:cNvPr>
            <p:cNvSpPr/>
            <p:nvPr/>
          </p:nvSpPr>
          <p:spPr>
            <a:xfrm>
              <a:off x="4402988" y="1798390"/>
              <a:ext cx="2761300" cy="102733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DHT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55D36BF-55E4-1F12-9D52-373EB5B8D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1490" y="2011775"/>
              <a:ext cx="2664296" cy="785394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DF09E-C66E-7963-5883-1B43CB7BA930}"/>
              </a:ext>
            </a:extLst>
          </p:cNvPr>
          <p:cNvGrpSpPr/>
          <p:nvPr/>
        </p:nvGrpSpPr>
        <p:grpSpPr>
          <a:xfrm>
            <a:off x="4385378" y="1642492"/>
            <a:ext cx="2761300" cy="1138436"/>
            <a:chOff x="4385378" y="1642492"/>
            <a:chExt cx="2761300" cy="11384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0A684B-1D7D-96B6-3AE0-B642A6CEA44C}"/>
                </a:ext>
              </a:extLst>
            </p:cNvPr>
            <p:cNvSpPr/>
            <p:nvPr/>
          </p:nvSpPr>
          <p:spPr>
            <a:xfrm>
              <a:off x="4385378" y="1642492"/>
              <a:ext cx="2761300" cy="11384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函数以及获取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温湿度函数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730135C-E821-681B-F550-13195162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1490" y="1875491"/>
              <a:ext cx="2496774" cy="83034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A82C9A-1ED4-CA67-A430-65676373595E}"/>
              </a:ext>
            </a:extLst>
          </p:cNvPr>
          <p:cNvGrpSpPr/>
          <p:nvPr/>
        </p:nvGrpSpPr>
        <p:grpSpPr>
          <a:xfrm>
            <a:off x="7301718" y="1675568"/>
            <a:ext cx="1691154" cy="1029717"/>
            <a:chOff x="4391960" y="2938838"/>
            <a:chExt cx="1691154" cy="102971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4BE6709-B649-E4CC-68A2-470FDA4181A8}"/>
                </a:ext>
              </a:extLst>
            </p:cNvPr>
            <p:cNvSpPr/>
            <p:nvPr/>
          </p:nvSpPr>
          <p:spPr>
            <a:xfrm>
              <a:off x="4391960" y="2938838"/>
              <a:ext cx="1691154" cy="10297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2E4118A-CC7E-9CF2-414E-F9F35320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490" y="3131271"/>
              <a:ext cx="1555595" cy="805687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F5321C3-D4D3-03E6-5A34-BCEDB2913564}"/>
              </a:ext>
            </a:extLst>
          </p:cNvPr>
          <p:cNvGrpSpPr/>
          <p:nvPr/>
        </p:nvGrpSpPr>
        <p:grpSpPr>
          <a:xfrm>
            <a:off x="4391960" y="4833127"/>
            <a:ext cx="4524883" cy="1408342"/>
            <a:chOff x="4391960" y="3460818"/>
            <a:chExt cx="4524883" cy="140834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61FAF0-89DF-DB8D-8F3E-6F2C4756D6E0}"/>
                </a:ext>
              </a:extLst>
            </p:cNvPr>
            <p:cNvSpPr/>
            <p:nvPr/>
          </p:nvSpPr>
          <p:spPr>
            <a:xfrm>
              <a:off x="4391960" y="3460818"/>
              <a:ext cx="4524883" cy="14083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函数以及获取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温湿度函数</a:t>
              </a: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735CE39-9E4F-F907-94ED-C00CB8DC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1490" y="3673542"/>
              <a:ext cx="4405628" cy="118342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21687F-6614-516B-B899-19FB0CF094D9}"/>
              </a:ext>
            </a:extLst>
          </p:cNvPr>
          <p:cNvGrpSpPr/>
          <p:nvPr/>
        </p:nvGrpSpPr>
        <p:grpSpPr>
          <a:xfrm>
            <a:off x="4391960" y="2885043"/>
            <a:ext cx="2124256" cy="1219723"/>
            <a:chOff x="4391960" y="2885043"/>
            <a:chExt cx="2124256" cy="121972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06D0B60-8F97-F38E-1198-58AA3157C59D}"/>
                </a:ext>
              </a:extLst>
            </p:cNvPr>
            <p:cNvSpPr/>
            <p:nvPr/>
          </p:nvSpPr>
          <p:spPr>
            <a:xfrm>
              <a:off x="4391960" y="2885043"/>
              <a:ext cx="2124256" cy="12197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设备函数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481692A-EE84-150D-A676-2C0ADE09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5182" y="3090435"/>
              <a:ext cx="2010657" cy="99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输入子系统：按键输入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2019135" y="41230"/>
            <a:ext cx="1008742" cy="189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9023" y="115416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4631" y="273326"/>
            <a:ext cx="2676001" cy="1167271"/>
            <a:chOff x="323528" y="1988841"/>
            <a:chExt cx="2304257" cy="1008111"/>
          </a:xfrm>
        </p:grpSpPr>
        <p:sp>
          <p:nvSpPr>
            <p:cNvPr id="7" name="矩形 6"/>
            <p:cNvSpPr/>
            <p:nvPr/>
          </p:nvSpPr>
          <p:spPr>
            <a:xfrm>
              <a:off x="323528" y="1988841"/>
              <a:ext cx="2304257" cy="100811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9" y="1988841"/>
              <a:ext cx="1584176" cy="97024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274631" y="1505234"/>
            <a:ext cx="2808312" cy="823111"/>
            <a:chOff x="323528" y="3458372"/>
            <a:chExt cx="2808312" cy="823111"/>
          </a:xfrm>
        </p:grpSpPr>
        <p:sp>
          <p:nvSpPr>
            <p:cNvPr id="10" name="矩形 9"/>
            <p:cNvSpPr/>
            <p:nvPr/>
          </p:nvSpPr>
          <p:spPr>
            <a:xfrm>
              <a:off x="323528" y="3458372"/>
              <a:ext cx="2808312" cy="8149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3659709"/>
              <a:ext cx="2748517" cy="62177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849146" y="2413800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225" y="2564904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57988" y="372129"/>
            <a:ext cx="1872208" cy="394176"/>
            <a:chOff x="2771800" y="1649024"/>
            <a:chExt cx="1944216" cy="432048"/>
          </a:xfrm>
        </p:grpSpPr>
        <p:sp>
          <p:nvSpPr>
            <p:cNvPr id="17" name="矩形 16"/>
            <p:cNvSpPr/>
            <p:nvPr/>
          </p:nvSpPr>
          <p:spPr>
            <a:xfrm>
              <a:off x="2771800" y="1649024"/>
              <a:ext cx="1944216" cy="43204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输入设备链表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1800" y="1865048"/>
              <a:ext cx="1924600" cy="201077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6771508" y="750764"/>
            <a:ext cx="2153663" cy="645989"/>
            <a:chOff x="3154046" y="2051129"/>
            <a:chExt cx="2433082" cy="729800"/>
          </a:xfrm>
        </p:grpSpPr>
        <p:sp>
          <p:nvSpPr>
            <p:cNvPr id="24" name="矩形 23"/>
            <p:cNvSpPr/>
            <p:nvPr/>
          </p:nvSpPr>
          <p:spPr>
            <a:xfrm>
              <a:off x="3154046" y="2051129"/>
              <a:ext cx="2426065" cy="729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注册输入设备（加入链表）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4046" y="2251449"/>
              <a:ext cx="2433082" cy="52947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771508" y="1460070"/>
            <a:ext cx="2285556" cy="779637"/>
            <a:chOff x="3150537" y="2924944"/>
            <a:chExt cx="2433082" cy="829960"/>
          </a:xfrm>
        </p:grpSpPr>
        <p:sp>
          <p:nvSpPr>
            <p:cNvPr id="25" name="矩形 24"/>
            <p:cNvSpPr/>
            <p:nvPr/>
          </p:nvSpPr>
          <p:spPr>
            <a:xfrm>
              <a:off x="3150537" y="2924944"/>
              <a:ext cx="2433082" cy="8299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输入设备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9912" y="2931292"/>
              <a:ext cx="1698563" cy="823611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444887" y="909660"/>
            <a:ext cx="2091659" cy="696541"/>
            <a:chOff x="3150536" y="2897695"/>
            <a:chExt cx="2433081" cy="994779"/>
          </a:xfrm>
        </p:grpSpPr>
        <p:sp>
          <p:nvSpPr>
            <p:cNvPr id="26" name="矩形 25"/>
            <p:cNvSpPr/>
            <p:nvPr/>
          </p:nvSpPr>
          <p:spPr>
            <a:xfrm>
              <a:off x="3150536" y="2897695"/>
              <a:ext cx="2433081" cy="9947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添加输入设备到链表（调用了上面的函数）</a:t>
              </a: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5077" y="3308057"/>
              <a:ext cx="1528936" cy="453559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500225" y="2729473"/>
            <a:ext cx="2354432" cy="765023"/>
            <a:chOff x="5508104" y="741194"/>
            <a:chExt cx="2354432" cy="765023"/>
          </a:xfrm>
        </p:grpSpPr>
        <p:sp>
          <p:nvSpPr>
            <p:cNvPr id="36" name="矩形 35"/>
            <p:cNvSpPr/>
            <p:nvPr/>
          </p:nvSpPr>
          <p:spPr>
            <a:xfrm>
              <a:off x="5508104" y="741194"/>
              <a:ext cx="2304256" cy="7650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环形缓冲区结构体</a:t>
              </a: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8104" y="935784"/>
              <a:ext cx="2354432" cy="570433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6152433" y="2673675"/>
            <a:ext cx="2858488" cy="1526379"/>
            <a:chOff x="6012160" y="3369394"/>
            <a:chExt cx="2858488" cy="1526379"/>
          </a:xfrm>
        </p:grpSpPr>
        <p:sp>
          <p:nvSpPr>
            <p:cNvPr id="42" name="矩形 41"/>
            <p:cNvSpPr/>
            <p:nvPr/>
          </p:nvSpPr>
          <p:spPr>
            <a:xfrm>
              <a:off x="6012160" y="3369394"/>
              <a:ext cx="2858488" cy="15263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读出输入事件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0693" y="3573016"/>
              <a:ext cx="2776697" cy="1322757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3254106" y="2654185"/>
            <a:ext cx="2791797" cy="1558252"/>
            <a:chOff x="6012160" y="1597379"/>
            <a:chExt cx="2858488" cy="1617404"/>
          </a:xfrm>
        </p:grpSpPr>
        <p:sp>
          <p:nvSpPr>
            <p:cNvPr id="39" name="矩形 38"/>
            <p:cNvSpPr/>
            <p:nvPr/>
          </p:nvSpPr>
          <p:spPr>
            <a:xfrm>
              <a:off x="6012160" y="1597379"/>
              <a:ext cx="2858488" cy="161740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写入输入事件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18371" y="1823305"/>
              <a:ext cx="2819040" cy="1317664"/>
            </a:xfrm>
            <a:prstGeom prst="rect">
              <a:avLst/>
            </a:prstGeom>
          </p:spPr>
        </p:pic>
      </p:grpSp>
      <p:sp>
        <p:nvSpPr>
          <p:cNvPr id="53" name="矩形 52"/>
          <p:cNvSpPr/>
          <p:nvPr/>
        </p:nvSpPr>
        <p:spPr>
          <a:xfrm>
            <a:off x="404547" y="4355246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19316" y="4361245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072" name="组合 3071"/>
          <p:cNvGrpSpPr/>
          <p:nvPr/>
        </p:nvGrpSpPr>
        <p:grpSpPr>
          <a:xfrm>
            <a:off x="406072" y="4547810"/>
            <a:ext cx="1635614" cy="696541"/>
            <a:chOff x="406072" y="4547810"/>
            <a:chExt cx="1635614" cy="696541"/>
          </a:xfrm>
        </p:grpSpPr>
        <p:sp>
          <p:nvSpPr>
            <p:cNvPr id="51" name="矩形 50"/>
            <p:cNvSpPr/>
            <p:nvPr/>
          </p:nvSpPr>
          <p:spPr>
            <a:xfrm>
              <a:off x="406072" y="4547810"/>
              <a:ext cx="1635614" cy="6965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输入设备结构体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0225" y="4733317"/>
              <a:ext cx="1434054" cy="462782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390662" y="6015152"/>
            <a:ext cx="1681061" cy="642155"/>
            <a:chOff x="369745" y="5953860"/>
            <a:chExt cx="1681061" cy="642155"/>
          </a:xfrm>
        </p:grpSpPr>
        <p:sp>
          <p:nvSpPr>
            <p:cNvPr id="60" name="矩形 59"/>
            <p:cNvSpPr/>
            <p:nvPr/>
          </p:nvSpPr>
          <p:spPr>
            <a:xfrm>
              <a:off x="369745" y="5953860"/>
              <a:ext cx="1681061" cy="64215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输入设备添加到链表函数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246" y="6159784"/>
              <a:ext cx="1651024" cy="375574"/>
            </a:xfrm>
            <a:prstGeom prst="rect">
              <a:avLst/>
            </a:prstGeom>
          </p:spPr>
        </p:pic>
      </p:grpSp>
      <p:grpSp>
        <p:nvGrpSpPr>
          <p:cNvPr id="3077" name="组合 3076"/>
          <p:cNvGrpSpPr/>
          <p:nvPr/>
        </p:nvGrpSpPr>
        <p:grpSpPr>
          <a:xfrm>
            <a:off x="390662" y="5352765"/>
            <a:ext cx="1445034" cy="542535"/>
            <a:chOff x="390662" y="5352765"/>
            <a:chExt cx="1445034" cy="542535"/>
          </a:xfrm>
        </p:grpSpPr>
        <p:sp>
          <p:nvSpPr>
            <p:cNvPr id="55" name="矩形 54"/>
            <p:cNvSpPr/>
            <p:nvPr/>
          </p:nvSpPr>
          <p:spPr>
            <a:xfrm>
              <a:off x="390662" y="5352765"/>
              <a:ext cx="1445034" cy="54253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输入设备初始化函数</a:t>
              </a:r>
            </a:p>
          </p:txBody>
        </p:sp>
        <p:pic>
          <p:nvPicPr>
            <p:cNvPr id="3076" name="图片 30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0225" y="5541900"/>
              <a:ext cx="1099467" cy="353400"/>
            </a:xfrm>
            <a:prstGeom prst="rect">
              <a:avLst/>
            </a:prstGeom>
          </p:spPr>
        </p:pic>
      </p:grpSp>
      <p:sp>
        <p:nvSpPr>
          <p:cNvPr id="3078" name="矩形 3077"/>
          <p:cNvSpPr/>
          <p:nvPr/>
        </p:nvSpPr>
        <p:spPr>
          <a:xfrm>
            <a:off x="2523506" y="540183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79" name="矩形 3078"/>
          <p:cNvSpPr/>
          <p:nvPr/>
        </p:nvSpPr>
        <p:spPr>
          <a:xfrm>
            <a:off x="2523506" y="5751351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100" name="组合 3099"/>
          <p:cNvGrpSpPr/>
          <p:nvPr/>
        </p:nvGrpSpPr>
        <p:grpSpPr>
          <a:xfrm>
            <a:off x="2503105" y="6042257"/>
            <a:ext cx="1307021" cy="715265"/>
            <a:chOff x="2308174" y="5918824"/>
            <a:chExt cx="1307021" cy="715265"/>
          </a:xfrm>
        </p:grpSpPr>
        <p:sp>
          <p:nvSpPr>
            <p:cNvPr id="3082" name="矩形 3081"/>
            <p:cNvSpPr/>
            <p:nvPr/>
          </p:nvSpPr>
          <p:spPr>
            <a:xfrm>
              <a:off x="2308174" y="5918824"/>
              <a:ext cx="1307021" cy="71526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按键初始化</a:t>
              </a:r>
            </a:p>
          </p:txBody>
        </p:sp>
        <p:pic>
          <p:nvPicPr>
            <p:cNvPr id="3081" name="图片 308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30195" y="6122174"/>
              <a:ext cx="1256250" cy="462500"/>
            </a:xfrm>
            <a:prstGeom prst="rect">
              <a:avLst/>
            </a:prstGeom>
          </p:spPr>
        </p:pic>
      </p:grpSp>
      <p:cxnSp>
        <p:nvCxnSpPr>
          <p:cNvPr id="3086" name="连接符: 曲线 3085"/>
          <p:cNvCxnSpPr>
            <a:stCxn id="55" idx="3"/>
            <a:endCxn id="3078" idx="0"/>
          </p:cNvCxnSpPr>
          <p:nvPr/>
        </p:nvCxnSpPr>
        <p:spPr>
          <a:xfrm flipV="1">
            <a:off x="1835696" y="5401835"/>
            <a:ext cx="1234293" cy="222198"/>
          </a:xfrm>
          <a:prstGeom prst="curvedConnector4">
            <a:avLst>
              <a:gd name="adj1" fmla="val 27863"/>
              <a:gd name="adj2" fmla="val 224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9" name="连接符: 曲线 3088"/>
          <p:cNvCxnSpPr>
            <a:stCxn id="26" idx="2"/>
            <a:endCxn id="60" idx="1"/>
          </p:cNvCxnSpPr>
          <p:nvPr/>
        </p:nvCxnSpPr>
        <p:spPr>
          <a:xfrm rot="5400000">
            <a:off x="575676" y="1421188"/>
            <a:ext cx="4730029" cy="5100055"/>
          </a:xfrm>
          <a:prstGeom prst="curvedConnector4">
            <a:avLst>
              <a:gd name="adj1" fmla="val 46606"/>
              <a:gd name="adj2" fmla="val 1044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1" name="矩形 3090"/>
          <p:cNvSpPr/>
          <p:nvPr/>
        </p:nvSpPr>
        <p:spPr>
          <a:xfrm>
            <a:off x="4534758" y="454607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driver_key.c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92" name="矩形 3091"/>
          <p:cNvSpPr/>
          <p:nvPr/>
        </p:nvSpPr>
        <p:spPr>
          <a:xfrm>
            <a:off x="4241832" y="4806006"/>
            <a:ext cx="1635614" cy="341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初始化按键函数：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void </a:t>
            </a:r>
            <a:r>
              <a:rPr lang="en-US" altLang="zh-CN" sz="900" dirty="0" err="1">
                <a:solidFill>
                  <a:schemeClr val="tx1"/>
                </a:solidFill>
              </a:rPr>
              <a:t>KEY_GPIO_ReInit</a:t>
            </a:r>
            <a:r>
              <a:rPr lang="en-US" altLang="zh-CN" sz="900" dirty="0">
                <a:solidFill>
                  <a:schemeClr val="tx1"/>
                </a:solidFill>
              </a:rPr>
              <a:t>(void)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096" name="组合 3095"/>
          <p:cNvGrpSpPr/>
          <p:nvPr/>
        </p:nvGrpSpPr>
        <p:grpSpPr>
          <a:xfrm>
            <a:off x="5963196" y="4435292"/>
            <a:ext cx="1951090" cy="2377479"/>
            <a:chOff x="5789262" y="4365104"/>
            <a:chExt cx="1951090" cy="2377479"/>
          </a:xfrm>
        </p:grpSpPr>
        <p:sp>
          <p:nvSpPr>
            <p:cNvPr id="3093" name="矩形 3092"/>
            <p:cNvSpPr/>
            <p:nvPr/>
          </p:nvSpPr>
          <p:spPr>
            <a:xfrm>
              <a:off x="5789262" y="4365104"/>
              <a:ext cx="1951090" cy="23774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中断服务函数：构造输入事件，放入环形缓冲区</a:t>
              </a:r>
            </a:p>
          </p:txBody>
        </p:sp>
        <p:pic>
          <p:nvPicPr>
            <p:cNvPr id="3095" name="图片 309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16987" y="4688667"/>
              <a:ext cx="1874240" cy="2029091"/>
            </a:xfrm>
            <a:prstGeom prst="rect">
              <a:avLst/>
            </a:prstGeom>
          </p:spPr>
        </p:pic>
      </p:grpSp>
      <p:cxnSp>
        <p:nvCxnSpPr>
          <p:cNvPr id="3098" name="连接符: 曲线 3097"/>
          <p:cNvCxnSpPr>
            <a:stCxn id="3093" idx="0"/>
            <a:endCxn id="39" idx="2"/>
          </p:cNvCxnSpPr>
          <p:nvPr/>
        </p:nvCxnSpPr>
        <p:spPr>
          <a:xfrm rot="16200000" flipV="1">
            <a:off x="5682946" y="3179497"/>
            <a:ext cx="222855" cy="2288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3" name="连接符: 曲线 3102"/>
          <p:cNvCxnSpPr>
            <a:endCxn id="28" idx="1"/>
          </p:cNvCxnSpPr>
          <p:nvPr/>
        </p:nvCxnSpPr>
        <p:spPr>
          <a:xfrm rot="5400000" flipH="1" flipV="1">
            <a:off x="1867743" y="1405555"/>
            <a:ext cx="5146904" cy="466062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D58DE0-3EFB-5CFF-D81F-F59FFAE08BB1}"/>
              </a:ext>
            </a:extLst>
          </p:cNvPr>
          <p:cNvGrpSpPr/>
          <p:nvPr/>
        </p:nvGrpSpPr>
        <p:grpSpPr>
          <a:xfrm>
            <a:off x="647140" y="548292"/>
            <a:ext cx="3744416" cy="2962903"/>
            <a:chOff x="179512" y="1484784"/>
            <a:chExt cx="3744416" cy="296290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256068-DC83-7564-4A96-49785C980BA8}"/>
                </a:ext>
              </a:extLst>
            </p:cNvPr>
            <p:cNvSpPr/>
            <p:nvPr/>
          </p:nvSpPr>
          <p:spPr>
            <a:xfrm>
              <a:off x="179512" y="1484784"/>
              <a:ext cx="3744416" cy="296290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新加一个</a:t>
              </a:r>
              <a:r>
                <a:rPr lang="en-US" altLang="zh-CN" sz="900" dirty="0">
                  <a:solidFill>
                    <a:schemeClr val="tx1"/>
                  </a:solidFill>
                </a:rPr>
                <a:t>Time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结构体，并且网卡设备结构体新增获取时间函数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DA205B-9E53-6A23-CECA-290F87A2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283" y="1701700"/>
              <a:ext cx="3577912" cy="2713837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4010CEB-9ED5-0BA3-65B6-C2CA8D335D3E}"/>
              </a:ext>
            </a:extLst>
          </p:cNvPr>
          <p:cNvSpPr/>
          <p:nvPr/>
        </p:nvSpPr>
        <p:spPr>
          <a:xfrm>
            <a:off x="647140" y="36649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63723-AFD3-3B7D-2764-973BCC8B5278}"/>
              </a:ext>
            </a:extLst>
          </p:cNvPr>
          <p:cNvSpPr txBox="1"/>
          <p:nvPr/>
        </p:nvSpPr>
        <p:spPr>
          <a:xfrm>
            <a:off x="0" y="0"/>
            <a:ext cx="899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获取</a:t>
            </a:r>
            <a:r>
              <a:rPr lang="en-US" altLang="zh-CN" sz="900" dirty="0"/>
              <a:t>SNTP</a:t>
            </a:r>
            <a:r>
              <a:rPr lang="zh-CN" altLang="en-US" sz="900" dirty="0"/>
              <a:t>服务器时间</a:t>
            </a:r>
            <a:endParaRPr lang="en-US" altLang="zh-CN" sz="9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2479D-2848-B981-876C-945724DA2648}"/>
              </a:ext>
            </a:extLst>
          </p:cNvPr>
          <p:cNvSpPr/>
          <p:nvPr/>
        </p:nvSpPr>
        <p:spPr>
          <a:xfrm>
            <a:off x="4572000" y="16431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E95C15-C457-894D-4242-0306CF5465A8}"/>
              </a:ext>
            </a:extLst>
          </p:cNvPr>
          <p:cNvGrpSpPr/>
          <p:nvPr/>
        </p:nvGrpSpPr>
        <p:grpSpPr>
          <a:xfrm>
            <a:off x="2317153" y="4365104"/>
            <a:ext cx="2124660" cy="1556584"/>
            <a:chOff x="647140" y="3528601"/>
            <a:chExt cx="2124660" cy="15565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5E40A2-B12D-0AA8-6D88-B78B565CF1DF}"/>
                </a:ext>
              </a:extLst>
            </p:cNvPr>
            <p:cNvSpPr/>
            <p:nvPr/>
          </p:nvSpPr>
          <p:spPr>
            <a:xfrm>
              <a:off x="647140" y="3528601"/>
              <a:ext cx="2124660" cy="1556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重新初始化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设备（增加了函数）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5A666EE-CC7F-A1C9-4668-F86B5960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3742441"/>
              <a:ext cx="1393487" cy="132484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F532708-FE54-9F72-B255-7CF1F3FBB36B}"/>
              </a:ext>
            </a:extLst>
          </p:cNvPr>
          <p:cNvGrpSpPr/>
          <p:nvPr/>
        </p:nvGrpSpPr>
        <p:grpSpPr>
          <a:xfrm>
            <a:off x="4572001" y="343518"/>
            <a:ext cx="4032447" cy="5662190"/>
            <a:chOff x="4572001" y="343518"/>
            <a:chExt cx="4032447" cy="56621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262BD3-19CE-F57C-7AA0-9FDBB3135841}"/>
                </a:ext>
              </a:extLst>
            </p:cNvPr>
            <p:cNvSpPr/>
            <p:nvPr/>
          </p:nvSpPr>
          <p:spPr>
            <a:xfrm>
              <a:off x="4572001" y="343518"/>
              <a:ext cx="4032447" cy="566219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新增获取时间函数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0E9B222-1B1A-15C6-55B0-98D95165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0128" y="536612"/>
              <a:ext cx="3888432" cy="546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13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551330-E845-9D75-7001-8FF56B38841C}"/>
              </a:ext>
            </a:extLst>
          </p:cNvPr>
          <p:cNvSpPr txBox="1"/>
          <p:nvPr/>
        </p:nvSpPr>
        <p:spPr>
          <a:xfrm>
            <a:off x="0" y="0"/>
            <a:ext cx="899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获取</a:t>
            </a:r>
            <a:r>
              <a:rPr lang="en-US" altLang="zh-CN" sz="900" dirty="0"/>
              <a:t>SNTP</a:t>
            </a:r>
            <a:r>
              <a:rPr lang="zh-CN" altLang="en-US" sz="900" dirty="0"/>
              <a:t>服务器时间</a:t>
            </a:r>
            <a:endParaRPr lang="en-US" altLang="zh-CN" sz="9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45DB66-5FFE-302A-99BA-A639A3DD9EAC}"/>
              </a:ext>
            </a:extLst>
          </p:cNvPr>
          <p:cNvGrpSpPr/>
          <p:nvPr/>
        </p:nvGrpSpPr>
        <p:grpSpPr>
          <a:xfrm>
            <a:off x="1025239" y="301763"/>
            <a:ext cx="3474753" cy="2258156"/>
            <a:chOff x="1025239" y="301763"/>
            <a:chExt cx="3474753" cy="22581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C34B2F-A70B-94C3-5D8A-5746AC10457F}"/>
                </a:ext>
              </a:extLst>
            </p:cNvPr>
            <p:cNvSpPr/>
            <p:nvPr/>
          </p:nvSpPr>
          <p:spPr>
            <a:xfrm>
              <a:off x="1025239" y="301763"/>
              <a:ext cx="3474753" cy="22581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当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Wifi</a:t>
              </a:r>
              <a:r>
                <a:rPr lang="zh-CN" altLang="en-US" sz="900" dirty="0">
                  <a:solidFill>
                    <a:schemeClr val="tx1"/>
                  </a:solidFill>
                </a:rPr>
                <a:t>连接成功后，释放任务通知信号给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DisplayNetTimeInfo</a:t>
              </a:r>
              <a:r>
                <a:rPr lang="zh-CN" altLang="en-US" sz="900" dirty="0">
                  <a:solidFill>
                    <a:schemeClr val="tx1"/>
                  </a:solidFill>
                </a:rPr>
                <a:t>任务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4C406C0-F291-905B-26DF-46CB59AD4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626" y="497826"/>
              <a:ext cx="3221154" cy="205208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D2367C2-2BCE-6950-D73A-8B3E52DD26B9}"/>
              </a:ext>
            </a:extLst>
          </p:cNvPr>
          <p:cNvSpPr/>
          <p:nvPr/>
        </p:nvSpPr>
        <p:spPr>
          <a:xfrm>
            <a:off x="1031127" y="11590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smarthome.c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169774-D3CB-8474-4639-DB8E417054E5}"/>
              </a:ext>
            </a:extLst>
          </p:cNvPr>
          <p:cNvGrpSpPr/>
          <p:nvPr/>
        </p:nvGrpSpPr>
        <p:grpSpPr>
          <a:xfrm>
            <a:off x="5004048" y="0"/>
            <a:ext cx="3960440" cy="5004744"/>
            <a:chOff x="3995936" y="116632"/>
            <a:chExt cx="3960440" cy="50047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9027-6076-88BF-F66C-90E169D509C5}"/>
                </a:ext>
              </a:extLst>
            </p:cNvPr>
            <p:cNvSpPr/>
            <p:nvPr/>
          </p:nvSpPr>
          <p:spPr>
            <a:xfrm>
              <a:off x="3995936" y="116632"/>
              <a:ext cx="3960440" cy="500474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获取任务通知信号，获取网卡以及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，在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显示当前时间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9296F2-2509-C910-3823-69C7E6787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332656"/>
              <a:ext cx="3816424" cy="4788720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163023B-6532-115F-57A2-CA0E60581774}"/>
              </a:ext>
            </a:extLst>
          </p:cNvPr>
          <p:cNvSpPr/>
          <p:nvPr/>
        </p:nvSpPr>
        <p:spPr>
          <a:xfrm>
            <a:off x="299213" y="346672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D47E96-358A-E9DA-922F-46D4839B3A6B}"/>
              </a:ext>
            </a:extLst>
          </p:cNvPr>
          <p:cNvGrpSpPr/>
          <p:nvPr/>
        </p:nvGrpSpPr>
        <p:grpSpPr>
          <a:xfrm>
            <a:off x="299213" y="3629741"/>
            <a:ext cx="4320480" cy="785364"/>
            <a:chOff x="107504" y="3219700"/>
            <a:chExt cx="4320480" cy="7853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DFDF1F-9A8D-9DD6-6C76-674A7F287002}"/>
                </a:ext>
              </a:extLst>
            </p:cNvPr>
            <p:cNvSpPr/>
            <p:nvPr/>
          </p:nvSpPr>
          <p:spPr>
            <a:xfrm>
              <a:off x="107504" y="3219700"/>
              <a:ext cx="4320480" cy="7853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任务创建需要加上任务通知信号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D05B57F-2D0D-DF6A-890D-D5D42071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07" y="3555684"/>
              <a:ext cx="4188073" cy="38199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967FAA7-124F-6CA0-6BFF-718E254C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707" y="3438680"/>
              <a:ext cx="1661451" cy="117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69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257C1E-E20B-04DB-28F0-C40FB64B506D}"/>
              </a:ext>
            </a:extLst>
          </p:cNvPr>
          <p:cNvSpPr txBox="1"/>
          <p:nvPr/>
        </p:nvSpPr>
        <p:spPr>
          <a:xfrm>
            <a:off x="0" y="0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连接</a:t>
            </a:r>
            <a:r>
              <a:rPr lang="en-US" altLang="zh-CN" sz="900" dirty="0"/>
              <a:t>MQTT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DBAAD7-206F-1E4F-6BBE-46D7FBF0750C}"/>
              </a:ext>
            </a:extLst>
          </p:cNvPr>
          <p:cNvSpPr txBox="1"/>
          <p:nvPr/>
        </p:nvSpPr>
        <p:spPr>
          <a:xfrm>
            <a:off x="899592" y="107722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完成之前</a:t>
            </a:r>
            <a:r>
              <a:rPr lang="en-US" altLang="zh-CN" sz="1100" dirty="0" err="1"/>
              <a:t>NetDevice</a:t>
            </a:r>
            <a:r>
              <a:rPr lang="zh-CN" altLang="en-US" sz="1100" dirty="0"/>
              <a:t>的</a:t>
            </a:r>
            <a:r>
              <a:rPr lang="en-US" altLang="zh-CN" sz="1100" dirty="0"/>
              <a:t>Send</a:t>
            </a:r>
            <a:r>
              <a:rPr lang="zh-CN" altLang="en-US" sz="11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800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LED</a:t>
            </a:r>
            <a:endParaRPr lang="zh-CN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251520" y="596750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0724" y="309824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1520" y="764705"/>
            <a:ext cx="2952328" cy="1363810"/>
            <a:chOff x="251520" y="764705"/>
            <a:chExt cx="2952328" cy="1363810"/>
          </a:xfrm>
        </p:grpSpPr>
        <p:sp>
          <p:nvSpPr>
            <p:cNvPr id="6" name="矩形 5"/>
            <p:cNvSpPr/>
            <p:nvPr/>
          </p:nvSpPr>
          <p:spPr>
            <a:xfrm>
              <a:off x="251520" y="764705"/>
              <a:ext cx="2952328" cy="13638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68" y="955327"/>
              <a:ext cx="2846784" cy="117318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563888" y="767657"/>
            <a:ext cx="1872480" cy="721013"/>
            <a:chOff x="4139952" y="1052736"/>
            <a:chExt cx="1872480" cy="721013"/>
          </a:xfrm>
        </p:grpSpPr>
        <p:sp>
          <p:nvSpPr>
            <p:cNvPr id="13" name="矩形 12"/>
            <p:cNvSpPr/>
            <p:nvPr/>
          </p:nvSpPr>
          <p:spPr>
            <a:xfrm>
              <a:off x="4139952" y="1052736"/>
              <a:ext cx="1872480" cy="72101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设备数组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724" y="1239012"/>
              <a:ext cx="1846708" cy="53473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557662" y="1657856"/>
            <a:ext cx="1584176" cy="641584"/>
            <a:chOff x="467544" y="2643400"/>
            <a:chExt cx="1584176" cy="641584"/>
          </a:xfrm>
        </p:grpSpPr>
        <p:sp>
          <p:nvSpPr>
            <p:cNvPr id="8" name="矩形 7"/>
            <p:cNvSpPr/>
            <p:nvPr/>
          </p:nvSpPr>
          <p:spPr>
            <a:xfrm>
              <a:off x="467544" y="2643400"/>
              <a:ext cx="1584176" cy="641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366" y="2829708"/>
              <a:ext cx="1046755" cy="404428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578400" y="677079"/>
            <a:ext cx="1944216" cy="1224136"/>
            <a:chOff x="3153160" y="2900854"/>
            <a:chExt cx="1944216" cy="1224136"/>
          </a:xfrm>
        </p:grpSpPr>
        <p:sp>
          <p:nvSpPr>
            <p:cNvPr id="9" name="矩形 8"/>
            <p:cNvSpPr/>
            <p:nvPr/>
          </p:nvSpPr>
          <p:spPr>
            <a:xfrm>
              <a:off x="3153160" y="2900854"/>
              <a:ext cx="1944216" cy="12241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7770" y="3092884"/>
              <a:ext cx="1587020" cy="949713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234132" y="2400816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6768" y="3893264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93031" y="2006654"/>
            <a:ext cx="2998514" cy="585572"/>
            <a:chOff x="5652120" y="2927350"/>
            <a:chExt cx="2998514" cy="585572"/>
          </a:xfrm>
        </p:grpSpPr>
        <p:sp>
          <p:nvSpPr>
            <p:cNvPr id="10" name="矩形 9"/>
            <p:cNvSpPr/>
            <p:nvPr/>
          </p:nvSpPr>
          <p:spPr>
            <a:xfrm>
              <a:off x="5652120" y="2927350"/>
              <a:ext cx="2998514" cy="5855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6828" y="3138228"/>
              <a:ext cx="2952328" cy="37469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34132" y="2592226"/>
            <a:ext cx="2808312" cy="1069291"/>
            <a:chOff x="611560" y="4087901"/>
            <a:chExt cx="2808312" cy="1069291"/>
          </a:xfrm>
        </p:grpSpPr>
        <p:sp>
          <p:nvSpPr>
            <p:cNvPr id="32" name="矩形 31"/>
            <p:cNvSpPr/>
            <p:nvPr/>
          </p:nvSpPr>
          <p:spPr>
            <a:xfrm>
              <a:off x="611560" y="4087901"/>
              <a:ext cx="2808312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732" y="4436180"/>
              <a:ext cx="2769602" cy="721012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286768" y="4083506"/>
            <a:ext cx="2599349" cy="1061883"/>
            <a:chOff x="3988874" y="4075038"/>
            <a:chExt cx="2599349" cy="1061883"/>
          </a:xfrm>
        </p:grpSpPr>
        <p:sp>
          <p:nvSpPr>
            <p:cNvPr id="34" name="矩形 33"/>
            <p:cNvSpPr/>
            <p:nvPr/>
          </p:nvSpPr>
          <p:spPr>
            <a:xfrm>
              <a:off x="3988874" y="4075038"/>
              <a:ext cx="2599349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1413" y="4385814"/>
              <a:ext cx="2498682" cy="727267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3514115" y="4797152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driver_led.c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连接符: 曲线 43"/>
          <p:cNvCxnSpPr>
            <a:stCxn id="8" idx="2"/>
            <a:endCxn id="30" idx="3"/>
          </p:cNvCxnSpPr>
          <p:nvPr/>
        </p:nvCxnSpPr>
        <p:spPr>
          <a:xfrm rot="5400000">
            <a:off x="3184043" y="2135303"/>
            <a:ext cx="1001571" cy="1329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10" idx="2"/>
            <a:endCxn id="30" idx="3"/>
          </p:cNvCxnSpPr>
          <p:nvPr/>
        </p:nvCxnSpPr>
        <p:spPr>
          <a:xfrm rot="5400000">
            <a:off x="4601705" y="1010427"/>
            <a:ext cx="708785" cy="3872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/>
          <p:cNvCxnSpPr>
            <a:stCxn id="34" idx="3"/>
            <a:endCxn id="42" idx="1"/>
          </p:cNvCxnSpPr>
          <p:nvPr/>
        </p:nvCxnSpPr>
        <p:spPr>
          <a:xfrm>
            <a:off x="2886117" y="4614448"/>
            <a:ext cx="627998" cy="272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endParaRPr lang="en-US" altLang="zh-CN" sz="900" dirty="0"/>
          </a:p>
          <a:p>
            <a:r>
              <a:rPr lang="zh-CN" altLang="en-US" sz="900" dirty="0"/>
              <a:t>风扇</a:t>
            </a:r>
          </a:p>
        </p:txBody>
      </p:sp>
      <p:sp>
        <p:nvSpPr>
          <p:cNvPr id="3" name="矩形 2"/>
          <p:cNvSpPr/>
          <p:nvPr/>
        </p:nvSpPr>
        <p:spPr>
          <a:xfrm>
            <a:off x="1402892" y="606502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fan_device.h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132" y="2400816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768" y="3893264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99151" y="3135597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driver_fan.c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连接符: 曲线 27"/>
          <p:cNvCxnSpPr>
            <a:stCxn id="11" idx="2"/>
          </p:cNvCxnSpPr>
          <p:nvPr/>
        </p:nvCxnSpPr>
        <p:spPr>
          <a:xfrm rot="5400000">
            <a:off x="3131594" y="2187753"/>
            <a:ext cx="1001570" cy="12249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/>
          <p:cNvCxnSpPr>
            <a:stCxn id="19" idx="2"/>
          </p:cNvCxnSpPr>
          <p:nvPr/>
        </p:nvCxnSpPr>
        <p:spPr>
          <a:xfrm rot="5400000">
            <a:off x="4253428" y="1071257"/>
            <a:ext cx="708784" cy="3165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/>
          <p:cNvCxnSpPr>
            <a:stCxn id="25" idx="3"/>
            <a:endCxn id="27" idx="1"/>
          </p:cNvCxnSpPr>
          <p:nvPr/>
        </p:nvCxnSpPr>
        <p:spPr>
          <a:xfrm flipV="1">
            <a:off x="3095080" y="3225199"/>
            <a:ext cx="1804071" cy="1389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155107" y="604183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02892" y="774457"/>
            <a:ext cx="1440160" cy="746104"/>
            <a:chOff x="251520" y="764705"/>
            <a:chExt cx="1440160" cy="746104"/>
          </a:xfrm>
        </p:grpSpPr>
        <p:sp>
          <p:nvSpPr>
            <p:cNvPr id="5" name="矩形 4"/>
            <p:cNvSpPr/>
            <p:nvPr/>
          </p:nvSpPr>
          <p:spPr>
            <a:xfrm>
              <a:off x="251520" y="764705"/>
              <a:ext cx="1440160" cy="74610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68" y="1003105"/>
              <a:ext cx="1368152" cy="447644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4899151" y="3314801"/>
            <a:ext cx="2764137" cy="2254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控制</a:t>
            </a:r>
            <a:r>
              <a:rPr lang="en-US" altLang="zh-CN" sz="900" dirty="0">
                <a:solidFill>
                  <a:schemeClr val="tx1"/>
                </a:solidFill>
              </a:rPr>
              <a:t>FAN</a:t>
            </a:r>
            <a:r>
              <a:rPr lang="zh-CN" altLang="en-US" sz="900" dirty="0">
                <a:solidFill>
                  <a:schemeClr val="tx1"/>
                </a:solidFill>
              </a:rPr>
              <a:t>设备的函数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566505" y="869445"/>
            <a:ext cx="1656184" cy="683092"/>
            <a:chOff x="3563888" y="767658"/>
            <a:chExt cx="1656184" cy="683092"/>
          </a:xfrm>
        </p:grpSpPr>
        <p:sp>
          <p:nvSpPr>
            <p:cNvPr id="8" name="矩形 7"/>
            <p:cNvSpPr/>
            <p:nvPr/>
          </p:nvSpPr>
          <p:spPr>
            <a:xfrm>
              <a:off x="3563888" y="767658"/>
              <a:ext cx="1656184" cy="6830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4507" y="997891"/>
              <a:ext cx="1579971" cy="380242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5468634" y="912906"/>
            <a:ext cx="1513880" cy="647720"/>
            <a:chOff x="5578400" y="677079"/>
            <a:chExt cx="1513880" cy="647720"/>
          </a:xfrm>
        </p:grpSpPr>
        <p:sp>
          <p:nvSpPr>
            <p:cNvPr id="14" name="矩形 13"/>
            <p:cNvSpPr/>
            <p:nvPr/>
          </p:nvSpPr>
          <p:spPr>
            <a:xfrm>
              <a:off x="5578400" y="677079"/>
              <a:ext cx="1513880" cy="64772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580" y="876796"/>
              <a:ext cx="1466970" cy="421074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557662" y="1657856"/>
            <a:ext cx="1374378" cy="641584"/>
            <a:chOff x="3557662" y="1657856"/>
            <a:chExt cx="1374378" cy="641584"/>
          </a:xfrm>
        </p:grpSpPr>
        <p:sp>
          <p:nvSpPr>
            <p:cNvPr id="11" name="矩形 10"/>
            <p:cNvSpPr/>
            <p:nvPr/>
          </p:nvSpPr>
          <p:spPr>
            <a:xfrm>
              <a:off x="3557662" y="1657856"/>
              <a:ext cx="1374378" cy="641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7045" y="1872745"/>
              <a:ext cx="1116125" cy="378686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398338" y="1713899"/>
            <a:ext cx="1584176" cy="585572"/>
            <a:chOff x="5398338" y="1713899"/>
            <a:chExt cx="1584176" cy="585572"/>
          </a:xfrm>
        </p:grpSpPr>
        <p:sp>
          <p:nvSpPr>
            <p:cNvPr id="19" name="矩形 18"/>
            <p:cNvSpPr/>
            <p:nvPr/>
          </p:nvSpPr>
          <p:spPr>
            <a:xfrm>
              <a:off x="5398338" y="1713899"/>
              <a:ext cx="1584176" cy="5855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585" y="1892457"/>
              <a:ext cx="1490012" cy="388154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234132" y="2592227"/>
            <a:ext cx="2808312" cy="950066"/>
            <a:chOff x="234132" y="2592227"/>
            <a:chExt cx="2808312" cy="950066"/>
          </a:xfrm>
        </p:grpSpPr>
        <p:sp>
          <p:nvSpPr>
            <p:cNvPr id="22" name="矩形 21"/>
            <p:cNvSpPr/>
            <p:nvPr/>
          </p:nvSpPr>
          <p:spPr>
            <a:xfrm>
              <a:off x="234132" y="2592227"/>
              <a:ext cx="2808312" cy="95006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0712" y="2653863"/>
              <a:ext cx="1536542" cy="808707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286768" y="4083506"/>
            <a:ext cx="2808312" cy="1061883"/>
            <a:chOff x="286768" y="4083506"/>
            <a:chExt cx="2808312" cy="1061883"/>
          </a:xfrm>
        </p:grpSpPr>
        <p:sp>
          <p:nvSpPr>
            <p:cNvPr id="25" name="矩形 24"/>
            <p:cNvSpPr/>
            <p:nvPr/>
          </p:nvSpPr>
          <p:spPr>
            <a:xfrm>
              <a:off x="286768" y="4083506"/>
              <a:ext cx="2808312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8723" y="4245066"/>
              <a:ext cx="1531779" cy="853064"/>
            </a:xfrm>
            <a:prstGeom prst="rect">
              <a:avLst/>
            </a:prstGeom>
          </p:spPr>
        </p:pic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787" y="3535148"/>
            <a:ext cx="2599350" cy="2034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5558364" y="5202328"/>
            <a:ext cx="2153578" cy="1168953"/>
            <a:chOff x="5004048" y="5211342"/>
            <a:chExt cx="2153578" cy="1168953"/>
          </a:xfrm>
        </p:grpSpPr>
        <p:sp>
          <p:nvSpPr>
            <p:cNvPr id="71" name="矩形 70"/>
            <p:cNvSpPr/>
            <p:nvPr/>
          </p:nvSpPr>
          <p:spPr>
            <a:xfrm>
              <a:off x="5004048" y="5211342"/>
              <a:ext cx="2153578" cy="116895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通过</a:t>
              </a:r>
              <a:r>
                <a:rPr lang="en-US" altLang="zh-CN" sz="900" dirty="0">
                  <a:solidFill>
                    <a:schemeClr val="tx1"/>
                  </a:solidFill>
                </a:rPr>
                <a:t>I2C</a:t>
              </a:r>
              <a:r>
                <a:rPr lang="zh-CN" altLang="en-US" sz="900" dirty="0">
                  <a:solidFill>
                    <a:schemeClr val="tx1"/>
                  </a:solidFill>
                </a:rPr>
                <a:t>写入显存</a:t>
              </a: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2415" y="5422645"/>
              <a:ext cx="2090509" cy="93507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OLED</a:t>
            </a:r>
            <a:endParaRPr lang="zh-CN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971600" y="24013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display_system.h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4048" y="2308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display_system.c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5879" y="262982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oled_device.c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1" y="262982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4942" y="4986575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1520" y="509044"/>
            <a:ext cx="2952328" cy="1527565"/>
            <a:chOff x="467544" y="548680"/>
            <a:chExt cx="2952328" cy="1527565"/>
          </a:xfrm>
        </p:grpSpPr>
        <p:sp>
          <p:nvSpPr>
            <p:cNvPr id="5" name="矩形 4"/>
            <p:cNvSpPr/>
            <p:nvPr/>
          </p:nvSpPr>
          <p:spPr>
            <a:xfrm>
              <a:off x="467544" y="548680"/>
              <a:ext cx="2952328" cy="152756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定义显示设备结构体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760" y="764704"/>
              <a:ext cx="2860104" cy="128598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587868" y="617846"/>
            <a:ext cx="2081706" cy="393873"/>
            <a:chOff x="6162702" y="154807"/>
            <a:chExt cx="2081706" cy="393873"/>
          </a:xfrm>
        </p:grpSpPr>
        <p:sp>
          <p:nvSpPr>
            <p:cNvPr id="7" name="矩形 6"/>
            <p:cNvSpPr/>
            <p:nvPr/>
          </p:nvSpPr>
          <p:spPr>
            <a:xfrm>
              <a:off x="6162702" y="154807"/>
              <a:ext cx="2081706" cy="39387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初始化显示设备结构体链表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333" y="339610"/>
              <a:ext cx="1938329" cy="16943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363456" y="1596920"/>
            <a:ext cx="1934828" cy="612902"/>
            <a:chOff x="548940" y="2314821"/>
            <a:chExt cx="1934828" cy="612902"/>
          </a:xfrm>
        </p:grpSpPr>
        <p:sp>
          <p:nvSpPr>
            <p:cNvPr id="13" name="矩形 12"/>
            <p:cNvSpPr/>
            <p:nvPr/>
          </p:nvSpPr>
          <p:spPr>
            <a:xfrm>
              <a:off x="548940" y="2314821"/>
              <a:ext cx="1934828" cy="61290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添加所有显示设备函数（暂时只有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416" y="2552687"/>
              <a:ext cx="1178744" cy="33408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576656" y="1174242"/>
            <a:ext cx="2413992" cy="667155"/>
            <a:chOff x="3454152" y="738763"/>
            <a:chExt cx="2413992" cy="667155"/>
          </a:xfrm>
        </p:grpSpPr>
        <p:sp>
          <p:nvSpPr>
            <p:cNvPr id="9" name="矩形 8"/>
            <p:cNvSpPr/>
            <p:nvPr/>
          </p:nvSpPr>
          <p:spPr>
            <a:xfrm>
              <a:off x="3454152" y="738763"/>
              <a:ext cx="2413992" cy="66715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注册某个显示设备函数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3016" y="944180"/>
              <a:ext cx="2376264" cy="461738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374668" y="244745"/>
            <a:ext cx="1991636" cy="1205985"/>
            <a:chOff x="271736" y="2223015"/>
            <a:chExt cx="1991636" cy="1205985"/>
          </a:xfrm>
        </p:grpSpPr>
        <p:sp>
          <p:nvSpPr>
            <p:cNvPr id="29" name="矩形 28"/>
            <p:cNvSpPr/>
            <p:nvPr/>
          </p:nvSpPr>
          <p:spPr>
            <a:xfrm>
              <a:off x="271736" y="2223015"/>
              <a:ext cx="1991636" cy="12059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根据名字获取某个显示设备函数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736" y="2410776"/>
              <a:ext cx="1991636" cy="100811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211514" y="5059016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81426" y="2918140"/>
            <a:ext cx="1728192" cy="1074085"/>
            <a:chOff x="2339752" y="5058846"/>
            <a:chExt cx="1728192" cy="1074085"/>
          </a:xfrm>
        </p:grpSpPr>
        <p:sp>
          <p:nvSpPr>
            <p:cNvPr id="36" name="矩形 35"/>
            <p:cNvSpPr/>
            <p:nvPr/>
          </p:nvSpPr>
          <p:spPr>
            <a:xfrm>
              <a:off x="2339752" y="5058846"/>
              <a:ext cx="1728192" cy="10740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3602" y="5236263"/>
              <a:ext cx="1640491" cy="885157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399853" y="2999291"/>
            <a:ext cx="1940850" cy="509734"/>
            <a:chOff x="251520" y="2687628"/>
            <a:chExt cx="1940850" cy="509734"/>
          </a:xfrm>
        </p:grpSpPr>
        <p:sp>
          <p:nvSpPr>
            <p:cNvPr id="18" name="矩形 17"/>
            <p:cNvSpPr/>
            <p:nvPr/>
          </p:nvSpPr>
          <p:spPr>
            <a:xfrm>
              <a:off x="251520" y="2687628"/>
              <a:ext cx="1940850" cy="50973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将内存中显存部分初始化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692" y="2897176"/>
              <a:ext cx="1903866" cy="29574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2679845" y="4098870"/>
            <a:ext cx="1692188" cy="671946"/>
            <a:chOff x="5544108" y="5058847"/>
            <a:chExt cx="1692188" cy="671946"/>
          </a:xfrm>
        </p:grpSpPr>
        <p:sp>
          <p:nvSpPr>
            <p:cNvPr id="37" name="矩形 36"/>
            <p:cNvSpPr/>
            <p:nvPr/>
          </p:nvSpPr>
          <p:spPr>
            <a:xfrm>
              <a:off x="5544108" y="5058847"/>
              <a:ext cx="1692188" cy="67194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设备结构体初始化函数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0817" y="5272136"/>
              <a:ext cx="1302586" cy="458657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364806" y="3722732"/>
            <a:ext cx="2133864" cy="657536"/>
            <a:chOff x="3310509" y="2551690"/>
            <a:chExt cx="2133864" cy="657536"/>
          </a:xfrm>
        </p:grpSpPr>
        <p:sp>
          <p:nvSpPr>
            <p:cNvPr id="17" name="矩形 16"/>
            <p:cNvSpPr/>
            <p:nvPr/>
          </p:nvSpPr>
          <p:spPr>
            <a:xfrm>
              <a:off x="3310509" y="2551690"/>
              <a:ext cx="2133864" cy="6575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将内存中显存部分发送到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15321" y="2758732"/>
              <a:ext cx="2129052" cy="45049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5064985" y="2503195"/>
            <a:ext cx="2038365" cy="705591"/>
            <a:chOff x="2461627" y="3708991"/>
            <a:chExt cx="2038365" cy="705591"/>
          </a:xfrm>
        </p:grpSpPr>
        <p:sp>
          <p:nvSpPr>
            <p:cNvPr id="33" name="矩形 32"/>
            <p:cNvSpPr/>
            <p:nvPr/>
          </p:nvSpPr>
          <p:spPr>
            <a:xfrm>
              <a:off x="2461627" y="3708991"/>
              <a:ext cx="2038365" cy="7055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设备到显示设备链表函数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604" y="3925218"/>
              <a:ext cx="1944708" cy="466197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4771968" y="3285662"/>
            <a:ext cx="3001754" cy="1570772"/>
            <a:chOff x="5674703" y="2996576"/>
            <a:chExt cx="3001754" cy="1570772"/>
          </a:xfrm>
        </p:grpSpPr>
        <p:sp>
          <p:nvSpPr>
            <p:cNvPr id="34" name="矩形 33"/>
            <p:cNvSpPr/>
            <p:nvPr/>
          </p:nvSpPr>
          <p:spPr>
            <a:xfrm>
              <a:off x="5674703" y="2996576"/>
              <a:ext cx="3001754" cy="15707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OLED</a:t>
              </a:r>
              <a:r>
                <a:rPr lang="zh-CN" altLang="en-US" sz="900" dirty="0">
                  <a:solidFill>
                    <a:srgbClr val="FF0000"/>
                  </a:solidFill>
                </a:rPr>
                <a:t>设备</a:t>
              </a:r>
              <a:r>
                <a:rPr lang="en-US" altLang="zh-CN" sz="900" dirty="0" err="1">
                  <a:solidFill>
                    <a:srgbClr val="FF0000"/>
                  </a:solidFill>
                </a:rPr>
                <a:t>SetPixel</a:t>
              </a:r>
              <a:r>
                <a:rPr lang="zh-CN" altLang="en-US" sz="900" dirty="0">
                  <a:solidFill>
                    <a:srgbClr val="FF0000"/>
                  </a:solidFill>
                </a:rPr>
                <a:t>函数（下一页详细）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98084" y="3204386"/>
              <a:ext cx="2891796" cy="1296145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51520" y="5242660"/>
            <a:ext cx="2317439" cy="991489"/>
            <a:chOff x="670385" y="5524835"/>
            <a:chExt cx="2317439" cy="991489"/>
          </a:xfrm>
        </p:grpSpPr>
        <p:sp>
          <p:nvSpPr>
            <p:cNvPr id="58" name="矩形 57"/>
            <p:cNvSpPr/>
            <p:nvPr/>
          </p:nvSpPr>
          <p:spPr>
            <a:xfrm>
              <a:off x="670385" y="5524835"/>
              <a:ext cx="2317439" cy="99148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Flush</a:t>
              </a:r>
              <a:r>
                <a:rPr lang="zh-CN" altLang="en-US" sz="900" dirty="0">
                  <a:solidFill>
                    <a:schemeClr val="tx1"/>
                  </a:solidFill>
                </a:rPr>
                <a:t>显存函数</a:t>
              </a: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6455" y="5749539"/>
              <a:ext cx="2269683" cy="766785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2904942" y="5178920"/>
            <a:ext cx="2038032" cy="1108353"/>
            <a:chOff x="3470073" y="5416991"/>
            <a:chExt cx="2038032" cy="1108353"/>
          </a:xfrm>
        </p:grpSpPr>
        <p:sp>
          <p:nvSpPr>
            <p:cNvPr id="63" name="矩形 62"/>
            <p:cNvSpPr/>
            <p:nvPr/>
          </p:nvSpPr>
          <p:spPr>
            <a:xfrm>
              <a:off x="3470073" y="5416991"/>
              <a:ext cx="2038032" cy="110835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Flush</a:t>
              </a:r>
              <a:r>
                <a:rPr lang="zh-CN" altLang="en-US" sz="900" dirty="0">
                  <a:solidFill>
                    <a:schemeClr val="tx1"/>
                  </a:solidFill>
                </a:rPr>
                <a:t>显存函数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1758" y="5604606"/>
              <a:ext cx="1992685" cy="881482"/>
            </a:xfrm>
            <a:prstGeom prst="rect">
              <a:avLst/>
            </a:prstGeom>
          </p:spPr>
        </p:pic>
      </p:grpSp>
      <p:sp>
        <p:nvSpPr>
          <p:cNvPr id="70" name="矩形 69"/>
          <p:cNvSpPr/>
          <p:nvPr/>
        </p:nvSpPr>
        <p:spPr>
          <a:xfrm>
            <a:off x="5557700" y="5023124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driver_oled.h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连接符: 曲线 79"/>
          <p:cNvCxnSpPr>
            <a:stCxn id="13" idx="1"/>
            <a:endCxn id="33" idx="0"/>
          </p:cNvCxnSpPr>
          <p:nvPr/>
        </p:nvCxnSpPr>
        <p:spPr>
          <a:xfrm rot="10800000" flipV="1">
            <a:off x="6084168" y="1903371"/>
            <a:ext cx="279288" cy="5998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/>
          <p:cNvCxnSpPr>
            <a:stCxn id="33" idx="1"/>
            <a:endCxn id="27" idx="2"/>
          </p:cNvCxnSpPr>
          <p:nvPr/>
        </p:nvCxnSpPr>
        <p:spPr>
          <a:xfrm rot="10800000">
            <a:off x="4783653" y="1841397"/>
            <a:ext cx="281333" cy="101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/>
          <p:cNvCxnSpPr>
            <a:stCxn id="50" idx="2"/>
            <a:endCxn id="58" idx="0"/>
          </p:cNvCxnSpPr>
          <p:nvPr/>
        </p:nvCxnSpPr>
        <p:spPr>
          <a:xfrm rot="5400000">
            <a:off x="990996" y="4799512"/>
            <a:ext cx="862392" cy="23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/>
          <p:cNvCxnSpPr>
            <a:endCxn id="58" idx="0"/>
          </p:cNvCxnSpPr>
          <p:nvPr/>
        </p:nvCxnSpPr>
        <p:spPr>
          <a:xfrm rot="10800000" flipV="1">
            <a:off x="1410240" y="4821388"/>
            <a:ext cx="2109272" cy="4212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OLED</a:t>
            </a:r>
            <a:endParaRPr lang="zh-CN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960860" y="2828162"/>
            <a:ext cx="3027529" cy="12961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int </a:t>
            </a:r>
            <a:r>
              <a:rPr lang="en-US" altLang="zh-CN" sz="900" dirty="0" err="1">
                <a:solidFill>
                  <a:schemeClr val="tx1"/>
                </a:solidFill>
              </a:rPr>
              <a:t>OLEDDeviceSetPixel</a:t>
            </a:r>
            <a:r>
              <a:rPr lang="en-US" altLang="zh-CN" sz="900" dirty="0">
                <a:solidFill>
                  <a:schemeClr val="tx1"/>
                </a:solidFill>
              </a:rPr>
              <a:t>(int </a:t>
            </a:r>
            <a:r>
              <a:rPr lang="en-US" altLang="zh-CN" sz="900" dirty="0" err="1">
                <a:solidFill>
                  <a:schemeClr val="tx1"/>
                </a:solidFill>
              </a:rPr>
              <a:t>iX</a:t>
            </a:r>
            <a:r>
              <a:rPr lang="en-US" altLang="zh-CN" sz="900" dirty="0">
                <a:solidFill>
                  <a:schemeClr val="tx1"/>
                </a:solidFill>
              </a:rPr>
              <a:t>, int </a:t>
            </a:r>
            <a:r>
              <a:rPr lang="en-US" altLang="zh-CN" sz="900" dirty="0" err="1">
                <a:solidFill>
                  <a:schemeClr val="tx1"/>
                </a:solidFill>
              </a:rPr>
              <a:t>iY</a:t>
            </a:r>
            <a:r>
              <a:rPr lang="en-US" altLang="zh-CN" sz="900" dirty="0">
                <a:solidFill>
                  <a:schemeClr val="tx1"/>
                </a:solidFill>
              </a:rPr>
              <a:t>, int </a:t>
            </a:r>
            <a:r>
              <a:rPr lang="en-US" altLang="zh-CN" sz="900" dirty="0" err="1">
                <a:solidFill>
                  <a:schemeClr val="tx1"/>
                </a:solidFill>
              </a:rPr>
              <a:t>dwColor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页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iY</a:t>
            </a:r>
            <a:r>
              <a:rPr lang="en-US" altLang="zh-CN" sz="900" dirty="0">
                <a:solidFill>
                  <a:schemeClr val="tx1"/>
                </a:solidFill>
              </a:rPr>
              <a:t>/8;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列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iX</a:t>
            </a:r>
            <a:r>
              <a:rPr lang="en-US" altLang="zh-CN" sz="9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字节中的第</a:t>
            </a:r>
            <a:r>
              <a:rPr lang="en-US" altLang="zh-CN" sz="900" dirty="0">
                <a:solidFill>
                  <a:schemeClr val="tx1"/>
                </a:solidFill>
              </a:rPr>
              <a:t>n</a:t>
            </a:r>
            <a:r>
              <a:rPr lang="zh-CN" altLang="en-US" sz="900" dirty="0">
                <a:solidFill>
                  <a:schemeClr val="tx1"/>
                </a:solidFill>
              </a:rPr>
              <a:t>位 </a:t>
            </a:r>
            <a:r>
              <a:rPr lang="en-US" altLang="zh-CN" sz="900" dirty="0">
                <a:solidFill>
                  <a:schemeClr val="tx1"/>
                </a:solidFill>
              </a:rPr>
              <a:t>= iY%8;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当前在显存中的第</a:t>
            </a:r>
            <a:r>
              <a:rPr lang="en-US" altLang="zh-CN" sz="900" dirty="0">
                <a:solidFill>
                  <a:schemeClr val="tx1"/>
                </a:solidFill>
              </a:rPr>
              <a:t>m</a:t>
            </a:r>
            <a:r>
              <a:rPr lang="zh-CN" altLang="en-US" sz="900" dirty="0">
                <a:solidFill>
                  <a:schemeClr val="tx1"/>
                </a:solidFill>
              </a:rPr>
              <a:t>个字节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buf</a:t>
            </a:r>
            <a:r>
              <a:rPr lang="en-US" altLang="zh-CN" sz="900" dirty="0">
                <a:solidFill>
                  <a:schemeClr val="tx1"/>
                </a:solidFill>
              </a:rPr>
              <a:t>[</a:t>
            </a:r>
            <a:r>
              <a:rPr lang="zh-CN" altLang="en-US" sz="900" dirty="0">
                <a:solidFill>
                  <a:schemeClr val="tx1"/>
                </a:solidFill>
              </a:rPr>
              <a:t>页</a:t>
            </a:r>
            <a:r>
              <a:rPr lang="en-US" altLang="zh-CN" sz="900" dirty="0">
                <a:solidFill>
                  <a:schemeClr val="tx1"/>
                </a:solidFill>
              </a:rPr>
              <a:t>*128+iX];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当前字节的第</a:t>
            </a:r>
            <a:r>
              <a:rPr lang="en-US" altLang="zh-CN" sz="900" dirty="0">
                <a:solidFill>
                  <a:schemeClr val="tx1"/>
                </a:solidFill>
              </a:rPr>
              <a:t>n</a:t>
            </a:r>
            <a:r>
              <a:rPr lang="zh-CN" altLang="en-US" sz="900" dirty="0">
                <a:solidFill>
                  <a:schemeClr val="tx1"/>
                </a:solidFill>
              </a:rPr>
              <a:t>位点亮：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err="1">
                <a:solidFill>
                  <a:schemeClr val="tx1"/>
                </a:solidFill>
              </a:rPr>
              <a:t>buf</a:t>
            </a:r>
            <a:r>
              <a:rPr lang="en-US" altLang="zh-CN" sz="900" dirty="0">
                <a:solidFill>
                  <a:schemeClr val="tx1"/>
                </a:solidFill>
              </a:rPr>
              <a:t>[</a:t>
            </a:r>
            <a:r>
              <a:rPr lang="zh-CN" altLang="en-US" sz="900" dirty="0">
                <a:solidFill>
                  <a:schemeClr val="tx1"/>
                </a:solidFill>
              </a:rPr>
              <a:t>页</a:t>
            </a:r>
            <a:r>
              <a:rPr lang="en-US" altLang="zh-CN" sz="900" dirty="0">
                <a:solidFill>
                  <a:schemeClr val="tx1"/>
                </a:solidFill>
              </a:rPr>
              <a:t>*128+iX] |= 1&lt;&lt; (iY%8)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499992" y="1002138"/>
            <a:ext cx="3168352" cy="288032"/>
            <a:chOff x="5508104" y="1556792"/>
            <a:chExt cx="3168352" cy="288032"/>
          </a:xfrm>
        </p:grpSpPr>
        <p:sp>
          <p:nvSpPr>
            <p:cNvPr id="62" name="矩形 61"/>
            <p:cNvSpPr/>
            <p:nvPr/>
          </p:nvSpPr>
          <p:spPr>
            <a:xfrm>
              <a:off x="5508104" y="1556792"/>
              <a:ext cx="3168352" cy="288032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508104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</a:t>
              </a:r>
              <a:endParaRPr lang="zh-CN" altLang="en-US" sz="9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6084168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</a:t>
              </a:r>
              <a:endParaRPr lang="zh-CN" altLang="en-US" sz="9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818188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128</a:t>
              </a:r>
              <a:endParaRPr lang="zh-CN" altLang="en-US" sz="9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394252" y="1556792"/>
              <a:ext cx="59174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0</a:t>
              </a:r>
              <a:endParaRPr lang="zh-CN" altLang="en-US" sz="9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2964" y="665173"/>
            <a:ext cx="3630018" cy="1895501"/>
            <a:chOff x="278232" y="749896"/>
            <a:chExt cx="3630018" cy="1895501"/>
          </a:xfrm>
        </p:grpSpPr>
        <p:sp>
          <p:nvSpPr>
            <p:cNvPr id="39" name="文本框 38"/>
            <p:cNvSpPr txBox="1"/>
            <p:nvPr/>
          </p:nvSpPr>
          <p:spPr>
            <a:xfrm>
              <a:off x="2771800" y="749896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128 bit(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)</a:t>
              </a:r>
              <a:endParaRPr lang="zh-CN" altLang="en-US" sz="900" dirty="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78232" y="973210"/>
              <a:ext cx="3630018" cy="1672187"/>
              <a:chOff x="1158006" y="964725"/>
              <a:chExt cx="3630018" cy="167218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19672" y="964726"/>
                <a:ext cx="3168352" cy="167218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lang="en-US" altLang="zh-CN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619672" y="1988840"/>
                <a:ext cx="3160554" cy="1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19672" y="2348880"/>
                <a:ext cx="3160554" cy="1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763688" y="964726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19672" y="148478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619672" y="1196752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19672" y="170080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619672" y="184482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615902" y="160863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615902" y="134076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615902" y="105273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158006" y="1320226"/>
                <a:ext cx="461665" cy="4320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0</a:t>
                </a:r>
              </a:p>
              <a:p>
                <a:r>
                  <a:rPr lang="en-US" altLang="zh-CN" sz="900" dirty="0"/>
                  <a:t>(8 bit)</a:t>
                </a:r>
                <a:endParaRPr lang="zh-CN" altLang="en-US" sz="9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69662" y="2028293"/>
                <a:ext cx="323165" cy="288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6</a:t>
                </a:r>
                <a:endParaRPr lang="zh-CN" altLang="en-US" sz="9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269662" y="2348879"/>
                <a:ext cx="323165" cy="288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7</a:t>
                </a:r>
                <a:endParaRPr lang="zh-CN" altLang="en-US" sz="900" dirty="0"/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1835696" y="1484784"/>
                <a:ext cx="273630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4572000" y="1484784"/>
                <a:ext cx="0" cy="72008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H="1">
                <a:off x="1835696" y="2204864"/>
                <a:ext cx="273630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275856" y="964726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131840" y="964725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131840" y="153027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131840" y="124224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131840" y="1746300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131840" y="189031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3128070" y="165412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128070" y="1386260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128070" y="109822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4499992" y="742378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内存中显存的存放：数组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墨迹 82"/>
              <p14:cNvContentPartPr/>
              <p14:nvPr/>
            </p14:nvContentPartPr>
            <p14:xfrm>
              <a:off x="2514430" y="1720460"/>
              <a:ext cx="69840" cy="648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2514430" y="1720460"/>
                <a:ext cx="69840" cy="6480"/>
              </a:xfrm>
              <a:prstGeom prst="rect"/>
            </p:spPr>
          </p:pic>
        </mc:Fallback>
      </mc:AlternateContent>
      <p:sp>
        <p:nvSpPr>
          <p:cNvPr id="87" name="文本框 86"/>
          <p:cNvSpPr txBox="1"/>
          <p:nvPr/>
        </p:nvSpPr>
        <p:spPr>
          <a:xfrm>
            <a:off x="909368" y="549757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假设点亮黄色的</a:t>
            </a:r>
            <a:r>
              <a:rPr lang="en-US" altLang="zh-CN" sz="900" dirty="0"/>
              <a:t>pixel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字体子系统：</a:t>
            </a:r>
            <a:r>
              <a:rPr lang="en-US" altLang="zh-CN" sz="900" dirty="0"/>
              <a:t>fonts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13915" y="4833330"/>
            <a:ext cx="2269543" cy="1640092"/>
            <a:chOff x="366306" y="713714"/>
            <a:chExt cx="2881082" cy="2082022"/>
          </a:xfrm>
        </p:grpSpPr>
        <p:sp>
          <p:nvSpPr>
            <p:cNvPr id="3" name="矩形 2"/>
            <p:cNvSpPr/>
            <p:nvPr/>
          </p:nvSpPr>
          <p:spPr>
            <a:xfrm>
              <a:off x="1187624" y="908720"/>
              <a:ext cx="648072" cy="100811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187624" y="908720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187624" y="908720"/>
              <a:ext cx="0" cy="1656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71600" y="2564904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y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05014" y="793304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x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6224" y="1753897"/>
              <a:ext cx="742522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originX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originY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6306" y="713714"/>
              <a:ext cx="838509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iLeftUpX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iLeftUpY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68379" y="1753897"/>
              <a:ext cx="1082126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iNextOriginX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iNextOriginY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6220" y="1284264"/>
              <a:ext cx="648072" cy="27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iHeight</a:t>
              </a:r>
              <a:endParaRPr lang="zh-CN" altLang="en-US" sz="8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1207" y="1930117"/>
              <a:ext cx="648072" cy="27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iWidth</a:t>
              </a:r>
              <a:endParaRPr lang="zh-CN" altLang="en-US" sz="8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070537" y="19727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font_system.c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227" y="42554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font_system.h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851" y="280129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ascii_font.c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1213" y="282868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ascii_font.h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7895" y="679372"/>
            <a:ext cx="1952501" cy="1287126"/>
            <a:chOff x="171227" y="629706"/>
            <a:chExt cx="1952501" cy="1287126"/>
          </a:xfrm>
        </p:grpSpPr>
        <p:sp>
          <p:nvSpPr>
            <p:cNvPr id="13" name="矩形 12"/>
            <p:cNvSpPr/>
            <p:nvPr/>
          </p:nvSpPr>
          <p:spPr>
            <a:xfrm>
              <a:off x="171227" y="629706"/>
              <a:ext cx="1952501" cy="128712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定义位图结构体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803398"/>
              <a:ext cx="1808936" cy="103955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2150197" y="680355"/>
            <a:ext cx="2828773" cy="1049887"/>
            <a:chOff x="2319291" y="680537"/>
            <a:chExt cx="2828773" cy="1049887"/>
          </a:xfrm>
        </p:grpSpPr>
        <p:sp>
          <p:nvSpPr>
            <p:cNvPr id="19" name="矩形 18"/>
            <p:cNvSpPr/>
            <p:nvPr/>
          </p:nvSpPr>
          <p:spPr>
            <a:xfrm>
              <a:off x="2319291" y="680537"/>
              <a:ext cx="2828773" cy="104988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定义字库结构体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7793" y="864775"/>
              <a:ext cx="2742744" cy="816987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5028202" y="640060"/>
            <a:ext cx="2039698" cy="442362"/>
            <a:chOff x="2701281" y="1916018"/>
            <a:chExt cx="2039698" cy="442362"/>
          </a:xfrm>
        </p:grpSpPr>
        <p:sp>
          <p:nvSpPr>
            <p:cNvPr id="21" name="矩形 20"/>
            <p:cNvSpPr/>
            <p:nvPr/>
          </p:nvSpPr>
          <p:spPr>
            <a:xfrm>
              <a:off x="2701281" y="1916018"/>
              <a:ext cx="2039698" cy="4423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初始化字库链表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1800" y="2122328"/>
              <a:ext cx="1969179" cy="179645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212834" y="1227216"/>
            <a:ext cx="1708665" cy="813560"/>
            <a:chOff x="5095583" y="935712"/>
            <a:chExt cx="1708665" cy="813560"/>
          </a:xfrm>
        </p:grpSpPr>
        <p:sp>
          <p:nvSpPr>
            <p:cNvPr id="20" name="矩形 19"/>
            <p:cNvSpPr/>
            <p:nvPr/>
          </p:nvSpPr>
          <p:spPr>
            <a:xfrm>
              <a:off x="5095583" y="935712"/>
              <a:ext cx="1708665" cy="8135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添加某个字库到字库链表函数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719" y="1139150"/>
              <a:ext cx="1447505" cy="562254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115260" y="184666"/>
            <a:ext cx="1978583" cy="1449330"/>
            <a:chOff x="3457511" y="3189348"/>
            <a:chExt cx="1978583" cy="1449330"/>
          </a:xfrm>
        </p:grpSpPr>
        <p:sp>
          <p:nvSpPr>
            <p:cNvPr id="25" name="矩形 24"/>
            <p:cNvSpPr/>
            <p:nvPr/>
          </p:nvSpPr>
          <p:spPr>
            <a:xfrm>
              <a:off x="3457511" y="3189348"/>
              <a:ext cx="1978583" cy="144933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根据名字获取字库函数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762" y="3407514"/>
              <a:ext cx="1855428" cy="1197949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7272631" y="1707140"/>
            <a:ext cx="1725571" cy="905592"/>
            <a:chOff x="326799" y="3111112"/>
            <a:chExt cx="1725571" cy="905592"/>
          </a:xfrm>
        </p:grpSpPr>
        <p:sp>
          <p:nvSpPr>
            <p:cNvPr id="24" name="矩形 23"/>
            <p:cNvSpPr/>
            <p:nvPr/>
          </p:nvSpPr>
          <p:spPr>
            <a:xfrm>
              <a:off x="326799" y="3111112"/>
              <a:ext cx="1725571" cy="9055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添加所有字库到字库链表函数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（现在只有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字库）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156" y="3456759"/>
              <a:ext cx="1340718" cy="518770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2317089" y="4237731"/>
            <a:ext cx="2937690" cy="2163782"/>
            <a:chOff x="2174919" y="2572609"/>
            <a:chExt cx="2937690" cy="2163782"/>
          </a:xfrm>
        </p:grpSpPr>
        <p:sp>
          <p:nvSpPr>
            <p:cNvPr id="42" name="矩形 41"/>
            <p:cNvSpPr/>
            <p:nvPr/>
          </p:nvSpPr>
          <p:spPr>
            <a:xfrm>
              <a:off x="2174919" y="2572609"/>
              <a:ext cx="2937690" cy="216378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获取位图函数</a:t>
              </a: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7192" y="2773722"/>
              <a:ext cx="2635712" cy="1930089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195201" y="3217997"/>
            <a:ext cx="2135776" cy="836425"/>
            <a:chOff x="59960" y="2386149"/>
            <a:chExt cx="2135776" cy="836425"/>
          </a:xfrm>
        </p:grpSpPr>
        <p:sp>
          <p:nvSpPr>
            <p:cNvPr id="41" name="矩形 40"/>
            <p:cNvSpPr/>
            <p:nvPr/>
          </p:nvSpPr>
          <p:spPr>
            <a:xfrm>
              <a:off x="59960" y="2386149"/>
              <a:ext cx="2135776" cy="8364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获取字体大小函数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70" y="2604081"/>
              <a:ext cx="2072244" cy="535645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5134297" y="3230226"/>
            <a:ext cx="3777092" cy="599237"/>
            <a:chOff x="5292080" y="3261811"/>
            <a:chExt cx="3777092" cy="599237"/>
          </a:xfrm>
        </p:grpSpPr>
        <p:sp>
          <p:nvSpPr>
            <p:cNvPr id="46" name="矩形 45"/>
            <p:cNvSpPr/>
            <p:nvPr/>
          </p:nvSpPr>
          <p:spPr>
            <a:xfrm>
              <a:off x="5292080" y="3261811"/>
              <a:ext cx="3777092" cy="59923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字符点阵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0011" y="3452489"/>
              <a:ext cx="3721230" cy="362345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373380" y="4320003"/>
            <a:ext cx="1475471" cy="836425"/>
            <a:chOff x="77977" y="4438897"/>
            <a:chExt cx="1475471" cy="836425"/>
          </a:xfrm>
        </p:grpSpPr>
        <p:sp>
          <p:nvSpPr>
            <p:cNvPr id="53" name="矩形 52"/>
            <p:cNvSpPr/>
            <p:nvPr/>
          </p:nvSpPr>
          <p:spPr>
            <a:xfrm>
              <a:off x="77977" y="4438897"/>
              <a:ext cx="1475471" cy="8364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0535" y="4629404"/>
              <a:ext cx="1333526" cy="599796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2609330" y="3230638"/>
            <a:ext cx="2135776" cy="702761"/>
            <a:chOff x="2360795" y="3126702"/>
            <a:chExt cx="2135776" cy="702761"/>
          </a:xfrm>
        </p:grpSpPr>
        <p:sp>
          <p:nvSpPr>
            <p:cNvPr id="59" name="矩形 58"/>
            <p:cNvSpPr/>
            <p:nvPr/>
          </p:nvSpPr>
          <p:spPr>
            <a:xfrm>
              <a:off x="2360795" y="3126702"/>
              <a:ext cx="2135776" cy="70276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字库到链表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35553" y="3344249"/>
              <a:ext cx="1986259" cy="442146"/>
            </a:xfrm>
            <a:prstGeom prst="rect">
              <a:avLst/>
            </a:prstGeom>
          </p:spPr>
        </p:pic>
      </p:grpSp>
      <p:cxnSp>
        <p:nvCxnSpPr>
          <p:cNvPr id="65" name="连接符: 曲线 64"/>
          <p:cNvCxnSpPr>
            <a:stCxn id="24" idx="2"/>
            <a:endCxn id="59" idx="0"/>
          </p:cNvCxnSpPr>
          <p:nvPr/>
        </p:nvCxnSpPr>
        <p:spPr>
          <a:xfrm rot="5400000">
            <a:off x="5597365" y="692586"/>
            <a:ext cx="617906" cy="4458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曲线 67"/>
          <p:cNvCxnSpPr>
            <a:stCxn id="59" idx="3"/>
            <a:endCxn id="20" idx="1"/>
          </p:cNvCxnSpPr>
          <p:nvPr/>
        </p:nvCxnSpPr>
        <p:spPr>
          <a:xfrm flipV="1">
            <a:off x="4745106" y="1633996"/>
            <a:ext cx="467728" cy="19480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曲线 70"/>
          <p:cNvCxnSpPr>
            <a:stCxn id="42" idx="3"/>
            <a:endCxn id="46" idx="2"/>
          </p:cNvCxnSpPr>
          <p:nvPr/>
        </p:nvCxnSpPr>
        <p:spPr>
          <a:xfrm flipV="1">
            <a:off x="5254779" y="3829463"/>
            <a:ext cx="1768064" cy="1490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显示子系统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4249123" y="14807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show_text.c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83" y="2672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show_text.h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10" y="495329"/>
            <a:ext cx="1765355" cy="921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98783" y="446500"/>
            <a:ext cx="3773462" cy="1018883"/>
            <a:chOff x="366490" y="1988840"/>
            <a:chExt cx="3773462" cy="1018883"/>
          </a:xfrm>
        </p:grpSpPr>
        <p:sp>
          <p:nvSpPr>
            <p:cNvPr id="6" name="矩形 5"/>
            <p:cNvSpPr/>
            <p:nvPr/>
          </p:nvSpPr>
          <p:spPr>
            <a:xfrm>
              <a:off x="366490" y="1988840"/>
              <a:ext cx="3773462" cy="1018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定义在某个显示设备上绘制字符串的函数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52" y="2206044"/>
              <a:ext cx="3703138" cy="787324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5632565" y="5346184"/>
            <a:ext cx="3369107" cy="14715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函数思路：只使用</a:t>
            </a:r>
            <a:r>
              <a:rPr lang="en-US" altLang="zh-CN" sz="900" dirty="0">
                <a:solidFill>
                  <a:schemeClr val="tx1"/>
                </a:solidFill>
              </a:rPr>
              <a:t>ASCII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先设置第一个字符的位图的原点坐标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依次遍历每一个字符</a:t>
            </a:r>
            <a:r>
              <a:rPr lang="en-US" altLang="zh-CN" sz="900" dirty="0">
                <a:solidFill>
                  <a:schemeClr val="tx1"/>
                </a:solidFill>
              </a:rPr>
              <a:t> {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    根据编码集获取字符的编码值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    根据使用的字库和编码值获取该字符的位图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    在显存中更新字符的位图对应的</a:t>
            </a:r>
            <a:r>
              <a:rPr lang="en-US" altLang="zh-CN" sz="900" dirty="0">
                <a:solidFill>
                  <a:schemeClr val="tx1"/>
                </a:solidFill>
              </a:rPr>
              <a:t>pixel</a:t>
            </a:r>
            <a:r>
              <a:rPr lang="zh-CN" altLang="en-US" sz="900" dirty="0">
                <a:solidFill>
                  <a:schemeClr val="tx1"/>
                </a:solidFill>
              </a:rPr>
              <a:t>的值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更新字符位图的</a:t>
            </a:r>
            <a:r>
              <a:rPr lang="en-US" altLang="zh-CN" sz="900" dirty="0" err="1">
                <a:solidFill>
                  <a:schemeClr val="tx1"/>
                </a:solidFill>
              </a:rPr>
              <a:t>iNextOriginX</a:t>
            </a:r>
            <a:r>
              <a:rPr lang="zh-CN" altLang="en-US" sz="900" dirty="0">
                <a:solidFill>
                  <a:schemeClr val="tx1"/>
                </a:solidFill>
              </a:rPr>
              <a:t>和</a:t>
            </a:r>
            <a:r>
              <a:rPr lang="en-US" altLang="zh-CN" sz="900" dirty="0" err="1">
                <a:solidFill>
                  <a:schemeClr val="tx1"/>
                </a:solidFill>
              </a:rPr>
              <a:t>iNextOriginY</a:t>
            </a:r>
            <a:r>
              <a:rPr lang="zh-CN" altLang="en-US" sz="900" dirty="0">
                <a:solidFill>
                  <a:schemeClr val="tx1"/>
                </a:solidFill>
              </a:rPr>
              <a:t>的值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将所有字符的位图都更新在显存后，</a:t>
            </a:r>
            <a:r>
              <a:rPr lang="en-US" altLang="zh-CN" sz="900" dirty="0">
                <a:solidFill>
                  <a:schemeClr val="tx1"/>
                </a:solidFill>
              </a:rPr>
              <a:t>Flush</a:t>
            </a:r>
            <a:r>
              <a:rPr lang="zh-CN" altLang="en-US" sz="900" dirty="0">
                <a:solidFill>
                  <a:schemeClr val="tx1"/>
                </a:solidFill>
              </a:rPr>
              <a:t>函数写入</a:t>
            </a:r>
            <a:r>
              <a:rPr lang="en-US" altLang="zh-CN" sz="900" dirty="0">
                <a:solidFill>
                  <a:schemeClr val="tx1"/>
                </a:solidFill>
              </a:rPr>
              <a:t>OLED</a:t>
            </a:r>
            <a:r>
              <a:rPr lang="zh-CN" altLang="en-US" sz="900" dirty="0">
                <a:solidFill>
                  <a:schemeClr val="tx1"/>
                </a:solidFill>
              </a:rPr>
              <a:t>设备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9434" y="1524921"/>
            <a:ext cx="2241201" cy="1018883"/>
            <a:chOff x="98551" y="2162633"/>
            <a:chExt cx="2241201" cy="1018883"/>
          </a:xfrm>
        </p:grpSpPr>
        <p:sp>
          <p:nvSpPr>
            <p:cNvPr id="16" name="矩形 15"/>
            <p:cNvSpPr/>
            <p:nvPr/>
          </p:nvSpPr>
          <p:spPr>
            <a:xfrm>
              <a:off x="98551" y="2162633"/>
              <a:ext cx="2241201" cy="1018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定义获取字符编码值的函数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66" y="2348879"/>
              <a:ext cx="2155955" cy="81562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634053" y="2116305"/>
            <a:ext cx="3312368" cy="3197217"/>
            <a:chOff x="5724128" y="114358"/>
            <a:chExt cx="3312368" cy="3197217"/>
          </a:xfrm>
        </p:grpSpPr>
        <p:sp>
          <p:nvSpPr>
            <p:cNvPr id="14" name="矩形 13"/>
            <p:cNvSpPr/>
            <p:nvPr/>
          </p:nvSpPr>
          <p:spPr>
            <a:xfrm>
              <a:off x="5724128" y="114358"/>
              <a:ext cx="3312368" cy="31972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定义从某个显示设备的</a:t>
              </a:r>
              <a:r>
                <a:rPr lang="en-US" altLang="zh-CN" sz="900" dirty="0">
                  <a:solidFill>
                    <a:schemeClr val="tx1"/>
                  </a:solidFill>
                </a:rPr>
                <a:t>(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iX,iY</a:t>
              </a:r>
              <a:r>
                <a:rPr lang="en-US" altLang="zh-CN" sz="900" dirty="0">
                  <a:solidFill>
                    <a:schemeClr val="tx1"/>
                  </a:solidFill>
                </a:rPr>
                <a:t>)</a:t>
              </a:r>
              <a:r>
                <a:rPr lang="zh-CN" altLang="en-US" sz="900" dirty="0">
                  <a:solidFill>
                    <a:schemeClr val="tx1"/>
                  </a:solidFill>
                </a:rPr>
                <a:t>位置开始绘制字符串的函数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7296" y="326651"/>
              <a:ext cx="3254038" cy="2934446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25597" y="2637460"/>
            <a:ext cx="5135736" cy="1801742"/>
            <a:chOff x="84336" y="3311575"/>
            <a:chExt cx="5135736" cy="1801742"/>
          </a:xfrm>
        </p:grpSpPr>
        <p:sp>
          <p:nvSpPr>
            <p:cNvPr id="17" name="矩形 16"/>
            <p:cNvSpPr/>
            <p:nvPr/>
          </p:nvSpPr>
          <p:spPr>
            <a:xfrm>
              <a:off x="84336" y="3311575"/>
              <a:ext cx="5135736" cy="18017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在显存中更新字符的位图对应的</a:t>
              </a:r>
              <a:r>
                <a:rPr lang="en-US" altLang="zh-CN" sz="900" dirty="0">
                  <a:solidFill>
                    <a:schemeClr val="tx1"/>
                  </a:solidFill>
                </a:rPr>
                <a:t>pixel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的值的函数</a:t>
              </a:r>
              <a:r>
                <a:rPr lang="zh-CN" altLang="en-US" sz="900" dirty="0">
                  <a:solidFill>
                    <a:srgbClr val="FF0000"/>
                  </a:solidFill>
                </a:rPr>
                <a:t>（下一页详细）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090" y="3527243"/>
              <a:ext cx="5012653" cy="156180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142328" y="4725144"/>
            <a:ext cx="3997375" cy="2050246"/>
            <a:chOff x="142577" y="4691122"/>
            <a:chExt cx="3997375" cy="2050246"/>
          </a:xfrm>
        </p:grpSpPr>
        <p:sp>
          <p:nvSpPr>
            <p:cNvPr id="24" name="矩形 23"/>
            <p:cNvSpPr/>
            <p:nvPr/>
          </p:nvSpPr>
          <p:spPr>
            <a:xfrm>
              <a:off x="142577" y="4691122"/>
              <a:ext cx="3997375" cy="205024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获取位图中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某个位置的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像素值的函数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（下一页详细）</a:t>
              </a:r>
              <a:endParaRPr lang="en-US" altLang="zh-CN" sz="900" dirty="0">
                <a:solidFill>
                  <a:srgbClr val="FF0000"/>
                </a:solidFill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00" y="4738242"/>
              <a:ext cx="3091098" cy="1956006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>
            <a:stCxn id="24" idx="0"/>
            <a:endCxn id="30" idx="2"/>
          </p:cNvCxnSpPr>
          <p:nvPr/>
        </p:nvCxnSpPr>
        <p:spPr>
          <a:xfrm flipV="1">
            <a:off x="2141016" y="4414934"/>
            <a:ext cx="536662" cy="310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7" idx="1"/>
          </p:cNvCxnSpPr>
          <p:nvPr/>
        </p:nvCxnSpPr>
        <p:spPr>
          <a:xfrm>
            <a:off x="5261333" y="3538331"/>
            <a:ext cx="395888" cy="257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622221" y="103313"/>
            <a:ext cx="3184904" cy="1944216"/>
            <a:chOff x="881204" y="980728"/>
            <a:chExt cx="3176340" cy="1938988"/>
          </a:xfrm>
        </p:grpSpPr>
        <p:sp>
          <p:nvSpPr>
            <p:cNvPr id="48" name="矩形 47"/>
            <p:cNvSpPr/>
            <p:nvPr/>
          </p:nvSpPr>
          <p:spPr>
            <a:xfrm>
              <a:off x="1107778" y="1782992"/>
              <a:ext cx="1087958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字体子系统（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font_system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519772" y="1782992"/>
              <a:ext cx="1224136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设备子系统中的（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display_system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979712" y="980728"/>
              <a:ext cx="1080120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显示子系统（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show_text.c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519772" y="2559676"/>
              <a:ext cx="1224136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设备子系统中的（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oled_device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115616" y="2559676"/>
              <a:ext cx="1080120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字体子系统（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ascii_font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cxnSp>
          <p:nvCxnSpPr>
            <p:cNvPr id="53" name="直接箭头连接符 52"/>
            <p:cNvCxnSpPr>
              <a:stCxn id="52" idx="0"/>
              <a:endCxn id="48" idx="2"/>
            </p:cNvCxnSpPr>
            <p:nvPr/>
          </p:nvCxnSpPr>
          <p:spPr>
            <a:xfrm flipH="1" flipV="1">
              <a:off x="1651757" y="2143032"/>
              <a:ext cx="3919" cy="41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982343" y="2264240"/>
              <a:ext cx="13388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注册字库，初始化位图</a:t>
              </a:r>
            </a:p>
          </p:txBody>
        </p:sp>
        <p:cxnSp>
          <p:nvCxnSpPr>
            <p:cNvPr id="55" name="直接箭头连接符 54"/>
            <p:cNvCxnSpPr>
              <a:stCxn id="48" idx="0"/>
              <a:endCxn id="50" idx="2"/>
            </p:cNvCxnSpPr>
            <p:nvPr/>
          </p:nvCxnSpPr>
          <p:spPr>
            <a:xfrm flipV="1">
              <a:off x="1651757" y="1340768"/>
              <a:ext cx="868015" cy="442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881204" y="1469976"/>
              <a:ext cx="1223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取出某个字符的位图</a:t>
              </a:r>
            </a:p>
          </p:txBody>
        </p:sp>
        <p:cxnSp>
          <p:nvCxnSpPr>
            <p:cNvPr id="57" name="直接箭头连接符 56"/>
            <p:cNvCxnSpPr>
              <a:stCxn id="51" idx="0"/>
              <a:endCxn id="49" idx="2"/>
            </p:cNvCxnSpPr>
            <p:nvPr/>
          </p:nvCxnSpPr>
          <p:spPr>
            <a:xfrm flipV="1">
              <a:off x="3131840" y="2143032"/>
              <a:ext cx="0" cy="41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321171" y="2272240"/>
              <a:ext cx="17363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注册显示设备，提供</a:t>
              </a:r>
              <a:r>
                <a:rPr lang="en-US" altLang="zh-CN" sz="900" dirty="0"/>
                <a:t>Flush</a:t>
              </a:r>
              <a:r>
                <a:rPr lang="zh-CN" altLang="en-US" sz="900" dirty="0"/>
                <a:t>函数</a:t>
              </a:r>
            </a:p>
          </p:txBody>
        </p:sp>
        <p:cxnSp>
          <p:nvCxnSpPr>
            <p:cNvPr id="59" name="直接箭头连接符 58"/>
            <p:cNvCxnSpPr>
              <a:stCxn id="50" idx="2"/>
              <a:endCxn id="49" idx="0"/>
            </p:cNvCxnSpPr>
            <p:nvPr/>
          </p:nvCxnSpPr>
          <p:spPr>
            <a:xfrm>
              <a:off x="2519772" y="1340768"/>
              <a:ext cx="612068" cy="442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130731" y="1518618"/>
              <a:ext cx="18582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利用</a:t>
              </a:r>
              <a:r>
                <a:rPr lang="en-US" altLang="zh-CN" sz="900" dirty="0" err="1"/>
                <a:t>setPixel</a:t>
              </a:r>
              <a:r>
                <a:rPr lang="en-US" altLang="zh-CN" sz="900" dirty="0"/>
                <a:t>,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Flush</a:t>
              </a:r>
              <a:r>
                <a:rPr lang="zh-CN" altLang="en-US" sz="900" dirty="0"/>
                <a:t>函数显示字符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kNWU4OGI5NTg4ZWE2MWU1OWMzYjkzZDY5N2IwMz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3756</Words>
  <Application>Microsoft Office PowerPoint</Application>
  <PresentationFormat>全屏显示(4:3)</PresentationFormat>
  <Paragraphs>533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henry0408</dc:creator>
  <cp:lastModifiedBy>航宇 陈</cp:lastModifiedBy>
  <cp:revision>415</cp:revision>
  <dcterms:created xsi:type="dcterms:W3CDTF">2016-12-02T08:56:00Z</dcterms:created>
  <dcterms:modified xsi:type="dcterms:W3CDTF">2024-06-26T16:29:01Z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579ADFE9898A488E9667737843759177_12</vt:lpwstr>
  </property>
</Properties>
</file>