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T5NpJ4A9zrZsU8RGX8J1QvFa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docker-compose.yml 的ports記得改 orgA(3000:3000) orgB(3001:3000) orgC(3002:3000)用不同的</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五</a:t>
            </a:r>
            <a:endParaRPr/>
          </a:p>
        </p:txBody>
      </p:sp>
      <p:sp>
        <p:nvSpPr>
          <p:cNvPr id="158" name="Google Shape;15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ecbc47a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ecbc47a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fecbc47a8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fecbc47a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ecbc47a8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ecbc47a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sudo docker start $(sudo docker ps -a)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ecbc47a8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ecbc47a8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現在要demo的功能是身分綁定，身分綁定是將各銀行的帳號結合到我們區塊鏈的數位身分當中</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在開放銀行的第一階段中 TSP可以整合各家銀行的公開資訊例如貸款...方便使用者進行一個統整性的比較</a:t>
            </a:r>
            <a:endParaRPr/>
          </a:p>
          <a:p>
            <a:pPr indent="0" lvl="0" marL="0" rtl="0" algn="l">
              <a:spcBef>
                <a:spcPts val="0"/>
              </a:spcBef>
              <a:spcAft>
                <a:spcPts val="0"/>
              </a:spcAft>
              <a:buNone/>
            </a:pPr>
            <a:r>
              <a:rPr lang="en-US"/>
              <a:t>而在第二與第三階段中 數據包含使用者的敏感訊息 所以我們這麼需要做一個權限控制 基於BIMAC身分整合的特性 </a:t>
            </a:r>
            <a:endParaRPr/>
          </a:p>
          <a:p>
            <a:pPr indent="0" lvl="0" marL="0" rtl="0" algn="l">
              <a:spcBef>
                <a:spcPts val="0"/>
              </a:spcBef>
              <a:spcAft>
                <a:spcPts val="0"/>
              </a:spcAft>
              <a:buNone/>
            </a:pPr>
            <a:r>
              <a:rPr lang="en-US"/>
              <a:t>我們利用私鑰即可登入我們的TSP 就不用在各家銀行輸入帳號密碼    這邊來進行登入的動作</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這邊看到的是TSP去抓取各家銀行的餘額資訊，這個帳號在五間銀行已完成註冊 可是目前還沒開放給這個TSP 第二第三第四銀行的授權 所以看不到他們的餘額資訊</a:t>
            </a:r>
            <a:endParaRPr/>
          </a:p>
          <a:p>
            <a:pPr indent="0" lvl="0" marL="0" rtl="0" algn="l">
              <a:spcBef>
                <a:spcPts val="0"/>
              </a:spcBef>
              <a:spcAft>
                <a:spcPts val="0"/>
              </a:spcAft>
              <a:buNone/>
            </a:pPr>
            <a:r>
              <a:rPr lang="en-US"/>
              <a:t>接下來我們這邊進行一個授權的動作    這邊勾選想要授權的銀行 然後利用數位身分簽完名即可</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接下來進行開放銀行第三階段，這邊我們提出一個想法是整合支付，在現實中可能會遇到需要轉帳的金額較大可是你的錢在不同的銀行中，例如現在我需要轉40萬的金額可是沒有一個帳戶擁有，那麼我就可以利用整合支付這個功能在同一個畫面中利用不同銀行進行轉帳，左邊是五個銀行中已經開放授權的銀行，右邊則是這筆錢我要發給誰並且選擇他是屬於哪間銀行。按下後會有一個檢查餘額的手續，並且利用我們的私鑰進行簽名確保安全性。</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以上是基於我們BIMAC所達到的身分整合與開放銀行的三階段。</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fce15e6ce_7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fce15e6ce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1" name="Shape 11"/>
        <p:cNvGrpSpPr/>
        <p:nvPr/>
      </p:nvGrpSpPr>
      <p:grpSpPr>
        <a:xfrm>
          <a:off x="0" y="0"/>
          <a:ext cx="0" cy="0"/>
          <a:chOff x="0" y="0"/>
          <a:chExt cx="0" cy="0"/>
        </a:xfrm>
      </p:grpSpPr>
      <p:sp>
        <p:nvSpPr>
          <p:cNvPr id="12" name="Google Shape;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7" name="Shape 17"/>
        <p:cNvGrpSpPr/>
        <p:nvPr/>
      </p:nvGrpSpPr>
      <p:grpSpPr>
        <a:xfrm>
          <a:off x="0" y="0"/>
          <a:ext cx="0" cy="0"/>
          <a:chOff x="0" y="0"/>
          <a:chExt cx="0" cy="0"/>
        </a:xfrm>
      </p:grpSpPr>
      <p:sp>
        <p:nvSpPr>
          <p:cNvPr id="18" name="Google Shape;18;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youtube.com/watch?v=5TMVQ9uqhVk&amp;ab_channel=NCTU_Jenha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localhost:8545/" TargetMode="External"/><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remix.ethereum.org/#optimize=false&amp;runs=200&amp;evmVersion=null&amp;version=soljson-v0.8.4+commit.c7e474f2.js"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步驟</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1.先用docker創ganache創測試鍊</a:t>
            </a:r>
            <a:endParaRPr/>
          </a:p>
          <a:p>
            <a:pPr indent="-228600" lvl="0" marL="228600" rtl="0" algn="l">
              <a:lnSpc>
                <a:spcPct val="90000"/>
              </a:lnSpc>
              <a:spcBef>
                <a:spcPts val="1000"/>
              </a:spcBef>
              <a:spcAft>
                <a:spcPts val="0"/>
              </a:spcAft>
              <a:buClr>
                <a:schemeClr val="dk1"/>
              </a:buClr>
              <a:buSzPct val="100000"/>
              <a:buChar char="•"/>
            </a:pPr>
            <a:r>
              <a:rPr lang="en-US"/>
              <a:t>2.然後要把ganache上面預設的公私鑰匯入 metamask中</a:t>
            </a:r>
            <a:endParaRPr/>
          </a:p>
          <a:p>
            <a:pPr indent="-228600" lvl="0" marL="228600" rtl="0" algn="l">
              <a:lnSpc>
                <a:spcPct val="90000"/>
              </a:lnSpc>
              <a:spcBef>
                <a:spcPts val="1000"/>
              </a:spcBef>
              <a:spcAft>
                <a:spcPts val="0"/>
              </a:spcAft>
              <a:buClr>
                <a:schemeClr val="dk1"/>
              </a:buClr>
              <a:buSzPct val="100000"/>
              <a:buChar char="•"/>
            </a:pPr>
            <a:r>
              <a:rPr lang="en-US"/>
              <a:t>3.把OrganizationManager.sol中的_orgsArr變成公鑰變成剛剛貼到metamask中的那些</a:t>
            </a:r>
            <a:endParaRPr/>
          </a:p>
          <a:p>
            <a:pPr indent="-228600" lvl="0" marL="228600" rtl="0" algn="l">
              <a:lnSpc>
                <a:spcPct val="90000"/>
              </a:lnSpc>
              <a:spcBef>
                <a:spcPts val="1000"/>
              </a:spcBef>
              <a:spcAft>
                <a:spcPts val="0"/>
              </a:spcAft>
              <a:buClr>
                <a:schemeClr val="dk1"/>
              </a:buClr>
              <a:buSzPct val="100000"/>
              <a:buChar char="•"/>
            </a:pPr>
            <a:r>
              <a:rPr lang="en-US"/>
              <a:t>4.用remix編譯合約然後部署到測試鏈上</a:t>
            </a:r>
            <a:endParaRPr/>
          </a:p>
          <a:p>
            <a:pPr indent="-228600" lvl="0" marL="228600" rtl="0" algn="l">
              <a:lnSpc>
                <a:spcPct val="90000"/>
              </a:lnSpc>
              <a:spcBef>
                <a:spcPts val="1000"/>
              </a:spcBef>
              <a:spcAft>
                <a:spcPts val="0"/>
              </a:spcAft>
              <a:buClr>
                <a:schemeClr val="dk1"/>
              </a:buClr>
              <a:buSzPct val="100000"/>
              <a:buChar char="•"/>
            </a:pPr>
            <a:r>
              <a:rPr lang="en-US"/>
              <a:t>5.修改server-config.json檔的organizationManagerAddress改成剛剛部署上去的位子，把admin_address貼一個metamask的公鑰，貼對應的admin_key私鑰，web3_provider的位子改成（docker network inspect bridge 找gateway) ，org_mapping換成metamask的公鑰</a:t>
            </a:r>
            <a:endParaRPr/>
          </a:p>
          <a:p>
            <a:pPr indent="-228600" lvl="0" marL="228600" rtl="0" algn="l">
              <a:lnSpc>
                <a:spcPct val="90000"/>
              </a:lnSpc>
              <a:spcBef>
                <a:spcPts val="1000"/>
              </a:spcBef>
              <a:spcAft>
                <a:spcPts val="0"/>
              </a:spcAft>
              <a:buClr>
                <a:schemeClr val="dk1"/>
              </a:buClr>
              <a:buSzPct val="100000"/>
              <a:buChar char="•"/>
            </a:pPr>
            <a:r>
              <a:rPr lang="en-US"/>
              <a:t>6.把檔案位子擺成github上說的那樣</a:t>
            </a:r>
            <a:endParaRPr/>
          </a:p>
          <a:p>
            <a:pPr indent="-228600" lvl="0" marL="228600" rtl="0" algn="l">
              <a:lnSpc>
                <a:spcPct val="90000"/>
              </a:lnSpc>
              <a:spcBef>
                <a:spcPts val="1000"/>
              </a:spcBef>
              <a:spcAft>
                <a:spcPts val="0"/>
              </a:spcAft>
              <a:buClr>
                <a:schemeClr val="dk1"/>
              </a:buClr>
              <a:buSzPct val="100000"/>
              <a:buChar char="•"/>
            </a:pPr>
            <a:r>
              <a:rPr lang="en-US"/>
              <a:t>7.在那個位置執行docker-compose up -d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 type="body"/>
          </p:nvPr>
        </p:nvSpPr>
        <p:spPr>
          <a:xfrm>
            <a:off x="838200" y="951722"/>
            <a:ext cx="10515600" cy="521591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把合約位址貼上來</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admin_address貼公鑰</a:t>
            </a:r>
            <a:endParaRPr/>
          </a:p>
          <a:p>
            <a:pPr indent="-228600" lvl="0" marL="228600" rtl="0" algn="l">
              <a:lnSpc>
                <a:spcPct val="90000"/>
              </a:lnSpc>
              <a:spcBef>
                <a:spcPts val="1000"/>
              </a:spcBef>
              <a:spcAft>
                <a:spcPts val="0"/>
              </a:spcAft>
              <a:buClr>
                <a:schemeClr val="dk1"/>
              </a:buClr>
              <a:buSzPts val="2800"/>
              <a:buChar char="•"/>
            </a:pPr>
            <a:r>
              <a:rPr lang="en-US"/>
              <a:t>admin_key貼私鑰(地址不會有0x)</a:t>
            </a:r>
            <a:endParaRPr/>
          </a:p>
          <a:p>
            <a:pPr indent="0" lvl="0" marL="0" rtl="0" algn="l">
              <a:lnSpc>
                <a:spcPct val="90000"/>
              </a:lnSpc>
              <a:spcBef>
                <a:spcPts val="1000"/>
              </a:spcBef>
              <a:spcAft>
                <a:spcPts val="0"/>
              </a:spcAft>
              <a:buClr>
                <a:schemeClr val="dk1"/>
              </a:buClr>
              <a:buSzPts val="2800"/>
              <a:buNone/>
            </a:pPr>
            <a:r>
              <a:rPr lang="en-US"/>
              <a:t>   (這邊是組織A的管裡帳密的感覺)</a:t>
            </a:r>
            <a:endParaRPr/>
          </a:p>
        </p:txBody>
      </p:sp>
      <p:pic>
        <p:nvPicPr>
          <p:cNvPr id="149" name="Google Shape;149;p9"/>
          <p:cNvPicPr preferRelativeResize="0"/>
          <p:nvPr/>
        </p:nvPicPr>
        <p:blipFill rotWithShape="1">
          <a:blip r:embed="rId3">
            <a:alphaModFix/>
          </a:blip>
          <a:srcRect b="0" l="0" r="0" t="0"/>
          <a:stretch/>
        </p:blipFill>
        <p:spPr>
          <a:xfrm>
            <a:off x="838200" y="3892405"/>
            <a:ext cx="2695575" cy="2181225"/>
          </a:xfrm>
          <a:prstGeom prst="rect">
            <a:avLst/>
          </a:prstGeom>
          <a:noFill/>
          <a:ln>
            <a:noFill/>
          </a:ln>
        </p:spPr>
      </p:pic>
      <p:pic>
        <p:nvPicPr>
          <p:cNvPr id="150" name="Google Shape;150;p9"/>
          <p:cNvPicPr preferRelativeResize="0"/>
          <p:nvPr/>
        </p:nvPicPr>
        <p:blipFill rotWithShape="1">
          <a:blip r:embed="rId4">
            <a:alphaModFix/>
          </a:blip>
          <a:srcRect b="0" l="0" r="0" t="0"/>
          <a:stretch/>
        </p:blipFill>
        <p:spPr>
          <a:xfrm>
            <a:off x="4960095" y="821564"/>
            <a:ext cx="6991350" cy="84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idx="1" type="body"/>
          </p:nvPr>
        </p:nvSpPr>
        <p:spPr>
          <a:xfrm>
            <a:off x="838200" y="1129004"/>
            <a:ext cx="10515600" cy="5047959"/>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sudo docker inspect bridge:看一下gateway(172.17.0.1)</a:t>
            </a:r>
            <a:endParaRPr/>
          </a:p>
          <a:p>
            <a:pPr indent="-228600" lvl="0" marL="228600" rtl="0" algn="l">
              <a:lnSpc>
                <a:spcPct val="90000"/>
              </a:lnSpc>
              <a:spcBef>
                <a:spcPts val="1000"/>
              </a:spcBef>
              <a:spcAft>
                <a:spcPts val="0"/>
              </a:spcAft>
              <a:buClr>
                <a:schemeClr val="dk1"/>
              </a:buClr>
              <a:buSzPts val="2800"/>
              <a:buChar char="•"/>
            </a:pPr>
            <a:r>
              <a:rPr lang="en-US"/>
              <a:t>web3_provide貼上"ws://ganache</a:t>
            </a:r>
            <a:r>
              <a:rPr lang="en-US"/>
              <a:t>(172.17.0.1)</a:t>
            </a:r>
            <a:r>
              <a:rPr lang="en-US"/>
              <a:t>:8545“</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"org_mapping": {</a:t>
            </a:r>
            <a:endParaRPr/>
          </a:p>
          <a:p>
            <a:pPr indent="0" lvl="0" marL="0" rtl="0" algn="l">
              <a:lnSpc>
                <a:spcPct val="90000"/>
              </a:lnSpc>
              <a:spcBef>
                <a:spcPts val="1000"/>
              </a:spcBef>
              <a:spcAft>
                <a:spcPts val="0"/>
              </a:spcAft>
              <a:buClr>
                <a:schemeClr val="dk1"/>
              </a:buClr>
              <a:buSzPts val="2800"/>
              <a:buNone/>
            </a:pPr>
            <a:r>
              <a:rPr lang="en-US"/>
              <a:t>        "0xA3DE0EF83DBE06E631298A2F9F42ABEC8D39E136": ["</a:t>
            </a:r>
            <a:r>
              <a:rPr lang="en-US">
                <a:solidFill>
                  <a:srgbClr val="FF0000"/>
                </a:solidFill>
              </a:rPr>
              <a:t>172.29.0.1:3001</a:t>
            </a:r>
            <a:r>
              <a:rPr lang="en-US"/>
              <a:t>","第一銀行"],</a:t>
            </a:r>
            <a:endParaRPr/>
          </a:p>
          <a:p>
            <a:pPr indent="0" lvl="0" marL="0" rtl="0" algn="l">
              <a:lnSpc>
                <a:spcPct val="90000"/>
              </a:lnSpc>
              <a:spcBef>
                <a:spcPts val="1000"/>
              </a:spcBef>
              <a:spcAft>
                <a:spcPts val="0"/>
              </a:spcAft>
              <a:buClr>
                <a:schemeClr val="dk1"/>
              </a:buClr>
              <a:buSzPts val="2800"/>
              <a:buNone/>
            </a:pPr>
            <a:r>
              <a:rPr lang="en-US"/>
              <a:t>        "0x0C91D7BDA4180B91DDE9A6345AEC57615D07483A": ["</a:t>
            </a:r>
            <a:r>
              <a:rPr lang="en-US">
                <a:solidFill>
                  <a:srgbClr val="FF0000"/>
                </a:solidFill>
              </a:rPr>
              <a:t>172.29.0.1:3002</a:t>
            </a:r>
            <a:r>
              <a:rPr lang="en-US"/>
              <a:t>","</a:t>
            </a:r>
            <a:r>
              <a:rPr lang="en-US"/>
              <a:t>第二銀行</a:t>
            </a:r>
            <a:r>
              <a:rPr lang="en-US"/>
              <a:t>"] }</a:t>
            </a:r>
            <a:endParaRPr/>
          </a:p>
          <a:p>
            <a:pPr indent="0" lvl="0" marL="0" rtl="0" algn="l">
              <a:lnSpc>
                <a:spcPct val="90000"/>
              </a:lnSpc>
              <a:spcBef>
                <a:spcPts val="1000"/>
              </a:spcBef>
              <a:spcAft>
                <a:spcPts val="0"/>
              </a:spcAft>
              <a:buClr>
                <a:schemeClr val="dk1"/>
              </a:buClr>
              <a:buSzPts val="2800"/>
              <a:buNone/>
            </a:pPr>
            <a:r>
              <a:rPr lang="en-US"/>
              <a:t>前面你貼metamask帳號的公鑰要改成大寫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7.在那個位置執行docker-compose up -d</a:t>
            </a:r>
            <a:endParaRPr/>
          </a:p>
        </p:txBody>
      </p:sp>
      <p:sp>
        <p:nvSpPr>
          <p:cNvPr id="161" name="Google Shape;16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到docekr compose.yml資料夾下 執行sudo docker-compose up –d</a:t>
            </a:r>
            <a:endParaRPr/>
          </a:p>
          <a:p>
            <a:pPr indent="-228600" lvl="0" marL="228600" rtl="0" algn="l">
              <a:lnSpc>
                <a:spcPct val="90000"/>
              </a:lnSpc>
              <a:spcBef>
                <a:spcPts val="1000"/>
              </a:spcBef>
              <a:spcAft>
                <a:spcPts val="0"/>
              </a:spcAft>
              <a:buClr>
                <a:schemeClr val="dk1"/>
              </a:buClr>
              <a:buSzPts val="2800"/>
              <a:buChar char="•"/>
            </a:pPr>
            <a:r>
              <a:rPr lang="en-US"/>
              <a:t>127.0.0.1:3000</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(1) Blockchain-based Identification and Access Control Framework (Demonstration) – YouTube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docker network inspect orga_my_network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fecbc47a8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 1</a:t>
            </a:r>
            <a:endParaRPr/>
          </a:p>
        </p:txBody>
      </p:sp>
      <p:sp>
        <p:nvSpPr>
          <p:cNvPr id="167" name="Google Shape;167;gfecbc47a8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8" name="Google Shape;168;gfecbc47a86_0_0"/>
          <p:cNvPicPr preferRelativeResize="0"/>
          <p:nvPr/>
        </p:nvPicPr>
        <p:blipFill>
          <a:blip r:embed="rId3">
            <a:alphaModFix/>
          </a:blip>
          <a:stretch>
            <a:fillRect/>
          </a:stretch>
        </p:blipFill>
        <p:spPr>
          <a:xfrm>
            <a:off x="0" y="1593326"/>
            <a:ext cx="12192001" cy="1811547"/>
          </a:xfrm>
          <a:prstGeom prst="rect">
            <a:avLst/>
          </a:prstGeom>
          <a:noFill/>
          <a:ln>
            <a:noFill/>
          </a:ln>
        </p:spPr>
      </p:pic>
      <p:pic>
        <p:nvPicPr>
          <p:cNvPr id="169" name="Google Shape;169;gfecbc47a86_0_0"/>
          <p:cNvPicPr preferRelativeResize="0"/>
          <p:nvPr/>
        </p:nvPicPr>
        <p:blipFill>
          <a:blip r:embed="rId4">
            <a:alphaModFix/>
          </a:blip>
          <a:stretch>
            <a:fillRect/>
          </a:stretch>
        </p:blipFill>
        <p:spPr>
          <a:xfrm>
            <a:off x="-765825" y="5118950"/>
            <a:ext cx="13047378" cy="52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fecbc47a86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75" name="Google Shape;175;gfecbc47a86_0_1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76" name="Google Shape;176;gfecbc47a86_0_13"/>
          <p:cNvPicPr preferRelativeResize="0"/>
          <p:nvPr/>
        </p:nvPicPr>
        <p:blipFill>
          <a:blip r:embed="rId3">
            <a:alphaModFix/>
          </a:blip>
          <a:stretch>
            <a:fillRect/>
          </a:stretch>
        </p:blipFill>
        <p:spPr>
          <a:xfrm>
            <a:off x="700088" y="561975"/>
            <a:ext cx="10791825" cy="5734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fecbc47a86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problem2</a:t>
            </a:r>
            <a:endParaRPr/>
          </a:p>
        </p:txBody>
      </p:sp>
      <p:sp>
        <p:nvSpPr>
          <p:cNvPr id="182" name="Google Shape;182;gfecbc47a86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3" name="Google Shape;183;gfecbc47a86_0_6"/>
          <p:cNvPicPr preferRelativeResize="0"/>
          <p:nvPr/>
        </p:nvPicPr>
        <p:blipFill>
          <a:blip r:embed="rId3">
            <a:alphaModFix/>
          </a:blip>
          <a:stretch>
            <a:fillRect/>
          </a:stretch>
        </p:blipFill>
        <p:spPr>
          <a:xfrm>
            <a:off x="1554438" y="2141650"/>
            <a:ext cx="8734425" cy="354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ecbc47a86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gfecbc47a86_0_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90" name="Google Shape;190;gfecbc47a86_0_20"/>
          <p:cNvSpPr/>
          <p:nvPr/>
        </p:nvSpPr>
        <p:spPr>
          <a:xfrm>
            <a:off x="-248700" y="0"/>
            <a:ext cx="12689400" cy="6858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1.先用docker創ganache創測試鍊</a:t>
            </a:r>
            <a:endParaRPr/>
          </a:p>
        </p:txBody>
      </p:sp>
      <p:sp>
        <p:nvSpPr>
          <p:cNvPr id="91" name="Google Shape;91;p2"/>
          <p:cNvSpPr txBox="1"/>
          <p:nvPr>
            <p:ph idx="1" type="body"/>
          </p:nvPr>
        </p:nvSpPr>
        <p:spPr>
          <a:xfrm>
            <a:off x="838200" y="1825625"/>
            <a:ext cx="109671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Char char="•"/>
            </a:pPr>
            <a:r>
              <a:rPr lang="en-US"/>
              <a:t>sudo docker ps –a:查看當前docker狀態</a:t>
            </a:r>
            <a:endParaRPr/>
          </a:p>
          <a:p>
            <a:pPr indent="-228600" lvl="0" marL="228600" rtl="0" algn="l">
              <a:lnSpc>
                <a:spcPct val="90000"/>
              </a:lnSpc>
              <a:spcBef>
                <a:spcPts val="1000"/>
              </a:spcBef>
              <a:spcAft>
                <a:spcPts val="0"/>
              </a:spcAft>
              <a:buClr>
                <a:schemeClr val="dk1"/>
              </a:buClr>
              <a:buSzPts val="2800"/>
              <a:buChar char="•"/>
            </a:pPr>
            <a:r>
              <a:rPr lang="en-US"/>
              <a:t>sudo docker rm -f [container id]:關掉docker</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solidFill>
                  <a:srgbClr val="FF0000"/>
                </a:solidFill>
              </a:rPr>
              <a:t>sudo docker run --detach --publish 8545:8545 trufflesuite/ganache-cli:latest </a:t>
            </a:r>
            <a:r>
              <a:rPr lang="en-US">
                <a:solidFill>
                  <a:srgbClr val="FF0000"/>
                </a:solidFill>
              </a:rPr>
              <a:t>--</a:t>
            </a:r>
            <a:r>
              <a:rPr lang="en-US">
                <a:solidFill>
                  <a:srgbClr val="FF0000"/>
                </a:solidFill>
              </a:rPr>
              <a:t>seed 0  --gasPrice 0</a:t>
            </a:r>
            <a:r>
              <a:rPr lang="en-US"/>
              <a:t>    :開一個簡易的測試鏈</a:t>
            </a:r>
            <a:endParaRPr/>
          </a:p>
          <a:p>
            <a:pPr indent="-228600" lvl="0" marL="228600" rtl="0" algn="l">
              <a:lnSpc>
                <a:spcPct val="90000"/>
              </a:lnSpc>
              <a:spcBef>
                <a:spcPts val="1000"/>
              </a:spcBef>
              <a:spcAft>
                <a:spcPts val="0"/>
              </a:spcAft>
              <a:buClr>
                <a:srgbClr val="FF0000"/>
              </a:buClr>
              <a:buSzPts val="2800"/>
              <a:buChar char="•"/>
            </a:pPr>
            <a:r>
              <a:rPr lang="en-US">
                <a:solidFill>
                  <a:srgbClr val="FF0000"/>
                </a:solidFill>
              </a:rPr>
              <a:t>sudo docker logs [container id]     </a:t>
            </a:r>
            <a:r>
              <a:rPr lang="en-US"/>
              <a:t>:查看公私鑰</a:t>
            </a:r>
            <a:endParaRPr/>
          </a:p>
          <a:p>
            <a:pPr indent="-228600" lvl="0" marL="228600" rtl="0" algn="l">
              <a:lnSpc>
                <a:spcPct val="90000"/>
              </a:lnSpc>
              <a:spcBef>
                <a:spcPts val="1000"/>
              </a:spcBef>
              <a:spcAft>
                <a:spcPts val="0"/>
              </a:spcAft>
              <a:buClr>
                <a:schemeClr val="dk1"/>
              </a:buClr>
              <a:buSzPts val="2800"/>
              <a:buChar char="•"/>
            </a:pPr>
            <a:r>
              <a:rPr lang="en-US"/>
              <a:t>sudo docker restart [container id]</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92" name="Google Shape;92;p2"/>
          <p:cNvPicPr preferRelativeResize="0"/>
          <p:nvPr/>
        </p:nvPicPr>
        <p:blipFill rotWithShape="1">
          <a:blip r:embed="rId3">
            <a:alphaModFix/>
          </a:blip>
          <a:srcRect b="0" l="0" r="0" t="0"/>
          <a:stretch/>
        </p:blipFill>
        <p:spPr>
          <a:xfrm>
            <a:off x="7829550" y="1933088"/>
            <a:ext cx="3524250" cy="166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2.然後要把ganache上面預設的公私鑰匯入 metamask中</a:t>
            </a:r>
            <a:endParaRPr/>
          </a:p>
        </p:txBody>
      </p:sp>
      <p:sp>
        <p:nvSpPr>
          <p:cNvPr id="98" name="Google Shape;98;p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solidFill>
                  <a:srgbClr val="FF0000"/>
                </a:solidFill>
              </a:rPr>
              <a:t>自訂RPC (利用metamask連到剛剛創的測試鏈)</a:t>
            </a:r>
            <a:endParaRPr>
              <a:solidFill>
                <a:srgbClr val="FF0000"/>
              </a:solidFill>
            </a:endParaRPr>
          </a:p>
          <a:p>
            <a:pPr indent="-228600" lvl="0" marL="228600" rtl="0" algn="l">
              <a:lnSpc>
                <a:spcPct val="90000"/>
              </a:lnSpc>
              <a:spcBef>
                <a:spcPts val="1000"/>
              </a:spcBef>
              <a:spcAft>
                <a:spcPts val="0"/>
              </a:spcAft>
              <a:buClr>
                <a:schemeClr val="dk1"/>
              </a:buClr>
              <a:buSzPts val="2800"/>
              <a:buChar char="•"/>
            </a:pPr>
            <a:r>
              <a:rPr lang="en-US"/>
              <a:t>網路名稱:都OK</a:t>
            </a:r>
            <a:endParaRPr/>
          </a:p>
          <a:p>
            <a:pPr indent="-228600" lvl="0" marL="228600" rtl="0" algn="l">
              <a:lnSpc>
                <a:spcPct val="90000"/>
              </a:lnSpc>
              <a:spcBef>
                <a:spcPts val="1000"/>
              </a:spcBef>
              <a:spcAft>
                <a:spcPts val="0"/>
              </a:spcAft>
              <a:buClr>
                <a:schemeClr val="dk1"/>
              </a:buClr>
              <a:buSzPts val="2800"/>
              <a:buChar char="•"/>
            </a:pPr>
            <a:r>
              <a:rPr lang="en-US"/>
              <a:t>新的RPC </a:t>
            </a:r>
            <a:r>
              <a:rPr lang="en-US" u="sng">
                <a:solidFill>
                  <a:schemeClr val="hlink"/>
                </a:solidFill>
                <a:hlinkClick r:id="rId3"/>
              </a:rPr>
              <a:t>URL:http://localhost:8545/</a:t>
            </a:r>
            <a:endParaRPr/>
          </a:p>
          <a:p>
            <a:pPr indent="-228600" lvl="0" marL="228600" rtl="0" algn="l">
              <a:lnSpc>
                <a:spcPct val="90000"/>
              </a:lnSpc>
              <a:spcBef>
                <a:spcPts val="1000"/>
              </a:spcBef>
              <a:spcAft>
                <a:spcPts val="0"/>
              </a:spcAft>
              <a:buClr>
                <a:schemeClr val="dk1"/>
              </a:buClr>
              <a:buSzPts val="2800"/>
              <a:buChar char="•"/>
            </a:pPr>
            <a:r>
              <a:rPr lang="en-US"/>
              <a:t>鏈ID:1337</a:t>
            </a:r>
            <a:endParaRPr/>
          </a:p>
          <a:p>
            <a:pPr indent="-165100" lvl="0" marL="228600" rtl="0" algn="l">
              <a:lnSpc>
                <a:spcPct val="90000"/>
              </a:lnSpc>
              <a:spcBef>
                <a:spcPts val="1000"/>
              </a:spcBef>
              <a:spcAft>
                <a:spcPts val="0"/>
              </a:spcAft>
              <a:buSzPts val="1800"/>
              <a:buChar char="•"/>
            </a:pPr>
            <a:r>
              <a:rPr lang="en-US"/>
              <a:t>Symbol:ETH</a:t>
            </a:r>
            <a:endParaRPr/>
          </a:p>
        </p:txBody>
      </p:sp>
      <p:pic>
        <p:nvPicPr>
          <p:cNvPr id="99" name="Google Shape;99;p3"/>
          <p:cNvPicPr preferRelativeResize="0"/>
          <p:nvPr/>
        </p:nvPicPr>
        <p:blipFill rotWithShape="1">
          <a:blip r:embed="rId4">
            <a:alphaModFix/>
          </a:blip>
          <a:srcRect b="0" l="0" r="0" t="0"/>
          <a:stretch/>
        </p:blipFill>
        <p:spPr>
          <a:xfrm>
            <a:off x="6508183" y="2220783"/>
            <a:ext cx="2629054" cy="3956180"/>
          </a:xfrm>
          <a:prstGeom prst="rect">
            <a:avLst/>
          </a:prstGeom>
          <a:noFill/>
          <a:ln>
            <a:noFill/>
          </a:ln>
        </p:spPr>
      </p:pic>
      <p:pic>
        <p:nvPicPr>
          <p:cNvPr id="100" name="Google Shape;100;p3"/>
          <p:cNvPicPr preferRelativeResize="0"/>
          <p:nvPr/>
        </p:nvPicPr>
        <p:blipFill rotWithShape="1">
          <a:blip r:embed="rId5">
            <a:alphaModFix/>
          </a:blip>
          <a:srcRect b="0" l="0" r="0" t="0"/>
          <a:stretch/>
        </p:blipFill>
        <p:spPr>
          <a:xfrm>
            <a:off x="9314518" y="2220783"/>
            <a:ext cx="2629054" cy="389188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匯入帳戶</a:t>
            </a:r>
            <a:endParaRPr/>
          </a:p>
          <a:p>
            <a:pPr indent="-228600" lvl="0" marL="228600" rtl="0" algn="l">
              <a:lnSpc>
                <a:spcPct val="90000"/>
              </a:lnSpc>
              <a:spcBef>
                <a:spcPts val="1000"/>
              </a:spcBef>
              <a:spcAft>
                <a:spcPts val="0"/>
              </a:spcAft>
              <a:buClr>
                <a:schemeClr val="dk1"/>
              </a:buClr>
              <a:buSzPts val="2800"/>
              <a:buChar char="•"/>
            </a:pPr>
            <a:r>
              <a:rPr lang="en-US"/>
              <a:t>把剛剛存的私鑰貼過來</a:t>
            </a:r>
            <a:endParaRPr/>
          </a:p>
          <a:p>
            <a:pPr indent="0" lvl="0" marL="0" rtl="0" algn="l">
              <a:lnSpc>
                <a:spcPct val="90000"/>
              </a:lnSpc>
              <a:spcBef>
                <a:spcPts val="1000"/>
              </a:spcBef>
              <a:spcAft>
                <a:spcPts val="0"/>
              </a:spcAft>
              <a:buClr>
                <a:schemeClr val="dk1"/>
              </a:buClr>
              <a:buSzPts val="2800"/>
              <a:buNone/>
            </a:pPr>
            <a:r>
              <a:rPr lang="en-US"/>
              <a:t>   有幾個100ETH的貼過來</a:t>
            </a:r>
            <a:endParaRPr/>
          </a:p>
          <a:p>
            <a:pPr indent="0" lvl="0" marL="0" rtl="0" algn="l">
              <a:lnSpc>
                <a:spcPct val="90000"/>
              </a:lnSpc>
              <a:spcBef>
                <a:spcPts val="1000"/>
              </a:spcBef>
              <a:spcAft>
                <a:spcPts val="0"/>
              </a:spcAft>
              <a:buClr>
                <a:schemeClr val="dk1"/>
              </a:buClr>
              <a:buSzPts val="2800"/>
              <a:buNone/>
            </a:pPr>
            <a:r>
              <a:rPr lang="en-US"/>
              <a:t>   (要有錢 還要讓帳戶進到metamask)</a:t>
            </a:r>
            <a:endParaRPr/>
          </a:p>
        </p:txBody>
      </p:sp>
      <p:pic>
        <p:nvPicPr>
          <p:cNvPr id="106" name="Google Shape;106;p4"/>
          <p:cNvPicPr preferRelativeResize="0"/>
          <p:nvPr/>
        </p:nvPicPr>
        <p:blipFill rotWithShape="1">
          <a:blip r:embed="rId3">
            <a:alphaModFix/>
          </a:blip>
          <a:srcRect b="0" l="0" r="0" t="0"/>
          <a:stretch/>
        </p:blipFill>
        <p:spPr>
          <a:xfrm>
            <a:off x="7468153" y="1613297"/>
            <a:ext cx="2825359" cy="47759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3.把OrganizationManager.sol中的_orgsArr變成公鑰變成剛剛貼到metamask中的那些</a:t>
            </a:r>
            <a:endParaRPr/>
          </a:p>
        </p:txBody>
      </p:sp>
      <p:sp>
        <p:nvSpPr>
          <p:cNvPr id="112" name="Google Shape;1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Remix - Ethereum IDE</a:t>
            </a:r>
            <a:endParaRPr/>
          </a:p>
          <a:p>
            <a:pPr indent="-228600" lvl="0" marL="228600" rtl="0" algn="l">
              <a:lnSpc>
                <a:spcPct val="90000"/>
              </a:lnSpc>
              <a:spcBef>
                <a:spcPts val="1000"/>
              </a:spcBef>
              <a:spcAft>
                <a:spcPts val="0"/>
              </a:spcAft>
              <a:buClr>
                <a:schemeClr val="dk1"/>
              </a:buClr>
              <a:buSzPts val="2800"/>
              <a:buChar char="•"/>
            </a:pPr>
            <a:r>
              <a:rPr lang="en-US"/>
              <a:t>把合約貼過來</a:t>
            </a:r>
            <a:endParaRPr/>
          </a:p>
          <a:p>
            <a:pPr indent="0" lvl="0" marL="0" rtl="0" algn="l">
              <a:lnSpc>
                <a:spcPct val="90000"/>
              </a:lnSpc>
              <a:spcBef>
                <a:spcPts val="1000"/>
              </a:spcBef>
              <a:spcAft>
                <a:spcPts val="0"/>
              </a:spcAft>
              <a:buClr>
                <a:schemeClr val="dk1"/>
              </a:buClr>
              <a:buSzPts val="2800"/>
              <a:buNone/>
            </a:pPr>
            <a:r>
              <a:rPr lang="en-US"/>
              <a:t>(1)OrganizationManager.sol</a:t>
            </a:r>
            <a:endParaRPr/>
          </a:p>
          <a:p>
            <a:pPr indent="0" lvl="0" marL="0" rtl="0" algn="l">
              <a:lnSpc>
                <a:spcPct val="90000"/>
              </a:lnSpc>
              <a:spcBef>
                <a:spcPts val="1000"/>
              </a:spcBef>
              <a:spcAft>
                <a:spcPts val="0"/>
              </a:spcAft>
              <a:buClr>
                <a:schemeClr val="dk1"/>
              </a:buClr>
              <a:buSzPts val="2800"/>
              <a:buNone/>
            </a:pPr>
            <a:r>
              <a:rPr lang="en-US"/>
              <a:t>(2)AccessManager.sol</a:t>
            </a:r>
            <a:endParaRPr/>
          </a:p>
          <a:p>
            <a:pPr indent="0" lvl="0" marL="0" rtl="0" algn="l">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https://github.com/jenhao-thesis/LdapDapp</a:t>
            </a:r>
            <a:endParaRPr/>
          </a:p>
        </p:txBody>
      </p:sp>
      <p:pic>
        <p:nvPicPr>
          <p:cNvPr id="113" name="Google Shape;113;p5"/>
          <p:cNvPicPr preferRelativeResize="0"/>
          <p:nvPr/>
        </p:nvPicPr>
        <p:blipFill rotWithShape="1">
          <a:blip r:embed="rId4">
            <a:alphaModFix/>
          </a:blip>
          <a:srcRect b="0" l="0" r="0" t="0"/>
          <a:stretch/>
        </p:blipFill>
        <p:spPr>
          <a:xfrm>
            <a:off x="7627483" y="2205037"/>
            <a:ext cx="3076575" cy="244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5fce15e6ce_7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注意事項</a:t>
            </a:r>
            <a:endParaRPr/>
          </a:p>
        </p:txBody>
      </p:sp>
      <p:sp>
        <p:nvSpPr>
          <p:cNvPr id="119" name="Google Shape;119;g15fce15e6ce_7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228600" lvl="0" marL="228600" rtl="0" algn="l">
              <a:spcBef>
                <a:spcPts val="0"/>
              </a:spcBef>
              <a:spcAft>
                <a:spcPts val="0"/>
              </a:spcAft>
              <a:buClr>
                <a:srgbClr val="FF0000"/>
              </a:buClr>
              <a:buSzPts val="2800"/>
              <a:buChar char="•"/>
            </a:pPr>
            <a:r>
              <a:rPr lang="en-US">
                <a:solidFill>
                  <a:srgbClr val="FF0000"/>
                </a:solidFill>
              </a:rPr>
              <a:t>改合約_orgsArr</a:t>
            </a:r>
            <a:endParaRPr>
              <a:solidFill>
                <a:srgbClr val="FF0000"/>
              </a:solidFill>
            </a:endParaRPr>
          </a:p>
          <a:p>
            <a:pPr indent="0" lvl="0" marL="0" rtl="0" algn="l">
              <a:spcBef>
                <a:spcPts val="1000"/>
              </a:spcBef>
              <a:spcAft>
                <a:spcPts val="0"/>
              </a:spcAft>
              <a:buNone/>
            </a:pPr>
            <a:r>
              <a:rPr lang="en-US">
                <a:solidFill>
                  <a:srgbClr val="FF0000"/>
                </a:solidFill>
              </a:rPr>
              <a:t>   (貼剛剛log裡面的公鑰 要建幾個貼幾個!!)</a:t>
            </a:r>
            <a:endParaRPr>
              <a:solidFill>
                <a:srgbClr val="FF0000"/>
              </a:solidFill>
            </a:endParaRPr>
          </a:p>
          <a:p>
            <a:pPr indent="0" lvl="0" marL="0" rtl="0" algn="l">
              <a:spcBef>
                <a:spcPts val="1000"/>
              </a:spcBef>
              <a:spcAft>
                <a:spcPts val="0"/>
              </a:spcAft>
              <a:buNone/>
            </a:pPr>
            <a:r>
              <a:t/>
            </a:r>
            <a:endParaRPr>
              <a:solidFill>
                <a:srgbClr val="FF0000"/>
              </a:solidFill>
            </a:endParaRPr>
          </a:p>
          <a:p>
            <a:pPr indent="0" lvl="0" marL="0" rtl="0" algn="l">
              <a:spcBef>
                <a:spcPts val="1000"/>
              </a:spcBef>
              <a:spcAft>
                <a:spcPts val="0"/>
              </a:spcAft>
              <a:buNone/>
            </a:pPr>
            <a:r>
              <a:t/>
            </a:r>
            <a:endParaRPr>
              <a:solidFill>
                <a:srgbClr val="FF0000"/>
              </a:solidFill>
            </a:endParaRPr>
          </a:p>
          <a:p>
            <a:pPr indent="0" lvl="0" marL="0" rtl="0" algn="l">
              <a:spcBef>
                <a:spcPts val="1000"/>
              </a:spcBef>
              <a:spcAft>
                <a:spcPts val="0"/>
              </a:spcAft>
              <a:buNone/>
            </a:pPr>
            <a:r>
              <a:t/>
            </a:r>
            <a:endParaRPr>
              <a:solidFill>
                <a:srgbClr val="FF0000"/>
              </a:solidFill>
            </a:endParaRPr>
          </a:p>
          <a:p>
            <a:pPr indent="0" lvl="0" marL="0" rtl="0" algn="l">
              <a:spcBef>
                <a:spcPts val="1000"/>
              </a:spcBef>
              <a:spcAft>
                <a:spcPts val="0"/>
              </a:spcAft>
              <a:buClr>
                <a:schemeClr val="dk1"/>
              </a:buClr>
              <a:buSzPts val="2800"/>
              <a:buFont typeface="Arial"/>
              <a:buNone/>
            </a:pPr>
            <a:r>
              <a:t/>
            </a:r>
            <a:endParaRPr>
              <a:solidFill>
                <a:srgbClr val="FF0000"/>
              </a:solidFill>
            </a:endParaRPr>
          </a:p>
        </p:txBody>
      </p:sp>
      <p:pic>
        <p:nvPicPr>
          <p:cNvPr id="120" name="Google Shape;120;g15fce15e6ce_7_2"/>
          <p:cNvPicPr preferRelativeResize="0"/>
          <p:nvPr/>
        </p:nvPicPr>
        <p:blipFill rotWithShape="1">
          <a:blip r:embed="rId3">
            <a:alphaModFix/>
          </a:blip>
          <a:srcRect b="0" l="0" r="0" t="0"/>
          <a:stretch/>
        </p:blipFill>
        <p:spPr>
          <a:xfrm>
            <a:off x="1051476" y="2960888"/>
            <a:ext cx="5686425" cy="1200150"/>
          </a:xfrm>
          <a:prstGeom prst="rect">
            <a:avLst/>
          </a:prstGeom>
          <a:noFill/>
          <a:ln>
            <a:noFill/>
          </a:ln>
        </p:spPr>
      </p:pic>
      <p:pic>
        <p:nvPicPr>
          <p:cNvPr id="121" name="Google Shape;121;g15fce15e6ce_7_2"/>
          <p:cNvPicPr preferRelativeResize="0"/>
          <p:nvPr/>
        </p:nvPicPr>
        <p:blipFill>
          <a:blip r:embed="rId4">
            <a:alphaModFix/>
          </a:blip>
          <a:stretch>
            <a:fillRect/>
          </a:stretch>
        </p:blipFill>
        <p:spPr>
          <a:xfrm>
            <a:off x="1051463" y="4859913"/>
            <a:ext cx="5153025" cy="981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idx="1" type="body"/>
          </p:nvPr>
        </p:nvSpPr>
        <p:spPr>
          <a:xfrm>
            <a:off x="838200" y="550506"/>
            <a:ext cx="10515600" cy="562645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remix這個頁面點選connected sites(告訴metamask此網站你信任他)</a:t>
            </a:r>
            <a:endParaRPr/>
          </a:p>
          <a:p>
            <a:pPr indent="-228600" lvl="0" marL="228600" rtl="0" algn="l">
              <a:lnSpc>
                <a:spcPct val="90000"/>
              </a:lnSpc>
              <a:spcBef>
                <a:spcPts val="1000"/>
              </a:spcBef>
              <a:spcAft>
                <a:spcPts val="0"/>
              </a:spcAft>
              <a:buClr>
                <a:schemeClr val="dk1"/>
              </a:buClr>
              <a:buSzPts val="2800"/>
              <a:buChar char="•"/>
            </a:pPr>
            <a:r>
              <a:rPr lang="en-US"/>
              <a:t>compiler改成0.5.16</a:t>
            </a:r>
            <a:endParaRPr/>
          </a:p>
          <a:p>
            <a:pPr indent="-228600" lvl="0" marL="228600" rtl="0" algn="l">
              <a:lnSpc>
                <a:spcPct val="90000"/>
              </a:lnSpc>
              <a:spcBef>
                <a:spcPts val="1000"/>
              </a:spcBef>
              <a:spcAft>
                <a:spcPts val="0"/>
              </a:spcAft>
              <a:buClr>
                <a:schemeClr val="dk1"/>
              </a:buClr>
              <a:buSzPts val="2800"/>
              <a:buChar char="•"/>
            </a:pPr>
            <a:r>
              <a:rPr lang="en-US"/>
              <a:t>environment:改成injected web3</a:t>
            </a:r>
            <a:endParaRPr/>
          </a:p>
          <a:p>
            <a:pPr indent="0" lvl="0" marL="0" rtl="0" algn="l">
              <a:lnSpc>
                <a:spcPct val="90000"/>
              </a:lnSpc>
              <a:spcBef>
                <a:spcPts val="1000"/>
              </a:spcBef>
              <a:spcAft>
                <a:spcPts val="0"/>
              </a:spcAft>
              <a:buClr>
                <a:schemeClr val="dk1"/>
              </a:buClr>
              <a:buSzPts val="2800"/>
              <a:buNone/>
            </a:pPr>
            <a:r>
              <a:rPr lang="en-US"/>
              <a:t>   (下面的account會變成metamask裡面得帳號)</a:t>
            </a:r>
            <a:endParaRPr/>
          </a:p>
        </p:txBody>
      </p:sp>
      <p:pic>
        <p:nvPicPr>
          <p:cNvPr id="127" name="Google Shape;127;p6"/>
          <p:cNvPicPr preferRelativeResize="0"/>
          <p:nvPr/>
        </p:nvPicPr>
        <p:blipFill rotWithShape="1">
          <a:blip r:embed="rId3">
            <a:alphaModFix/>
          </a:blip>
          <a:srcRect b="0" l="0" r="0" t="0"/>
          <a:stretch/>
        </p:blipFill>
        <p:spPr>
          <a:xfrm>
            <a:off x="1205889" y="2909476"/>
            <a:ext cx="2398749" cy="3722914"/>
          </a:xfrm>
          <a:prstGeom prst="rect">
            <a:avLst/>
          </a:prstGeom>
          <a:noFill/>
          <a:ln>
            <a:noFill/>
          </a:ln>
        </p:spPr>
      </p:pic>
      <p:pic>
        <p:nvPicPr>
          <p:cNvPr id="128" name="Google Shape;128;p6"/>
          <p:cNvPicPr preferRelativeResize="0"/>
          <p:nvPr/>
        </p:nvPicPr>
        <p:blipFill rotWithShape="1">
          <a:blip r:embed="rId4">
            <a:alphaModFix/>
          </a:blip>
          <a:srcRect b="0" l="0" r="0" t="0"/>
          <a:stretch/>
        </p:blipFill>
        <p:spPr>
          <a:xfrm>
            <a:off x="4590671" y="2908039"/>
            <a:ext cx="2881870" cy="3933727"/>
          </a:xfrm>
          <a:prstGeom prst="rect">
            <a:avLst/>
          </a:prstGeom>
          <a:noFill/>
          <a:ln>
            <a:noFill/>
          </a:ln>
        </p:spPr>
      </p:pic>
      <p:pic>
        <p:nvPicPr>
          <p:cNvPr id="129" name="Google Shape;129;p6"/>
          <p:cNvPicPr preferRelativeResize="0"/>
          <p:nvPr/>
        </p:nvPicPr>
        <p:blipFill rotWithShape="1">
          <a:blip r:embed="rId5">
            <a:alphaModFix/>
          </a:blip>
          <a:srcRect b="0" l="0" r="0" t="0"/>
          <a:stretch/>
        </p:blipFill>
        <p:spPr>
          <a:xfrm>
            <a:off x="8279081" y="2891814"/>
            <a:ext cx="2745375" cy="39661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4.用remix編譯合約然後部署到測試鏈上</a:t>
            </a:r>
            <a:endParaRPr/>
          </a:p>
        </p:txBody>
      </p:sp>
      <p:sp>
        <p:nvSpPr>
          <p:cNvPr id="135" name="Google Shape;135;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改完之後兩個合約都compile</a:t>
            </a:r>
            <a:endParaRPr/>
          </a:p>
          <a:p>
            <a:pPr indent="-228600" lvl="0" marL="228600" rtl="0" algn="l">
              <a:lnSpc>
                <a:spcPct val="90000"/>
              </a:lnSpc>
              <a:spcBef>
                <a:spcPts val="1000"/>
              </a:spcBef>
              <a:spcAft>
                <a:spcPts val="0"/>
              </a:spcAft>
              <a:buClr>
                <a:schemeClr val="dk1"/>
              </a:buClr>
              <a:buSzPts val="2800"/>
              <a:buChar char="•"/>
            </a:pPr>
            <a:r>
              <a:rPr lang="en-US"/>
              <a:t>然後OrganizationManager要點deploy</a:t>
            </a:r>
            <a:endParaRPr/>
          </a:p>
          <a:p>
            <a:pPr indent="0" lvl="0" marL="0" rtl="0" algn="l">
              <a:lnSpc>
                <a:spcPct val="90000"/>
              </a:lnSpc>
              <a:spcBef>
                <a:spcPts val="1000"/>
              </a:spcBef>
              <a:spcAft>
                <a:spcPts val="0"/>
              </a:spcAft>
              <a:buClr>
                <a:schemeClr val="dk1"/>
              </a:buClr>
              <a:buSzPts val="2800"/>
              <a:buNone/>
            </a:pPr>
            <a:r>
              <a:rPr lang="en-US"/>
              <a:t>   左下角會有合約的位址</a:t>
            </a:r>
            <a:endParaRPr/>
          </a:p>
          <a:p>
            <a:pPr indent="0" lvl="0" marL="0" rtl="0" algn="l">
              <a:lnSpc>
                <a:spcPct val="90000"/>
              </a:lnSpc>
              <a:spcBef>
                <a:spcPts val="1000"/>
              </a:spcBef>
              <a:spcAft>
                <a:spcPts val="0"/>
              </a:spcAft>
              <a:buClr>
                <a:schemeClr val="dk1"/>
              </a:buClr>
              <a:buSzPts val="2800"/>
              <a:buNone/>
            </a:pPr>
            <a:r>
              <a:t/>
            </a:r>
            <a:endParaRPr/>
          </a:p>
        </p:txBody>
      </p:sp>
      <p:pic>
        <p:nvPicPr>
          <p:cNvPr id="136" name="Google Shape;136;p7"/>
          <p:cNvPicPr preferRelativeResize="0"/>
          <p:nvPr/>
        </p:nvPicPr>
        <p:blipFill rotWithShape="1">
          <a:blip r:embed="rId3">
            <a:alphaModFix/>
          </a:blip>
          <a:srcRect b="0" l="0" r="0" t="0"/>
          <a:stretch/>
        </p:blipFill>
        <p:spPr>
          <a:xfrm>
            <a:off x="8584162" y="1552044"/>
            <a:ext cx="2342761" cy="489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idx="1" type="body"/>
          </p:nvPr>
        </p:nvSpPr>
        <p:spPr>
          <a:xfrm>
            <a:off x="679580" y="995200"/>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5.修改server-config.json檔的organizationManagerAddress改成剛剛部署上去的位子，把admin_address貼一個metamask的公鑰，貼對應的admin_key私鑰，web3_provider的位子改成（docker network inspect bridge 找gateway) ，org_mapping換成metamask的公鑰</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Build跟contracts自己建資料夾</a:t>
            </a:r>
            <a:endParaRPr/>
          </a:p>
          <a:p>
            <a:pPr indent="-228600" lvl="0" marL="228600" rtl="0" algn="l">
              <a:lnSpc>
                <a:spcPct val="90000"/>
              </a:lnSpc>
              <a:spcBef>
                <a:spcPts val="1000"/>
              </a:spcBef>
              <a:spcAft>
                <a:spcPts val="0"/>
              </a:spcAft>
              <a:buClr>
                <a:schemeClr val="dk1"/>
              </a:buClr>
              <a:buSzPts val="2800"/>
              <a:buChar char="•"/>
            </a:pPr>
            <a:r>
              <a:rPr lang="en-US"/>
              <a:t>兩個合約編好的json檔要丟進去</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2" name="Google Shape;142;p8"/>
          <p:cNvPicPr preferRelativeResize="0"/>
          <p:nvPr/>
        </p:nvPicPr>
        <p:blipFill rotWithShape="1">
          <a:blip r:embed="rId3">
            <a:alphaModFix/>
          </a:blip>
          <a:srcRect b="0" l="0" r="0" t="0"/>
          <a:stretch/>
        </p:blipFill>
        <p:spPr>
          <a:xfrm>
            <a:off x="6356480" y="2898322"/>
            <a:ext cx="4838700" cy="2628900"/>
          </a:xfrm>
          <a:prstGeom prst="rect">
            <a:avLst/>
          </a:prstGeom>
          <a:noFill/>
          <a:ln>
            <a:noFill/>
          </a:ln>
        </p:spPr>
      </p:pic>
      <p:pic>
        <p:nvPicPr>
          <p:cNvPr id="143" name="Google Shape;143;p8"/>
          <p:cNvPicPr preferRelativeResize="0"/>
          <p:nvPr/>
        </p:nvPicPr>
        <p:blipFill rotWithShape="1">
          <a:blip r:embed="rId4">
            <a:alphaModFix/>
          </a:blip>
          <a:srcRect b="0" l="0" r="0" t="0"/>
          <a:stretch/>
        </p:blipFill>
        <p:spPr>
          <a:xfrm>
            <a:off x="1442065" y="4679302"/>
            <a:ext cx="3000375"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2021-08-29T09:08:04Z</dcterms:created>
  <dc:creator>官學勤</dc:creator>
</cp:coreProperties>
</file>