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oboto Medium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Medium-regular.fntdata"/><Relationship Id="rId14" Type="http://schemas.openxmlformats.org/officeDocument/2006/relationships/slide" Target="slides/slide10.xml"/><Relationship Id="rId17" Type="http://schemas.openxmlformats.org/officeDocument/2006/relationships/font" Target="fonts/RobotoMedium-italic.fntdata"/><Relationship Id="rId16" Type="http://schemas.openxmlformats.org/officeDocument/2006/relationships/font" Target="fonts/RobotoMedium-bold.fntdata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font" Target="fonts/Roboto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ad3d4d35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ad3d4d3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3" name="Google Shape;5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5" name="Google Shape;4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20000"/>
          </a:blip>
          <a:srcRect b="0" l="1371" r="1371" t="0"/>
          <a:stretch/>
        </p:blipFill>
        <p:spPr>
          <a:xfrm>
            <a:off x="1942425" y="750600"/>
            <a:ext cx="12192006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690847" y="3124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Основные теги для верстки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8745519" y="27701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  <p:sp>
        <p:nvSpPr>
          <p:cNvPr id="113" name="Google Shape;113;p23"/>
          <p:cNvSpPr txBox="1"/>
          <p:nvPr/>
        </p:nvSpPr>
        <p:spPr>
          <a:xfrm>
            <a:off x="2864350" y="750450"/>
            <a:ext cx="7896900" cy="53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/*file style.css*/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.header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background-color: #ccc;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.text-red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 red;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.footer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background-color: grey;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5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&lt;!-- file test.html --&gt;</a:t>
            </a:r>
            <a:endParaRPr i="1" sz="15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5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="header"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&gt;Lorem ipsum dolor sit amet, consectetur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adipisicing elit. Aliquam aspernatur commodi debitis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delectus dolores laudantium libero 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-RU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5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="content"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ru-RU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spam </a:t>
            </a:r>
            <a:r>
              <a:rPr lang="ru-RU" sz="15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="text-red"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&gt;Lorem ipsum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dolor sit amet&lt;/</a:t>
            </a:r>
            <a:r>
              <a:rPr lang="ru-RU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spam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 consectetur adipisicing elit.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-RU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5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="footer"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&gt;Все права защищены&lt;/</a:t>
            </a:r>
            <a:r>
              <a:rPr lang="ru-RU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блочные и строчные элементы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Создали первую страницу с использованием блоков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Какие основные теги для верстки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Блочные элементы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Строчные элементы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 rotWithShape="1">
          <a:blip r:embed="rId3">
            <a:alphaModFix amt="20000"/>
          </a:blip>
          <a:srcRect b="5003" l="0" r="0" t="5002"/>
          <a:stretch/>
        </p:blipFill>
        <p:spPr>
          <a:xfrm>
            <a:off x="0" y="0"/>
            <a:ext cx="12191983" cy="685800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chemeClr val="lt1"/>
                </a:solidFill>
              </a:rPr>
              <a:t>Основные теги для верстки  (div и span)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753572" y="72330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Внешний вид</a:t>
            </a:r>
            <a:endParaRPr/>
          </a:p>
        </p:txBody>
      </p:sp>
      <p:sp>
        <p:nvSpPr>
          <p:cNvPr id="137" name="Google Shape;137;p27"/>
          <p:cNvSpPr txBox="1"/>
          <p:nvPr>
            <p:ph idx="2" type="body"/>
          </p:nvPr>
        </p:nvSpPr>
        <p:spPr>
          <a:xfrm>
            <a:off x="6501375" y="603825"/>
            <a:ext cx="52578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>
                <a:solidFill>
                  <a:srgbClr val="FFFFFF"/>
                </a:solidFill>
              </a:rPr>
              <a:t>&lt;div&gt;Это блочный элемент&lt;/div&gt;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" name="Google Shape;138;p27"/>
          <p:cNvSpPr txBox="1"/>
          <p:nvPr>
            <p:ph idx="2" type="body"/>
          </p:nvPr>
        </p:nvSpPr>
        <p:spPr>
          <a:xfrm>
            <a:off x="6501375" y="3953075"/>
            <a:ext cx="52578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FFFFFF"/>
                </a:solidFill>
              </a:rPr>
              <a:t>&lt;span&gt;Это строчный элемент&lt;/span&gt;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Особенности </a:t>
            </a:r>
            <a:r>
              <a:rPr lang="ru-RU"/>
              <a:t>блочных элементов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1394350" y="1880125"/>
            <a:ext cx="4494300" cy="14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Блочные элементы отображаются на веб-странице в виде прямоугольника.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7031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1.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1394350" y="3531150"/>
            <a:ext cx="44943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Занимают всю доступную ширину.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703175" y="3436475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2.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7515650" y="1880125"/>
            <a:ext cx="3909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Начинаются с новой строки.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68244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4.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7515650" y="3113600"/>
            <a:ext cx="39096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Допускается вкладывать один блочный элемент внутрь другого.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6824475" y="3018924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5.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1394350" y="4826550"/>
            <a:ext cx="4494300" cy="1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Высота определяется содержимым.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1157775" y="48265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3.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7515650" y="4610725"/>
            <a:ext cx="39096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Запрещено добавлять внутрь строчных элементов блочные.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6824475" y="4516049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6.</a:t>
            </a:r>
            <a:endParaRPr sz="3000">
              <a:solidFill>
                <a:srgbClr val="6E32E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Особенности строчных элементов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1394350" y="1880125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Используются для изменения вида текста и логического выделения.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7031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1.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1394350" y="3313025"/>
            <a:ext cx="39096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Являются частью строки.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703175" y="3360275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2.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7203299" y="1880125"/>
            <a:ext cx="42978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Внутрь строчных элементов допустимо помещать текст или другие строчные элементы.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6443475" y="1785450"/>
            <a:ext cx="7737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4.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1394350" y="4460775"/>
            <a:ext cx="39096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Ширина равна содержимому плюс значения отступов.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703175" y="436610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3.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7203299" y="3656300"/>
            <a:ext cx="4297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Свойства, связанные с размерами, неприменимы.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6443475" y="3561625"/>
            <a:ext cx="7737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5.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7203299" y="4687875"/>
            <a:ext cx="4297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Элементы, идущие подряд, не переносятся на другую строку, располагаются на одной строке.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6443475" y="4593200"/>
            <a:ext cx="7737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6.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690850" y="874853"/>
            <a:ext cx="3505500" cy="51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Блочные элементы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4699600" y="1253900"/>
            <a:ext cx="6921900" cy="443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&lt;div&gt;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 &lt;form&gt;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&lt;h1&gt;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&lt;p&gt;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&lt;table&gt;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&lt;ul&gt; 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. . .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690850" y="952778"/>
            <a:ext cx="3505500" cy="51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Строчные элементы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4421400" y="1029600"/>
            <a:ext cx="6921900" cy="4438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&lt;span&gt;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&lt;a&gt;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&lt;i&gt;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&lt;strong&gt; 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. . .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