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oboto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46EC16-AF7B-4A2C-9CDF-B51E9C3F8601}">
  <a:tblStyle styleId="{CC46EC16-AF7B-4A2C-9CDF-B51E9C3F8601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edium-bold.fntdata"/><Relationship Id="rId12" Type="http://schemas.openxmlformats.org/officeDocument/2006/relationships/font" Target="fonts/Robot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edium-boldItalic.fntdata"/><Relationship Id="rId14" Type="http://schemas.openxmlformats.org/officeDocument/2006/relationships/font" Target="fonts/Roboto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1eb7b7b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11eb7b7b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11eb7b7b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11eb7b7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14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20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7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875" y="6161263"/>
            <a:ext cx="927350" cy="13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 rotWithShape="1">
          <a:blip r:embed="rId3">
            <a:alphaModFix amt="20000"/>
          </a:blip>
          <a:srcRect b="0" l="1371" r="1371" t="0"/>
          <a:stretch/>
        </p:blipFill>
        <p:spPr>
          <a:xfrm>
            <a:off x="1300550" y="914400"/>
            <a:ext cx="12192006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3"/>
          <p:cNvSpPr txBox="1"/>
          <p:nvPr>
            <p:ph type="title"/>
          </p:nvPr>
        </p:nvSpPr>
        <p:spPr>
          <a:xfrm>
            <a:off x="690847" y="3124755"/>
            <a:ext cx="99180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ru-RU"/>
              <a:t>Псевдоэлементы</a:t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3250" y="657562"/>
            <a:ext cx="3822424" cy="6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843247" y="171234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/>
              <a:t>HTML CSS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693850" y="495600"/>
            <a:ext cx="4791000" cy="55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/*style5.css*/</a:t>
            </a:r>
            <a:endParaRPr i="1" sz="2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.menu_li:nth-child(</a:t>
            </a:r>
            <a:r>
              <a:rPr lang="ru-RU" sz="2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)::after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content: 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super new'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list-style-type: none;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.menu_li::before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content: 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'* '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orange;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.menu_li:hover::after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content: 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&lt;&lt;&lt;'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5782125" y="561700"/>
            <a:ext cx="5286600" cy="5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-RU" sz="11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i="1" lang="ru-RU" sz="20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!-- file test5 --&gt;</a:t>
            </a:r>
            <a:endParaRPr i="1" sz="20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&gt;link-1&lt;/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&gt;link-2&lt;/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&gt;link-3&lt;/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="menu_li"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ru-RU" sz="20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=""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&gt;link-4&lt;/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/>
        </p:nvSpPr>
        <p:spPr>
          <a:xfrm>
            <a:off x="363450" y="330400"/>
            <a:ext cx="5418600" cy="5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/*style5.2.css*/</a:t>
            </a:r>
            <a:endParaRPr i="1" sz="20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.product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ru-RU" sz="2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ru-RU" sz="2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</a:t>
            </a:r>
            <a:r>
              <a:rPr lang="ru-RU" sz="2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.product_img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ru-RU" sz="2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forestgreen;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.product:hover::after {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content: </a:t>
            </a:r>
            <a:r>
              <a:rPr lang="ru-RU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'&lt;&lt;&lt;&lt;&lt;&lt;&lt;&lt;&lt;&lt;'</a:t>
            </a: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6388750" y="330400"/>
            <a:ext cx="5418600" cy="5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="products"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="product_img"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="product_txt"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amet.&lt;/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="product_img"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="product_txt"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&gt;Earum excepturi laborum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placeat quo?&lt;/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="product_img"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8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8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="product_txt"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&gt;Autem consectetur delectus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fuga impedit?&lt;/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ru-RU" sz="18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ru-RU" sz="18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627775" y="396500"/>
            <a:ext cx="4857000" cy="5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1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/*style5.3.css*/</a:t>
            </a:r>
            <a:endParaRPr i="1" sz="2100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.text::first-letter {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red;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font-size: </a:t>
            </a:r>
            <a:r>
              <a:rPr lang="ru-RU" sz="2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lang="ru-RU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5848200" y="627775"/>
            <a:ext cx="5585400" cy="55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9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file test5.3 --&gt;</a:t>
            </a:r>
            <a:endParaRPr i="1" sz="19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9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&gt;Lorem ipsum dolor sit amet, consectetur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adipisicing elit. Accusantium, officia.&lt;/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9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&gt;Accusamus ad consequatur exercitationem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expedita quia! Ea laborum quam reiciendis.&lt;/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9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&gt;Ab amet aspernatur, commodi delectus facere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ipsum omnis rem tempora.&lt;/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ru-RU" sz="19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-RU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&gt;Ab cum debitis ea necessitatibus non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praesentium quas repudiandae, velit?&lt;/</a:t>
            </a:r>
            <a:r>
              <a:rPr lang="ru-RU" sz="19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ru-RU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План урока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42727"/>
              </a:lnSpc>
              <a:spcBef>
                <a:spcPts val="22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Псевдоэлементы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6414400" y="595900"/>
            <a:ext cx="50553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7"/>
          <p:cNvGraphicFramePr/>
          <p:nvPr/>
        </p:nvGraphicFramePr>
        <p:xfrm>
          <a:off x="95600" y="17352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{CC46EC16-AF7B-4A2C-9CDF-B51E9C3F8601}</a:tableStyleId>
              </a:tblPr>
              <a:tblGrid>
                <a:gridCol w="4068900"/>
                <a:gridCol w="7260950"/>
              </a:tblGrid>
              <a:tr h="41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FFFFF"/>
                    </a:solidFill>
                  </a:tcPr>
                </a:tc>
              </a:tr>
              <a:tr h="79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:after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добавляет контент после содержимого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7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:before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добавляет контент до содержимого элемента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  <a:tr h="770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:first-letter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определяет стиль первого символа в тексте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5F5F5"/>
                    </a:solidFill>
                  </a:tcPr>
                </a:tc>
              </a:tr>
              <a:tr h="93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solidFill>
                            <a:srgbClr val="6E32E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:first-line</a:t>
                      </a:r>
                      <a:endParaRPr sz="2200" u="none" cap="none" strike="noStrike">
                        <a:solidFill>
                          <a:srgbClr val="6E32E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ru-RU" sz="22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определяет стиль первой строки блочного текста</a:t>
                      </a:r>
                      <a:endParaRPr sz="22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25" marB="45725" marR="91450" marL="91450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2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Псевдоэлементы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90847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6788489" y="692150"/>
            <a:ext cx="46812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rabicPeriod"/>
            </a:pPr>
            <a:r>
              <a:rPr lang="ru-RU"/>
              <a:t>Рассмотрели как добавить на страницу псевдоэлементы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