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12192000"/>
  <p:notesSz cx="6858000" cy="9144000"/>
  <p:embeddedFontLst>
    <p:embeddedFont>
      <p:font typeface="Roboto Medium"/>
      <p:regular r:id="rId41"/>
      <p:bold r:id="rId42"/>
      <p:italic r:id="rId43"/>
      <p:boldItalic r:id="rId44"/>
    </p:embeddedFont>
    <p:embeddedFont>
      <p:font typeface="Robo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D99200-0499-48EF-A429-E01DCDA8B112}">
  <a:tblStyle styleId="{91D99200-0499-48EF-A429-E01DCDA8B11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F46542C0-7A79-4593-8123-837C6D2875D6}" styleName="Table_1"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fill>
          <a:solidFill>
            <a:srgbClr val="4472C4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fill>
          <a:solidFill>
            <a:srgbClr val="4472C4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472C4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472C4"/>
          </a:solidFill>
        </a:fill>
      </a:tcStyle>
    </a:firstRow>
    <a:neCell>
      <a:tcTxStyle b="off" i="off"/>
    </a:neCell>
    <a:nwCell>
      <a:tcTxStyle b="off" i="off"/>
    </a:nwCell>
  </a:tblStyle>
  <a:tblStyle styleId="{D4DD6FBF-D53F-468C-9122-69ED94295656}" styleName="Table_2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Medium-bold.fntdata"/><Relationship Id="rId41" Type="http://schemas.openxmlformats.org/officeDocument/2006/relationships/font" Target="fonts/RobotoMedium-regular.fntdata"/><Relationship Id="rId22" Type="http://schemas.openxmlformats.org/officeDocument/2006/relationships/slide" Target="slides/slide17.xml"/><Relationship Id="rId44" Type="http://schemas.openxmlformats.org/officeDocument/2006/relationships/font" Target="fonts/RobotoMedium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Medium-italic.fntdata"/><Relationship Id="rId24" Type="http://schemas.openxmlformats.org/officeDocument/2006/relationships/slide" Target="slides/slide19.xml"/><Relationship Id="rId46" Type="http://schemas.openxmlformats.org/officeDocument/2006/relationships/font" Target="fonts/Roboto-bold.fntdata"/><Relationship Id="rId23" Type="http://schemas.openxmlformats.org/officeDocument/2006/relationships/slide" Target="slides/slide18.xml"/><Relationship Id="rId45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Roboto-boldItalic.fntdata"/><Relationship Id="rId25" Type="http://schemas.openxmlformats.org/officeDocument/2006/relationships/slide" Target="slides/slide20.xml"/><Relationship Id="rId47" Type="http://schemas.openxmlformats.org/officeDocument/2006/relationships/font" Target="fonts/Robot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30114cee3_0_3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a30114cee3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30114cee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ga30114cee3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30114cee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ga30114cee3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30114cee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ga30114cee3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30114cee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8" name="Google Shape;288;ga30114cee3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30114cee3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a30114cee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30114cee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ga30114cee3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30114cee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9" name="Google Shape;309;ga30114cee3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a30114cee3_0_1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a30114cee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a30114cee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2" name="Google Shape;322;ga30114cee3_0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30114cee3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a30114cee3_0_4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a30114cee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0" name="Google Shape;330;ga30114cee3_0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30114cee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6" name="Google Shape;336;ga30114cee3_0_1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a30114cee3_0_2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a30114cee3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a30114cee3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9" name="Google Shape;349;ga30114cee3_0_2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30114cee3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5" name="Google Shape;355;ga30114cee3_0_2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a30114cee3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2" name="Google Shape;362;ga30114cee3_0_2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30114cee3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ga30114cee3_0_4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30114cee3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ga30114cee3_0_4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8" name="Google Shape;4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12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8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4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7" name="Google Shape;1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5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" name="Google Shape;2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2" name="Google Shape;4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 rotWithShape="1">
          <a:blip r:embed="rId3">
            <a:alphaModFix amt="20000"/>
          </a:blip>
          <a:srcRect b="0" l="1371" r="1371" t="0"/>
          <a:stretch/>
        </p:blipFill>
        <p:spPr>
          <a:xfrm>
            <a:off x="12650" y="0"/>
            <a:ext cx="12192006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843247" y="171234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HTML CSS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639722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Минусы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Очень много лишнего кода 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Громоздкий код – не каждый дизайн можно создать с помощью таблиц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Совсем непопулярная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Долгая загрузка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3"/>
          <p:cNvPicPr preferRelativeResize="0"/>
          <p:nvPr/>
        </p:nvPicPr>
        <p:blipFill rotWithShape="1">
          <a:blip r:embed="rId3">
            <a:alphaModFix amt="20000"/>
          </a:blip>
          <a:srcRect b="7813" l="0" r="0" t="7812"/>
          <a:stretch/>
        </p:blipFill>
        <p:spPr>
          <a:xfrm>
            <a:off x="0" y="0"/>
            <a:ext cx="12191985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3"/>
          <p:cNvSpPr txBox="1"/>
          <p:nvPr>
            <p:ph type="title"/>
          </p:nvPr>
        </p:nvSpPr>
        <p:spPr>
          <a:xfrm>
            <a:off x="844225" y="511200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>
                <a:solidFill>
                  <a:schemeClr val="lt1"/>
                </a:solidFill>
              </a:rPr>
              <a:t>Создание таблиц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Структура таблицы в HTML </a:t>
            </a:r>
            <a:endParaRPr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6234550" y="1776675"/>
            <a:ext cx="51993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ts val="2800"/>
              <a:buNone/>
            </a:pPr>
            <a:r>
              <a:rPr b="1" lang="ru-RU" sz="2200">
                <a:solidFill>
                  <a:srgbClr val="6E32E0"/>
                </a:solidFill>
                <a:latin typeface="Roboto"/>
                <a:ea typeface="Roboto"/>
                <a:cs typeface="Roboto"/>
                <a:sym typeface="Roboto"/>
              </a:rPr>
              <a:t>Внешний вид: </a:t>
            </a:r>
            <a:endParaRPr b="1" sz="2200">
              <a:solidFill>
                <a:srgbClr val="6E32E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" name="Google Shape;201;p34"/>
          <p:cNvPicPr preferRelativeResize="0"/>
          <p:nvPr/>
        </p:nvPicPr>
        <p:blipFill rotWithShape="1">
          <a:blip r:embed="rId3">
            <a:alphaModFix/>
          </a:blip>
          <a:srcRect b="7758" l="0" r="26400" t="5450"/>
          <a:stretch/>
        </p:blipFill>
        <p:spPr>
          <a:xfrm>
            <a:off x="623400" y="2055100"/>
            <a:ext cx="4364226" cy="3463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2" name="Google Shape;202;p34"/>
          <p:cNvGraphicFramePr/>
          <p:nvPr/>
        </p:nvGraphicFramePr>
        <p:xfrm>
          <a:off x="6096000" y="323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{91D99200-0499-48EF-A429-E01DCDA8B112}</a:tableStyleId>
              </a:tblPr>
              <a:tblGrid>
                <a:gridCol w="1779200"/>
                <a:gridCol w="1779200"/>
                <a:gridCol w="1779200"/>
              </a:tblGrid>
              <a:tr h="90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Столбец 1</a:t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Столбец 2</a:t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Столбец 3</a:t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Столбец 4</a:t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Столбец 5</a:t>
                      </a:r>
                      <a:endParaRPr sz="22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Столбец 6</a:t>
                      </a:r>
                      <a:endParaRPr sz="22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Название таблицы</a:t>
            </a:r>
            <a:endParaRPr/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6234550" y="1776675"/>
            <a:ext cx="51993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ts val="2800"/>
              <a:buNone/>
            </a:pPr>
            <a:r>
              <a:rPr b="1" lang="ru-RU" sz="2200">
                <a:solidFill>
                  <a:srgbClr val="6E32E0"/>
                </a:solidFill>
                <a:latin typeface="Roboto"/>
                <a:ea typeface="Roboto"/>
                <a:cs typeface="Roboto"/>
                <a:sym typeface="Roboto"/>
              </a:rPr>
              <a:t>Внешний вид: </a:t>
            </a:r>
            <a:endParaRPr sz="2200">
              <a:solidFill>
                <a:srgbClr val="6E32E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09" name="Google Shape;209;p35"/>
          <p:cNvGraphicFramePr/>
          <p:nvPr/>
        </p:nvGraphicFramePr>
        <p:xfrm>
          <a:off x="6096000" y="362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{91D99200-0499-48EF-A429-E01DCDA8B112}</a:tableStyleId>
              </a:tblPr>
              <a:tblGrid>
                <a:gridCol w="1779200"/>
                <a:gridCol w="1779200"/>
                <a:gridCol w="1779200"/>
              </a:tblGrid>
              <a:tr h="90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Столбец 1</a:t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Столбец 2</a:t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Столбец 3</a:t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10" name="Google Shape;210;p35"/>
          <p:cNvPicPr preferRelativeResize="0"/>
          <p:nvPr/>
        </p:nvPicPr>
        <p:blipFill rotWithShape="1">
          <a:blip r:embed="rId3">
            <a:alphaModFix/>
          </a:blip>
          <a:srcRect b="0" l="0" r="19852" t="0"/>
          <a:stretch/>
        </p:blipFill>
        <p:spPr>
          <a:xfrm>
            <a:off x="623400" y="2528425"/>
            <a:ext cx="4641325" cy="25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6234550" y="2698825"/>
            <a:ext cx="51993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ts val="2800"/>
              <a:buNone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Таблица №1 </a:t>
            </a:r>
            <a:endParaRPr b="1"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Атрибуты для объединения</a:t>
            </a:r>
            <a:endParaRPr/>
          </a:p>
        </p:txBody>
      </p:sp>
      <p:graphicFrame>
        <p:nvGraphicFramePr>
          <p:cNvPr id="217" name="Google Shape;217;p36"/>
          <p:cNvGraphicFramePr/>
          <p:nvPr/>
        </p:nvGraphicFramePr>
        <p:xfrm>
          <a:off x="623400" y="20545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{91D99200-0499-48EF-A429-E01DCDA8B112}</a:tableStyleId>
              </a:tblPr>
              <a:tblGrid>
                <a:gridCol w="3603400"/>
                <a:gridCol w="3603400"/>
                <a:gridCol w="3603400"/>
              </a:tblGrid>
              <a:tr h="112582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rowspan</a:t>
                      </a:r>
                      <a:r>
                        <a:rPr lang="ru-RU" sz="2200" u="none" cap="none" strike="noStrike">
                          <a:solidFill>
                            <a:srgbClr val="4C5D6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– </a:t>
                      </a:r>
                      <a:r>
                        <a:rPr lang="ru-RU" sz="2200" u="none" cap="none" strike="noStrike">
                          <a:solidFill>
                            <a:srgbClr val="2C2D3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объединение по вертикали (строк)</a:t>
                      </a:r>
                      <a:endParaRPr sz="2200" u="none" cap="none" strike="noStrike">
                        <a:solidFill>
                          <a:srgbClr val="2C2D3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colspan</a:t>
                      </a:r>
                      <a:r>
                        <a:rPr lang="ru-RU" sz="2200" u="none" cap="none" strike="noStrike">
                          <a:solidFill>
                            <a:srgbClr val="4C5D6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–</a:t>
                      </a:r>
                      <a:r>
                        <a:rPr lang="ru-RU" sz="2200" u="none" cap="none" strike="noStrike">
                          <a:solidFill>
                            <a:srgbClr val="2C2D3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объединение по горизонтали (столбцов)</a:t>
                      </a:r>
                      <a:endParaRPr sz="2200" u="none" cap="none" strike="noStrike">
                        <a:solidFill>
                          <a:srgbClr val="2C2D3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 hMerge="1"/>
              </a:tr>
              <a:tr h="11707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1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7"/>
          <p:cNvPicPr preferRelativeResize="0"/>
          <p:nvPr/>
        </p:nvPicPr>
        <p:blipFill rotWithShape="1">
          <a:blip r:embed="rId3">
            <a:alphaModFix amt="20000"/>
          </a:blip>
          <a:srcRect b="12494" l="0" r="0" t="12502"/>
          <a:stretch/>
        </p:blipFill>
        <p:spPr>
          <a:xfrm>
            <a:off x="0" y="0"/>
            <a:ext cx="12191999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7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>
                <a:solidFill>
                  <a:schemeClr val="lt1"/>
                </a:solidFill>
              </a:rPr>
              <a:t>Стилевое оформление таблиц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690850" y="2372175"/>
            <a:ext cx="3338400" cy="28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ru-RU"/>
              <a:t>По умолчанию ширина и высота таблицы определяются содержимым ее ячеек. Если не задать ширину, она будет равна ширине самого широкого ряда.</a:t>
            </a:r>
            <a:endParaRPr/>
          </a:p>
        </p:txBody>
      </p:sp>
      <p:sp>
        <p:nvSpPr>
          <p:cNvPr id="229" name="Google Shape;229;p38"/>
          <p:cNvSpPr txBox="1"/>
          <p:nvPr>
            <p:ph type="title"/>
          </p:nvPr>
        </p:nvSpPr>
        <p:spPr>
          <a:xfrm>
            <a:off x="690850" y="189050"/>
            <a:ext cx="3505500" cy="19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/>
              <a:t>Размеры таблицы</a:t>
            </a:r>
            <a:endParaRPr/>
          </a:p>
        </p:txBody>
      </p:sp>
      <p:pic>
        <p:nvPicPr>
          <p:cNvPr id="230" name="Google Shape;230;p38"/>
          <p:cNvPicPr preferRelativeResize="0"/>
          <p:nvPr/>
        </p:nvPicPr>
        <p:blipFill rotWithShape="1">
          <a:blip r:embed="rId3">
            <a:alphaModFix/>
          </a:blip>
          <a:srcRect b="0" l="0" r="27482" t="0"/>
          <a:stretch/>
        </p:blipFill>
        <p:spPr>
          <a:xfrm>
            <a:off x="4787200" y="2780850"/>
            <a:ext cx="3846400" cy="14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title"/>
          </p:nvPr>
        </p:nvSpPr>
        <p:spPr>
          <a:xfrm>
            <a:off x="690850" y="460077"/>
            <a:ext cx="10810200" cy="104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Границы в таблице</a:t>
            </a:r>
            <a:endParaRPr/>
          </a:p>
        </p:txBody>
      </p:sp>
      <p:pic>
        <p:nvPicPr>
          <p:cNvPr id="236" name="Google Shape;236;p39"/>
          <p:cNvPicPr preferRelativeResize="0"/>
          <p:nvPr/>
        </p:nvPicPr>
        <p:blipFill rotWithShape="1">
          <a:blip r:embed="rId3">
            <a:alphaModFix/>
          </a:blip>
          <a:srcRect b="0" l="0" r="5356" t="0"/>
          <a:stretch/>
        </p:blipFill>
        <p:spPr>
          <a:xfrm>
            <a:off x="744200" y="1712425"/>
            <a:ext cx="9749024" cy="356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>
            <p:ph type="title"/>
          </p:nvPr>
        </p:nvSpPr>
        <p:spPr>
          <a:xfrm>
            <a:off x="690850" y="189049"/>
            <a:ext cx="3505500" cy="52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/>
              <a:t>Отступы в таблице</a:t>
            </a:r>
            <a:endParaRPr/>
          </a:p>
        </p:txBody>
      </p:sp>
      <p:sp>
        <p:nvSpPr>
          <p:cNvPr id="242" name="Google Shape;242;p40"/>
          <p:cNvSpPr/>
          <p:nvPr/>
        </p:nvSpPr>
        <p:spPr>
          <a:xfrm>
            <a:off x="5013573" y="961351"/>
            <a:ext cx="4528200" cy="2345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0"/>
          <p:cNvSpPr/>
          <p:nvPr/>
        </p:nvSpPr>
        <p:spPr>
          <a:xfrm>
            <a:off x="5807082" y="1463602"/>
            <a:ext cx="2941200" cy="1340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40"/>
          <p:cNvCxnSpPr/>
          <p:nvPr/>
        </p:nvCxnSpPr>
        <p:spPr>
          <a:xfrm>
            <a:off x="6215500" y="2505558"/>
            <a:ext cx="0" cy="1431900"/>
          </a:xfrm>
          <a:prstGeom prst="straightConnector1">
            <a:avLst/>
          </a:prstGeom>
          <a:noFill/>
          <a:ln cap="flat" cmpd="sng" w="19050">
            <a:solidFill>
              <a:srgbClr val="34A5DA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45" name="Google Shape;245;p40"/>
          <p:cNvCxnSpPr/>
          <p:nvPr/>
        </p:nvCxnSpPr>
        <p:spPr>
          <a:xfrm>
            <a:off x="9083467" y="2963469"/>
            <a:ext cx="0" cy="974100"/>
          </a:xfrm>
          <a:prstGeom prst="straightConnector1">
            <a:avLst/>
          </a:prstGeom>
          <a:noFill/>
          <a:ln cap="flat" cmpd="sng" w="19050">
            <a:solidFill>
              <a:srgbClr val="34A5DA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46" name="Google Shape;246;p40"/>
          <p:cNvCxnSpPr/>
          <p:nvPr/>
        </p:nvCxnSpPr>
        <p:spPr>
          <a:xfrm flipH="1" rot="10800000">
            <a:off x="8848599" y="2065193"/>
            <a:ext cx="510900" cy="5100"/>
          </a:xfrm>
          <a:prstGeom prst="straightConnector1">
            <a:avLst/>
          </a:prstGeom>
          <a:noFill/>
          <a:ln cap="flat" cmpd="sng" w="9525">
            <a:solidFill>
              <a:srgbClr val="FDCB5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47" name="Google Shape;247;p40"/>
          <p:cNvCxnSpPr/>
          <p:nvPr/>
        </p:nvCxnSpPr>
        <p:spPr>
          <a:xfrm flipH="1" rot="10800000">
            <a:off x="5948262" y="2189128"/>
            <a:ext cx="510900" cy="5100"/>
          </a:xfrm>
          <a:prstGeom prst="straightConnector1">
            <a:avLst/>
          </a:prstGeom>
          <a:noFill/>
          <a:ln cap="flat" cmpd="sng" w="9525">
            <a:solidFill>
              <a:srgbClr val="6E32E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48" name="Google Shape;248;p40"/>
          <p:cNvCxnSpPr/>
          <p:nvPr/>
        </p:nvCxnSpPr>
        <p:spPr>
          <a:xfrm rot="10800000">
            <a:off x="8477748" y="2872868"/>
            <a:ext cx="0" cy="389100"/>
          </a:xfrm>
          <a:prstGeom prst="straightConnector1">
            <a:avLst/>
          </a:prstGeom>
          <a:noFill/>
          <a:ln cap="flat" cmpd="sng" w="9525">
            <a:solidFill>
              <a:srgbClr val="FDCB5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49" name="Google Shape;249;p40"/>
          <p:cNvCxnSpPr/>
          <p:nvPr/>
        </p:nvCxnSpPr>
        <p:spPr>
          <a:xfrm rot="10800000">
            <a:off x="6618606" y="2173705"/>
            <a:ext cx="0" cy="549900"/>
          </a:xfrm>
          <a:prstGeom prst="straightConnector1">
            <a:avLst/>
          </a:prstGeom>
          <a:noFill/>
          <a:ln cap="flat" cmpd="sng" w="9525">
            <a:solidFill>
              <a:srgbClr val="6E32E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50" name="Google Shape;250;p40"/>
          <p:cNvSpPr txBox="1"/>
          <p:nvPr/>
        </p:nvSpPr>
        <p:spPr>
          <a:xfrm>
            <a:off x="5807075" y="1561152"/>
            <a:ext cx="29412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2C2D30"/>
                </a:solidFill>
                <a:latin typeface="Roboto"/>
                <a:ea typeface="Roboto"/>
                <a:cs typeface="Roboto"/>
                <a:sym typeface="Roboto"/>
              </a:rPr>
              <a:t>Содержимое элемента</a:t>
            </a:r>
            <a:endParaRPr b="0" i="0" sz="2200" u="none" cap="none" strike="noStrike">
              <a:solidFill>
                <a:srgbClr val="2C2D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40"/>
          <p:cNvSpPr txBox="1"/>
          <p:nvPr/>
        </p:nvSpPr>
        <p:spPr>
          <a:xfrm>
            <a:off x="5410693" y="4098335"/>
            <a:ext cx="17403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2C2D30"/>
                </a:solidFill>
                <a:latin typeface="Roboto"/>
                <a:ea typeface="Roboto"/>
                <a:cs typeface="Roboto"/>
                <a:sym typeface="Roboto"/>
              </a:rPr>
              <a:t>padding</a:t>
            </a:r>
            <a:endParaRPr b="0" i="0" sz="2200" u="none" cap="none" strike="noStrike">
              <a:solidFill>
                <a:srgbClr val="2C2D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40"/>
          <p:cNvSpPr txBox="1"/>
          <p:nvPr/>
        </p:nvSpPr>
        <p:spPr>
          <a:xfrm>
            <a:off x="7989812" y="4098335"/>
            <a:ext cx="21684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2C2D30"/>
                </a:solidFill>
                <a:latin typeface="Roboto"/>
                <a:ea typeface="Roboto"/>
                <a:cs typeface="Roboto"/>
                <a:sym typeface="Roboto"/>
              </a:rPr>
              <a:t>border-spacing</a:t>
            </a:r>
            <a:endParaRPr b="0" i="0" sz="2200" u="none" cap="none" strike="noStrike">
              <a:solidFill>
                <a:srgbClr val="2C2D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779850" y="232200"/>
            <a:ext cx="32007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/>
              <a:t>Выравнивание по вертикали</a:t>
            </a:r>
            <a:endParaRPr/>
          </a:p>
        </p:txBody>
      </p:sp>
      <p:pic>
        <p:nvPicPr>
          <p:cNvPr id="258" name="Google Shape;25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7225" y="2862512"/>
            <a:ext cx="6448599" cy="11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4"/>
          <p:cNvPicPr preferRelativeResize="0"/>
          <p:nvPr/>
        </p:nvPicPr>
        <p:blipFill rotWithShape="1">
          <a:blip r:embed="rId3">
            <a:alphaModFix amt="20000"/>
          </a:blip>
          <a:srcRect b="5003" l="0" r="0" t="5003"/>
          <a:stretch/>
        </p:blipFill>
        <p:spPr>
          <a:xfrm>
            <a:off x="0" y="0"/>
            <a:ext cx="12191981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4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>
                <a:solidFill>
                  <a:schemeClr val="lt1"/>
                </a:solidFill>
              </a:rPr>
              <a:t>Основные теги для верстки  (div и span)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264" name="Google Shape;264;p42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Рассмотрели как создать таблицы в html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Для чего необходимы таблицы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Как максимально быстро создать таблицу</a:t>
            </a:r>
            <a:endParaRPr/>
          </a:p>
        </p:txBody>
      </p:sp>
      <p:graphicFrame>
        <p:nvGraphicFramePr>
          <p:cNvPr id="265" name="Google Shape;265;p42"/>
          <p:cNvGraphicFramePr/>
          <p:nvPr/>
        </p:nvGraphicFramePr>
        <p:xfrm>
          <a:off x="766550" y="17352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{F46542C0-7A79-4593-8123-837C6D2875D6}</a:tableStyleId>
              </a:tblPr>
              <a:tblGrid>
                <a:gridCol w="3397950"/>
                <a:gridCol w="7260950"/>
              </a:tblGrid>
              <a:tr h="41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FFFFF"/>
                    </a:solidFill>
                  </a:tcPr>
                </a:tc>
              </a:tr>
              <a:tr h="793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:after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добавляет контент после содержимого элемента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</a:tr>
              <a:tr h="770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:before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добавляет контент до содержимого элемента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</a:tr>
              <a:tr h="770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:first-letter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определяет стиль первого символа в тексте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</a:tr>
              <a:tr h="932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:first-line</a:t>
                      </a:r>
                      <a:endParaRPr sz="2200" u="none" cap="none" strike="noStrike">
                        <a:solidFill>
                          <a:srgbClr val="6E32E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определяет стиль первой строки блочного текста</a:t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6" name="Google Shape;266;p42"/>
          <p:cNvSpPr txBox="1"/>
          <p:nvPr/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Псевдоэлементы</a:t>
            </a:r>
            <a:endParaRPr sz="4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type="title"/>
          </p:nvPr>
        </p:nvSpPr>
        <p:spPr>
          <a:xfrm>
            <a:off x="690850" y="502401"/>
            <a:ext cx="4681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Псевдоклассы</a:t>
            </a:r>
            <a:endParaRPr/>
          </a:p>
        </p:txBody>
      </p:sp>
      <p:sp>
        <p:nvSpPr>
          <p:cNvPr id="272" name="Google Shape;272;p43"/>
          <p:cNvSpPr txBox="1"/>
          <p:nvPr>
            <p:ph idx="1" type="body"/>
          </p:nvPr>
        </p:nvSpPr>
        <p:spPr>
          <a:xfrm>
            <a:off x="690850" y="2113000"/>
            <a:ext cx="5072100" cy="3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None/>
            </a:pPr>
            <a:r>
              <a:rPr lang="ru-RU">
                <a:solidFill>
                  <a:srgbClr val="FF0000"/>
                </a:solidFill>
              </a:rPr>
              <a:t>Псевдоклассы</a:t>
            </a:r>
            <a:r>
              <a:rPr lang="ru-RU"/>
              <a:t> – это атрибуты, назначаемые строго к селекторам с намерением определить реакцию или состояние для данного селектора.</a:t>
            </a:r>
            <a:endParaRPr/>
          </a:p>
        </p:txBody>
      </p:sp>
      <p:pic>
        <p:nvPicPr>
          <p:cNvPr id="273" name="Google Shape;273;p43"/>
          <p:cNvPicPr preferRelativeResize="0"/>
          <p:nvPr/>
        </p:nvPicPr>
        <p:blipFill rotWithShape="1">
          <a:blip r:embed="rId3">
            <a:alphaModFix/>
          </a:blip>
          <a:srcRect b="0" l="11111" r="0" t="0"/>
          <a:stretch/>
        </p:blipFill>
        <p:spPr>
          <a:xfrm>
            <a:off x="6096000" y="-100"/>
            <a:ext cx="60960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8" name="Google Shape;278;p44"/>
          <p:cNvGraphicFramePr/>
          <p:nvPr/>
        </p:nvGraphicFramePr>
        <p:xfrm>
          <a:off x="766550" y="17133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{D4DD6FBF-D53F-468C-9122-69ED94295656}</a:tableStyleId>
              </a:tblPr>
              <a:tblGrid>
                <a:gridCol w="3397950"/>
                <a:gridCol w="7260950"/>
              </a:tblGrid>
              <a:tr h="8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0"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:hover</a:t>
                      </a:r>
                      <a:endParaRPr b="0"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0" lang="ru-RU" sz="22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курсор мыши в пределах элемента</a:t>
                      </a:r>
                      <a:endParaRPr b="0" sz="22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</a:tr>
              <a:tr h="786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:active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 активации элемента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</a:tr>
              <a:tr h="786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:focus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 получении фокуса элемента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</a:tr>
              <a:tr h="951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:link</a:t>
                      </a:r>
                      <a:endParaRPr sz="2200" u="none" cap="none" strike="noStrike">
                        <a:solidFill>
                          <a:srgbClr val="6E32E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используются для непосещенных ссылок</a:t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</a:tr>
              <a:tr h="81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:visited</a:t>
                      </a:r>
                      <a:endParaRPr sz="2200" u="none" cap="none" strike="noStrike">
                        <a:solidFill>
                          <a:srgbClr val="6E32E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используется для ссылки на страницу, которую уже посетили</a:t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279" name="Google Shape;279;p44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Определяющие состояние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idx="1" type="body"/>
          </p:nvPr>
        </p:nvSpPr>
        <p:spPr>
          <a:xfrm>
            <a:off x="690850" y="2506650"/>
            <a:ext cx="33153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ru-RU"/>
              <a:t>При наведении на ссылки цвет изменится на белый, а шрифт будет жирным.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285" name="Google Shape;28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4050" y="2380075"/>
            <a:ext cx="5031375" cy="20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0" name="Google Shape;290;p46"/>
          <p:cNvGraphicFramePr/>
          <p:nvPr/>
        </p:nvGraphicFramePr>
        <p:xfrm>
          <a:off x="766550" y="19207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{D4DD6FBF-D53F-468C-9122-69ED94295656}</a:tableStyleId>
              </a:tblPr>
              <a:tblGrid>
                <a:gridCol w="3397950"/>
                <a:gridCol w="7260950"/>
              </a:tblGrid>
              <a:tr h="51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FFFFF"/>
                    </a:solidFill>
                  </a:tcPr>
                </a:tc>
              </a:tr>
              <a:tr h="95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:first-child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первый дочерний элемент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</a:tr>
              <a:tr h="92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:last-child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последний дочерний элемент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</a:tr>
              <a:tr h="92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:nth-child(n)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n-й по счету дочерний элемент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291" name="Google Shape;291;p46"/>
          <p:cNvSpPr txBox="1"/>
          <p:nvPr>
            <p:ph type="title"/>
          </p:nvPr>
        </p:nvSpPr>
        <p:spPr>
          <a:xfrm>
            <a:off x="623400" y="460077"/>
            <a:ext cx="10810200" cy="10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Выбор необходимого дочернего элемента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>
            <p:ph type="title"/>
          </p:nvPr>
        </p:nvSpPr>
        <p:spPr>
          <a:xfrm>
            <a:off x="690850" y="460077"/>
            <a:ext cx="10810200" cy="104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Добавление стилей к дочерним элементам</a:t>
            </a:r>
            <a:endParaRPr/>
          </a:p>
        </p:txBody>
      </p:sp>
      <p:sp>
        <p:nvSpPr>
          <p:cNvPr id="297" name="Google Shape;297;p47"/>
          <p:cNvSpPr txBox="1"/>
          <p:nvPr/>
        </p:nvSpPr>
        <p:spPr>
          <a:xfrm>
            <a:off x="690750" y="2027275"/>
            <a:ext cx="107427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6E32E0"/>
                </a:solidFill>
                <a:latin typeface="Roboto"/>
                <a:ea typeface="Roboto"/>
                <a:cs typeface="Roboto"/>
                <a:sym typeface="Roboto"/>
              </a:rPr>
              <a:t>HTML:</a:t>
            </a:r>
            <a:endParaRPr b="1" i="0" sz="2200" u="none" cap="none" strike="noStrike">
              <a:solidFill>
                <a:srgbClr val="6E32E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47"/>
          <p:cNvSpPr txBox="1"/>
          <p:nvPr/>
        </p:nvSpPr>
        <p:spPr>
          <a:xfrm>
            <a:off x="690850" y="3822400"/>
            <a:ext cx="107427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6E32E0"/>
                </a:solidFill>
                <a:latin typeface="Roboto"/>
                <a:ea typeface="Roboto"/>
                <a:cs typeface="Roboto"/>
                <a:sym typeface="Roboto"/>
              </a:rPr>
              <a:t>CSS:</a:t>
            </a:r>
            <a:endParaRPr b="1" i="0" sz="2200" u="none" cap="none" strike="noStrike">
              <a:solidFill>
                <a:srgbClr val="6E32E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9" name="Google Shape;299;p47"/>
          <p:cNvPicPr preferRelativeResize="0"/>
          <p:nvPr/>
        </p:nvPicPr>
        <p:blipFill rotWithShape="1">
          <a:blip r:embed="rId3">
            <a:alphaModFix/>
          </a:blip>
          <a:srcRect b="19478" l="0" r="0" t="19288"/>
          <a:stretch/>
        </p:blipFill>
        <p:spPr>
          <a:xfrm>
            <a:off x="690850" y="2790400"/>
            <a:ext cx="5126550" cy="84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7"/>
          <p:cNvPicPr preferRelativeResize="0"/>
          <p:nvPr/>
        </p:nvPicPr>
        <p:blipFill rotWithShape="1">
          <a:blip r:embed="rId4">
            <a:alphaModFix/>
          </a:blip>
          <a:srcRect b="0" l="0" r="0" t="27225"/>
          <a:stretch/>
        </p:blipFill>
        <p:spPr>
          <a:xfrm>
            <a:off x="690750" y="4726625"/>
            <a:ext cx="6008488" cy="9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Добавление стилей к дочерним элементам</a:t>
            </a:r>
            <a:endParaRPr/>
          </a:p>
        </p:txBody>
      </p:sp>
      <p:sp>
        <p:nvSpPr>
          <p:cNvPr id="306" name="Google Shape;306;p4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ru-RU"/>
              <a:t>При наведении на блок с классом «parent» у дочернего элемента с классом «child» цвет фона изменится на синий.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9"/>
          <p:cNvSpPr txBox="1"/>
          <p:nvPr>
            <p:ph idx="1" type="body"/>
          </p:nvPr>
        </p:nvSpPr>
        <p:spPr>
          <a:xfrm>
            <a:off x="590975" y="3069077"/>
            <a:ext cx="3155400" cy="28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ru-RU"/>
              <a:t>При наведении на не посещенную ссылку цвет текста будет зеленым.</a:t>
            </a:r>
            <a:endParaRPr/>
          </a:p>
        </p:txBody>
      </p:sp>
      <p:sp>
        <p:nvSpPr>
          <p:cNvPr id="312" name="Google Shape;312;p49"/>
          <p:cNvSpPr txBox="1"/>
          <p:nvPr>
            <p:ph type="title"/>
          </p:nvPr>
        </p:nvSpPr>
        <p:spPr>
          <a:xfrm>
            <a:off x="531100" y="874850"/>
            <a:ext cx="3665400" cy="19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/>
              <a:t>Комбинирование псевдо-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/>
              <a:t>классов</a:t>
            </a:r>
            <a:endParaRPr/>
          </a:p>
        </p:txBody>
      </p:sp>
      <p:pic>
        <p:nvPicPr>
          <p:cNvPr id="313" name="Google Shape;313;p49"/>
          <p:cNvPicPr preferRelativeResize="0"/>
          <p:nvPr/>
        </p:nvPicPr>
        <p:blipFill rotWithShape="1">
          <a:blip r:embed="rId3">
            <a:alphaModFix/>
          </a:blip>
          <a:srcRect b="0" l="0" r="33678" t="0"/>
          <a:stretch/>
        </p:blipFill>
        <p:spPr>
          <a:xfrm>
            <a:off x="4727250" y="2696025"/>
            <a:ext cx="4102926" cy="13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50"/>
          <p:cNvPicPr preferRelativeResize="0"/>
          <p:nvPr/>
        </p:nvPicPr>
        <p:blipFill rotWithShape="1">
          <a:blip r:embed="rId3">
            <a:alphaModFix amt="20000"/>
          </a:blip>
          <a:srcRect b="7813" l="0" r="0" t="7813"/>
          <a:stretch/>
        </p:blipFill>
        <p:spPr>
          <a:xfrm>
            <a:off x="0" y="0"/>
            <a:ext cx="12191981" cy="685800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50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>
                <a:solidFill>
                  <a:schemeClr val="lt1"/>
                </a:solidFill>
              </a:rPr>
              <a:t>Обтекаемые элементы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1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Float</a:t>
            </a:r>
            <a:endParaRPr/>
          </a:p>
        </p:txBody>
      </p:sp>
      <p:sp>
        <p:nvSpPr>
          <p:cNvPr id="325" name="Google Shape;325;p51"/>
          <p:cNvSpPr txBox="1"/>
          <p:nvPr>
            <p:ph idx="1" type="body"/>
          </p:nvPr>
        </p:nvSpPr>
        <p:spPr>
          <a:xfrm>
            <a:off x="6788500" y="221225"/>
            <a:ext cx="4681200" cy="20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ru-RU"/>
              <a:t>float:left;</a:t>
            </a:r>
            <a:r>
              <a:rPr lang="ru-RU"/>
              <a:t> (выравнивание по левой стороне содержащего элемента, а весь контент выравнивается по правой).</a:t>
            </a:r>
            <a:endParaRPr/>
          </a:p>
        </p:txBody>
      </p:sp>
      <p:sp>
        <p:nvSpPr>
          <p:cNvPr id="326" name="Google Shape;326;p51"/>
          <p:cNvSpPr txBox="1"/>
          <p:nvPr>
            <p:ph idx="2" type="body"/>
          </p:nvPr>
        </p:nvSpPr>
        <p:spPr>
          <a:xfrm>
            <a:off x="6788500" y="2514998"/>
            <a:ext cx="4681200" cy="20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lang="ru-RU"/>
              <a:t>float:right;</a:t>
            </a:r>
            <a:r>
              <a:rPr lang="ru-RU"/>
              <a:t> (выравнивание по правой стороне содержащего элемента, а весь контент выравнивается по левой).</a:t>
            </a:r>
            <a:endParaRPr/>
          </a:p>
        </p:txBody>
      </p:sp>
      <p:sp>
        <p:nvSpPr>
          <p:cNvPr id="327" name="Google Shape;327;p51"/>
          <p:cNvSpPr txBox="1"/>
          <p:nvPr>
            <p:ph idx="3" type="body"/>
          </p:nvPr>
        </p:nvSpPr>
        <p:spPr>
          <a:xfrm>
            <a:off x="6835064" y="5251227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lang="ru-RU"/>
              <a:t>float:none;</a:t>
            </a:r>
            <a:r>
              <a:rPr lang="ru-RU"/>
              <a:t> (значение по умолчанию).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Внешний вид</a:t>
            </a:r>
            <a:endParaRPr/>
          </a:p>
        </p:txBody>
      </p:sp>
      <p:sp>
        <p:nvSpPr>
          <p:cNvPr id="122" name="Google Shape;122;p25"/>
          <p:cNvSpPr txBox="1"/>
          <p:nvPr>
            <p:ph idx="2" type="body"/>
          </p:nvPr>
        </p:nvSpPr>
        <p:spPr>
          <a:xfrm>
            <a:off x="6501375" y="603825"/>
            <a:ext cx="52578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>
                <a:solidFill>
                  <a:srgbClr val="FFFFFF"/>
                </a:solidFill>
              </a:rPr>
              <a:t>&lt;div&gt;Это блочный элемент&lt;/div&gt;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25"/>
          <p:cNvSpPr txBox="1"/>
          <p:nvPr>
            <p:ph idx="2" type="body"/>
          </p:nvPr>
        </p:nvSpPr>
        <p:spPr>
          <a:xfrm>
            <a:off x="6501375" y="3953075"/>
            <a:ext cx="52578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FFFFFF"/>
                </a:solidFill>
              </a:rPr>
              <a:t>&lt;span&gt;Это строчный элемент&lt;/span&gt;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Особенности float</a:t>
            </a:r>
            <a:endParaRPr/>
          </a:p>
        </p:txBody>
      </p:sp>
      <p:sp>
        <p:nvSpPr>
          <p:cNvPr id="333" name="Google Shape;333;p52"/>
          <p:cNvSpPr txBox="1"/>
          <p:nvPr>
            <p:ph idx="1" type="body"/>
          </p:nvPr>
        </p:nvSpPr>
        <p:spPr>
          <a:xfrm>
            <a:off x="6641525" y="692150"/>
            <a:ext cx="50574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Элемент сдвигается влево или вправо.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Блочные элементы ведут себя, как будто элемента с float нет.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Строчные элементы обтекают блок с float.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Элемент при наличии float получает display:block.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Вертикальные отступы не сливаются.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3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clear &amp; overflow</a:t>
            </a:r>
            <a:endParaRPr/>
          </a:p>
        </p:txBody>
      </p:sp>
      <p:sp>
        <p:nvSpPr>
          <p:cNvPr id="339" name="Google Shape;339;p53"/>
          <p:cNvSpPr txBox="1"/>
          <p:nvPr>
            <p:ph idx="1" type="body"/>
          </p:nvPr>
        </p:nvSpPr>
        <p:spPr>
          <a:xfrm>
            <a:off x="6788489" y="692150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FFFFFF"/>
                </a:solidFill>
              </a:rPr>
              <a:t>clear:both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0" name="Google Shape;340;p53"/>
          <p:cNvSpPr txBox="1"/>
          <p:nvPr>
            <p:ph idx="2" type="body"/>
          </p:nvPr>
        </p:nvSpPr>
        <p:spPr>
          <a:xfrm>
            <a:off x="6788489" y="4133851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>
                <a:solidFill>
                  <a:srgbClr val="FFFFFF"/>
                </a:solidFill>
              </a:rPr>
              <a:t>overflow:hidden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54"/>
          <p:cNvPicPr preferRelativeResize="0"/>
          <p:nvPr/>
        </p:nvPicPr>
        <p:blipFill rotWithShape="1">
          <a:blip r:embed="rId3">
            <a:alphaModFix amt="20000"/>
          </a:blip>
          <a:srcRect b="7813" l="0" r="0" t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4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>
                <a:solidFill>
                  <a:schemeClr val="lt1"/>
                </a:solidFill>
              </a:rPr>
              <a:t>Формирование блочной модели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Ширина и высота элемента</a:t>
            </a:r>
            <a:endParaRPr/>
          </a:p>
        </p:txBody>
      </p:sp>
      <p:sp>
        <p:nvSpPr>
          <p:cNvPr id="352" name="Google Shape;352;p55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Содержимое (width, height). 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Внутренний отступ (padding). 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Рамка (border). 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Внешний отступ (margin).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>
            <p:ph type="title"/>
          </p:nvPr>
        </p:nvSpPr>
        <p:spPr>
          <a:xfrm>
            <a:off x="690850" y="189050"/>
            <a:ext cx="3505500" cy="19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/>
              <a:t>Блочная модель</a:t>
            </a:r>
            <a:endParaRPr/>
          </a:p>
        </p:txBody>
      </p:sp>
      <p:sp>
        <p:nvSpPr>
          <p:cNvPr id="358" name="Google Shape;358;p56"/>
          <p:cNvSpPr txBox="1"/>
          <p:nvPr>
            <p:ph idx="1" type="body"/>
          </p:nvPr>
        </p:nvSpPr>
        <p:spPr>
          <a:xfrm>
            <a:off x="774400" y="2372175"/>
            <a:ext cx="3338400" cy="32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ru-RU"/>
              <a:t>m</a:t>
            </a:r>
            <a:r>
              <a:rPr lang="ru-RU"/>
              <a:t>argin: 25px 10px; border: 5px solid black; padding: 10px;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ru-RU"/>
              <a:t>width: 200px;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ru-RU"/>
              <a:t>height: 100px;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</p:txBody>
      </p:sp>
      <p:pic>
        <p:nvPicPr>
          <p:cNvPr descr="web-dev.jpg" id="359" name="Google Shape;359;p56"/>
          <p:cNvPicPr preferRelativeResize="0"/>
          <p:nvPr/>
        </p:nvPicPr>
        <p:blipFill rotWithShape="1">
          <a:blip r:embed="rId3">
            <a:alphaModFix/>
          </a:blip>
          <a:srcRect b="6217" l="3950" r="3534" t="4964"/>
          <a:stretch/>
        </p:blipFill>
        <p:spPr>
          <a:xfrm>
            <a:off x="5159825" y="1619250"/>
            <a:ext cx="4146150" cy="33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7"/>
          <p:cNvSpPr txBox="1"/>
          <p:nvPr>
            <p:ph idx="1" type="body"/>
          </p:nvPr>
        </p:nvSpPr>
        <p:spPr>
          <a:xfrm>
            <a:off x="370425" y="2372175"/>
            <a:ext cx="3658800" cy="32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Применяется только для вертикальных отступов. </a:t>
            </a:r>
            <a:endParaRPr/>
          </a:p>
          <a:p>
            <a:pPr indent="-3683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Ширина общего отступа равна ширине большего из исходных.</a:t>
            </a:r>
            <a:endParaRPr/>
          </a:p>
        </p:txBody>
      </p:sp>
      <p:sp>
        <p:nvSpPr>
          <p:cNvPr id="365" name="Google Shape;365;p57"/>
          <p:cNvSpPr txBox="1"/>
          <p:nvPr>
            <p:ph type="title"/>
          </p:nvPr>
        </p:nvSpPr>
        <p:spPr>
          <a:xfrm>
            <a:off x="370425" y="189050"/>
            <a:ext cx="3825900" cy="19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/>
              <a:t>Схлопывание</a:t>
            </a:r>
            <a:endParaRPr/>
          </a:p>
        </p:txBody>
      </p:sp>
      <p:grpSp>
        <p:nvGrpSpPr>
          <p:cNvPr id="366" name="Google Shape;366;p57"/>
          <p:cNvGrpSpPr/>
          <p:nvPr/>
        </p:nvGrpSpPr>
        <p:grpSpPr>
          <a:xfrm>
            <a:off x="5435272" y="1576867"/>
            <a:ext cx="3759972" cy="4130668"/>
            <a:chOff x="1266350" y="1910250"/>
            <a:chExt cx="2702100" cy="2968500"/>
          </a:xfrm>
        </p:grpSpPr>
        <p:sp>
          <p:nvSpPr>
            <p:cNvPr id="367" name="Google Shape;367;p57"/>
            <p:cNvSpPr/>
            <p:nvPr/>
          </p:nvSpPr>
          <p:spPr>
            <a:xfrm>
              <a:off x="1266350" y="1910250"/>
              <a:ext cx="2702100" cy="1323000"/>
            </a:xfrm>
            <a:prstGeom prst="rect">
              <a:avLst/>
            </a:prstGeom>
            <a:solidFill>
              <a:srgbClr val="99A8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57"/>
            <p:cNvSpPr/>
            <p:nvPr/>
          </p:nvSpPr>
          <p:spPr>
            <a:xfrm>
              <a:off x="1575500" y="2136300"/>
              <a:ext cx="2083800" cy="870900"/>
            </a:xfrm>
            <a:prstGeom prst="rect">
              <a:avLst/>
            </a:prstGeom>
            <a:solidFill>
              <a:srgbClr val="3C4A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57"/>
            <p:cNvSpPr/>
            <p:nvPr/>
          </p:nvSpPr>
          <p:spPr>
            <a:xfrm>
              <a:off x="1266350" y="3233250"/>
              <a:ext cx="2702100" cy="322500"/>
            </a:xfrm>
            <a:prstGeom prst="rect">
              <a:avLst/>
            </a:prstGeom>
            <a:solidFill>
              <a:srgbClr val="2C2D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7"/>
            <p:cNvSpPr/>
            <p:nvPr/>
          </p:nvSpPr>
          <p:spPr>
            <a:xfrm>
              <a:off x="1266350" y="3555750"/>
              <a:ext cx="2702100" cy="1323000"/>
            </a:xfrm>
            <a:prstGeom prst="rect">
              <a:avLst/>
            </a:prstGeom>
            <a:solidFill>
              <a:srgbClr val="CCD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57"/>
            <p:cNvSpPr/>
            <p:nvPr/>
          </p:nvSpPr>
          <p:spPr>
            <a:xfrm>
              <a:off x="1575500" y="3555750"/>
              <a:ext cx="2083800" cy="1097100"/>
            </a:xfrm>
            <a:prstGeom prst="rect">
              <a:avLst/>
            </a:prstGeom>
            <a:solidFill>
              <a:srgbClr val="658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2" name="Google Shape;372;p57"/>
            <p:cNvCxnSpPr/>
            <p:nvPr/>
          </p:nvCxnSpPr>
          <p:spPr>
            <a:xfrm>
              <a:off x="1813900" y="3006550"/>
              <a:ext cx="0" cy="537600"/>
            </a:xfrm>
            <a:prstGeom prst="straightConnector1">
              <a:avLst/>
            </a:prstGeom>
            <a:noFill/>
            <a:ln cap="flat" cmpd="sng" w="19050">
              <a:solidFill>
                <a:srgbClr val="F3F7F5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373" name="Google Shape;373;p57"/>
            <p:cNvCxnSpPr/>
            <p:nvPr/>
          </p:nvCxnSpPr>
          <p:spPr>
            <a:xfrm>
              <a:off x="3017042" y="3246375"/>
              <a:ext cx="0" cy="306000"/>
            </a:xfrm>
            <a:prstGeom prst="straightConnector1">
              <a:avLst/>
            </a:prstGeom>
            <a:noFill/>
            <a:ln cap="flat" cmpd="sng" w="19050">
              <a:solidFill>
                <a:srgbClr val="F3F7F5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374" name="Google Shape;374;p57"/>
            <p:cNvSpPr txBox="1"/>
            <p:nvPr/>
          </p:nvSpPr>
          <p:spPr>
            <a:xfrm>
              <a:off x="1894825" y="3233250"/>
              <a:ext cx="661500" cy="30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ru-RU" sz="1600" u="none" cap="none" strike="noStrike">
                  <a:solidFill>
                    <a:srgbClr val="F3F7F5"/>
                  </a:solidFill>
                  <a:latin typeface="Roboto"/>
                  <a:ea typeface="Roboto"/>
                  <a:cs typeface="Roboto"/>
                  <a:sym typeface="Roboto"/>
                </a:rPr>
                <a:t>30px</a:t>
              </a:r>
              <a:endParaRPr b="0" i="0" sz="1600" u="none" cap="none" strike="noStrike">
                <a:solidFill>
                  <a:srgbClr val="F3F7F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5" name="Google Shape;375;p57"/>
            <p:cNvSpPr txBox="1"/>
            <p:nvPr/>
          </p:nvSpPr>
          <p:spPr>
            <a:xfrm>
              <a:off x="3102125" y="3238125"/>
              <a:ext cx="576300" cy="30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ru-RU" sz="1600" u="none" cap="none" strike="noStrike">
                  <a:solidFill>
                    <a:srgbClr val="F3F7F5"/>
                  </a:solidFill>
                  <a:latin typeface="Arial"/>
                  <a:ea typeface="Arial"/>
                  <a:cs typeface="Arial"/>
                  <a:sym typeface="Arial"/>
                </a:rPr>
                <a:t>20px</a:t>
              </a:r>
              <a:endParaRPr b="0" i="0" sz="1600" u="none" cap="none" strike="noStrike">
                <a:solidFill>
                  <a:srgbClr val="F3F7F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Особенности блочных элементов</a:t>
            </a:r>
            <a:endParaRPr/>
          </a:p>
        </p:txBody>
      </p:sp>
      <p:sp>
        <p:nvSpPr>
          <p:cNvPr id="129" name="Google Shape;129;p26"/>
          <p:cNvSpPr txBox="1"/>
          <p:nvPr>
            <p:ph idx="1" type="body"/>
          </p:nvPr>
        </p:nvSpPr>
        <p:spPr>
          <a:xfrm>
            <a:off x="1394350" y="1880125"/>
            <a:ext cx="4494300" cy="14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Блочные элементы отображаются на веб-странице в виде прямоугольника.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703175" y="1785450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6E32E0"/>
                </a:solidFill>
              </a:rPr>
              <a:t>1.</a:t>
            </a:r>
            <a:endParaRPr sz="3000">
              <a:solidFill>
                <a:srgbClr val="6E32E0"/>
              </a:solidFill>
            </a:endParaRPr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1394350" y="3531150"/>
            <a:ext cx="44943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Занимают всю доступную ширину.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703175" y="3436475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6E32E0"/>
                </a:solidFill>
              </a:rPr>
              <a:t>2.</a:t>
            </a:r>
            <a:endParaRPr sz="3000">
              <a:solidFill>
                <a:srgbClr val="6E32E0"/>
              </a:solidFill>
            </a:endParaRPr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7515650" y="1880125"/>
            <a:ext cx="39096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Начинаются с новой строки.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6824475" y="1785450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6E32E0"/>
                </a:solidFill>
              </a:rPr>
              <a:t>4.</a:t>
            </a:r>
            <a:endParaRPr sz="3000">
              <a:solidFill>
                <a:srgbClr val="6E32E0"/>
              </a:solidFill>
            </a:endParaRPr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7515650" y="3113600"/>
            <a:ext cx="3909600" cy="13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Допускается вкладывать один блочный элемент внутрь другого.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6824475" y="3018924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6E32E0"/>
                </a:solidFill>
              </a:rPr>
              <a:t>5.</a:t>
            </a:r>
            <a:endParaRPr sz="3000">
              <a:solidFill>
                <a:srgbClr val="6E32E0"/>
              </a:solidFill>
            </a:endParaRPr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1394350" y="4826550"/>
            <a:ext cx="4494300" cy="1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Высота определяется содержимым.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703175" y="4731875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6E32E0"/>
                </a:solidFill>
              </a:rPr>
              <a:t>3.</a:t>
            </a:r>
            <a:endParaRPr sz="3000">
              <a:solidFill>
                <a:srgbClr val="6E32E0"/>
              </a:solidFill>
            </a:endParaRPr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7515650" y="4610725"/>
            <a:ext cx="3909600" cy="13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Запрещено добавлять внутрь строчных элементов блочные.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6824475" y="4516049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6E32E0"/>
                </a:solidFill>
              </a:rPr>
              <a:t>6.</a:t>
            </a:r>
            <a:endParaRPr sz="3000">
              <a:solidFill>
                <a:srgbClr val="6E32E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Особенности строчных элементов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1394350" y="1880125"/>
            <a:ext cx="39096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Используются для изменения вида текста и логического выделения.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703175" y="1785450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FFFFFF"/>
                </a:solidFill>
              </a:rPr>
              <a:t>1.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1394350" y="3454950"/>
            <a:ext cx="39096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Являются частью строки.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703175" y="3360275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FFFFFF"/>
                </a:solidFill>
              </a:rPr>
              <a:t>2.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7203299" y="1880125"/>
            <a:ext cx="42978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Внутрь строчных элементов допустимо помещать текст или другие строчные элементы.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6443475" y="1785450"/>
            <a:ext cx="7737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FFFFFF"/>
                </a:solidFill>
              </a:rPr>
              <a:t>4.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1394350" y="4460775"/>
            <a:ext cx="39096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Ширина равна содержимому плюс значения отступов.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703175" y="4366100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FFFFFF"/>
                </a:solidFill>
              </a:rPr>
              <a:t>3.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7203299" y="3656300"/>
            <a:ext cx="42978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Свойства, связанные с размерами, неприменимы.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6443475" y="3561625"/>
            <a:ext cx="7737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FFFFFF"/>
                </a:solidFill>
              </a:rPr>
              <a:t>5.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7203299" y="4687875"/>
            <a:ext cx="42978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Элементы, идущие подряд, не переносятся на другую строку, располагаются на одной строке.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6443475" y="4593200"/>
            <a:ext cx="7737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FFFFFF"/>
                </a:solidFill>
              </a:rPr>
              <a:t>6.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План урока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Таблицы в html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Создание таблиц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Стилевое оформление таблиц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9"/>
          <p:cNvPicPr preferRelativeResize="0"/>
          <p:nvPr/>
        </p:nvPicPr>
        <p:blipFill rotWithShape="1">
          <a:blip r:embed="rId3">
            <a:alphaModFix amt="20000"/>
          </a:blip>
          <a:srcRect b="7813" l="0" r="0" t="7812"/>
          <a:stretch/>
        </p:blipFill>
        <p:spPr>
          <a:xfrm>
            <a:off x="0" y="0"/>
            <a:ext cx="12191999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>
                <a:solidFill>
                  <a:schemeClr val="lt1"/>
                </a:solidFill>
              </a:rPr>
              <a:t>Таблицы в HTML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Для чего нужны таблицы?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6788489" y="692150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FFFFFF"/>
                </a:solidFill>
              </a:rPr>
              <a:t>Для представления табличных данных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6" name="Google Shape;176;p30"/>
          <p:cNvSpPr txBox="1"/>
          <p:nvPr>
            <p:ph idx="2" type="body"/>
          </p:nvPr>
        </p:nvSpPr>
        <p:spPr>
          <a:xfrm>
            <a:off x="6788489" y="4133851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trike="sngStrike">
                <a:solidFill>
                  <a:srgbClr val="FFFFFF"/>
                </a:solidFill>
              </a:rPr>
              <a:t>Для верстки страниц</a:t>
            </a:r>
            <a:endParaRPr strike="sngStrik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Плюсы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Таблицы не перекрываются друг с другом при маленьких разрешениях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Легко сделать кроссбраузерный дизайн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Создание табличных элементов.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