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6858000" cx="12192000"/>
  <p:notesSz cx="6858000" cy="9144000"/>
  <p:embeddedFontLst>
    <p:embeddedFont>
      <p:font typeface="Roboto Medium"/>
      <p:regular r:id="rId15"/>
      <p:bold r:id="rId16"/>
      <p:italic r:id="rId17"/>
      <p:boldItalic r:id="rId18"/>
    </p:embeddedFont>
    <p:embeddedFont>
      <p:font typeface="Robo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71CAD3B-05D3-4FD8-803C-F0FA7C4295EA}">
  <a:tblStyle styleId="{971CAD3B-05D3-4FD8-803C-F0FA7C4295EA}" styleName="Table_0">
    <a:wholeTbl>
      <a:tcTxStyle b="off" i="off">
        <a:font>
          <a:latin typeface="Times New Roman"/>
          <a:ea typeface="Times New Roman"/>
          <a:cs typeface="Times New Roman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 b="off" i="off"/>
      <a:tcStyle>
        <a:fill>
          <a:solidFill>
            <a:srgbClr val="CDD4EA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CDD4EA"/>
          </a:solidFill>
        </a:fill>
      </a:tcStyle>
    </a:band1V>
    <a:band2V>
      <a:tcTxStyle b="off" i="off"/>
    </a:band2V>
    <a:lastCol>
      <a:tcTxStyle b="on" i="off">
        <a:font>
          <a:latin typeface="Times New Roman"/>
          <a:ea typeface="Times New Roman"/>
          <a:cs typeface="Times New Roman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Times New Roman"/>
          <a:ea typeface="Times New Roman"/>
          <a:cs typeface="Times New Roman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Times New Roman"/>
          <a:ea typeface="Times New Roman"/>
          <a:cs typeface="Times New Roman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Times New Roman"/>
          <a:ea typeface="Times New Roman"/>
          <a:cs typeface="Times New Roman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11" Type="http://schemas.openxmlformats.org/officeDocument/2006/relationships/slide" Target="slides/slide6.xml"/><Relationship Id="rId22" Type="http://schemas.openxmlformats.org/officeDocument/2006/relationships/font" Target="fonts/Roboto-boldItalic.fntdata"/><Relationship Id="rId10" Type="http://schemas.openxmlformats.org/officeDocument/2006/relationships/slide" Target="slides/slide5.xml"/><Relationship Id="rId21" Type="http://schemas.openxmlformats.org/officeDocument/2006/relationships/font" Target="fonts/Robo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Medium-regular.fntdata"/><Relationship Id="rId14" Type="http://schemas.openxmlformats.org/officeDocument/2006/relationships/slide" Target="slides/slide9.xml"/><Relationship Id="rId17" Type="http://schemas.openxmlformats.org/officeDocument/2006/relationships/font" Target="fonts/RobotoMedium-italic.fntdata"/><Relationship Id="rId16" Type="http://schemas.openxmlformats.org/officeDocument/2006/relationships/font" Target="fonts/RobotoMedium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regular.fntdata"/><Relationship Id="rId6" Type="http://schemas.openxmlformats.org/officeDocument/2006/relationships/slide" Target="slides/slide1.xml"/><Relationship Id="rId18" Type="http://schemas.openxmlformats.org/officeDocument/2006/relationships/font" Target="fonts/RobotoMedium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7" name="Google Shape;117;p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9" name="Google Shape;129;p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5" name="Google Shape;135;p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1" name="Google Shape;141;p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7" name="Google Shape;147;p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3" name="Google Shape;153;p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9" name="Google Shape;159;p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Титульный слайд">
  <p:cSld name="5_Титульный слайд">
    <p:bg>
      <p:bgPr>
        <a:solidFill>
          <a:schemeClr val="dk1"/>
        </a:solidFill>
      </p:bgPr>
    </p:bg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2"/>
          <p:cNvSpPr txBox="1"/>
          <p:nvPr>
            <p:ph type="title"/>
          </p:nvPr>
        </p:nvSpPr>
        <p:spPr>
          <a:xfrm>
            <a:off x="690847" y="2896155"/>
            <a:ext cx="9917886" cy="260138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Roboto Medium"/>
              <a:buNone/>
              <a:defRPr b="0" i="0" sz="7200" u="none" cap="none" strike="noStrike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idx="1" type="body"/>
          </p:nvPr>
        </p:nvSpPr>
        <p:spPr>
          <a:xfrm>
            <a:off x="690847" y="5714495"/>
            <a:ext cx="9917886" cy="5036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12142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0_Текст + списки">
  <p:cSld name="19_Только заголовок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/>
          <p:nvPr>
            <p:ph type="title"/>
          </p:nvPr>
        </p:nvSpPr>
        <p:spPr>
          <a:xfrm>
            <a:off x="690847" y="460070"/>
            <a:ext cx="10810306" cy="7845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Google Shape;43;p11"/>
          <p:cNvSpPr txBox="1"/>
          <p:nvPr>
            <p:ph idx="1" type="body"/>
          </p:nvPr>
        </p:nvSpPr>
        <p:spPr>
          <a:xfrm>
            <a:off x="690846" y="1880129"/>
            <a:ext cx="10810307" cy="23532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815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rgbClr val="6E32E0"/>
              </a:buClr>
              <a:buSzPts val="3300"/>
              <a:buFont typeface="Arial"/>
              <a:buAutoNum type="arabicPeriod"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44" name="Google Shape;44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7_Заголовок + Текст на цветном фоне">
  <p:cSld name="20_Только заголовок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/>
          <p:nvPr/>
        </p:nvSpPr>
        <p:spPr>
          <a:xfrm>
            <a:off x="0" y="1651000"/>
            <a:ext cx="12192000" cy="5207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7" name="Google Shape;47;p12"/>
          <p:cNvSpPr txBox="1"/>
          <p:nvPr>
            <p:ph type="title"/>
          </p:nvPr>
        </p:nvSpPr>
        <p:spPr>
          <a:xfrm>
            <a:off x="690847" y="460070"/>
            <a:ext cx="10810306" cy="7845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Google Shape;48;p12"/>
          <p:cNvSpPr txBox="1"/>
          <p:nvPr>
            <p:ph idx="1" type="body"/>
          </p:nvPr>
        </p:nvSpPr>
        <p:spPr>
          <a:xfrm>
            <a:off x="690846" y="2247774"/>
            <a:ext cx="10810307" cy="23532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815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Arial"/>
              <a:buAutoNum type="arabicPeriod"/>
              <a:defRPr b="0" i="0" sz="2200" u="none" cap="none" strike="noStrike">
                <a:solidFill>
                  <a:srgbClr val="F5F5F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49" name="Google Shape;49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Только заголовок">
  <p:cSld name="17_Только заголовок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90847" y="460070"/>
            <a:ext cx="10810306" cy="7845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52" name="Google Shape;52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_Заголовок + 2 Блока текста">
  <p:cSld name="3_Только заголовок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/>
          <p:nvPr>
            <p:ph type="title"/>
          </p:nvPr>
        </p:nvSpPr>
        <p:spPr>
          <a:xfrm>
            <a:off x="690847" y="692150"/>
            <a:ext cx="4681252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14"/>
          <p:cNvSpPr/>
          <p:nvPr/>
        </p:nvSpPr>
        <p:spPr>
          <a:xfrm>
            <a:off x="6096000" y="0"/>
            <a:ext cx="6096000" cy="3429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6788489" y="692150"/>
            <a:ext cx="4681253" cy="20362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7" name="Google Shape;57;p14"/>
          <p:cNvSpPr/>
          <p:nvPr/>
        </p:nvSpPr>
        <p:spPr>
          <a:xfrm>
            <a:off x="6096000" y="3429000"/>
            <a:ext cx="6096000" cy="343746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8" name="Google Shape;58;p14"/>
          <p:cNvSpPr txBox="1"/>
          <p:nvPr>
            <p:ph idx="2" type="body"/>
          </p:nvPr>
        </p:nvSpPr>
        <p:spPr>
          <a:xfrm>
            <a:off x="6788489" y="4133851"/>
            <a:ext cx="4681253" cy="20362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59" name="Google Shape;59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Заголовок + Текст + Картинка">
  <p:cSld name="Только заголовок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type="title"/>
          </p:nvPr>
        </p:nvSpPr>
        <p:spPr>
          <a:xfrm>
            <a:off x="690847" y="654803"/>
            <a:ext cx="4681252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Google Shape;62;p15"/>
          <p:cNvSpPr txBox="1"/>
          <p:nvPr>
            <p:ph idx="1" type="body"/>
          </p:nvPr>
        </p:nvSpPr>
        <p:spPr>
          <a:xfrm>
            <a:off x="690846" y="2506662"/>
            <a:ext cx="4681253" cy="34220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3" name="Google Shape;63;p1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4" name="Google Shape;64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_Заголовок + текст + таблица/схема">
  <p:cSld name="21_Только заголовок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/>
          <p:nvPr/>
        </p:nvSpPr>
        <p:spPr>
          <a:xfrm>
            <a:off x="0" y="0"/>
            <a:ext cx="4233334" cy="6858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" name="Google Shape;67;p16"/>
          <p:cNvSpPr txBox="1"/>
          <p:nvPr>
            <p:ph idx="1" type="body"/>
          </p:nvPr>
        </p:nvSpPr>
        <p:spPr>
          <a:xfrm>
            <a:off x="690847" y="2506662"/>
            <a:ext cx="3155290" cy="34220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8" name="Google Shape;68;p16"/>
          <p:cNvSpPr txBox="1"/>
          <p:nvPr>
            <p:ph type="title"/>
          </p:nvPr>
        </p:nvSpPr>
        <p:spPr>
          <a:xfrm>
            <a:off x="690847" y="874849"/>
            <a:ext cx="3505540" cy="138015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69" name="Google Shape;69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_2 блока с текстом">
  <p:cSld name="5_Только заголовок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7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2" name="Google Shape;72;p17"/>
          <p:cNvSpPr txBox="1"/>
          <p:nvPr>
            <p:ph idx="1" type="body"/>
          </p:nvPr>
        </p:nvSpPr>
        <p:spPr>
          <a:xfrm>
            <a:off x="6788489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3" name="Google Shape;73;p17"/>
          <p:cNvSpPr txBox="1"/>
          <p:nvPr>
            <p:ph idx="2" type="body"/>
          </p:nvPr>
        </p:nvSpPr>
        <p:spPr>
          <a:xfrm>
            <a:off x="679318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74" name="Google Shape;74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Заголовок + Текст + 2 Картинки">
  <p:cSld name="1_Только заголовок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8"/>
          <p:cNvSpPr txBox="1"/>
          <p:nvPr>
            <p:ph type="title"/>
          </p:nvPr>
        </p:nvSpPr>
        <p:spPr>
          <a:xfrm>
            <a:off x="690847" y="654803"/>
            <a:ext cx="4681252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Google Shape;77;p18"/>
          <p:cNvSpPr txBox="1"/>
          <p:nvPr>
            <p:ph idx="1" type="body"/>
          </p:nvPr>
        </p:nvSpPr>
        <p:spPr>
          <a:xfrm>
            <a:off x="690846" y="2506662"/>
            <a:ext cx="4681253" cy="34220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8" name="Google Shape;78;p18"/>
          <p:cNvSpPr txBox="1"/>
          <p:nvPr/>
        </p:nvSpPr>
        <p:spPr>
          <a:xfrm flipH="1" rot="10800000">
            <a:off x="6093700" y="-11100"/>
            <a:ext cx="6109500" cy="34401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8"/>
          <p:cNvSpPr txBox="1"/>
          <p:nvPr/>
        </p:nvSpPr>
        <p:spPr>
          <a:xfrm flipH="1" rot="10800000">
            <a:off x="6093700" y="3428850"/>
            <a:ext cx="6109500" cy="34608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0" name="Google Shape;80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Заголовок + 3 Блока текста">
  <p:cSld name="11_Только заголовок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9"/>
          <p:cNvSpPr/>
          <p:nvPr/>
        </p:nvSpPr>
        <p:spPr>
          <a:xfrm>
            <a:off x="6096000" y="0"/>
            <a:ext cx="6096000" cy="2285156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3" name="Google Shape;83;p19"/>
          <p:cNvSpPr/>
          <p:nvPr/>
        </p:nvSpPr>
        <p:spPr>
          <a:xfrm>
            <a:off x="6096000" y="2285156"/>
            <a:ext cx="6096000" cy="2285156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" name="Google Shape;84;p19"/>
          <p:cNvSpPr/>
          <p:nvPr/>
        </p:nvSpPr>
        <p:spPr>
          <a:xfrm>
            <a:off x="6096000" y="4572844"/>
            <a:ext cx="6096000" cy="2285156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5" name="Google Shape;85;p19"/>
          <p:cNvSpPr txBox="1"/>
          <p:nvPr>
            <p:ph type="title"/>
          </p:nvPr>
        </p:nvSpPr>
        <p:spPr>
          <a:xfrm>
            <a:off x="690847" y="692150"/>
            <a:ext cx="4681252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19"/>
          <p:cNvSpPr txBox="1"/>
          <p:nvPr>
            <p:ph idx="1" type="body"/>
          </p:nvPr>
        </p:nvSpPr>
        <p:spPr>
          <a:xfrm>
            <a:off x="6788489" y="692151"/>
            <a:ext cx="4681253" cy="905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7" name="Google Shape;87;p19"/>
          <p:cNvSpPr txBox="1"/>
          <p:nvPr>
            <p:ph idx="2" type="body"/>
          </p:nvPr>
        </p:nvSpPr>
        <p:spPr>
          <a:xfrm>
            <a:off x="6788489" y="2975189"/>
            <a:ext cx="4681253" cy="905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8" name="Google Shape;88;p19"/>
          <p:cNvSpPr txBox="1"/>
          <p:nvPr>
            <p:ph idx="3" type="body"/>
          </p:nvPr>
        </p:nvSpPr>
        <p:spPr>
          <a:xfrm>
            <a:off x="6788489" y="5262877"/>
            <a:ext cx="4681253" cy="905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89" name="Google Shape;89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5_Только заголовок">
  <p:cSld name="15_Только заголовок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0"/>
          <p:cNvSpPr txBox="1"/>
          <p:nvPr>
            <p:ph type="title"/>
          </p:nvPr>
        </p:nvSpPr>
        <p:spPr>
          <a:xfrm>
            <a:off x="690847" y="654803"/>
            <a:ext cx="3127009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2" name="Google Shape;92;p20"/>
          <p:cNvSpPr txBox="1"/>
          <p:nvPr>
            <p:ph idx="1" type="body"/>
          </p:nvPr>
        </p:nvSpPr>
        <p:spPr>
          <a:xfrm>
            <a:off x="690847" y="2506662"/>
            <a:ext cx="3127010" cy="34220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3" name="Google Shape;93;p20"/>
          <p:cNvSpPr/>
          <p:nvPr/>
        </p:nvSpPr>
        <p:spPr>
          <a:xfrm>
            <a:off x="4233300" y="0"/>
            <a:ext cx="7958700" cy="6858000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4" name="Google Shape;94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Содержание: заголовок + список">
  <p:cSld name="4_Только заголовок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/>
          <p:nvPr>
            <p:ph type="title"/>
          </p:nvPr>
        </p:nvSpPr>
        <p:spPr>
          <a:xfrm>
            <a:off x="690847" y="692150"/>
            <a:ext cx="4681252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3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" name="Google Shape;12;p3"/>
          <p:cNvSpPr txBox="1"/>
          <p:nvPr>
            <p:ph idx="1" type="body"/>
          </p:nvPr>
        </p:nvSpPr>
        <p:spPr>
          <a:xfrm>
            <a:off x="6788489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683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AutoNum type="arabicPeriod"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048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921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921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921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921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921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921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13" name="Google Shape;13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4_Только заголовок">
  <p:cSld name="14_Только заголовок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1"/>
          <p:cNvSpPr/>
          <p:nvPr/>
        </p:nvSpPr>
        <p:spPr>
          <a:xfrm>
            <a:off x="0" y="0"/>
            <a:ext cx="7958666" cy="6858000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7" name="Google Shape;97;p21"/>
          <p:cNvSpPr txBox="1"/>
          <p:nvPr>
            <p:ph idx="1" type="body"/>
          </p:nvPr>
        </p:nvSpPr>
        <p:spPr>
          <a:xfrm>
            <a:off x="8666447" y="1717992"/>
            <a:ext cx="2814353" cy="34220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98" name="Google Shape;98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Текст + Картинка">
  <p:cSld name="12_Только заголовок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2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1" name="Google Shape;101;p22"/>
          <p:cNvSpPr txBox="1"/>
          <p:nvPr>
            <p:ph idx="1" type="body"/>
          </p:nvPr>
        </p:nvSpPr>
        <p:spPr>
          <a:xfrm>
            <a:off x="679318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102" name="Google Shape;102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8_Текст + фото на фоне">
  <p:cSld name="16_Только заголовок_1_1_1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/>
          <p:nvPr/>
        </p:nvSpPr>
        <p:spPr>
          <a:xfrm>
            <a:off x="0" y="225"/>
            <a:ext cx="12192000" cy="6858000"/>
          </a:xfrm>
          <a:prstGeom prst="rect">
            <a:avLst/>
          </a:prstGeom>
          <a:solidFill>
            <a:srgbClr val="3E1C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" name="Google Shape;16;p4"/>
          <p:cNvSpPr txBox="1"/>
          <p:nvPr>
            <p:ph type="title"/>
          </p:nvPr>
        </p:nvSpPr>
        <p:spPr>
          <a:xfrm>
            <a:off x="690850" y="460075"/>
            <a:ext cx="8232600" cy="54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Roboto"/>
              <a:buNone/>
              <a:defRPr b="0" i="0" sz="4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7" name="Google Shape;17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3_Заголовок и текст">
  <p:cSld name="18_Только заголовок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idx="1" type="body"/>
          </p:nvPr>
        </p:nvSpPr>
        <p:spPr>
          <a:xfrm>
            <a:off x="775296" y="2641600"/>
            <a:ext cx="10649944" cy="36030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0" name="Google Shape;20;p5"/>
          <p:cNvSpPr txBox="1"/>
          <p:nvPr>
            <p:ph idx="2" type="body"/>
          </p:nvPr>
        </p:nvSpPr>
        <p:spPr>
          <a:xfrm>
            <a:off x="690846" y="1496260"/>
            <a:ext cx="10810307" cy="7643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1" name="Google Shape;21;p5"/>
          <p:cNvSpPr txBox="1"/>
          <p:nvPr>
            <p:ph type="title"/>
          </p:nvPr>
        </p:nvSpPr>
        <p:spPr>
          <a:xfrm>
            <a:off x="623400" y="460070"/>
            <a:ext cx="10810306" cy="7845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22" name="Google Shape;22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_Текст + Схема">
  <p:cSld name="10_Только заголовок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" name="Google Shape;27;p7"/>
          <p:cNvSpPr txBox="1"/>
          <p:nvPr>
            <p:ph idx="1" type="body"/>
          </p:nvPr>
        </p:nvSpPr>
        <p:spPr>
          <a:xfrm>
            <a:off x="679318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28" name="Google Shape;28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6_Заголовок + Текст/Код на цветном фоне">
  <p:cSld name="16_Только заголовок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/>
          <p:nvPr/>
        </p:nvSpPr>
        <p:spPr>
          <a:xfrm>
            <a:off x="0" y="1651000"/>
            <a:ext cx="12192000" cy="5207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" name="Google Shape;31;p8"/>
          <p:cNvSpPr txBox="1"/>
          <p:nvPr>
            <p:ph type="title"/>
          </p:nvPr>
        </p:nvSpPr>
        <p:spPr>
          <a:xfrm>
            <a:off x="690847" y="460070"/>
            <a:ext cx="10810306" cy="7845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32" name="Google Shape;32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9_Текст + фото на фоне">
  <p:cSld name="16_Только заголовок_1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/>
          <p:nvPr/>
        </p:nvSpPr>
        <p:spPr>
          <a:xfrm>
            <a:off x="0" y="225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" name="Google Shape;35;p9"/>
          <p:cNvSpPr txBox="1"/>
          <p:nvPr>
            <p:ph type="title"/>
          </p:nvPr>
        </p:nvSpPr>
        <p:spPr>
          <a:xfrm>
            <a:off x="690850" y="460075"/>
            <a:ext cx="8232600" cy="54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Roboto"/>
              <a:buNone/>
              <a:defRPr b="0" i="0" sz="4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36" name="Google Shape;36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Титульный слайд">
  <p:cSld name="16_Только заголовок_1_1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/>
          <p:nvPr/>
        </p:nvSpPr>
        <p:spPr>
          <a:xfrm>
            <a:off x="0" y="225"/>
            <a:ext cx="12192000" cy="6858000"/>
          </a:xfrm>
          <a:prstGeom prst="rect">
            <a:avLst/>
          </a:prstGeom>
          <a:solidFill>
            <a:srgbClr val="3E1C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" name="Google Shape;39;p10"/>
          <p:cNvSpPr txBox="1"/>
          <p:nvPr>
            <p:ph type="title"/>
          </p:nvPr>
        </p:nvSpPr>
        <p:spPr>
          <a:xfrm>
            <a:off x="690847" y="3704734"/>
            <a:ext cx="9918000" cy="1792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Roboto Medium"/>
              <a:buNone/>
              <a:defRPr b="0" i="0" sz="7200" u="none" cap="none" strike="noStrike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10"/>
          <p:cNvSpPr txBox="1"/>
          <p:nvPr>
            <p:ph idx="1" type="body"/>
          </p:nvPr>
        </p:nvSpPr>
        <p:spPr>
          <a:xfrm>
            <a:off x="690847" y="5714495"/>
            <a:ext cx="99180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23"/>
          <p:cNvPicPr preferRelativeResize="0"/>
          <p:nvPr/>
        </p:nvPicPr>
        <p:blipFill rotWithShape="1">
          <a:blip r:embed="rId3">
            <a:alphaModFix amt="20000"/>
          </a:blip>
          <a:srcRect b="12494" l="0" r="0" t="12502"/>
          <a:stretch/>
        </p:blipFill>
        <p:spPr>
          <a:xfrm>
            <a:off x="12650" y="0"/>
            <a:ext cx="12192002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3"/>
          <p:cNvSpPr txBox="1"/>
          <p:nvPr>
            <p:ph type="title"/>
          </p:nvPr>
        </p:nvSpPr>
        <p:spPr>
          <a:xfrm>
            <a:off x="-609828" y="2464055"/>
            <a:ext cx="9918000" cy="2601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</a:pPr>
            <a:r>
              <a:rPr lang="ru-RU"/>
              <a:t>Свойство display</a:t>
            </a:r>
            <a:endParaRPr/>
          </a:p>
        </p:txBody>
      </p:sp>
      <p:sp>
        <p:nvSpPr>
          <p:cNvPr id="109" name="Google Shape;109;p23"/>
          <p:cNvSpPr txBox="1"/>
          <p:nvPr>
            <p:ph idx="1" type="body"/>
          </p:nvPr>
        </p:nvSpPr>
        <p:spPr>
          <a:xfrm>
            <a:off x="690847" y="5714495"/>
            <a:ext cx="99180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2142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10" name="Google Shape;110;p23"/>
          <p:cNvSpPr txBox="1"/>
          <p:nvPr/>
        </p:nvSpPr>
        <p:spPr>
          <a:xfrm>
            <a:off x="6504494" y="809270"/>
            <a:ext cx="50241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r>
              <a:rPr b="0" i="0" lang="ru-RU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Урок 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1" name="Google Shape;111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3250" y="657562"/>
            <a:ext cx="3822424" cy="65472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3"/>
          <p:cNvSpPr txBox="1"/>
          <p:nvPr>
            <p:ph idx="1" type="body"/>
          </p:nvPr>
        </p:nvSpPr>
        <p:spPr>
          <a:xfrm>
            <a:off x="843247" y="1712345"/>
            <a:ext cx="99180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2142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-RU"/>
              <a:t>HTML CSS</a:t>
            </a:r>
            <a:endParaRPr/>
          </a:p>
        </p:txBody>
      </p:sp>
      <p:sp>
        <p:nvSpPr>
          <p:cNvPr id="113" name="Google Shape;113;p23"/>
          <p:cNvSpPr txBox="1"/>
          <p:nvPr/>
        </p:nvSpPr>
        <p:spPr>
          <a:xfrm>
            <a:off x="444500" y="221125"/>
            <a:ext cx="4370400" cy="6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ru-RU" sz="18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 </a:t>
            </a:r>
            <a:r>
              <a:rPr lang="ru-RU" sz="18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ru-RU" sz="18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="content"</a:t>
            </a:r>
            <a:r>
              <a:rPr lang="ru-RU" sz="18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8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&lt;</a:t>
            </a:r>
            <a:r>
              <a:rPr lang="ru-RU" sz="18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 </a:t>
            </a:r>
            <a:r>
              <a:rPr lang="ru-RU" sz="18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ru-RU" sz="18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="block"</a:t>
            </a:r>
            <a:r>
              <a:rPr lang="ru-RU" sz="18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&gt;1&lt;/</a:t>
            </a:r>
            <a:r>
              <a:rPr lang="ru-RU" sz="18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ru-RU" sz="18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8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&lt;</a:t>
            </a:r>
            <a:r>
              <a:rPr lang="ru-RU" sz="18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 </a:t>
            </a:r>
            <a:r>
              <a:rPr lang="ru-RU" sz="18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ru-RU" sz="18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="block"</a:t>
            </a:r>
            <a:r>
              <a:rPr lang="ru-RU" sz="18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&gt;2&lt;/</a:t>
            </a:r>
            <a:r>
              <a:rPr lang="ru-RU" sz="18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ru-RU" sz="18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8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ru-RU" sz="18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ru-RU" sz="18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8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.block {</a:t>
            </a:r>
            <a:endParaRPr sz="18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width: </a:t>
            </a:r>
            <a:r>
              <a:rPr lang="ru-RU" sz="18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ru-RU" sz="18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px;</a:t>
            </a:r>
            <a:endParaRPr sz="18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height: </a:t>
            </a:r>
            <a:r>
              <a:rPr lang="ru-RU" sz="18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ru-RU" sz="18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px;</a:t>
            </a:r>
            <a:endParaRPr sz="18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border: </a:t>
            </a:r>
            <a:r>
              <a:rPr lang="ru-RU" sz="18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ru-RU" sz="18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px solid #</a:t>
            </a:r>
            <a:r>
              <a:rPr lang="ru-RU" sz="18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000</a:t>
            </a:r>
            <a:r>
              <a:rPr lang="ru-RU" sz="18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8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display: inline;</a:t>
            </a:r>
            <a:endParaRPr sz="18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3"/>
          <p:cNvSpPr txBox="1"/>
          <p:nvPr/>
        </p:nvSpPr>
        <p:spPr>
          <a:xfrm>
            <a:off x="5202850" y="241550"/>
            <a:ext cx="5024100" cy="62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ru-RU" sz="18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 </a:t>
            </a:r>
            <a:r>
              <a:rPr lang="ru-RU" sz="18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ru-RU" sz="18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="content"</a:t>
            </a:r>
            <a:r>
              <a:rPr lang="ru-RU" sz="18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8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&lt;</a:t>
            </a:r>
            <a:r>
              <a:rPr lang="ru-RU" sz="18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 </a:t>
            </a:r>
            <a:r>
              <a:rPr lang="ru-RU" sz="18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ru-RU" sz="18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="block1"</a:t>
            </a:r>
            <a:r>
              <a:rPr lang="ru-RU" sz="18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&gt;1&lt;/</a:t>
            </a:r>
            <a:r>
              <a:rPr lang="ru-RU" sz="18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ru-RU" sz="18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8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&lt;</a:t>
            </a:r>
            <a:r>
              <a:rPr lang="ru-RU" sz="18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 </a:t>
            </a:r>
            <a:r>
              <a:rPr lang="ru-RU" sz="18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ru-RU" sz="18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="block2"</a:t>
            </a:r>
            <a:r>
              <a:rPr lang="ru-RU" sz="18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&gt;2&lt;/</a:t>
            </a:r>
            <a:r>
              <a:rPr lang="ru-RU" sz="18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ru-RU" sz="18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8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&lt;</a:t>
            </a:r>
            <a:r>
              <a:rPr lang="ru-RU" sz="18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 </a:t>
            </a:r>
            <a:r>
              <a:rPr lang="ru-RU" sz="18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ru-RU" sz="18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="block3"</a:t>
            </a:r>
            <a:r>
              <a:rPr lang="ru-RU" sz="18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&gt;3&lt;/</a:t>
            </a:r>
            <a:r>
              <a:rPr lang="ru-RU" sz="18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ru-RU" sz="18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8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ru-RU" sz="18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ru-RU" sz="18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8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.block1 {</a:t>
            </a:r>
            <a:endParaRPr sz="18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width: </a:t>
            </a:r>
            <a:r>
              <a:rPr lang="ru-RU" sz="18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ru-RU" sz="18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px;</a:t>
            </a:r>
            <a:endParaRPr sz="18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height: </a:t>
            </a:r>
            <a:r>
              <a:rPr lang="ru-RU" sz="18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ru-RU" sz="18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px;</a:t>
            </a:r>
            <a:endParaRPr sz="18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border: </a:t>
            </a:r>
            <a:r>
              <a:rPr lang="ru-RU" sz="18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ru-RU" sz="18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px solid #</a:t>
            </a:r>
            <a:r>
              <a:rPr lang="ru-RU" sz="18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000</a:t>
            </a:r>
            <a:r>
              <a:rPr lang="ru-RU" sz="18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8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visibility: hidden;</a:t>
            </a:r>
            <a:endParaRPr sz="18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.block2 {</a:t>
            </a:r>
            <a:endParaRPr sz="18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width: </a:t>
            </a:r>
            <a:r>
              <a:rPr lang="ru-RU" sz="18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ru-RU" sz="18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px;</a:t>
            </a:r>
            <a:endParaRPr sz="18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height: </a:t>
            </a:r>
            <a:r>
              <a:rPr lang="ru-RU" sz="18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ru-RU" sz="18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px;</a:t>
            </a:r>
            <a:endParaRPr sz="18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border: </a:t>
            </a:r>
            <a:r>
              <a:rPr lang="ru-RU" sz="18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ru-RU" sz="18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px solid #</a:t>
            </a:r>
            <a:r>
              <a:rPr lang="ru-RU" sz="18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000</a:t>
            </a:r>
            <a:r>
              <a:rPr lang="ru-RU" sz="18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8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display: none;</a:t>
            </a:r>
            <a:endParaRPr sz="18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.block3 {</a:t>
            </a:r>
            <a:endParaRPr sz="18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width: </a:t>
            </a:r>
            <a:r>
              <a:rPr lang="ru-RU" sz="18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ru-RU" sz="18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px;</a:t>
            </a:r>
            <a:endParaRPr sz="18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height: </a:t>
            </a:r>
            <a:r>
              <a:rPr lang="ru-RU" sz="18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ru-RU" sz="18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px;</a:t>
            </a:r>
            <a:endParaRPr sz="18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border: </a:t>
            </a:r>
            <a:r>
              <a:rPr lang="ru-RU" sz="18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ru-RU" sz="18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px solid #</a:t>
            </a:r>
            <a:r>
              <a:rPr lang="ru-RU" sz="18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000</a:t>
            </a:r>
            <a:r>
              <a:rPr lang="ru-RU" sz="18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8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4"/>
          <p:cNvSpPr txBox="1"/>
          <p:nvPr>
            <p:ph type="title"/>
          </p:nvPr>
        </p:nvSpPr>
        <p:spPr>
          <a:xfrm>
            <a:off x="690847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7136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План урока</a:t>
            </a:r>
            <a:endParaRPr/>
          </a:p>
        </p:txBody>
      </p:sp>
      <p:sp>
        <p:nvSpPr>
          <p:cNvPr id="120" name="Google Shape;120;p24"/>
          <p:cNvSpPr txBox="1"/>
          <p:nvPr>
            <p:ph idx="1" type="body"/>
          </p:nvPr>
        </p:nvSpPr>
        <p:spPr>
          <a:xfrm>
            <a:off x="6788489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457200" lvl="0" marL="457200" rtl="0" algn="l">
              <a:lnSpc>
                <a:spcPct val="142727"/>
              </a:lnSpc>
              <a:spcBef>
                <a:spcPts val="2200"/>
              </a:spcBef>
              <a:spcAft>
                <a:spcPts val="0"/>
              </a:spcAft>
              <a:buSzPts val="2200"/>
              <a:buAutoNum type="arabicPeriod"/>
            </a:pPr>
            <a:r>
              <a:rPr lang="ru-RU"/>
              <a:t>Какие значения свойства display бывают</a:t>
            </a:r>
            <a:endParaRPr/>
          </a:p>
          <a:p>
            <a:pPr indent="-457200" lvl="0" marL="457200" rtl="0" algn="l">
              <a:lnSpc>
                <a:spcPct val="142727"/>
              </a:lnSpc>
              <a:spcBef>
                <a:spcPts val="2200"/>
              </a:spcBef>
              <a:spcAft>
                <a:spcPts val="0"/>
              </a:spcAft>
              <a:buSzPts val="2200"/>
              <a:buAutoNum type="arabicPeriod"/>
            </a:pPr>
            <a:r>
              <a:rPr lang="ru-RU"/>
              <a:t>Расположение элементов горизонтально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25"/>
          <p:cNvPicPr preferRelativeResize="0"/>
          <p:nvPr/>
        </p:nvPicPr>
        <p:blipFill rotWithShape="1">
          <a:blip r:embed="rId3">
            <a:alphaModFix amt="20000"/>
          </a:blip>
          <a:srcRect b="7813" l="0" r="0" t="7812"/>
          <a:stretch/>
        </p:blipFill>
        <p:spPr>
          <a:xfrm>
            <a:off x="0" y="0"/>
            <a:ext cx="1219198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5"/>
          <p:cNvSpPr txBox="1"/>
          <p:nvPr>
            <p:ph type="title"/>
          </p:nvPr>
        </p:nvSpPr>
        <p:spPr>
          <a:xfrm>
            <a:off x="690850" y="460075"/>
            <a:ext cx="8232600" cy="54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ru-RU">
                <a:solidFill>
                  <a:schemeClr val="lt1"/>
                </a:solidFill>
              </a:rPr>
              <a:t>Свойство display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1" name="Google Shape;131;p26"/>
          <p:cNvGraphicFramePr/>
          <p:nvPr/>
        </p:nvGraphicFramePr>
        <p:xfrm>
          <a:off x="766550" y="224985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{971CAD3B-05D3-4FD8-803C-F0FA7C4295EA}</a:tableStyleId>
              </a:tblPr>
              <a:tblGrid>
                <a:gridCol w="4253975"/>
                <a:gridCol w="6404925"/>
              </a:tblGrid>
              <a:tr h="542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0" lang="ru-RU" sz="2200" u="none" cap="none" strike="noStrike">
                          <a:solidFill>
                            <a:srgbClr val="6E32E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none</a:t>
                      </a:r>
                      <a:endParaRPr b="0" sz="1400" u="none" cap="none" strike="noStrike"/>
                    </a:p>
                  </a:txBody>
                  <a:tcPr marT="45725" marB="45725" marR="91450" marL="91450" anchor="ctr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0" lang="ru-RU" sz="2200" u="none" cap="none" strike="noStrik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скрыть</a:t>
                      </a:r>
                      <a:endParaRPr b="0" sz="2200" u="none" cap="none" strike="noStrike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25" marB="45725" marR="91450" marL="91450" anchor="ctr">
                    <a:solidFill>
                      <a:srgbClr val="F5F5F5"/>
                    </a:solidFill>
                  </a:tcPr>
                </a:tc>
              </a:tr>
              <a:tr h="522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ru-RU" sz="2200" u="none" cap="none" strike="noStrike">
                          <a:solidFill>
                            <a:srgbClr val="6E32E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block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ru-RU" sz="22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блочный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rgbClr val="FFFFFF"/>
                    </a:solidFill>
                  </a:tcPr>
                </a:tc>
              </a:tr>
              <a:tr h="552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ru-RU" sz="2200" u="none" cap="none" strike="noStrike">
                          <a:solidFill>
                            <a:srgbClr val="6E32E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inline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ru-RU" sz="22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строчный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rgbClr val="F5F5F5"/>
                    </a:solidFill>
                  </a:tcPr>
                </a:tc>
              </a:tr>
              <a:tr h="622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ru-RU" sz="2200" u="none" cap="none" strike="noStrike">
                          <a:solidFill>
                            <a:srgbClr val="6E32E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inline-block</a:t>
                      </a:r>
                      <a:endParaRPr sz="2200" u="none" cap="none" strike="noStrike">
                        <a:solidFill>
                          <a:srgbClr val="6E32E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25" marB="45725" marR="91450" marL="9145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ru-RU" sz="22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строчно-блочный</a:t>
                      </a:r>
                      <a:endParaRPr sz="22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25" marB="45725" marR="91450" marL="91450" anchor="ctr">
                    <a:solidFill>
                      <a:srgbClr val="FFFFFF"/>
                    </a:solidFill>
                  </a:tcPr>
                </a:tc>
              </a:tr>
              <a:tr h="548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ru-RU" sz="2200" u="none" cap="none" strike="noStrike">
                          <a:solidFill>
                            <a:srgbClr val="6E32E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table-cell</a:t>
                      </a:r>
                      <a:endParaRPr sz="2200" u="none" cap="none" strike="noStrike">
                        <a:solidFill>
                          <a:srgbClr val="6E32E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25" marB="45725" marR="91450" marL="91450" anchor="ctr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ru-RU" sz="22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ячейка таблицы</a:t>
                      </a:r>
                      <a:endParaRPr sz="22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25" marB="45725" marR="91450" marL="91450" anchor="ctr">
                    <a:solidFill>
                      <a:srgbClr val="F5F5F5"/>
                    </a:solidFill>
                  </a:tcPr>
                </a:tc>
              </a:tr>
              <a:tr h="538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ru-RU" sz="2200" u="none" cap="none" strike="noStrike">
                          <a:solidFill>
                            <a:srgbClr val="6E32E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flex</a:t>
                      </a:r>
                      <a:endParaRPr sz="2200" u="none" cap="none" strike="noStrike">
                        <a:solidFill>
                          <a:srgbClr val="6E32E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25" marB="45725" marR="91450" marL="9145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ru-RU" sz="22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гибкий</a:t>
                      </a:r>
                      <a:endParaRPr sz="22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25" marB="45725" marR="91450" marL="91450" anchor="ctr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32" name="Google Shape;132;p26"/>
          <p:cNvSpPr txBox="1"/>
          <p:nvPr>
            <p:ph type="title"/>
          </p:nvPr>
        </p:nvSpPr>
        <p:spPr>
          <a:xfrm>
            <a:off x="623400" y="460070"/>
            <a:ext cx="108102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Значения свойства display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7"/>
          <p:cNvSpPr txBox="1"/>
          <p:nvPr>
            <p:ph type="title"/>
          </p:nvPr>
        </p:nvSpPr>
        <p:spPr>
          <a:xfrm>
            <a:off x="690847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Значение inline-block</a:t>
            </a:r>
            <a:endParaRPr/>
          </a:p>
        </p:txBody>
      </p:sp>
      <p:sp>
        <p:nvSpPr>
          <p:cNvPr id="138" name="Google Shape;138;p27"/>
          <p:cNvSpPr txBox="1"/>
          <p:nvPr>
            <p:ph idx="1" type="body"/>
          </p:nvPr>
        </p:nvSpPr>
        <p:spPr>
          <a:xfrm>
            <a:off x="6788489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</a:pPr>
            <a:r>
              <a:rPr lang="ru-RU"/>
              <a:t>Элемент находится в строке, но при этом ему может быть задано значение ширины и высоты.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8"/>
          <p:cNvSpPr txBox="1"/>
          <p:nvPr>
            <p:ph type="title"/>
          </p:nvPr>
        </p:nvSpPr>
        <p:spPr>
          <a:xfrm>
            <a:off x="690847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Значение inline-block</a:t>
            </a:r>
            <a:endParaRPr/>
          </a:p>
        </p:txBody>
      </p:sp>
      <p:sp>
        <p:nvSpPr>
          <p:cNvPr id="144" name="Google Shape;144;p28"/>
          <p:cNvSpPr txBox="1"/>
          <p:nvPr>
            <p:ph idx="1" type="body"/>
          </p:nvPr>
        </p:nvSpPr>
        <p:spPr>
          <a:xfrm>
            <a:off x="6788489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457200" lvl="0" marL="457200" rtl="0" algn="l">
              <a:lnSpc>
                <a:spcPct val="142727"/>
              </a:lnSpc>
              <a:spcBef>
                <a:spcPts val="2200"/>
              </a:spcBef>
              <a:spcAft>
                <a:spcPts val="0"/>
              </a:spcAft>
              <a:buClr>
                <a:schemeClr val="lt1"/>
              </a:buClr>
              <a:buSzPts val="2200"/>
              <a:buAutoNum type="arabicPeriod"/>
            </a:pPr>
            <a:r>
              <a:rPr lang="ru-RU"/>
              <a:t>Можно задавать свойства width, height. </a:t>
            </a:r>
            <a:endParaRPr/>
          </a:p>
          <a:p>
            <a:pPr indent="-457200" lvl="0" marL="457200" rtl="0" algn="l">
              <a:lnSpc>
                <a:spcPct val="142727"/>
              </a:lnSpc>
              <a:spcBef>
                <a:spcPts val="2200"/>
              </a:spcBef>
              <a:spcAft>
                <a:spcPts val="0"/>
              </a:spcAft>
              <a:buClr>
                <a:schemeClr val="lt1"/>
              </a:buClr>
              <a:buSzPts val="2200"/>
              <a:buAutoNum type="arabicPeriod"/>
            </a:pPr>
            <a:r>
              <a:rPr lang="ru-RU"/>
              <a:t>Является частью строки. </a:t>
            </a:r>
            <a:endParaRPr/>
          </a:p>
          <a:p>
            <a:pPr indent="-457200" lvl="0" marL="457200" rtl="0" algn="l">
              <a:lnSpc>
                <a:spcPct val="142727"/>
              </a:lnSpc>
              <a:spcBef>
                <a:spcPts val="2200"/>
              </a:spcBef>
              <a:spcAft>
                <a:spcPts val="0"/>
              </a:spcAft>
              <a:buClr>
                <a:schemeClr val="lt1"/>
              </a:buClr>
              <a:buSzPts val="2200"/>
              <a:buAutoNum type="arabicPeriod"/>
            </a:pPr>
            <a:r>
              <a:rPr lang="ru-RU"/>
              <a:t>Размер устанавливается по содержимому, если не заданы значения ширины и высоты. </a:t>
            </a:r>
            <a:endParaRPr/>
          </a:p>
          <a:p>
            <a:pPr indent="-457200" lvl="0" marL="457200" rtl="0" algn="l">
              <a:lnSpc>
                <a:spcPct val="142727"/>
              </a:lnSpc>
              <a:spcBef>
                <a:spcPts val="2200"/>
              </a:spcBef>
              <a:spcAft>
                <a:spcPts val="0"/>
              </a:spcAft>
              <a:buClr>
                <a:schemeClr val="lt1"/>
              </a:buClr>
              <a:buSzPts val="2200"/>
              <a:buAutoNum type="arabicPeriod"/>
            </a:pPr>
            <a:r>
              <a:rPr lang="ru-RU"/>
              <a:t>Элемент всегда прямоугольный.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9"/>
          <p:cNvSpPr txBox="1"/>
          <p:nvPr>
            <p:ph type="title"/>
          </p:nvPr>
        </p:nvSpPr>
        <p:spPr>
          <a:xfrm>
            <a:off x="690847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Значение table-cell</a:t>
            </a:r>
            <a:endParaRPr/>
          </a:p>
        </p:txBody>
      </p:sp>
      <p:sp>
        <p:nvSpPr>
          <p:cNvPr id="150" name="Google Shape;150;p29"/>
          <p:cNvSpPr txBox="1"/>
          <p:nvPr>
            <p:ph idx="1" type="body"/>
          </p:nvPr>
        </p:nvSpPr>
        <p:spPr>
          <a:xfrm>
            <a:off x="6788489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457200" lvl="0" marL="457200" rtl="0" algn="l">
              <a:lnSpc>
                <a:spcPct val="142727"/>
              </a:lnSpc>
              <a:spcBef>
                <a:spcPts val="2200"/>
              </a:spcBef>
              <a:spcAft>
                <a:spcPts val="0"/>
              </a:spcAft>
              <a:buClr>
                <a:schemeClr val="lt1"/>
              </a:buClr>
              <a:buSzPts val="2200"/>
              <a:buAutoNum type="arabicPeriod"/>
            </a:pPr>
            <a:r>
              <a:rPr lang="ru-RU"/>
              <a:t>Внутри ячеек действует свойство vertical-align. </a:t>
            </a:r>
            <a:endParaRPr/>
          </a:p>
          <a:p>
            <a:pPr indent="-457200" lvl="0" marL="457200" rtl="0" algn="l">
              <a:lnSpc>
                <a:spcPct val="142727"/>
              </a:lnSpc>
              <a:spcBef>
                <a:spcPts val="2200"/>
              </a:spcBef>
              <a:spcAft>
                <a:spcPts val="0"/>
              </a:spcAft>
              <a:buClr>
                <a:schemeClr val="lt1"/>
              </a:buClr>
              <a:buSzPts val="2200"/>
              <a:buAutoNum type="arabicPeriod"/>
            </a:pPr>
            <a:r>
              <a:rPr lang="ru-RU"/>
              <a:t>Не требует структуры таблицы (table, table-row). </a:t>
            </a:r>
            <a:endParaRPr/>
          </a:p>
          <a:p>
            <a:pPr indent="-457200" lvl="0" marL="457200" rtl="0" algn="l">
              <a:lnSpc>
                <a:spcPct val="142727"/>
              </a:lnSpc>
              <a:spcBef>
                <a:spcPts val="2200"/>
              </a:spcBef>
              <a:spcAft>
                <a:spcPts val="0"/>
              </a:spcAft>
              <a:buClr>
                <a:schemeClr val="lt1"/>
              </a:buClr>
              <a:buSzPts val="2200"/>
              <a:buAutoNum type="arabicPeriod"/>
            </a:pPr>
            <a:r>
              <a:rPr lang="ru-RU"/>
              <a:t>Ведет себя как ячейка таблицы, то есть подстраивается под размер содержимого.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0"/>
          <p:cNvSpPr txBox="1"/>
          <p:nvPr>
            <p:ph type="title"/>
          </p:nvPr>
        </p:nvSpPr>
        <p:spPr>
          <a:xfrm>
            <a:off x="690847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Значение flex</a:t>
            </a:r>
            <a:endParaRPr/>
          </a:p>
        </p:txBody>
      </p:sp>
      <p:sp>
        <p:nvSpPr>
          <p:cNvPr id="156" name="Google Shape;156;p30"/>
          <p:cNvSpPr txBox="1"/>
          <p:nvPr>
            <p:ph idx="1" type="body"/>
          </p:nvPr>
        </p:nvSpPr>
        <p:spPr>
          <a:xfrm>
            <a:off x="6788489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</a:pPr>
            <a:r>
              <a:rPr lang="ru-RU"/>
              <a:t>Наделение контейнера способностью изменять ширину или высоту для поддержки всех видов дисплеев и разных разрешений экранов.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1"/>
          <p:cNvSpPr txBox="1"/>
          <p:nvPr>
            <p:ph type="title"/>
          </p:nvPr>
        </p:nvSpPr>
        <p:spPr>
          <a:xfrm>
            <a:off x="690847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Итоги</a:t>
            </a:r>
            <a:endParaRPr/>
          </a:p>
        </p:txBody>
      </p:sp>
      <p:sp>
        <p:nvSpPr>
          <p:cNvPr id="162" name="Google Shape;162;p31"/>
          <p:cNvSpPr txBox="1"/>
          <p:nvPr>
            <p:ph idx="1" type="body"/>
          </p:nvPr>
        </p:nvSpPr>
        <p:spPr>
          <a:xfrm>
            <a:off x="6788489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4572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200"/>
              <a:buAutoNum type="arabicPeriod"/>
            </a:pPr>
            <a:r>
              <a:rPr lang="ru-RU"/>
              <a:t>Узнали новое свойство display</a:t>
            </a:r>
            <a:endParaRPr/>
          </a:p>
          <a:p>
            <a:pPr indent="-4572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200"/>
              <a:buAutoNum type="arabicPeriod"/>
            </a:pPr>
            <a:r>
              <a:rPr lang="ru-RU"/>
              <a:t>Рассмотрели применение на практике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