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Roboto Medium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1C3977-9881-412E-AD19-677BF6C9AAD5}">
  <a:tblStyle styleId="{3B1C3977-9881-412E-AD19-677BF6C9AAD5}" styleName="Table_0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edium-bold.fntdata"/><Relationship Id="rId14" Type="http://schemas.openxmlformats.org/officeDocument/2006/relationships/font" Target="fonts/RobotoMedium-regular.fntdata"/><Relationship Id="rId17" Type="http://schemas.openxmlformats.org/officeDocument/2006/relationships/font" Target="fonts/RobotoMedium-boldItalic.fntdata"/><Relationship Id="rId16" Type="http://schemas.openxmlformats.org/officeDocument/2006/relationships/font" Target="fonts/RobotoMedium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169f9565f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169f956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169f9565f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169f9565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4" name="Google Shape;4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14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1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8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9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9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4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7" name="Google Shape;1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8" name="Google Shape;2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8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2" name="Google Shape;3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0" name="Google Shape;4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 rotWithShape="1">
          <a:blip r:embed="rId3">
            <a:alphaModFix amt="30000"/>
          </a:blip>
          <a:srcRect b="7813" l="0" r="0" t="7812"/>
          <a:stretch/>
        </p:blipFill>
        <p:spPr>
          <a:xfrm>
            <a:off x="12650" y="0"/>
            <a:ext cx="1219200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 txBox="1"/>
          <p:nvPr>
            <p:ph type="title"/>
          </p:nvPr>
        </p:nvSpPr>
        <p:spPr>
          <a:xfrm>
            <a:off x="690847" y="3124755"/>
            <a:ext cx="99180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/>
              <a:t>Свойство position</a:t>
            </a:r>
            <a:endParaRPr/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absolute, relative, sticky</a:t>
            </a:r>
            <a:endParaRPr/>
          </a:p>
        </p:txBody>
      </p:sp>
      <p:sp>
        <p:nvSpPr>
          <p:cNvPr id="110" name="Google Shape;110;p23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У\рок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843247" y="171234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HTML CSS</a:t>
            </a:r>
            <a:endParaRPr/>
          </a:p>
        </p:txBody>
      </p:sp>
      <p:sp>
        <p:nvSpPr>
          <p:cNvPr id="113" name="Google Shape;113;p23"/>
          <p:cNvSpPr txBox="1"/>
          <p:nvPr/>
        </p:nvSpPr>
        <p:spPr>
          <a:xfrm>
            <a:off x="5007475" y="111475"/>
            <a:ext cx="5127000" cy="6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.content {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position: relative; </a:t>
            </a:r>
            <a:r>
              <a:rPr i="1" lang="ru-RU" sz="16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/*совместно с absolute*/</a:t>
            </a:r>
            <a:endParaRPr i="1" sz="16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.item {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width: </a:t>
            </a:r>
            <a:r>
              <a:rPr lang="ru-RU" sz="16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105</a:t>
            </a: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height: </a:t>
            </a:r>
            <a:r>
              <a:rPr lang="ru-RU" sz="16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105</a:t>
            </a: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background-color: green;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position: absolute; </a:t>
            </a:r>
            <a:r>
              <a:rPr i="1" lang="ru-RU" sz="16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/**//*совместно с relative*/</a:t>
            </a:r>
            <a:endParaRPr i="1" sz="16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.item2 {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background-color: orange;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top: </a:t>
            </a:r>
            <a:r>
              <a:rPr lang="ru-RU" sz="16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 </a:t>
            </a:r>
            <a:r>
              <a:rPr i="1" lang="ru-RU" sz="16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/*совместно с position*/</a:t>
            </a:r>
            <a:endParaRPr i="1" sz="16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6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left: </a:t>
            </a:r>
            <a:r>
              <a:rPr lang="ru-RU" sz="16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 </a:t>
            </a:r>
            <a:r>
              <a:rPr i="1" lang="ru-RU" sz="16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/*совместно с position*/</a:t>
            </a:r>
            <a:endParaRPr i="1" sz="16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6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z-index: -</a:t>
            </a:r>
            <a:r>
              <a:rPr lang="ru-RU" sz="16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i="1" lang="ru-RU" sz="16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/*смещение вперёд/назад*/</a:t>
            </a:r>
            <a:endParaRPr i="1" sz="16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.item3 {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background-color: blue;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top: </a:t>
            </a:r>
            <a:r>
              <a:rPr lang="ru-RU" sz="16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 </a:t>
            </a:r>
            <a:r>
              <a:rPr i="1" lang="ru-RU" sz="16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/*совместно с position*/</a:t>
            </a:r>
            <a:endParaRPr i="1" sz="16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6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left: </a:t>
            </a:r>
            <a:r>
              <a:rPr lang="ru-RU" sz="16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 </a:t>
            </a:r>
            <a:r>
              <a:rPr i="1" lang="ru-RU" sz="16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/*совместно с position*/</a:t>
            </a:r>
            <a:endParaRPr i="1" sz="16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6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z-index: -</a:t>
            </a:r>
            <a:r>
              <a:rPr lang="ru-RU" sz="16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i="1" lang="ru-RU" sz="16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/*смещение вперёд/назад*/</a:t>
            </a:r>
            <a:endParaRPr i="1" sz="16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3"/>
          <p:cNvSpPr txBox="1"/>
          <p:nvPr/>
        </p:nvSpPr>
        <p:spPr>
          <a:xfrm>
            <a:off x="180775" y="261325"/>
            <a:ext cx="5585100" cy="6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7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7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7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7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="content"</a:t>
            </a:r>
            <a:r>
              <a:rPr lang="ru-RU" sz="17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7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ru-RU" sz="17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7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7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="item item1"</a:t>
            </a:r>
            <a:r>
              <a:rPr lang="ru-RU" sz="17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&gt;1&lt;/</a:t>
            </a:r>
            <a:r>
              <a:rPr lang="ru-RU" sz="17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7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7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ru-RU" sz="17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7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7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="item item2"</a:t>
            </a:r>
            <a:r>
              <a:rPr lang="ru-RU" sz="17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&gt;2&lt;/</a:t>
            </a:r>
            <a:r>
              <a:rPr lang="ru-RU" sz="17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7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7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ru-RU" sz="17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7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7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="item item3"</a:t>
            </a:r>
            <a:r>
              <a:rPr lang="ru-RU" sz="17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&gt;3&lt;/</a:t>
            </a:r>
            <a:r>
              <a:rPr lang="ru-RU" sz="17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7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7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-RU" sz="17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7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690847" y="2896155"/>
            <a:ext cx="9918000" cy="260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4"/>
          <p:cNvSpPr txBox="1"/>
          <p:nvPr/>
        </p:nvSpPr>
        <p:spPr>
          <a:xfrm>
            <a:off x="489200" y="155600"/>
            <a:ext cx="4704000" cy="6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.content {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position: relative; </a:t>
            </a:r>
            <a:r>
              <a:rPr i="1" lang="ru-RU" sz="16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/*совместно с absolute*/</a:t>
            </a:r>
            <a:endParaRPr i="1" sz="16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.item {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width: </a:t>
            </a:r>
            <a:r>
              <a:rPr lang="ru-RU" sz="16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105</a:t>
            </a: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height: </a:t>
            </a:r>
            <a:r>
              <a:rPr lang="ru-RU" sz="16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105</a:t>
            </a: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background-color: green;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position: absolute; </a:t>
            </a:r>
            <a:r>
              <a:rPr i="1" lang="ru-RU" sz="16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/**//*совместно с relative*/</a:t>
            </a:r>
            <a:endParaRPr i="1" sz="16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.item2 {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display: none;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background-color: orange;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.content:hover .item2 { </a:t>
            </a:r>
            <a:r>
              <a:rPr i="1" lang="ru-RU" sz="16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/*выведение item2 наверх*/</a:t>
            </a:r>
            <a:endParaRPr i="1" sz="16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6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z-index: </a:t>
            </a:r>
            <a:r>
              <a:rPr lang="ru-RU" sz="16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display: block;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4"/>
          <p:cNvSpPr txBox="1"/>
          <p:nvPr/>
        </p:nvSpPr>
        <p:spPr>
          <a:xfrm>
            <a:off x="5563325" y="190850"/>
            <a:ext cx="5127000" cy="6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6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6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6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="content"</a:t>
            </a: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ru-RU" sz="16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6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6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="item item1"</a:t>
            </a: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&gt;1&lt;/</a:t>
            </a:r>
            <a:r>
              <a:rPr lang="ru-RU" sz="16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ru-RU" sz="16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6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6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="item item2"</a:t>
            </a: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&gt;Lorem ipsum dolor sit amet.&lt;/</a:t>
            </a:r>
            <a:r>
              <a:rPr lang="ru-RU" sz="16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-RU" sz="16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690847" y="2896155"/>
            <a:ext cx="9918000" cy="260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5"/>
          <p:cNvSpPr txBox="1"/>
          <p:nvPr/>
        </p:nvSpPr>
        <p:spPr>
          <a:xfrm>
            <a:off x="365850" y="190850"/>
            <a:ext cx="4580700" cy="6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.block {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height: 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350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border: 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solid #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000</a:t>
            </a:r>
            <a:endParaRPr sz="1800">
              <a:solidFill>
                <a:srgbClr val="1750E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position: relative;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.item {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background-color: grey;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height: 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position: sticky; </a:t>
            </a:r>
            <a:r>
              <a:rPr i="1" lang="ru-RU" sz="18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/*смещение с наездом при прокрутки*/</a:t>
            </a:r>
            <a:endParaRPr i="1" sz="18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8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top: 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5475225" y="226075"/>
            <a:ext cx="5637900" cy="6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="block"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="item"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&gt;1&lt;/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="block"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="item"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&gt;2&lt;/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="block"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="item"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&gt;3&lt;/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План урока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Относительное позиционирование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Абсолютное позиционирование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Липкие блоки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7"/>
          <p:cNvPicPr preferRelativeResize="0"/>
          <p:nvPr/>
        </p:nvPicPr>
        <p:blipFill rotWithShape="1">
          <a:blip r:embed="rId3">
            <a:alphaModFix amt="20000"/>
          </a:blip>
          <a:srcRect b="12494" l="0" r="0" t="12502"/>
          <a:stretch/>
        </p:blipFill>
        <p:spPr>
          <a:xfrm>
            <a:off x="0" y="0"/>
            <a:ext cx="1219200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7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>
                <a:solidFill>
                  <a:schemeClr val="lt1"/>
                </a:solidFill>
              </a:rPr>
              <a:t>Позиционирование блоков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Google Shape;147;p28"/>
          <p:cNvGraphicFramePr/>
          <p:nvPr/>
        </p:nvGraphicFramePr>
        <p:xfrm>
          <a:off x="766550" y="18513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{3B1C3977-9881-412E-AD19-677BF6C9AAD5}</a:tableStyleId>
              </a:tblPr>
              <a:tblGrid>
                <a:gridCol w="4253975"/>
                <a:gridCol w="6404925"/>
              </a:tblGrid>
              <a:tr h="747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0"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static</a:t>
                      </a:r>
                      <a:endParaRPr b="0"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0" lang="ru-RU" sz="22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нормальное (по умолчанию).</a:t>
                      </a:r>
                      <a:endParaRPr b="0" sz="22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</a:tr>
              <a:tr h="720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relative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относительное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</a:tr>
              <a:tr h="76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absolute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абсолютное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</a:tr>
              <a:tr h="85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fixed</a:t>
                      </a:r>
                      <a:endParaRPr sz="2200" u="none" cap="none" strike="noStrike">
                        <a:solidFill>
                          <a:srgbClr val="6E32E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фиксированное</a:t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</a:tr>
              <a:tr h="75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sticky</a:t>
                      </a:r>
                      <a:endParaRPr sz="2200" u="none" cap="none" strike="noStrike">
                        <a:solidFill>
                          <a:srgbClr val="6E32E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“липкое” позиционирование</a:t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148" name="Google Shape;148;p28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Position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Свойства смещения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6641525" y="692150"/>
            <a:ext cx="50574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left: 20px; 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right: 50px; 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top: 25em; 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bottom: 60%;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Рассмотрели абсолютное, относительное и липкое позиционирование блоков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