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63" r:id="rId2"/>
    <p:sldId id="256" r:id="rId3"/>
    <p:sldId id="274" r:id="rId4"/>
    <p:sldId id="257" r:id="rId5"/>
    <p:sldId id="264" r:id="rId6"/>
    <p:sldId id="279" r:id="rId7"/>
    <p:sldId id="282" r:id="rId8"/>
    <p:sldId id="284" r:id="rId9"/>
    <p:sldId id="266" r:id="rId10"/>
    <p:sldId id="267" r:id="rId11"/>
    <p:sldId id="269" r:id="rId12"/>
    <p:sldId id="286" r:id="rId13"/>
    <p:sldId id="272" r:id="rId14"/>
    <p:sldId id="261" r:id="rId15"/>
    <p:sldId id="262"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70" d="100"/>
          <a:sy n="70" d="100"/>
        </p:scale>
        <p:origin x="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0974D4-6699-41F4-8976-C1DFDB70D7FD}" type="datetimeFigureOut">
              <a:rPr lang="es-SV" smtClean="0"/>
              <a:t>3/6/2023</a:t>
            </a:fld>
            <a:endParaRPr lang="es-SV"/>
          </a:p>
        </p:txBody>
      </p:sp>
      <p:sp>
        <p:nvSpPr>
          <p:cNvPr id="5" name="Footer Placeholder 4"/>
          <p:cNvSpPr>
            <a:spLocks noGrp="1"/>
          </p:cNvSpPr>
          <p:nvPr>
            <p:ph type="ftr" sz="quarter" idx="11"/>
          </p:nvPr>
        </p:nvSpPr>
        <p:spPr>
          <a:xfrm>
            <a:off x="1876424" y="5410201"/>
            <a:ext cx="5124886" cy="365125"/>
          </a:xfrm>
        </p:spPr>
        <p:txBody>
          <a:bodyPr/>
          <a:lstStyle/>
          <a:p>
            <a:endParaRPr lang="es-SV"/>
          </a:p>
        </p:txBody>
      </p:sp>
      <p:sp>
        <p:nvSpPr>
          <p:cNvPr id="6" name="Slide Number Placeholder 5"/>
          <p:cNvSpPr>
            <a:spLocks noGrp="1"/>
          </p:cNvSpPr>
          <p:nvPr>
            <p:ph type="sldNum" sz="quarter" idx="12"/>
          </p:nvPr>
        </p:nvSpPr>
        <p:spPr>
          <a:xfrm>
            <a:off x="9896911" y="5410199"/>
            <a:ext cx="771089" cy="365125"/>
          </a:xfrm>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180277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425975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539314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1938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8527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0974D4-6699-41F4-8976-C1DFDB70D7FD}" type="datetimeFigureOut">
              <a:rPr lang="es-SV" smtClean="0"/>
              <a:t>3/6/2023</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119310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0974D4-6699-41F4-8976-C1DFDB70D7FD}" type="datetimeFigureOut">
              <a:rPr lang="es-SV" smtClean="0"/>
              <a:t>3/6/2023</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1893576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974D4-6699-41F4-8976-C1DFDB70D7FD}" type="datetimeFigureOut">
              <a:rPr lang="es-SV" smtClean="0"/>
              <a:t>3/6/2023</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2751696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974D4-6699-41F4-8976-C1DFDB70D7FD}" type="datetimeFigureOut">
              <a:rPr lang="es-SV" smtClean="0"/>
              <a:t>3/6/2023</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220648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974D4-6699-41F4-8976-C1DFDB70D7FD}" type="datetimeFigureOut">
              <a:rPr lang="es-SV" smtClean="0"/>
              <a:t>3/6/2023</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239559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974D4-6699-41F4-8976-C1DFDB70D7FD}" type="datetimeFigureOut">
              <a:rPr lang="es-SV" smtClean="0"/>
              <a:t>3/6/2023</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7500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11289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0974D4-6699-41F4-8976-C1DFDB70D7FD}" type="datetimeFigureOut">
              <a:rPr lang="es-SV" smtClean="0"/>
              <a:t>3/6/2023</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303483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0974D4-6699-41F4-8976-C1DFDB70D7FD}" type="datetimeFigureOut">
              <a:rPr lang="es-SV" smtClean="0"/>
              <a:t>3/6/2023</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33627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974D4-6699-41F4-8976-C1DFDB70D7FD}" type="datetimeFigureOut">
              <a:rPr lang="es-SV" smtClean="0"/>
              <a:t>3/6/2023</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384792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247404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974D4-6699-41F4-8976-C1DFDB70D7FD}" type="datetimeFigureOut">
              <a:rPr lang="es-SV" smtClean="0"/>
              <a:t>3/6/2023</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97495EF-C53D-49A3-B2CF-51B16AFC3868}" type="slidenum">
              <a:rPr lang="es-SV" smtClean="0"/>
              <a:t>‹#›</a:t>
            </a:fld>
            <a:endParaRPr lang="es-SV"/>
          </a:p>
        </p:txBody>
      </p:sp>
    </p:spTree>
    <p:extLst>
      <p:ext uri="{BB962C8B-B14F-4D97-AF65-F5344CB8AC3E}">
        <p14:creationId xmlns:p14="http://schemas.microsoft.com/office/powerpoint/2010/main" val="69998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0974D4-6699-41F4-8976-C1DFDB70D7FD}" type="datetimeFigureOut">
              <a:rPr lang="es-SV" smtClean="0"/>
              <a:t>3/6/2023</a:t>
            </a:fld>
            <a:endParaRPr lang="es-SV"/>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SV"/>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7495EF-C53D-49A3-B2CF-51B16AFC3868}" type="slidenum">
              <a:rPr lang="es-SV" smtClean="0"/>
              <a:t>‹#›</a:t>
            </a:fld>
            <a:endParaRPr lang="es-SV"/>
          </a:p>
        </p:txBody>
      </p:sp>
    </p:spTree>
    <p:extLst>
      <p:ext uri="{BB962C8B-B14F-4D97-AF65-F5344CB8AC3E}">
        <p14:creationId xmlns:p14="http://schemas.microsoft.com/office/powerpoint/2010/main" val="1713600093"/>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C088-F4F4-A5CE-8355-79F1632F8BAD}"/>
              </a:ext>
            </a:extLst>
          </p:cNvPr>
          <p:cNvSpPr>
            <a:spLocks noGrp="1"/>
          </p:cNvSpPr>
          <p:nvPr>
            <p:ph type="title"/>
          </p:nvPr>
        </p:nvSpPr>
        <p:spPr>
          <a:xfrm>
            <a:off x="5536733" y="609599"/>
            <a:ext cx="6016455" cy="1550989"/>
          </a:xfrm>
        </p:spPr>
        <p:txBody>
          <a:bodyPr>
            <a:normAutofit/>
          </a:bodyPr>
          <a:lstStyle/>
          <a:p>
            <a:pPr>
              <a:lnSpc>
                <a:spcPct val="90000"/>
              </a:lnSpc>
            </a:pPr>
            <a:r>
              <a:rPr lang="en-US" sz="2800" b="1" dirty="0" err="1">
                <a:solidFill>
                  <a:srgbClr val="00B0F0"/>
                </a:solidFill>
              </a:rPr>
              <a:t>Técnicas</a:t>
            </a:r>
            <a:r>
              <a:rPr lang="en-US" sz="2800" b="1" dirty="0">
                <a:solidFill>
                  <a:srgbClr val="00B0F0"/>
                </a:solidFill>
              </a:rPr>
              <a:t> de </a:t>
            </a:r>
            <a:r>
              <a:rPr lang="en-US" sz="2800" b="1" dirty="0" err="1">
                <a:solidFill>
                  <a:srgbClr val="00B0F0"/>
                </a:solidFill>
              </a:rPr>
              <a:t>calidad</a:t>
            </a:r>
            <a:r>
              <a:rPr lang="en-US" sz="2800" b="1" dirty="0">
                <a:solidFill>
                  <a:srgbClr val="00B0F0"/>
                </a:solidFill>
              </a:rPr>
              <a:t> de software</a:t>
            </a:r>
            <a:endParaRPr lang="es-ES" sz="2800" b="1" dirty="0">
              <a:solidFill>
                <a:srgbClr val="00B0F0"/>
              </a:solidFill>
            </a:endParaRPr>
          </a:p>
        </p:txBody>
      </p:sp>
      <p:sp>
        <p:nvSpPr>
          <p:cNvPr id="3" name="Marcador de contenido 2">
            <a:extLst>
              <a:ext uri="{FF2B5EF4-FFF2-40B4-BE49-F238E27FC236}">
                <a16:creationId xmlns:a16="http://schemas.microsoft.com/office/drawing/2014/main" id="{F5741A7E-EE0E-5B8A-D97C-F12002E6D9F8}"/>
              </a:ext>
            </a:extLst>
          </p:cNvPr>
          <p:cNvSpPr>
            <a:spLocks noGrp="1"/>
          </p:cNvSpPr>
          <p:nvPr>
            <p:ph idx="1"/>
          </p:nvPr>
        </p:nvSpPr>
        <p:spPr>
          <a:xfrm>
            <a:off x="5209563" y="2160589"/>
            <a:ext cx="6016455" cy="4087811"/>
          </a:xfrm>
        </p:spPr>
        <p:txBody>
          <a:bodyPr>
            <a:normAutofit/>
          </a:bodyPr>
          <a:lstStyle/>
          <a:p>
            <a:pPr marL="0" indent="0">
              <a:buNone/>
            </a:pPr>
            <a:r>
              <a:rPr lang="es-ES" b="1" dirty="0"/>
              <a:t>Docente : </a:t>
            </a:r>
            <a:r>
              <a:rPr lang="es-SV" b="1" dirty="0"/>
              <a:t>Ing. José Orlando Girón Barrera</a:t>
            </a:r>
          </a:p>
          <a:p>
            <a:pPr marL="0" indent="0">
              <a:buNone/>
            </a:pPr>
            <a:endParaRPr lang="es-SV" b="1" dirty="0"/>
          </a:p>
          <a:p>
            <a:pPr marL="0" indent="0">
              <a:buNone/>
            </a:pPr>
            <a:r>
              <a:rPr lang="es-ES" b="1" dirty="0"/>
              <a:t>Sección : 01</a:t>
            </a:r>
          </a:p>
          <a:p>
            <a:pPr marL="0" indent="0">
              <a:buNone/>
            </a:pPr>
            <a:endParaRPr lang="es-ES" b="1" dirty="0"/>
          </a:p>
          <a:p>
            <a:pPr marL="0" indent="0">
              <a:buNone/>
            </a:pPr>
            <a:r>
              <a:rPr lang="es-ES" b="1" dirty="0"/>
              <a:t>Tema: LISTADO DE MATERIAS POR CARRERA</a:t>
            </a:r>
          </a:p>
        </p:txBody>
      </p:sp>
      <p:pic>
        <p:nvPicPr>
          <p:cNvPr id="5" name="Picture 4" descr="Graphical user interface, application, Teams&#10;&#10;Description automatically generated">
            <a:extLst>
              <a:ext uri="{FF2B5EF4-FFF2-40B4-BE49-F238E27FC236}">
                <a16:creationId xmlns:a16="http://schemas.microsoft.com/office/drawing/2014/main" id="{29748936-0E8C-4BD4-BB96-606E4A1451D1}"/>
              </a:ext>
            </a:extLst>
          </p:cNvPr>
          <p:cNvPicPr>
            <a:picLocks noChangeAspect="1"/>
          </p:cNvPicPr>
          <p:nvPr/>
        </p:nvPicPr>
        <p:blipFill rotWithShape="1">
          <a:blip r:embed="rId2">
            <a:extLst>
              <a:ext uri="{28A0092B-C50C-407E-A947-70E740481C1C}">
                <a14:useLocalDpi xmlns:a14="http://schemas.microsoft.com/office/drawing/2010/main" val="0"/>
              </a:ext>
            </a:extLst>
          </a:blip>
          <a:srcRect l="29814" r="27510" b="1"/>
          <a:stretch/>
        </p:blipFill>
        <p:spPr>
          <a:xfrm>
            <a:off x="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2914709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28B3D-C887-82E1-1B09-A33B2E06D2A4}"/>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dirty="0"/>
              <a:t>Menu principal.</a:t>
            </a:r>
          </a:p>
        </p:txBody>
      </p:sp>
      <p:pic>
        <p:nvPicPr>
          <p:cNvPr id="8" name="Picture 7" descr="Graphical user interface, application&#10;&#10;Description automatically generated">
            <a:extLst>
              <a:ext uri="{FF2B5EF4-FFF2-40B4-BE49-F238E27FC236}">
                <a16:creationId xmlns:a16="http://schemas.microsoft.com/office/drawing/2014/main" id="{1E27EB29-B811-412E-8C1F-A7148EE9C9FC}"/>
              </a:ext>
            </a:extLst>
          </p:cNvPr>
          <p:cNvPicPr>
            <a:picLocks noChangeAspect="1"/>
          </p:cNvPicPr>
          <p:nvPr/>
        </p:nvPicPr>
        <p:blipFill>
          <a:blip r:embed="rId3"/>
          <a:stretch>
            <a:fillRect/>
          </a:stretch>
        </p:blipFill>
        <p:spPr>
          <a:xfrm>
            <a:off x="1141413" y="580330"/>
            <a:ext cx="2649261" cy="56973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CuadroTexto 4">
            <a:extLst>
              <a:ext uri="{FF2B5EF4-FFF2-40B4-BE49-F238E27FC236}">
                <a16:creationId xmlns:a16="http://schemas.microsoft.com/office/drawing/2014/main" id="{65EF6950-B6D5-A8E4-5019-DB42117C781A}"/>
              </a:ext>
            </a:extLst>
          </p:cNvPr>
          <p:cNvSpPr txBox="1"/>
          <p:nvPr/>
        </p:nvSpPr>
        <p:spPr>
          <a:xfrm>
            <a:off x="3790674" y="1952893"/>
            <a:ext cx="3074360" cy="1476107"/>
          </a:xfrm>
          <a:prstGeom prst="rect">
            <a:avLst/>
          </a:prstGeom>
        </p:spPr>
        <p:txBody>
          <a:bodyPr vert="horz" lIns="91440" tIns="45720" rIns="91440" bIns="45720" rtlCol="0">
            <a:noAutofit/>
          </a:bodyPr>
          <a:lstStyle/>
          <a:p>
            <a:pPr defTabSz="914400">
              <a:lnSpc>
                <a:spcPct val="110000"/>
              </a:lnSpc>
              <a:spcBef>
                <a:spcPts val="1000"/>
              </a:spcBef>
              <a:buClr>
                <a:schemeClr val="accent1"/>
              </a:buClr>
              <a:buSzPct val="125000"/>
            </a:pPr>
            <a:r>
              <a:rPr lang="es-ES" sz="1600" dirty="0"/>
              <a:t>Esta pantalla muestra las carreras disponibles, al hacer </a:t>
            </a:r>
            <a:r>
              <a:rPr lang="es-ES" sz="1600" dirty="0" err="1"/>
              <a:t>tap</a:t>
            </a:r>
            <a:r>
              <a:rPr lang="es-ES" sz="1600" dirty="0"/>
              <a:t> sobre una de ellas muestra listado de materias de esa carrera</a:t>
            </a:r>
            <a:endParaRPr lang="en-US" sz="1600" dirty="0"/>
          </a:p>
        </p:txBody>
      </p:sp>
      <p:pic>
        <p:nvPicPr>
          <p:cNvPr id="78" name="Picture 77" descr="Graphical user interface, text, application&#10;&#10;Description automatically generated">
            <a:extLst>
              <a:ext uri="{FF2B5EF4-FFF2-40B4-BE49-F238E27FC236}">
                <a16:creationId xmlns:a16="http://schemas.microsoft.com/office/drawing/2014/main" id="{D68D40F8-37E9-4725-A7BB-EAD26A7601F9}"/>
              </a:ext>
            </a:extLst>
          </p:cNvPr>
          <p:cNvPicPr>
            <a:picLocks noChangeAspect="1"/>
          </p:cNvPicPr>
          <p:nvPr/>
        </p:nvPicPr>
        <p:blipFill>
          <a:blip r:embed="rId4"/>
          <a:stretch>
            <a:fillRect/>
          </a:stretch>
        </p:blipFill>
        <p:spPr>
          <a:xfrm>
            <a:off x="8473244" y="580330"/>
            <a:ext cx="2574167"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9" name="CuadroTexto 4">
            <a:extLst>
              <a:ext uri="{FF2B5EF4-FFF2-40B4-BE49-F238E27FC236}">
                <a16:creationId xmlns:a16="http://schemas.microsoft.com/office/drawing/2014/main" id="{DC9F4297-6174-4CB8-BF13-8FE864B04725}"/>
              </a:ext>
            </a:extLst>
          </p:cNvPr>
          <p:cNvSpPr txBox="1"/>
          <p:nvPr/>
        </p:nvSpPr>
        <p:spPr>
          <a:xfrm>
            <a:off x="5326968" y="4022859"/>
            <a:ext cx="3074360" cy="1476107"/>
          </a:xfrm>
          <a:prstGeom prst="rect">
            <a:avLst/>
          </a:prstGeom>
        </p:spPr>
        <p:txBody>
          <a:bodyPr vert="horz" lIns="91440" tIns="45720" rIns="91440" bIns="45720" rtlCol="0">
            <a:noAutofit/>
          </a:bodyPr>
          <a:lstStyle/>
          <a:p>
            <a:pPr defTabSz="914400">
              <a:lnSpc>
                <a:spcPct val="110000"/>
              </a:lnSpc>
              <a:spcBef>
                <a:spcPts val="1000"/>
              </a:spcBef>
              <a:buClr>
                <a:schemeClr val="accent1"/>
              </a:buClr>
              <a:buSzPct val="125000"/>
            </a:pPr>
            <a:r>
              <a:rPr lang="es-ES" sz="1600" dirty="0"/>
              <a:t>Esta pantalla muestra las materias de la carrera seleccionada, al hacer </a:t>
            </a:r>
            <a:r>
              <a:rPr lang="es-ES" sz="1600" dirty="0" err="1"/>
              <a:t>tap</a:t>
            </a:r>
            <a:r>
              <a:rPr lang="es-ES" sz="1600" dirty="0"/>
              <a:t> en una nos muestra una ventana de </a:t>
            </a:r>
            <a:r>
              <a:rPr lang="es-ES" sz="1600" dirty="0" err="1"/>
              <a:t>pre-requisitos</a:t>
            </a:r>
            <a:r>
              <a:rPr lang="es-ES" sz="1600" dirty="0"/>
              <a:t> y materias que abre</a:t>
            </a:r>
            <a:endParaRPr lang="en-US" sz="1600" dirty="0"/>
          </a:p>
        </p:txBody>
      </p:sp>
    </p:spTree>
    <p:extLst>
      <p:ext uri="{BB962C8B-B14F-4D97-AF65-F5344CB8AC3E}">
        <p14:creationId xmlns:p14="http://schemas.microsoft.com/office/powerpoint/2010/main" val="90892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CAB5438B-E886-4D2C-B612-F111AF3BE499}"/>
              </a:ext>
            </a:extLst>
          </p:cNvPr>
          <p:cNvPicPr>
            <a:picLocks noChangeAspect="1"/>
          </p:cNvPicPr>
          <p:nvPr/>
        </p:nvPicPr>
        <p:blipFill>
          <a:blip r:embed="rId3"/>
          <a:stretch>
            <a:fillRect/>
          </a:stretch>
        </p:blipFill>
        <p:spPr>
          <a:xfrm>
            <a:off x="1141412" y="618518"/>
            <a:ext cx="2557537" cy="562096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CuadroTexto 4">
            <a:extLst>
              <a:ext uri="{FF2B5EF4-FFF2-40B4-BE49-F238E27FC236}">
                <a16:creationId xmlns:a16="http://schemas.microsoft.com/office/drawing/2014/main" id="{84D0195B-00B1-4BC5-B907-C09577EBFD3E}"/>
              </a:ext>
            </a:extLst>
          </p:cNvPr>
          <p:cNvSpPr txBox="1"/>
          <p:nvPr/>
        </p:nvSpPr>
        <p:spPr>
          <a:xfrm>
            <a:off x="3698949" y="1566388"/>
            <a:ext cx="3074360" cy="1476107"/>
          </a:xfrm>
          <a:prstGeom prst="rect">
            <a:avLst/>
          </a:prstGeom>
        </p:spPr>
        <p:txBody>
          <a:bodyPr vert="horz" lIns="91440" tIns="45720" rIns="91440" bIns="45720" rtlCol="0">
            <a:noAutofit/>
          </a:bodyPr>
          <a:lstStyle/>
          <a:p>
            <a:pPr defTabSz="914400">
              <a:lnSpc>
                <a:spcPct val="110000"/>
              </a:lnSpc>
              <a:spcBef>
                <a:spcPts val="1000"/>
              </a:spcBef>
              <a:buClr>
                <a:schemeClr val="accent1"/>
              </a:buClr>
              <a:buSzPct val="125000"/>
            </a:pPr>
            <a:r>
              <a:rPr lang="es-ES" sz="1600"/>
              <a:t>Esta pantalla muestra el detalle de pre-requisito y materia que abre de la materia seleccionada</a:t>
            </a:r>
            <a:endParaRPr lang="en-US" sz="1600" dirty="0"/>
          </a:p>
        </p:txBody>
      </p:sp>
      <p:pic>
        <p:nvPicPr>
          <p:cNvPr id="16" name="Picture 15" descr="Diagram&#10;&#10;Description automatically generated">
            <a:extLst>
              <a:ext uri="{FF2B5EF4-FFF2-40B4-BE49-F238E27FC236}">
                <a16:creationId xmlns:a16="http://schemas.microsoft.com/office/drawing/2014/main" id="{DE9394FC-7BAD-487C-A485-3639521F13D5}"/>
              </a:ext>
            </a:extLst>
          </p:cNvPr>
          <p:cNvPicPr>
            <a:picLocks noChangeAspect="1"/>
          </p:cNvPicPr>
          <p:nvPr/>
        </p:nvPicPr>
        <p:blipFill>
          <a:blip r:embed="rId4"/>
          <a:stretch>
            <a:fillRect/>
          </a:stretch>
        </p:blipFill>
        <p:spPr>
          <a:xfrm>
            <a:off x="8782085"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7" name="CuadroTexto 4">
            <a:extLst>
              <a:ext uri="{FF2B5EF4-FFF2-40B4-BE49-F238E27FC236}">
                <a16:creationId xmlns:a16="http://schemas.microsoft.com/office/drawing/2014/main" id="{3666380E-EDE2-45B8-9FE6-447E51189A24}"/>
              </a:ext>
            </a:extLst>
          </p:cNvPr>
          <p:cNvSpPr txBox="1"/>
          <p:nvPr/>
        </p:nvSpPr>
        <p:spPr>
          <a:xfrm>
            <a:off x="5856281" y="3990364"/>
            <a:ext cx="2925804" cy="1900985"/>
          </a:xfrm>
          <a:prstGeom prst="rect">
            <a:avLst/>
          </a:prstGeom>
        </p:spPr>
        <p:txBody>
          <a:bodyPr vert="horz" lIns="91440" tIns="45720" rIns="91440" bIns="45720" rtlCol="0">
            <a:noAutofit/>
          </a:bodyPr>
          <a:lstStyle/>
          <a:p>
            <a:pPr defTabSz="914400">
              <a:lnSpc>
                <a:spcPct val="110000"/>
              </a:lnSpc>
              <a:spcBef>
                <a:spcPts val="1000"/>
              </a:spcBef>
              <a:buClr>
                <a:schemeClr val="accent1"/>
              </a:buClr>
              <a:buSzPct val="125000"/>
            </a:pPr>
            <a:r>
              <a:rPr lang="es-ES" sz="1600"/>
              <a:t>Al hacep tap sobre el boton perfil se muestra la pantalla de informacion del usuario logueado en la app</a:t>
            </a:r>
            <a:endParaRPr lang="en-US" sz="1600" dirty="0"/>
          </a:p>
        </p:txBody>
      </p:sp>
    </p:spTree>
    <p:extLst>
      <p:ext uri="{BB962C8B-B14F-4D97-AF65-F5344CB8AC3E}">
        <p14:creationId xmlns:p14="http://schemas.microsoft.com/office/powerpoint/2010/main" val="72570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54C6E-1160-8E9B-EF59-B168BD718152}"/>
              </a:ext>
            </a:extLst>
          </p:cNvPr>
          <p:cNvSpPr>
            <a:spLocks noGrp="1"/>
          </p:cNvSpPr>
          <p:nvPr>
            <p:ph type="title"/>
          </p:nvPr>
        </p:nvSpPr>
        <p:spPr/>
        <p:txBody>
          <a:bodyPr>
            <a:normAutofit fontScale="90000"/>
          </a:bodyPr>
          <a:lstStyle/>
          <a:p>
            <a:pPr algn="ctr"/>
            <a:br>
              <a:rPr lang="es-ES" dirty="0"/>
            </a:br>
            <a:r>
              <a:rPr lang="es-SV" dirty="0"/>
              <a:t>JUSTIFICACION DEL PROYECTO</a:t>
            </a:r>
            <a:br>
              <a:rPr lang="es-ES" sz="3600" dirty="0"/>
            </a:br>
            <a:endParaRPr lang="es-ES" dirty="0"/>
          </a:p>
        </p:txBody>
      </p:sp>
      <p:sp>
        <p:nvSpPr>
          <p:cNvPr id="3" name="Marcador de contenido 2">
            <a:extLst>
              <a:ext uri="{FF2B5EF4-FFF2-40B4-BE49-F238E27FC236}">
                <a16:creationId xmlns:a16="http://schemas.microsoft.com/office/drawing/2014/main" id="{F5F0A60D-E53A-164C-3372-211832CA32C4}"/>
              </a:ext>
            </a:extLst>
          </p:cNvPr>
          <p:cNvSpPr>
            <a:spLocks noGrp="1"/>
          </p:cNvSpPr>
          <p:nvPr>
            <p:ph idx="1"/>
          </p:nvPr>
        </p:nvSpPr>
        <p:spPr/>
        <p:txBody>
          <a:bodyPr>
            <a:normAutofit lnSpcReduction="10000"/>
          </a:bodyPr>
          <a:lstStyle/>
          <a:p>
            <a:pPr marL="0" indent="0" algn="l" rtl="0" fontAlgn="base">
              <a:buNone/>
            </a:pPr>
            <a:r>
              <a:rPr lang="es-ES" b="1" dirty="0"/>
              <a:t>Actualmente cada institución educativa tiene un sistema que les permite llevar un </a:t>
            </a:r>
            <a:r>
              <a:rPr lang="es-ES" b="1"/>
              <a:t>control del historial </a:t>
            </a:r>
            <a:r>
              <a:rPr lang="es-ES" b="1" dirty="0"/>
              <a:t>académica del estudiante por ello la presente aplicación que se desarrollará se llevará a cabo con el fin proporcionar a la comunidad universitaria un control de las materias según la carrera y de esta manera brindar un mejor panorama al estudiante el cual podrá tener a la mano la cantidad de materias de su carrera asimismo ver la información adicional de cada materia como el correlativo unidades valorativas, etc. también podrá consultar las materias de otras carreras de su interés. </a:t>
            </a:r>
            <a:r>
              <a:rPr lang="es-ES" sz="1300" dirty="0"/>
              <a:t> </a:t>
            </a:r>
          </a:p>
        </p:txBody>
      </p:sp>
    </p:spTree>
    <p:extLst>
      <p:ext uri="{BB962C8B-B14F-4D97-AF65-F5344CB8AC3E}">
        <p14:creationId xmlns:p14="http://schemas.microsoft.com/office/powerpoint/2010/main" val="260211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5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57" name="Group 20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113" name="Group 2112">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114" name="Rectangle 2113">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5"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2050" name="Picture 2" descr="Imagen de la pantalla de un video juego&#10;&#10;Descripción generada automáticamente con confianza baja">
            <a:extLst>
              <a:ext uri="{FF2B5EF4-FFF2-40B4-BE49-F238E27FC236}">
                <a16:creationId xmlns:a16="http://schemas.microsoft.com/office/drawing/2014/main" id="{AE610C8F-8097-9DF7-C3C3-8F1D8A58C63C}"/>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11666" b="13312"/>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117" name="Group 2116">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118"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19" name="Group 2118">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120"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1"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2"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3"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4"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5"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6"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7"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8"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9"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130"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1"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2"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3"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4"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5"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6"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7"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8"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9"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F7CBBCBB-67FF-7BC2-27C5-7F000EE54761}"/>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Diseño de Base de datos</a:t>
            </a:r>
          </a:p>
        </p:txBody>
      </p:sp>
    </p:spTree>
    <p:extLst>
      <p:ext uri="{BB962C8B-B14F-4D97-AF65-F5344CB8AC3E}">
        <p14:creationId xmlns:p14="http://schemas.microsoft.com/office/powerpoint/2010/main" val="150913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A1C8D-0AE4-BA9B-470C-84018D686064}"/>
              </a:ext>
            </a:extLst>
          </p:cNvPr>
          <p:cNvSpPr>
            <a:spLocks noGrp="1"/>
          </p:cNvSpPr>
          <p:nvPr>
            <p:ph type="title"/>
          </p:nvPr>
        </p:nvSpPr>
        <p:spPr>
          <a:xfrm>
            <a:off x="1211750" y="0"/>
            <a:ext cx="7819707" cy="700550"/>
          </a:xfrm>
        </p:spPr>
        <p:txBody>
          <a:bodyPr>
            <a:normAutofit/>
          </a:bodyPr>
          <a:lstStyle/>
          <a:p>
            <a:r>
              <a:rPr lang="es-SV" dirty="0"/>
              <a:t>Diagrama ER</a:t>
            </a:r>
          </a:p>
        </p:txBody>
      </p:sp>
      <p:pic>
        <p:nvPicPr>
          <p:cNvPr id="4" name="Picture 3" descr="A screenshot of a computer&#10;&#10;Description automatically generated with medium confidence">
            <a:extLst>
              <a:ext uri="{FF2B5EF4-FFF2-40B4-BE49-F238E27FC236}">
                <a16:creationId xmlns:a16="http://schemas.microsoft.com/office/drawing/2014/main" id="{4A34549D-24CB-4449-8764-2718EF61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331" y="505301"/>
            <a:ext cx="10005338" cy="5847397"/>
          </a:xfrm>
          <a:prstGeom prst="rect">
            <a:avLst/>
          </a:prstGeom>
        </p:spPr>
      </p:pic>
    </p:spTree>
    <p:extLst>
      <p:ext uri="{BB962C8B-B14F-4D97-AF65-F5344CB8AC3E}">
        <p14:creationId xmlns:p14="http://schemas.microsoft.com/office/powerpoint/2010/main" val="138995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8" name="Group 9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154" name="Rectangle 153">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57"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8"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1"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6"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8"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212"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74501A-935B-0927-DE55-D082A2052764}"/>
              </a:ext>
            </a:extLst>
          </p:cNvPr>
          <p:cNvSpPr>
            <a:spLocks noGrp="1"/>
          </p:cNvSpPr>
          <p:nvPr>
            <p:ph type="title"/>
          </p:nvPr>
        </p:nvSpPr>
        <p:spPr>
          <a:xfrm>
            <a:off x="4654296" y="963613"/>
            <a:ext cx="6013703" cy="4149724"/>
          </a:xfrm>
        </p:spPr>
        <p:txBody>
          <a:bodyPr vert="horz" lIns="91440" tIns="45720" rIns="91440" bIns="45720" rtlCol="0" anchor="ctr">
            <a:normAutofit/>
          </a:bodyPr>
          <a:lstStyle/>
          <a:p>
            <a:r>
              <a:rPr lang="en-US" sz="6000"/>
              <a:t>Demostracion del aplicativo </a:t>
            </a:r>
          </a:p>
        </p:txBody>
      </p:sp>
    </p:spTree>
    <p:extLst>
      <p:ext uri="{BB962C8B-B14F-4D97-AF65-F5344CB8AC3E}">
        <p14:creationId xmlns:p14="http://schemas.microsoft.com/office/powerpoint/2010/main" val="373175640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ítulo 1">
            <a:extLst>
              <a:ext uri="{FF2B5EF4-FFF2-40B4-BE49-F238E27FC236}">
                <a16:creationId xmlns:a16="http://schemas.microsoft.com/office/drawing/2014/main" id="{3D74501A-935B-0927-DE55-D082A20527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Muchas gracias </a:t>
            </a:r>
          </a:p>
        </p:txBody>
      </p:sp>
    </p:spTree>
    <p:extLst>
      <p:ext uri="{BB962C8B-B14F-4D97-AF65-F5344CB8AC3E}">
        <p14:creationId xmlns:p14="http://schemas.microsoft.com/office/powerpoint/2010/main" val="11084965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9">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5"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75D7EB90-A6A4-A3BA-04FA-CBFFDFA7D15C}"/>
              </a:ext>
            </a:extLst>
          </p:cNvPr>
          <p:cNvSpPr>
            <a:spLocks noGrp="1"/>
          </p:cNvSpPr>
          <p:nvPr>
            <p:ph type="ctrTitle"/>
          </p:nvPr>
        </p:nvSpPr>
        <p:spPr>
          <a:xfrm>
            <a:off x="1876425" y="1113282"/>
            <a:ext cx="3734941" cy="2396681"/>
          </a:xfrm>
        </p:spPr>
        <p:txBody>
          <a:bodyPr>
            <a:normAutofit/>
          </a:bodyPr>
          <a:lstStyle/>
          <a:p>
            <a:r>
              <a:rPr lang="es-ES">
                <a:solidFill>
                  <a:srgbClr val="FFFFFF"/>
                </a:solidFill>
              </a:rPr>
              <a:t>Integrantes</a:t>
            </a:r>
            <a:endParaRPr lang="es-SV">
              <a:solidFill>
                <a:srgbClr val="FFFFFF"/>
              </a:solidFill>
            </a:endParaRPr>
          </a:p>
        </p:txBody>
      </p:sp>
      <p:sp useBgFill="1">
        <p:nvSpPr>
          <p:cNvPr id="75"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6394CC95-9252-634A-8B31-2410E9745A69}"/>
              </a:ext>
            </a:extLst>
          </p:cNvPr>
          <p:cNvGraphicFramePr>
            <a:graphicFrameLocks noGrp="1"/>
          </p:cNvGraphicFramePr>
          <p:nvPr>
            <p:extLst>
              <p:ext uri="{D42A27DB-BD31-4B8C-83A1-F6EECF244321}">
                <p14:modId xmlns:p14="http://schemas.microsoft.com/office/powerpoint/2010/main" val="257626968"/>
              </p:ext>
            </p:extLst>
          </p:nvPr>
        </p:nvGraphicFramePr>
        <p:xfrm>
          <a:off x="6421396" y="1238933"/>
          <a:ext cx="4635584" cy="4372644"/>
        </p:xfrm>
        <a:graphic>
          <a:graphicData uri="http://schemas.openxmlformats.org/drawingml/2006/table">
            <a:tbl>
              <a:tblPr firstRow="1" bandRow="1">
                <a:tableStyleId>{327F97BB-C833-4FB7-BDE5-3F7075034690}</a:tableStyleId>
              </a:tblPr>
              <a:tblGrid>
                <a:gridCol w="3022910">
                  <a:extLst>
                    <a:ext uri="{9D8B030D-6E8A-4147-A177-3AD203B41FA5}">
                      <a16:colId xmlns:a16="http://schemas.microsoft.com/office/drawing/2014/main" val="1367855214"/>
                    </a:ext>
                  </a:extLst>
                </a:gridCol>
                <a:gridCol w="1612674">
                  <a:extLst>
                    <a:ext uri="{9D8B030D-6E8A-4147-A177-3AD203B41FA5}">
                      <a16:colId xmlns:a16="http://schemas.microsoft.com/office/drawing/2014/main" val="4243291854"/>
                    </a:ext>
                  </a:extLst>
                </a:gridCol>
              </a:tblGrid>
              <a:tr h="360293">
                <a:tc>
                  <a:txBody>
                    <a:bodyPr/>
                    <a:lstStyle/>
                    <a:p>
                      <a:pPr algn="ctr"/>
                      <a:r>
                        <a:rPr lang="es-SV" sz="1600"/>
                        <a:t>Alumno</a:t>
                      </a:r>
                    </a:p>
                  </a:txBody>
                  <a:tcPr marL="81885" marR="81885" marT="40942" marB="40942" anchor="ctr"/>
                </a:tc>
                <a:tc>
                  <a:txBody>
                    <a:bodyPr/>
                    <a:lstStyle/>
                    <a:p>
                      <a:pPr algn="ctr"/>
                      <a:r>
                        <a:rPr lang="es-SV" sz="1600"/>
                        <a:t>Carnet</a:t>
                      </a:r>
                    </a:p>
                  </a:txBody>
                  <a:tcPr marL="81885" marR="81885" marT="40942" marB="40942" anchor="ctr"/>
                </a:tc>
                <a:extLst>
                  <a:ext uri="{0D108BD9-81ED-4DB2-BD59-A6C34878D82A}">
                    <a16:rowId xmlns:a16="http://schemas.microsoft.com/office/drawing/2014/main" val="1784663350"/>
                  </a:ext>
                </a:extLst>
              </a:tr>
              <a:tr h="605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bg1"/>
                          </a:solidFill>
                          <a:effectLst/>
                        </a:rPr>
                        <a:t>ABARCA RIVAS, RONALD HERIBERTO </a:t>
                      </a:r>
                      <a:endParaRPr lang="en-US" sz="1600" b="0" i="0">
                        <a:solidFill>
                          <a:schemeClr val="bg1"/>
                        </a:solidFill>
                        <a:effectLst/>
                      </a:endParaRPr>
                    </a:p>
                  </a:txBody>
                  <a:tcPr marL="81885" marR="81885" marT="40942" marB="4094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bg1"/>
                          </a:solidFill>
                          <a:effectLst/>
                        </a:rPr>
                        <a:t>25-1599-2019 </a:t>
                      </a:r>
                      <a:endParaRPr lang="en-US" sz="1600" b="0" i="0">
                        <a:solidFill>
                          <a:schemeClr val="bg1"/>
                        </a:solidFill>
                        <a:effectLst/>
                      </a:endParaRPr>
                    </a:p>
                  </a:txBody>
                  <a:tcPr marL="81885" marR="81885" marT="40942" marB="40942" anchor="ctr"/>
                </a:tc>
                <a:extLst>
                  <a:ext uri="{0D108BD9-81ED-4DB2-BD59-A6C34878D82A}">
                    <a16:rowId xmlns:a16="http://schemas.microsoft.com/office/drawing/2014/main" val="3073095814"/>
                  </a:ext>
                </a:extLst>
              </a:tr>
              <a:tr h="851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SV" sz="1600" b="0" kern="1200">
                          <a:solidFill>
                            <a:schemeClr val="bg1"/>
                          </a:solidFill>
                          <a:effectLst/>
                        </a:rPr>
                        <a:t>ANDRADE MORAN, EVELYN BEATRIZ </a:t>
                      </a:r>
                      <a:endParaRPr lang="es-SV" sz="1600" b="0">
                        <a:solidFill>
                          <a:schemeClr val="bg1"/>
                        </a:solidFill>
                        <a:effectLst/>
                      </a:endParaRPr>
                    </a:p>
                    <a:p>
                      <a:endParaRPr lang="es-SV" sz="1600">
                        <a:solidFill>
                          <a:schemeClr val="bg1"/>
                        </a:solidFill>
                      </a:endParaRPr>
                    </a:p>
                  </a:txBody>
                  <a:tcPr marL="81885" marR="81885" marT="40942" marB="4094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a:solidFill>
                            <a:schemeClr val="bg1"/>
                          </a:solidFill>
                          <a:effectLst/>
                        </a:rPr>
                        <a:t>25-2238-2019</a:t>
                      </a:r>
                      <a:endParaRPr lang="es-SV" sz="1600">
                        <a:solidFill>
                          <a:schemeClr val="bg1"/>
                        </a:solidFill>
                      </a:endParaRPr>
                    </a:p>
                    <a:p>
                      <a:pPr algn="ctr"/>
                      <a:endParaRPr lang="es-SV" sz="1600">
                        <a:solidFill>
                          <a:schemeClr val="bg1"/>
                        </a:solidFill>
                      </a:endParaRPr>
                    </a:p>
                  </a:txBody>
                  <a:tcPr marL="81885" marR="81885" marT="40942" marB="40942" anchor="ctr"/>
                </a:tc>
                <a:extLst>
                  <a:ext uri="{0D108BD9-81ED-4DB2-BD59-A6C34878D82A}">
                    <a16:rowId xmlns:a16="http://schemas.microsoft.com/office/drawing/2014/main" val="2529633964"/>
                  </a:ext>
                </a:extLst>
              </a:tr>
              <a:tr h="851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SV" sz="1600" kern="1200">
                          <a:solidFill>
                            <a:schemeClr val="bg1"/>
                          </a:solidFill>
                          <a:effectLst/>
                        </a:rPr>
                        <a:t>AQUINO GUZMÁN, HENRY ERNESTO</a:t>
                      </a:r>
                      <a:endParaRPr lang="es-SV" sz="1600">
                        <a:solidFill>
                          <a:schemeClr val="bg1"/>
                        </a:solidFill>
                      </a:endParaRPr>
                    </a:p>
                    <a:p>
                      <a:endParaRPr lang="es-SV" sz="1600">
                        <a:solidFill>
                          <a:schemeClr val="bg1"/>
                        </a:solidFill>
                      </a:endParaRPr>
                    </a:p>
                  </a:txBody>
                  <a:tcPr marL="81885" marR="81885" marT="40942" marB="40942" anchor="ctr"/>
                </a:tc>
                <a:tc>
                  <a:txBody>
                    <a:bodyPr/>
                    <a:lstStyle/>
                    <a:p>
                      <a:pPr algn="ctr"/>
                      <a:r>
                        <a:rPr lang="es-SV" sz="1600" kern="1200">
                          <a:solidFill>
                            <a:schemeClr val="bg1"/>
                          </a:solidFill>
                          <a:effectLst/>
                        </a:rPr>
                        <a:t>25-5347-2013</a:t>
                      </a:r>
                      <a:endParaRPr lang="es-SV" sz="1600">
                        <a:solidFill>
                          <a:schemeClr val="bg1"/>
                        </a:solidFill>
                      </a:endParaRPr>
                    </a:p>
                  </a:txBody>
                  <a:tcPr marL="81885" marR="81885" marT="40942" marB="40942" anchor="ctr"/>
                </a:tc>
                <a:extLst>
                  <a:ext uri="{0D108BD9-81ED-4DB2-BD59-A6C34878D82A}">
                    <a16:rowId xmlns:a16="http://schemas.microsoft.com/office/drawing/2014/main" val="2994482113"/>
                  </a:ext>
                </a:extLst>
              </a:tr>
              <a:tr h="851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bg1"/>
                          </a:solidFill>
                          <a:effectLst/>
                        </a:rPr>
                        <a:t>CLAROS RIVERA, WENDY CAROLINA </a:t>
                      </a:r>
                      <a:endParaRPr lang="en-US" sz="1600" b="0">
                        <a:solidFill>
                          <a:schemeClr val="bg1"/>
                        </a:solidFill>
                        <a:effectLst/>
                      </a:endParaRPr>
                    </a:p>
                    <a:p>
                      <a:endParaRPr lang="es-SV" sz="1600">
                        <a:solidFill>
                          <a:schemeClr val="bg1"/>
                        </a:solidFill>
                      </a:endParaRPr>
                    </a:p>
                  </a:txBody>
                  <a:tcPr marL="81885" marR="81885" marT="40942" marB="40942" anchor="ctr"/>
                </a:tc>
                <a:tc>
                  <a:txBody>
                    <a:bodyPr/>
                    <a:lstStyle/>
                    <a:p>
                      <a:pPr algn="ctr"/>
                      <a:r>
                        <a:rPr lang="en-US" sz="1600" kern="1200">
                          <a:solidFill>
                            <a:schemeClr val="bg1"/>
                          </a:solidFill>
                          <a:effectLst/>
                        </a:rPr>
                        <a:t>25-0378-2019</a:t>
                      </a:r>
                      <a:endParaRPr lang="es-SV" sz="1600">
                        <a:solidFill>
                          <a:schemeClr val="bg1"/>
                        </a:solidFill>
                      </a:endParaRPr>
                    </a:p>
                  </a:txBody>
                  <a:tcPr marL="81885" marR="81885" marT="40942" marB="40942" anchor="ctr"/>
                </a:tc>
                <a:extLst>
                  <a:ext uri="{0D108BD9-81ED-4DB2-BD59-A6C34878D82A}">
                    <a16:rowId xmlns:a16="http://schemas.microsoft.com/office/drawing/2014/main" val="2868636264"/>
                  </a:ext>
                </a:extLst>
              </a:tr>
              <a:tr h="851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bg1"/>
                          </a:solidFill>
                          <a:effectLst/>
                        </a:rPr>
                        <a:t>GUARDADO POCASANGRE, KEVIN ADONAY </a:t>
                      </a:r>
                      <a:endParaRPr lang="en-US" sz="1600" b="0">
                        <a:solidFill>
                          <a:schemeClr val="bg1"/>
                        </a:solidFill>
                        <a:effectLst/>
                      </a:endParaRPr>
                    </a:p>
                    <a:p>
                      <a:endParaRPr lang="es-SV" sz="1600">
                        <a:solidFill>
                          <a:schemeClr val="bg1"/>
                        </a:solidFill>
                      </a:endParaRPr>
                    </a:p>
                  </a:txBody>
                  <a:tcPr marL="81885" marR="81885" marT="40942" marB="40942" anchor="ctr"/>
                </a:tc>
                <a:tc>
                  <a:txBody>
                    <a:bodyPr/>
                    <a:lstStyle/>
                    <a:p>
                      <a:pPr algn="ctr"/>
                      <a:r>
                        <a:rPr lang="en-US" sz="1600" kern="1200">
                          <a:solidFill>
                            <a:schemeClr val="bg1"/>
                          </a:solidFill>
                          <a:effectLst/>
                        </a:rPr>
                        <a:t>25-0944-2019</a:t>
                      </a:r>
                      <a:endParaRPr lang="es-SV" sz="1600">
                        <a:solidFill>
                          <a:schemeClr val="bg1"/>
                        </a:solidFill>
                      </a:endParaRPr>
                    </a:p>
                  </a:txBody>
                  <a:tcPr marL="81885" marR="81885" marT="40942" marB="40942" anchor="ctr"/>
                </a:tc>
                <a:extLst>
                  <a:ext uri="{0D108BD9-81ED-4DB2-BD59-A6C34878D82A}">
                    <a16:rowId xmlns:a16="http://schemas.microsoft.com/office/drawing/2014/main" val="2866522309"/>
                  </a:ext>
                </a:extLst>
              </a:tr>
            </a:tbl>
          </a:graphicData>
        </a:graphic>
      </p:graphicFrame>
    </p:spTree>
    <p:extLst>
      <p:ext uri="{BB962C8B-B14F-4D97-AF65-F5344CB8AC3E}">
        <p14:creationId xmlns:p14="http://schemas.microsoft.com/office/powerpoint/2010/main" val="35111612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4E75E-A665-57D8-1984-865663F2EFAE}"/>
              </a:ext>
            </a:extLst>
          </p:cNvPr>
          <p:cNvSpPr>
            <a:spLocks noGrp="1"/>
          </p:cNvSpPr>
          <p:nvPr>
            <p:ph type="title"/>
          </p:nvPr>
        </p:nvSpPr>
        <p:spPr/>
        <p:txBody>
          <a:bodyPr/>
          <a:lstStyle/>
          <a:p>
            <a:r>
              <a:rPr lang="es-ES" dirty="0"/>
              <a:t>Objetivos generales y específicos</a:t>
            </a:r>
          </a:p>
        </p:txBody>
      </p:sp>
      <p:sp>
        <p:nvSpPr>
          <p:cNvPr id="3" name="Marcador de contenido 2">
            <a:extLst>
              <a:ext uri="{FF2B5EF4-FFF2-40B4-BE49-F238E27FC236}">
                <a16:creationId xmlns:a16="http://schemas.microsoft.com/office/drawing/2014/main" id="{261C32CB-3036-9B7E-D86D-2562566EDB19}"/>
              </a:ext>
            </a:extLst>
          </p:cNvPr>
          <p:cNvSpPr>
            <a:spLocks noGrp="1"/>
          </p:cNvSpPr>
          <p:nvPr>
            <p:ph idx="1"/>
          </p:nvPr>
        </p:nvSpPr>
        <p:spPr>
          <a:xfrm>
            <a:off x="1141413" y="1583280"/>
            <a:ext cx="9905999" cy="4830583"/>
          </a:xfrm>
        </p:spPr>
        <p:txBody>
          <a:bodyPr>
            <a:normAutofit fontScale="25000" lnSpcReduction="20000"/>
          </a:bodyPr>
          <a:lstStyle/>
          <a:p>
            <a:pPr marL="0" indent="0">
              <a:buNone/>
            </a:pPr>
            <a:r>
              <a:rPr lang="es-ES" sz="9600" b="1" dirty="0"/>
              <a:t>Generales</a:t>
            </a:r>
            <a:r>
              <a:rPr lang="es-ES" sz="9600" dirty="0"/>
              <a:t> </a:t>
            </a:r>
          </a:p>
          <a:p>
            <a:pPr marL="0" indent="0">
              <a:buNone/>
            </a:pPr>
            <a:r>
              <a:rPr lang="es-ES" sz="7200" dirty="0"/>
              <a:t>Desarrollar una aplicación en </a:t>
            </a:r>
            <a:r>
              <a:rPr lang="es-ES" sz="7200" dirty="0" err="1"/>
              <a:t>Flutter</a:t>
            </a:r>
            <a:r>
              <a:rPr lang="es-ES" sz="7200" dirty="0"/>
              <a:t> para la administración de un listado de materias por carrera, con el fin de facilitar la gestión y consulta de información académica por parte de los estudiantes y el personal administrativo de la institución educativa. .</a:t>
            </a:r>
          </a:p>
          <a:p>
            <a:pPr marL="0" indent="0">
              <a:buNone/>
            </a:pPr>
            <a:endParaRPr lang="es-ES" dirty="0"/>
          </a:p>
          <a:p>
            <a:pPr marL="0" indent="0">
              <a:buNone/>
            </a:pPr>
            <a:r>
              <a:rPr lang="es-ES" sz="9600" b="1" dirty="0"/>
              <a:t>Específicos </a:t>
            </a:r>
          </a:p>
          <a:p>
            <a:pPr algn="l" rtl="0" fontAlgn="base">
              <a:buFont typeface="+mj-lt"/>
              <a:buAutoNum type="arabicPeriod"/>
            </a:pPr>
            <a:r>
              <a:rPr lang="es-ES" sz="7200" dirty="0"/>
              <a:t>Diseñar la interfaz de usuario y la arquitectura de la aplicación en base a las necesidades y requerimientos del usuario, asegurando una experiencia de usuario intuitiva y eficiente. </a:t>
            </a:r>
          </a:p>
          <a:p>
            <a:pPr algn="l" rtl="0" fontAlgn="base">
              <a:buFont typeface="+mj-lt"/>
              <a:buAutoNum type="arabicPeriod" startAt="2"/>
            </a:pPr>
            <a:r>
              <a:rPr lang="es-ES" sz="7200" dirty="0"/>
              <a:t>Implementar una base de datos para almacenar la información de las materias, que permita una actualización y modificación fácil de la información por parte de los administradores. </a:t>
            </a:r>
          </a:p>
          <a:p>
            <a:pPr algn="l" rtl="0" fontAlgn="base">
              <a:buFont typeface="+mj-lt"/>
              <a:buAutoNum type="arabicPeriod" startAt="2"/>
            </a:pPr>
            <a:r>
              <a:rPr lang="es-ES" sz="7200" dirty="0"/>
              <a:t>Realizar pruebas y correcciones en la aplicación para asegurar su estabilidad y buen funcionamiento. </a:t>
            </a:r>
          </a:p>
        </p:txBody>
      </p:sp>
    </p:spTree>
    <p:extLst>
      <p:ext uri="{BB962C8B-B14F-4D97-AF65-F5344CB8AC3E}">
        <p14:creationId xmlns:p14="http://schemas.microsoft.com/office/powerpoint/2010/main" val="115145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9" name="Rectangle 58">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ítulo 1">
            <a:extLst>
              <a:ext uri="{FF2B5EF4-FFF2-40B4-BE49-F238E27FC236}">
                <a16:creationId xmlns:a16="http://schemas.microsoft.com/office/drawing/2014/main" id="{5BFA27C4-B4FD-460E-86C1-EA4D3CEC468F}"/>
              </a:ext>
            </a:extLst>
          </p:cNvPr>
          <p:cNvSpPr>
            <a:spLocks noGrp="1"/>
          </p:cNvSpPr>
          <p:nvPr>
            <p:ph type="title"/>
          </p:nvPr>
        </p:nvSpPr>
        <p:spPr>
          <a:xfrm>
            <a:off x="4996697" y="618518"/>
            <a:ext cx="6050713" cy="1478570"/>
          </a:xfrm>
        </p:spPr>
        <p:txBody>
          <a:bodyPr>
            <a:normAutofit/>
          </a:bodyPr>
          <a:lstStyle/>
          <a:p>
            <a:r>
              <a:rPr lang="es-SV" dirty="0"/>
              <a:t>Definición del proyecto</a:t>
            </a:r>
          </a:p>
        </p:txBody>
      </p:sp>
      <p:pic>
        <p:nvPicPr>
          <p:cNvPr id="53" name="Imagen 4" descr="Icono&#10;&#10;Descripción generada automáticamente con confianza baja">
            <a:extLst>
              <a:ext uri="{FF2B5EF4-FFF2-40B4-BE49-F238E27FC236}">
                <a16:creationId xmlns:a16="http://schemas.microsoft.com/office/drawing/2014/main" id="{18D1EF0A-B802-4647-9882-8734F7CDCEE7}"/>
              </a:ext>
            </a:extLst>
          </p:cNvPr>
          <p:cNvPicPr>
            <a:picLocks noChangeAspect="1"/>
          </p:cNvPicPr>
          <p:nvPr/>
        </p:nvPicPr>
        <p:blipFill rotWithShape="1">
          <a:blip r:embed="rId4">
            <a:extLst>
              <a:ext uri="{28A0092B-C50C-407E-A947-70E740481C1C}">
                <a14:useLocalDpi xmlns:a14="http://schemas.microsoft.com/office/drawing/2010/main" val="0"/>
              </a:ext>
            </a:extLst>
          </a:blip>
          <a:srcRect l="4937" r="4938"/>
          <a:stretch/>
        </p:blipFill>
        <p:spPr>
          <a:xfrm>
            <a:off x="-5597" y="10"/>
            <a:ext cx="4635583" cy="6857990"/>
          </a:xfrm>
          <a:prstGeom prst="rect">
            <a:avLst/>
          </a:prstGeom>
        </p:spPr>
      </p:pic>
      <p:grpSp>
        <p:nvGrpSpPr>
          <p:cNvPr id="62" name="Group 61">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3" name="Rectangle 62">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Rectangle 65">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7"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Rectangle 90">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Rectangle 102">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4"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Marcador de contenido 2">
            <a:extLst>
              <a:ext uri="{FF2B5EF4-FFF2-40B4-BE49-F238E27FC236}">
                <a16:creationId xmlns:a16="http://schemas.microsoft.com/office/drawing/2014/main" id="{4C9A1132-984C-F5A7-0185-609FA37A2AD0}"/>
              </a:ext>
            </a:extLst>
          </p:cNvPr>
          <p:cNvSpPr>
            <a:spLocks noGrp="1"/>
          </p:cNvSpPr>
          <p:nvPr>
            <p:ph idx="1"/>
          </p:nvPr>
        </p:nvSpPr>
        <p:spPr>
          <a:xfrm>
            <a:off x="4968958" y="2249487"/>
            <a:ext cx="6078453" cy="3541714"/>
          </a:xfrm>
        </p:spPr>
        <p:txBody>
          <a:bodyPr>
            <a:normAutofit/>
          </a:bodyPr>
          <a:lstStyle/>
          <a:p>
            <a:pPr marL="0" indent="0" rtl="0" fontAlgn="base">
              <a:lnSpc>
                <a:spcPct val="110000"/>
              </a:lnSpc>
              <a:buNone/>
            </a:pPr>
            <a:r>
              <a:rPr lang="es-ES" sz="1700" dirty="0"/>
              <a:t>Nuestra aplicación móvil permita ver las materias por carrera , según el usuario seleccione.  </a:t>
            </a:r>
          </a:p>
          <a:p>
            <a:pPr marL="0" indent="0" fontAlgn="base">
              <a:lnSpc>
                <a:spcPct val="110000"/>
              </a:lnSpc>
              <a:buNone/>
            </a:pPr>
            <a:r>
              <a:rPr lang="es-ES" sz="1700" dirty="0"/>
              <a:t>Lo cual lo ayudara para conocer el pensum de las materias de la carrera , para que el usuario tenga en cuenta la carga educacional de cada carrera y que le ayudara para la decisión de su futuro , como también los que ya cursan una carrera universitaria les ayudara a organizar sus mejores estrategias.</a:t>
            </a:r>
          </a:p>
          <a:p>
            <a:pPr marL="0" indent="0" fontAlgn="base">
              <a:lnSpc>
                <a:spcPct val="110000"/>
              </a:lnSpc>
              <a:buNone/>
            </a:pPr>
            <a:r>
              <a:rPr lang="es-ES" sz="1700" dirty="0"/>
              <a:t>Se utilizarán las tecnologías vistas en clase </a:t>
            </a:r>
            <a:r>
              <a:rPr lang="es-ES" sz="1700" dirty="0" err="1"/>
              <a:t>flutter</a:t>
            </a:r>
            <a:r>
              <a:rPr lang="es-ES" sz="1700" dirty="0"/>
              <a:t> y el marco de trabajo que ofrece Visual Studio </a:t>
            </a:r>
            <a:r>
              <a:rPr lang="es-ES" sz="1700" dirty="0" err="1"/>
              <a:t>Code</a:t>
            </a:r>
            <a:r>
              <a:rPr lang="es-ES" sz="1700" dirty="0"/>
              <a:t> para el sistema operativo Android.</a:t>
            </a:r>
            <a:endParaRPr lang="es-SV" sz="1700" dirty="0"/>
          </a:p>
        </p:txBody>
      </p:sp>
    </p:spTree>
    <p:extLst>
      <p:ext uri="{BB962C8B-B14F-4D97-AF65-F5344CB8AC3E}">
        <p14:creationId xmlns:p14="http://schemas.microsoft.com/office/powerpoint/2010/main" val="275608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Imagen 4" descr="Una captura de pantalla de un celular con la imagen de un videojuego&#10;&#10;Descripción generada automáticamente con confianza media">
            <a:extLst>
              <a:ext uri="{FF2B5EF4-FFF2-40B4-BE49-F238E27FC236}">
                <a16:creationId xmlns:a16="http://schemas.microsoft.com/office/drawing/2014/main" id="{AF9A1587-E66A-4F7F-1F5A-1ADD5AB264D8}"/>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t="17942" r="1" b="26400"/>
          <a:stretch/>
        </p:blipFill>
        <p:spPr>
          <a:xfrm>
            <a:off x="3611" y="10"/>
            <a:ext cx="12188389" cy="6857990"/>
          </a:xfrm>
          <a:prstGeom prst="rect">
            <a:avLst/>
          </a:prstGeom>
        </p:spPr>
      </p:pic>
      <p:grpSp>
        <p:nvGrpSpPr>
          <p:cNvPr id="72" name="Group 71">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3"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5"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369BA434-F990-ACB8-E6C2-A308A76E6C1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dirty="0" err="1"/>
              <a:t>Definición</a:t>
            </a:r>
            <a:r>
              <a:rPr lang="en-US" sz="4400" dirty="0"/>
              <a:t> de </a:t>
            </a:r>
            <a:r>
              <a:rPr lang="en-US" sz="4400" dirty="0" err="1"/>
              <a:t>requisitos</a:t>
            </a:r>
            <a:endParaRPr lang="en-US" sz="4400" dirty="0"/>
          </a:p>
        </p:txBody>
      </p:sp>
    </p:spTree>
    <p:extLst>
      <p:ext uri="{BB962C8B-B14F-4D97-AF65-F5344CB8AC3E}">
        <p14:creationId xmlns:p14="http://schemas.microsoft.com/office/powerpoint/2010/main" val="389897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54C6E-1160-8E9B-EF59-B168BD718152}"/>
              </a:ext>
            </a:extLst>
          </p:cNvPr>
          <p:cNvSpPr>
            <a:spLocks noGrp="1"/>
          </p:cNvSpPr>
          <p:nvPr>
            <p:ph type="title"/>
          </p:nvPr>
        </p:nvSpPr>
        <p:spPr/>
        <p:txBody>
          <a:bodyPr>
            <a:normAutofit fontScale="90000"/>
          </a:bodyPr>
          <a:lstStyle/>
          <a:p>
            <a:pPr algn="ctr"/>
            <a:br>
              <a:rPr lang="es-ES" dirty="0"/>
            </a:br>
            <a:r>
              <a:rPr lang="es-ES" sz="3600" dirty="0"/>
              <a:t>La aplicación contara con lo siguiente :  </a:t>
            </a:r>
            <a:br>
              <a:rPr lang="es-ES" sz="3600" dirty="0"/>
            </a:br>
            <a:endParaRPr lang="es-ES" dirty="0"/>
          </a:p>
        </p:txBody>
      </p:sp>
      <p:sp>
        <p:nvSpPr>
          <p:cNvPr id="3" name="Marcador de contenido 2">
            <a:extLst>
              <a:ext uri="{FF2B5EF4-FFF2-40B4-BE49-F238E27FC236}">
                <a16:creationId xmlns:a16="http://schemas.microsoft.com/office/drawing/2014/main" id="{F5F0A60D-E53A-164C-3372-211832CA32C4}"/>
              </a:ext>
            </a:extLst>
          </p:cNvPr>
          <p:cNvSpPr>
            <a:spLocks noGrp="1"/>
          </p:cNvSpPr>
          <p:nvPr>
            <p:ph idx="1"/>
          </p:nvPr>
        </p:nvSpPr>
        <p:spPr/>
        <p:txBody>
          <a:bodyPr>
            <a:normAutofit/>
          </a:bodyPr>
          <a:lstStyle/>
          <a:p>
            <a:pPr marL="0" indent="0" algn="l" rtl="0" fontAlgn="base">
              <a:buNone/>
            </a:pPr>
            <a:r>
              <a:rPr lang="es-ES" b="1" dirty="0" err="1"/>
              <a:t>Login</a:t>
            </a:r>
            <a:r>
              <a:rPr lang="es-ES" b="1" dirty="0"/>
              <a:t> o pantalla de inicio de sesión: </a:t>
            </a:r>
          </a:p>
          <a:p>
            <a:pPr marL="0" indent="0" algn="l" rtl="0" fontAlgn="base">
              <a:buNone/>
            </a:pPr>
            <a:r>
              <a:rPr lang="es-ES" sz="1800" dirty="0"/>
              <a:t>Pantalla que mostrara las casillas necesarias para que el usuario pueda ingresar al sistema . </a:t>
            </a:r>
          </a:p>
          <a:p>
            <a:pPr marL="0" indent="0" algn="l" rtl="0" fontAlgn="base">
              <a:buNone/>
            </a:pPr>
            <a:endParaRPr lang="es-ES" sz="1300" dirty="0"/>
          </a:p>
          <a:p>
            <a:pPr marL="0" indent="0" algn="l" rtl="0" fontAlgn="base">
              <a:buNone/>
            </a:pPr>
            <a:r>
              <a:rPr lang="es-ES" b="1" dirty="0"/>
              <a:t>Pantalla principal :  </a:t>
            </a:r>
          </a:p>
          <a:p>
            <a:pPr marL="0" indent="0" algn="l" rtl="0" fontAlgn="base">
              <a:buNone/>
            </a:pPr>
            <a:r>
              <a:rPr lang="es-ES" sz="1800" dirty="0"/>
              <a:t>Es la pantalla que mostrara al lanzar la aplicación , esta tendrá la función de mostrar el listado de carreras universitarias , disponibles en la Universidad Tecnológica de El Salvador . Lo cual las mostrara de datos que serán alimentados por un servicio REST .  </a:t>
            </a:r>
          </a:p>
          <a:p>
            <a:pPr marL="0" indent="0" algn="l" rtl="0" fontAlgn="base">
              <a:buNone/>
            </a:pPr>
            <a:r>
              <a:rPr lang="es-ES" sz="1300" dirty="0"/>
              <a:t> </a:t>
            </a:r>
          </a:p>
        </p:txBody>
      </p:sp>
    </p:spTree>
    <p:extLst>
      <p:ext uri="{BB962C8B-B14F-4D97-AF65-F5344CB8AC3E}">
        <p14:creationId xmlns:p14="http://schemas.microsoft.com/office/powerpoint/2010/main" val="4369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F0A60D-E53A-164C-3372-211832CA32C4}"/>
              </a:ext>
            </a:extLst>
          </p:cNvPr>
          <p:cNvSpPr>
            <a:spLocks noGrp="1"/>
          </p:cNvSpPr>
          <p:nvPr>
            <p:ph idx="1"/>
          </p:nvPr>
        </p:nvSpPr>
        <p:spPr>
          <a:xfrm>
            <a:off x="1141412" y="195943"/>
            <a:ext cx="9905999" cy="5595258"/>
          </a:xfrm>
        </p:spPr>
        <p:txBody>
          <a:bodyPr>
            <a:normAutofit fontScale="92500" lnSpcReduction="10000"/>
          </a:bodyPr>
          <a:lstStyle/>
          <a:p>
            <a:pPr marL="0" indent="0" algn="l" rtl="0" fontAlgn="base">
              <a:buNone/>
            </a:pPr>
            <a:endParaRPr lang="es-ES" sz="1600" b="1" dirty="0"/>
          </a:p>
          <a:p>
            <a:pPr marL="0" indent="0" algn="l" rtl="0" fontAlgn="base">
              <a:buNone/>
            </a:pPr>
            <a:endParaRPr lang="es-ES" sz="1600" b="1" dirty="0"/>
          </a:p>
          <a:p>
            <a:pPr marL="0" indent="0" algn="l" rtl="0" fontAlgn="base">
              <a:buNone/>
            </a:pPr>
            <a:endParaRPr lang="es-ES" sz="1600" b="1" dirty="0"/>
          </a:p>
          <a:p>
            <a:pPr marL="0" indent="0" algn="l" rtl="0" fontAlgn="base">
              <a:buNone/>
            </a:pPr>
            <a:r>
              <a:rPr lang="es-ES" b="1" dirty="0"/>
              <a:t>Pantalla pensum o carga académica : </a:t>
            </a:r>
          </a:p>
          <a:p>
            <a:pPr marL="0" indent="0" algn="l" rtl="0" fontAlgn="base">
              <a:buNone/>
            </a:pPr>
            <a:r>
              <a:rPr lang="es-ES" sz="1900" dirty="0"/>
              <a:t>Esta pantalla mostrara el listado de las materias que están asignadas a la carrera según sea su carga y actividad estudiantil . Mostrando las siguientes opciones . </a:t>
            </a:r>
          </a:p>
          <a:p>
            <a:pPr algn="l" rtl="0" fontAlgn="base">
              <a:buFont typeface="+mj-lt"/>
              <a:buAutoNum type="arabicPeriod"/>
            </a:pPr>
            <a:r>
              <a:rPr lang="es-ES" sz="1900" dirty="0"/>
              <a:t>Nombre de la materia . </a:t>
            </a:r>
          </a:p>
          <a:p>
            <a:pPr algn="l" rtl="0" fontAlgn="base">
              <a:buFont typeface="+mj-lt"/>
              <a:buAutoNum type="arabicPeriod" startAt="2"/>
            </a:pPr>
            <a:r>
              <a:rPr lang="es-ES" sz="1900" dirty="0"/>
              <a:t>Orden en el ciclo . </a:t>
            </a:r>
          </a:p>
          <a:p>
            <a:pPr algn="l" rtl="0" fontAlgn="base">
              <a:buFont typeface="+mj-lt"/>
              <a:buAutoNum type="arabicPeriod" startAt="3"/>
            </a:pPr>
            <a:r>
              <a:rPr lang="es-ES" sz="1900" dirty="0"/>
              <a:t>Unidades valorativas. </a:t>
            </a:r>
          </a:p>
          <a:p>
            <a:pPr algn="l" rtl="0" fontAlgn="base">
              <a:buFont typeface="+mj-lt"/>
              <a:buAutoNum type="arabicPeriod" startAt="4"/>
            </a:pPr>
            <a:r>
              <a:rPr lang="es-ES" sz="1900" dirty="0"/>
              <a:t>Materias que son requisito para cursar dicha materia . </a:t>
            </a:r>
          </a:p>
          <a:p>
            <a:pPr marL="0" indent="0" algn="l" rtl="0" fontAlgn="base">
              <a:buNone/>
            </a:pPr>
            <a:endParaRPr lang="es-ES" sz="800" dirty="0"/>
          </a:p>
          <a:p>
            <a:pPr marL="0" indent="0" algn="l" rtl="0" fontAlgn="base">
              <a:buNone/>
            </a:pPr>
            <a:r>
              <a:rPr lang="es-ES" b="1" dirty="0"/>
              <a:t>Pantalla de detalle de materia : </a:t>
            </a:r>
          </a:p>
          <a:p>
            <a:pPr marL="0" indent="0" algn="l" rtl="0" fontAlgn="base">
              <a:buNone/>
            </a:pPr>
            <a:r>
              <a:rPr lang="es-ES" sz="1900" dirty="0"/>
              <a:t>En esta pantalla se dará a conocer mas información de la materia de una manera mas detallada , como también un detalle mas especifico de las materias que sirven como requisito para cursar dicha materia .</a:t>
            </a:r>
          </a:p>
        </p:txBody>
      </p:sp>
    </p:spTree>
    <p:extLst>
      <p:ext uri="{BB962C8B-B14F-4D97-AF65-F5344CB8AC3E}">
        <p14:creationId xmlns:p14="http://schemas.microsoft.com/office/powerpoint/2010/main" val="292928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93" name="Group 9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49" name="Group 14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0" name="Rectangle 14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86" name="Picture 85" descr="Graphical user interface, application, Teams&#10;&#10;Description automatically generated">
            <a:extLst>
              <a:ext uri="{FF2B5EF4-FFF2-40B4-BE49-F238E27FC236}">
                <a16:creationId xmlns:a16="http://schemas.microsoft.com/office/drawing/2014/main" id="{291D1815-7A43-425E-9A7C-A15D5563856D}"/>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2945" r="640" b="1"/>
          <a:stretch/>
        </p:blipFill>
        <p:spPr>
          <a:xfrm>
            <a:off x="3611" y="10"/>
            <a:ext cx="12188389" cy="6857990"/>
          </a:xfrm>
          <a:prstGeom prst="rect">
            <a:avLst/>
          </a:prstGeom>
        </p:spPr>
      </p:pic>
      <p:grpSp>
        <p:nvGrpSpPr>
          <p:cNvPr id="153" name="Group 15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5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6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9E32790C-0498-E532-DFFE-CB8E1371451C}"/>
              </a:ext>
            </a:extLst>
          </p:cNvPr>
          <p:cNvSpPr>
            <a:spLocks noGrp="1"/>
          </p:cNvSpPr>
          <p:nvPr>
            <p:ph type="title"/>
          </p:nvPr>
        </p:nvSpPr>
        <p:spPr>
          <a:xfrm>
            <a:off x="2667000" y="3090408"/>
            <a:ext cx="6858000" cy="714539"/>
          </a:xfrm>
        </p:spPr>
        <p:txBody>
          <a:bodyPr vert="horz" lIns="91440" tIns="45720" rIns="91440" bIns="45720" rtlCol="0" anchor="b">
            <a:normAutofit fontScale="90000"/>
          </a:bodyPr>
          <a:lstStyle/>
          <a:p>
            <a:pPr algn="ctr"/>
            <a:r>
              <a:rPr lang="en-US" sz="4800" dirty="0"/>
              <a:t>INTERFAZ GRAFICA</a:t>
            </a:r>
          </a:p>
        </p:txBody>
      </p:sp>
    </p:spTree>
    <p:extLst>
      <p:ext uri="{BB962C8B-B14F-4D97-AF65-F5344CB8AC3E}">
        <p14:creationId xmlns:p14="http://schemas.microsoft.com/office/powerpoint/2010/main" val="387455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4" name="Rectangle 7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BA9572E-E8AF-41B7-9463-886621C69BE8}"/>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err="1"/>
              <a:t>Autenticación</a:t>
            </a:r>
            <a:r>
              <a:rPr lang="en-US" sz="3200" dirty="0"/>
              <a:t> y </a:t>
            </a:r>
            <a:r>
              <a:rPr lang="en-US" sz="3200" dirty="0" err="1"/>
              <a:t>seguridad</a:t>
            </a:r>
            <a:r>
              <a:rPr lang="en-US" sz="3200" dirty="0"/>
              <a:t> .</a:t>
            </a:r>
          </a:p>
        </p:txBody>
      </p:sp>
      <p:sp>
        <p:nvSpPr>
          <p:cNvPr id="5" name="CuadroTexto 4">
            <a:extLst>
              <a:ext uri="{FF2B5EF4-FFF2-40B4-BE49-F238E27FC236}">
                <a16:creationId xmlns:a16="http://schemas.microsoft.com/office/drawing/2014/main" id="{7C5BAE4E-F52E-89CB-B835-5B2106A78453}"/>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Bef>
                <a:spcPts val="1000"/>
              </a:spcBef>
              <a:buClr>
                <a:schemeClr val="accent1"/>
              </a:buClr>
              <a:buSzPct val="125000"/>
              <a:buFont typeface="Arial" panose="020B0604020202020204" pitchFamily="34" charset="0"/>
              <a:buChar char="•"/>
            </a:pPr>
            <a:r>
              <a:rPr lang="en-US" sz="2000" dirty="0" err="1"/>
              <a:t>En</a:t>
            </a:r>
            <a:r>
              <a:rPr lang="en-US" sz="2000" dirty="0"/>
              <a:t> la </a:t>
            </a:r>
            <a:r>
              <a:rPr lang="en-US" sz="2000" dirty="0" err="1"/>
              <a:t>pantalla</a:t>
            </a:r>
            <a:r>
              <a:rPr lang="en-US" sz="2000" dirty="0"/>
              <a:t> de login o </a:t>
            </a:r>
            <a:r>
              <a:rPr lang="en-US" sz="2000" dirty="0" err="1"/>
              <a:t>ingreso</a:t>
            </a:r>
            <a:r>
              <a:rPr lang="en-US" sz="2000" dirty="0"/>
              <a:t> al </a:t>
            </a:r>
            <a:r>
              <a:rPr lang="en-US" sz="2000" dirty="0" err="1"/>
              <a:t>sistema</a:t>
            </a:r>
            <a:r>
              <a:rPr lang="en-US" sz="2000" dirty="0"/>
              <a:t> </a:t>
            </a:r>
            <a:r>
              <a:rPr lang="en-US" sz="2000" dirty="0" err="1"/>
              <a:t>disponemos</a:t>
            </a:r>
            <a:r>
              <a:rPr lang="en-US" sz="2000" dirty="0"/>
              <a:t> de un </a:t>
            </a:r>
            <a:r>
              <a:rPr lang="en-US" sz="2000" dirty="0" err="1"/>
              <a:t>estilo</a:t>
            </a:r>
            <a:r>
              <a:rPr lang="en-US" sz="2000" dirty="0"/>
              <a:t> </a:t>
            </a:r>
            <a:r>
              <a:rPr lang="en-US" sz="2000" dirty="0" err="1"/>
              <a:t>plano</a:t>
            </a:r>
            <a:r>
              <a:rPr lang="en-US" sz="2000" dirty="0"/>
              <a:t> , que es claro y simple al </a:t>
            </a:r>
            <a:r>
              <a:rPr lang="en-US" sz="2000" dirty="0" err="1"/>
              <a:t>usuario</a:t>
            </a:r>
            <a:r>
              <a:rPr lang="en-US" sz="2000" dirty="0"/>
              <a:t> </a:t>
            </a:r>
            <a:r>
              <a:rPr lang="en-US" sz="2000" dirty="0" err="1"/>
              <a:t>donde</a:t>
            </a:r>
            <a:r>
              <a:rPr lang="en-US" sz="2000" dirty="0"/>
              <a:t> se </a:t>
            </a:r>
            <a:r>
              <a:rPr lang="en-US" sz="2000" dirty="0" err="1"/>
              <a:t>encuentra</a:t>
            </a:r>
            <a:r>
              <a:rPr lang="en-US" sz="2000" dirty="0"/>
              <a:t> las </a:t>
            </a:r>
            <a:r>
              <a:rPr lang="en-US" sz="2000" dirty="0" err="1"/>
              <a:t>casillas</a:t>
            </a:r>
            <a:r>
              <a:rPr lang="en-US" sz="2000" dirty="0"/>
              <a:t> para </a:t>
            </a:r>
            <a:r>
              <a:rPr lang="en-US" sz="2000" dirty="0" err="1"/>
              <a:t>ingresar</a:t>
            </a:r>
            <a:r>
              <a:rPr lang="en-US" sz="2000" dirty="0"/>
              <a:t> </a:t>
            </a:r>
            <a:r>
              <a:rPr lang="en-US" sz="2000" dirty="0" err="1"/>
              <a:t>su</a:t>
            </a:r>
            <a:r>
              <a:rPr lang="en-US" sz="2000" dirty="0"/>
              <a:t> </a:t>
            </a:r>
            <a:r>
              <a:rPr lang="en-US" sz="2000" dirty="0" err="1"/>
              <a:t>usuario</a:t>
            </a:r>
            <a:r>
              <a:rPr lang="en-US" sz="2000" dirty="0"/>
              <a:t> y clave , junto a un </a:t>
            </a:r>
            <a:r>
              <a:rPr lang="en-US" sz="2000" dirty="0" err="1"/>
              <a:t>botón</a:t>
            </a:r>
            <a:r>
              <a:rPr lang="en-US" sz="2000" dirty="0"/>
              <a:t> de </a:t>
            </a:r>
            <a:r>
              <a:rPr lang="en-US" sz="2000" dirty="0" err="1"/>
              <a:t>ingresar</a:t>
            </a:r>
            <a:r>
              <a:rPr lang="en-US" sz="2000" dirty="0"/>
              <a:t>.</a:t>
            </a:r>
          </a:p>
        </p:txBody>
      </p:sp>
      <p:pic>
        <p:nvPicPr>
          <p:cNvPr id="6" name="Picture 5" descr="Graphical user interface&#10;&#10;Description automatically generated with low confidence">
            <a:extLst>
              <a:ext uri="{FF2B5EF4-FFF2-40B4-BE49-F238E27FC236}">
                <a16:creationId xmlns:a16="http://schemas.microsoft.com/office/drawing/2014/main" id="{A2399DFB-54ED-4678-A4A5-854548AC34D8}"/>
              </a:ext>
            </a:extLst>
          </p:cNvPr>
          <p:cNvPicPr>
            <a:picLocks noChangeAspect="1"/>
          </p:cNvPicPr>
          <p:nvPr/>
        </p:nvPicPr>
        <p:blipFill>
          <a:blip r:embed="rId4"/>
          <a:stretch>
            <a:fillRect/>
          </a:stretch>
        </p:blipFill>
        <p:spPr>
          <a:xfrm>
            <a:off x="7214431" y="643467"/>
            <a:ext cx="2616137"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5" name="Group 7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56402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294</TotalTime>
  <Words>703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Técnicas de calidad de software</vt:lpstr>
      <vt:lpstr>Integrantes</vt:lpstr>
      <vt:lpstr>Objetivos generales y específicos</vt:lpstr>
      <vt:lpstr>Definición del proyecto</vt:lpstr>
      <vt:lpstr>Definición de requisitos</vt:lpstr>
      <vt:lpstr> La aplicación contara con lo siguiente :   </vt:lpstr>
      <vt:lpstr>PowerPoint Presentation</vt:lpstr>
      <vt:lpstr>INTERFAZ GRAFICA</vt:lpstr>
      <vt:lpstr>Autenticación y seguridad .</vt:lpstr>
      <vt:lpstr>Menu principal.</vt:lpstr>
      <vt:lpstr>PowerPoint Presentation</vt:lpstr>
      <vt:lpstr> JUSTIFICACION DEL PROYECTO </vt:lpstr>
      <vt:lpstr>Diseño de Base de datos</vt:lpstr>
      <vt:lpstr>Diagrama ER</vt:lpstr>
      <vt:lpstr>Demostracion del aplicativo </vt:lpstr>
      <vt:lpstr>Muchas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tienda de venta de paquetes turísticos</dc:title>
  <dc:creator>ronald</dc:creator>
  <cp:lastModifiedBy>ANDRADE MORAN EVELYN BEATRIZ</cp:lastModifiedBy>
  <cp:revision>9</cp:revision>
  <dcterms:created xsi:type="dcterms:W3CDTF">2023-03-25T14:42:35Z</dcterms:created>
  <dcterms:modified xsi:type="dcterms:W3CDTF">2023-06-03T19:23:03Z</dcterms:modified>
</cp:coreProperties>
</file>