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T Sans Narrow"/>
      <p:regular r:id="rId30"/>
      <p:bold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Narrow-bold.fntdata"/><Relationship Id="rId30" Type="http://schemas.openxmlformats.org/officeDocument/2006/relationships/font" Target="fonts/PTSansNarrow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8fb1e5cc3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8fb1e5cc3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8fb1e5cc3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8fb1e5cc3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8fb1e5cc3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8fb1e5cc3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8fb1e5cc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8fb1e5cc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8fb1e5cc3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8fb1e5cc3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8fb1e5cc3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8fb1e5cc3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8fb1e5cc3_0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8fb1e5cc3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8fb1e5cc3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8fb1e5cc3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8fb1e5cc3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8fb1e5cc3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8fb1e5cc3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8fb1e5cc3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8fb1e5cc3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8fb1e5cc3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8fb1e5cc3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8fb1e5cc3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8fb1e5cc3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8fb1e5cc3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8fb1e5cc3_0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8fb1e5cc3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8fb1e5cc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8fb1e5cc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8fb1e5cc3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8fb1e5cc3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8fb1e5cc3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8fb1e5cc3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8fb1e5cc3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8fb1e5cc3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8fb1e5cc3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8fb1e5cc3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8fb1e5cc3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8fb1e5cc3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8fb1e5cc3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8fb1e5cc3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8fb1e5cc3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8fb1e5cc3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8fb1e5cc3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8fb1e5cc3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lvr.land.moi.gov.tw/DownloadOpenData" TargetMode="External"/><Relationship Id="rId4" Type="http://schemas.openxmlformats.org/officeDocument/2006/relationships/hyperlink" Target="https://www.ris.gov.tw/app/portal/346" TargetMode="External"/><Relationship Id="rId5" Type="http://schemas.openxmlformats.org/officeDocument/2006/relationships/hyperlink" Target="https://data.gov.tw/dataset/744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300"/>
              <a:t>影響台灣各縣市住屋型房價(買賣)的因素分析</a:t>
            </a:r>
            <a:endParaRPr sz="53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ACS105131陳科任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ACS105119蔡宗軒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27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過濾掉總樓層數沒有明確定義的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269250" y="1089450"/>
            <a:ext cx="8520600" cy="14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FF"/>
                </a:solidFill>
              </a:rPr>
              <a:t>  taiwan&lt;-taiwan%&gt;%filter(taiwan$總樓層數!=""  &amp;taiwan$總樓層數!="(空白)"  </a:t>
            </a:r>
            <a:br>
              <a:rPr lang="zh-TW" sz="1400">
                <a:solidFill>
                  <a:srgbClr val="0000FF"/>
                </a:solidFill>
              </a:rPr>
            </a:br>
            <a:r>
              <a:rPr lang="zh-TW" sz="1400">
                <a:solidFill>
                  <a:srgbClr val="0000FF"/>
                </a:solidFill>
              </a:rPr>
              <a:t>                                                  &amp;taiwan$總樓層數!="000"  &amp;taiwan$總樓層數!="043"  </a:t>
            </a:r>
            <a:br>
              <a:rPr lang="zh-TW" sz="1400">
                <a:solidFill>
                  <a:srgbClr val="0000FF"/>
                </a:solidFill>
              </a:rPr>
            </a:br>
            <a:r>
              <a:rPr lang="zh-TW" sz="1400">
                <a:solidFill>
                  <a:srgbClr val="0000FF"/>
                </a:solidFill>
              </a:rPr>
              <a:t>                                                  &amp;taiwan$總樓層數!="見使用執照" </a:t>
            </a:r>
            <a:br>
              <a:rPr lang="zh-TW" sz="1400">
                <a:solidFill>
                  <a:srgbClr val="0000FF"/>
                </a:solidFill>
              </a:rPr>
            </a:br>
            <a:r>
              <a:rPr lang="zh-TW" sz="1400">
                <a:solidFill>
                  <a:srgbClr val="0000FF"/>
                </a:solidFill>
              </a:rPr>
              <a:t>                                                  &amp;taiwan$總樓層數!="見其他登記事項")</a:t>
            </a:r>
            <a:endParaRPr sz="1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313" y="2571750"/>
            <a:ext cx="6670375" cy="23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219800" y="1029950"/>
            <a:ext cx="85206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400">
                <a:solidFill>
                  <a:srgbClr val="FFFFFF"/>
                </a:solidFill>
              </a:rPr>
              <a:t>資料</a:t>
            </a:r>
            <a:r>
              <a:rPr lang="zh-TW" sz="6400">
                <a:solidFill>
                  <a:srgbClr val="FFFFFF"/>
                </a:solidFill>
              </a:rPr>
              <a:t>分析</a:t>
            </a:r>
            <a:endParaRPr sz="6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75" y="122700"/>
            <a:ext cx="7824501" cy="47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2548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人口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254875"/>
            <a:ext cx="7425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口</a:t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775" y="153325"/>
            <a:ext cx="7732374" cy="47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2548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屋齡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2548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屋齡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2548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總樓層數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2548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總樓層數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211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大膽的假設，小心的求證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5160600" y="1418725"/>
            <a:ext cx="3214500" cy="32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5.</a:t>
            </a:r>
            <a:r>
              <a:rPr lang="zh-TW"/>
              <a:t>有無管理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6.交易時間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64100" y="1418725"/>
            <a:ext cx="3214500" cy="32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1.人口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2.屋齡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3.總樓層數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64100" y="1418725"/>
            <a:ext cx="3214500" cy="32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-----&gt;</a:t>
            </a:r>
            <a:r>
              <a:rPr lang="zh-TW"/>
              <a:t>供需法則，供不應求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-----&gt;新居落成，喜新厭舊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-----&gt;高樓美景，俯瞰市區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5160600" y="1418725"/>
            <a:ext cx="3214500" cy="32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-----&gt;</a:t>
            </a:r>
            <a:r>
              <a:rPr lang="zh-TW"/>
              <a:t>歹年冬，</a:t>
            </a:r>
            <a:r>
              <a:rPr lang="zh-TW">
                <a:solidFill>
                  <a:srgbClr val="000000"/>
                </a:solidFill>
              </a:rPr>
              <a:t>厚痟人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------&gt;通貨膨脹，萬物齊漲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2548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有無管理</a:t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2548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有無管理</a:t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11700" y="2548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交易時間</a:t>
            </a:r>
            <a:endParaRPr/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2548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交易時間</a:t>
            </a:r>
            <a:endParaRPr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219800" y="1029950"/>
            <a:ext cx="85206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400">
                <a:solidFill>
                  <a:srgbClr val="FFFFFF"/>
                </a:solidFill>
              </a:rPr>
              <a:t>結論</a:t>
            </a:r>
            <a:endParaRPr sz="6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1229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400"/>
              <a:t>資料來源</a:t>
            </a:r>
            <a:endParaRPr sz="2700"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180600"/>
            <a:ext cx="8676900" cy="33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內政部不動產成交案件實際資訊</a:t>
            </a:r>
            <a:endParaRPr sz="4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3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縣市人口數統計資料</a:t>
            </a:r>
            <a:endParaRPr sz="3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3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鄉鎮市區界線(TWD97經緯度)--政府開放資料</a:t>
            </a:r>
            <a:endParaRPr sz="3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4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219800" y="1029950"/>
            <a:ext cx="85206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400">
                <a:solidFill>
                  <a:srgbClr val="FFFFFF"/>
                </a:solidFill>
              </a:rPr>
              <a:t>資料清理</a:t>
            </a:r>
            <a:endParaRPr sz="6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016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交易標的 過濾資料前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33044"/>
            <a:ext cx="8134275" cy="1408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篩選房地及建物及其他的交易案件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25" y="3380798"/>
            <a:ext cx="8921550" cy="1012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111225" y="1279050"/>
            <a:ext cx="72600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 taiwan&lt;-taiwan%&gt;%filter(交易標的=="房地(土地+建物)"</a:t>
            </a:r>
            <a:endParaRPr sz="20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|交易標的=="房地(土地+建物)+車位"</a:t>
            </a:r>
            <a:endParaRPr sz="20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|交易標的=="建物")</a:t>
            </a:r>
            <a:endParaRPr sz="20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主要用途過濾前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88" y="1512225"/>
            <a:ext cx="8864825" cy="263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218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篩選有住宅及其他事項的項目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75" y="2571750"/>
            <a:ext cx="8839450" cy="13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268850" y="912675"/>
            <a:ext cx="8681100" cy="15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 taiwan&lt;-taiwan%&gt;%filter(主要用途=="住宅" |主要用途=="住宅用"|主要用途=="住房" </a:t>
            </a:r>
            <a:br>
              <a:rPr lang="zh-TW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zh-TW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|主要用途=="住家 用"|主要用途=="住商用"|主要用途=="住工用" </a:t>
            </a:r>
            <a:endParaRPr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|主要用途=="見其他登記事項"|主要用途=="見其它登記事項"</a:t>
            </a:r>
            <a:endParaRPr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|主要用途=="店舖、住宅"|主要用途=="國民住宅"</a:t>
            </a:r>
            <a:endParaRPr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|主要用途=="集合住宅")</a:t>
            </a:r>
            <a:endParaRPr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84350" y="559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總樓層數過濾前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663" y="824000"/>
            <a:ext cx="6612675" cy="38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