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60" r:id="rId6"/>
    <p:sldId id="273" r:id="rId7"/>
    <p:sldId id="274" r:id="rId8"/>
    <p:sldId id="261" r:id="rId9"/>
    <p:sldId id="266" r:id="rId10"/>
    <p:sldId id="265" r:id="rId11"/>
    <p:sldId id="267" r:id="rId12"/>
    <p:sldId id="268" r:id="rId13"/>
    <p:sldId id="269" r:id="rId14"/>
    <p:sldId id="272" r:id="rId15"/>
    <p:sldId id="262" r:id="rId16"/>
    <p:sldId id="26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9951681426269"/>
          <c:y val="0.0476137809834323"/>
          <c:w val="0.815192753848599"/>
          <c:h val="0.841306693210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-5.0</c:v>
                </c:pt>
                <c:pt idx="1">
                  <c:v>-4.5</c:v>
                </c:pt>
                <c:pt idx="2">
                  <c:v>-4.0</c:v>
                </c:pt>
                <c:pt idx="3">
                  <c:v>-3.5</c:v>
                </c:pt>
                <c:pt idx="4">
                  <c:v>-3.0</c:v>
                </c:pt>
                <c:pt idx="5">
                  <c:v>-2.5</c:v>
                </c:pt>
                <c:pt idx="6">
                  <c:v>-2.0</c:v>
                </c:pt>
                <c:pt idx="7">
                  <c:v>-1.5</c:v>
                </c:pt>
                <c:pt idx="8">
                  <c:v>-1.0</c:v>
                </c:pt>
                <c:pt idx="9">
                  <c:v>-0.5</c:v>
                </c:pt>
                <c:pt idx="10">
                  <c:v>0.0</c:v>
                </c:pt>
                <c:pt idx="11">
                  <c:v>0.5</c:v>
                </c:pt>
                <c:pt idx="12">
                  <c:v>1.0</c:v>
                </c:pt>
                <c:pt idx="13">
                  <c:v>1.5</c:v>
                </c:pt>
                <c:pt idx="14">
                  <c:v>2.0</c:v>
                </c:pt>
                <c:pt idx="15">
                  <c:v>2.5</c:v>
                </c:pt>
                <c:pt idx="16">
                  <c:v>3.0</c:v>
                </c:pt>
                <c:pt idx="17">
                  <c:v>3.5</c:v>
                </c:pt>
                <c:pt idx="18">
                  <c:v>4.0</c:v>
                </c:pt>
                <c:pt idx="19">
                  <c:v>4.5</c:v>
                </c:pt>
                <c:pt idx="20">
                  <c:v>5.0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0.00669285092428485</c:v>
                </c:pt>
                <c:pt idx="1">
                  <c:v>0.0109869426305932</c:v>
                </c:pt>
                <c:pt idx="2">
                  <c:v>0.0179862099620916</c:v>
                </c:pt>
                <c:pt idx="3">
                  <c:v>0.0293122307513563</c:v>
                </c:pt>
                <c:pt idx="4">
                  <c:v>0.0474258731775668</c:v>
                </c:pt>
                <c:pt idx="5">
                  <c:v>0.0758581800212436</c:v>
                </c:pt>
                <c:pt idx="6">
                  <c:v>0.119202922022118</c:v>
                </c:pt>
                <c:pt idx="7">
                  <c:v>0.182425523806356</c:v>
                </c:pt>
                <c:pt idx="8">
                  <c:v>0.268941421369995</c:v>
                </c:pt>
                <c:pt idx="9">
                  <c:v>0.377540668798145</c:v>
                </c:pt>
                <c:pt idx="10">
                  <c:v>0.5</c:v>
                </c:pt>
                <c:pt idx="11">
                  <c:v>0.622459331201855</c:v>
                </c:pt>
                <c:pt idx="12">
                  <c:v>0.731058578630005</c:v>
                </c:pt>
                <c:pt idx="13">
                  <c:v>0.817574476193644</c:v>
                </c:pt>
                <c:pt idx="14">
                  <c:v>0.880797077977882</c:v>
                </c:pt>
                <c:pt idx="15">
                  <c:v>0.924141819978757</c:v>
                </c:pt>
                <c:pt idx="16">
                  <c:v>0.952574126822433</c:v>
                </c:pt>
                <c:pt idx="17">
                  <c:v>0.970687769248643</c:v>
                </c:pt>
                <c:pt idx="18">
                  <c:v>0.982013790037908</c:v>
                </c:pt>
                <c:pt idx="19">
                  <c:v>0.989013057369407</c:v>
                </c:pt>
                <c:pt idx="20">
                  <c:v>0.993307149075715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6F-41C2-9C9C-C0336B0BF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22507440"/>
        <c:axId val="-1822505664"/>
      </c:lineChart>
      <c:catAx>
        <c:axId val="-182250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2505664"/>
        <c:crosses val="autoZero"/>
        <c:auto val="1"/>
        <c:lblAlgn val="ctr"/>
        <c:lblOffset val="100"/>
        <c:noMultiLvlLbl val="0"/>
      </c:catAx>
      <c:valAx>
        <c:axId val="-182250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250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9BF44-1BA4-C246-9F34-DA2CFF128AB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9E8C8-2A82-BD49-905F-2A1AD3AF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60440-A7E1-400F-A408-AF7E6A834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5F7712-809A-4607-A63F-53B2724BF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67B1E2-F0B6-4F3E-93AD-25E5B9E5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56DFF5-36B7-4722-93F5-CBE3DB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6BEB5A-25DD-4B8B-A112-8B3125D0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705D8-3446-4EF4-9536-A34FFECE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0E7967-9CB2-4AC9-B09C-75E2E4D7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3067-9A67-4FF5-8247-437AB603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159EC-F661-4B44-A199-44B72F9D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E8A8F2-F0D4-4CBC-AA1F-AA53B87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13974F-6966-4C0E-8993-A6435C485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FD3CF7-07EE-4020-AF05-051689D8F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C6AC99-BCCA-4897-ADF0-9059AEE8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97FF66-DA76-48C1-A46C-9E96974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66EE52-1C48-43E7-A6CF-6E69241B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B4EB6-892F-49C4-95C5-4CC2661B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722757-B409-4F48-9FC8-100E67EF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41B8E-6FC8-4322-A798-FB547D2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30A0B6-F70B-4A52-A3C7-129A1B2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0CAFBC-580E-44E7-B87B-0EA73F01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CDECF-7552-412E-A751-678491D5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131C6F-6222-4380-B57E-9A716895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DA84A-7BAA-4872-8E18-B74F1EF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401434-E1C4-4CFE-8EC0-29493AB5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52F8C5-0803-4195-9177-98FAC7E9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C1277-1DBD-4BB5-BDC5-3660DCBE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4BB35-8B46-456D-B189-7ABEC1BC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4E4811-F66D-49E5-A643-F8FF8524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D5F5BD-DCDD-4E58-A25C-ED57D66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D1930A-36FD-4716-ADEA-09822EDF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7B8B51-0DE2-403D-82B8-9EBB380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C2D8B-A6E9-4EFB-BEEE-692D6B8E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1CE0D3-61DA-4AEC-9101-2EC6F84B7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55ED1C-7C89-476A-BDA9-B38A57FF8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AEF61D-1007-49C9-8985-A5AA73D6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B5B389-97D3-4FD3-AD68-096C7B22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97C013-FE58-4B90-88A2-D0AC514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703AA0-4E7B-4A1C-9052-201F4996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9EE86F-D8B3-4F25-B7C8-7BA79CE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30414-4EEF-40D9-A123-D26F81AF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C37641-225C-4388-8B4E-AB743788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39EE03-56CE-4507-AABA-699F902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D1828F-4C0F-4BE4-A76F-366D09C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8E9BDA2-5614-462C-9F23-D59D4424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02CA8C-C9B8-4893-B4C4-6FA07E44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53216D-4441-46F4-A654-DA7CD1C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5DDD-7F58-4EC0-84F6-2F3B90B5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F25BAE-CAF6-4D01-B54A-AF60605D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950E19-1F5D-4BF3-97F3-B8B54E43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339665-2C78-4C22-93BF-5465A7A1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00D863-907C-4683-88C0-322FDC06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913A00-5C63-4FCB-BF26-EA1CA30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0B79E-0184-42DF-8731-89F26A96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5BE451-A341-488E-9D5B-D220B3D7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C367B0-E498-4A1A-8EF8-FC514EE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E37D2A-F4A9-47F4-AA07-E55B0E7C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A854D-20F3-4027-9B5B-DC761B6A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33A6EA-9D6B-4A51-A66B-A7D95C48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7DDF5D-7007-48A5-848E-04F9C9FA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F150C6-A5B6-4CD3-9689-E4A843A2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7DAE70-0666-4C69-92AB-B76F19DEF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60E7-94D8-4367-8436-844DC9D4228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FFDEF2-84FF-48B8-BB53-157C0BD0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03A9F6-CF1A-45F4-AD12-903DCC890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Pitfalls of Linear Regression Model in Classification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29E7DB-DFDB-4EFA-ABAD-F65AB3E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Linear regression model outputs continuous values, and consequently extra steps (based on unknown decision rules) are needed to convert these values to the desired discrete labels.</a:t>
            </a:r>
          </a:p>
          <a:p>
            <a:endParaRPr lang="en-US" dirty="0"/>
          </a:p>
          <a:p>
            <a:r>
              <a:rPr lang="en-US" dirty="0"/>
              <a:t>The predicted values are not probabilistic not letting us make meaningful interpretations.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6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Training a Logistic Regression Model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4901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b="1" dirty="0">
                    <a:effectLst/>
                  </a:rPr>
                  <a:t>Mini-Batch Gradient Descent: </a:t>
                </a:r>
                <a:r>
                  <a:rPr lang="en-US" dirty="0">
                    <a:effectLst/>
                  </a:rPr>
                  <a:t>We use the gradient of loss due to a random subset of the training data points with fixed size.  </a:t>
                </a:r>
              </a:p>
              <a:p>
                <a:pPr lvl="1" fontAlgn="base"/>
                <a:endParaRPr lang="en-US" dirty="0">
                  <a:effectLst/>
                </a:endParaRP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marL="457200" lvl="1" indent="0" fontAlgn="base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effectLst/>
                  </a:rPr>
                  <a:t>.</a:t>
                </a:r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marL="457200" lvl="1" indent="0" fontAlgn="base">
                  <a:buNone/>
                </a:pPr>
                <a:r>
                  <a:rPr lang="en-US" dirty="0">
                    <a:effectLst/>
                  </a:rPr>
                  <a:t>Mini-batch gradient descent compromise between time complexity and accuracy of batch gradient descent and stochastic gradient descent.</a:t>
                </a:r>
              </a:p>
              <a:p>
                <a:pPr marL="457200" lvl="1" indent="0" fontAlgn="base">
                  <a:buNone/>
                </a:pPr>
                <a:endParaRPr lang="en-US" dirty="0">
                  <a:effectLst/>
                </a:endParaRPr>
              </a:p>
              <a:p>
                <a:pPr lvl="1" fontAlgn="base"/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4901"/>
              </a:xfrm>
              <a:blipFill>
                <a:blip r:embed="rId2"/>
                <a:stretch>
                  <a:fillRect l="-1043" t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78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Evaluation Metrics of Classification Models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29E7DB-DFDB-4EFA-ABAD-F65AB3E2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4901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effectLst/>
              </a:rPr>
              <a:t>Accuracy</a:t>
            </a:r>
          </a:p>
          <a:p>
            <a:pPr lvl="1" fontAlgn="base"/>
            <a:endParaRPr lang="en-US" b="1" dirty="0"/>
          </a:p>
          <a:p>
            <a:pPr marL="457200" lvl="1" indent="0" fontAlgn="base">
              <a:buNone/>
            </a:pPr>
            <a:r>
              <a:rPr lang="en-US" dirty="0"/>
              <a:t>The accuracy of the classifier is defined as the ratio of its correct predictions to the number of test point. </a:t>
            </a:r>
          </a:p>
          <a:p>
            <a:pPr marL="457200" lvl="1" indent="0" fontAlgn="base">
              <a:buNone/>
            </a:pPr>
            <a:endParaRPr lang="en-US" dirty="0">
              <a:effectLst/>
            </a:endParaRPr>
          </a:p>
          <a:p>
            <a:pPr fontAlgn="base"/>
            <a:r>
              <a:rPr lang="en-US" b="1" dirty="0">
                <a:effectLst/>
              </a:rPr>
              <a:t>Confusion Matrix</a:t>
            </a:r>
          </a:p>
          <a:p>
            <a:pPr lvl="1" fontAlgn="base"/>
            <a:endParaRPr lang="en-US" b="1" dirty="0"/>
          </a:p>
          <a:p>
            <a:pPr marL="457200" lvl="1" indent="0" fontAlgn="base">
              <a:buNone/>
            </a:pPr>
            <a:r>
              <a:rPr lang="en-US" dirty="0">
                <a:effectLst/>
              </a:rPr>
              <a:t>The confusion matrix compares what the model predicts with the actual counts in each class.</a:t>
            </a:r>
          </a:p>
          <a:p>
            <a:pPr lvl="1" fontAlgn="base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40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Evaluation Metrics of Classification Models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0933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b="1" dirty="0">
                    <a:effectLst/>
                  </a:rPr>
                  <a:t>Precision and Recall</a:t>
                </a:r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lvl="1" fontAlgn="base"/>
                <a:r>
                  <a:rPr lang="en-US" b="1" dirty="0"/>
                  <a:t>Precision: </a:t>
                </a: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lvl="1" fontAlgn="base"/>
                <a:r>
                  <a:rPr lang="en-US" b="1" dirty="0"/>
                  <a:t>Recall: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 algn="ctr" fontAlgn="base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 fontAlgn="base"/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0933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47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Evaluation Metrics of Classification Models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0933"/>
              </a:xfrm>
            </p:spPr>
            <p:txBody>
              <a:bodyPr>
                <a:normAutofit lnSpcReduction="10000"/>
              </a:bodyPr>
              <a:lstStyle/>
              <a:p>
                <a:pPr fontAlgn="base"/>
                <a:r>
                  <a:rPr lang="en-US" b="1" dirty="0">
                    <a:effectLst/>
                  </a:rPr>
                  <a:t>ROC Curve and AUC</a:t>
                </a:r>
              </a:p>
              <a:p>
                <a:pPr lvl="1" fontAlgn="base"/>
                <a:endParaRPr lang="en-US" b="1" dirty="0"/>
              </a:p>
              <a:p>
                <a:pPr lvl="1" fontAlgn="base"/>
                <a:r>
                  <a:rPr lang="en-US" b="1" dirty="0"/>
                  <a:t>TPR: </a:t>
                </a: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𝐴𝑐𝑡𝑢𝑎𝑙𝑙𝑦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457200" lvl="1" indent="0" fontAlgn="base">
                  <a:buNone/>
                </a:pPr>
                <a:endParaRPr lang="fa-IR" dirty="0">
                  <a:effectLst/>
                </a:endParaRPr>
              </a:p>
              <a:p>
                <a:pPr lvl="1" fontAlgn="base"/>
                <a:r>
                  <a:rPr lang="en-US" b="1" dirty="0">
                    <a:effectLst/>
                  </a:rPr>
                  <a:t>FNR:</a:t>
                </a: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𝐴𝑐𝑡𝑢𝑎𝑙𝑙𝑦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 fontAlgn="base">
                  <a:buNone/>
                </a:pPr>
                <a:endParaRPr lang="en-US" dirty="0">
                  <a:effectLst/>
                </a:endParaRPr>
              </a:p>
              <a:p>
                <a:pPr marL="0" indent="0" fontAlgn="base">
                  <a:buNone/>
                </a:pPr>
                <a:r>
                  <a:rPr lang="en-US" dirty="0"/>
                  <a:t>Compute TPR and FNR at different thresholds ranging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effectLst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ffectLst/>
                  </a:rPr>
                  <a:t>. Then, ROC curve is obtained by plotting TPR vs FNR. The higher the area under ROC curve (AUC), the better the model performs. 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0933"/>
              </a:xfrm>
              <a:blipFill>
                <a:blip r:embed="rId2"/>
                <a:stretch>
                  <a:fillRect l="-1217" t="-2799" b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00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30" y="478302"/>
            <a:ext cx="8408980" cy="43513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29E7DB-DFDB-4EFA-ABAD-F65AB3E25673}"/>
              </a:ext>
            </a:extLst>
          </p:cNvPr>
          <p:cNvSpPr txBox="1">
            <a:spLocks/>
          </p:cNvSpPr>
          <p:nvPr/>
        </p:nvSpPr>
        <p:spPr>
          <a:xfrm>
            <a:off x="838200" y="5092505"/>
            <a:ext cx="10515600" cy="129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smtClean="0"/>
              <a:t>Here’s a ROC Curve example. The closer to the top right corner the curve is (and therefore the closer to 1 the AUC is) the more robust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From Binary to 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4901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dirty="0"/>
                  <a:t>When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effectLst/>
                  </a:rPr>
                  <a:t> classes, we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effectLst/>
                  </a:rPr>
                  <a:t> different weight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corresponding to each class.</a:t>
                </a:r>
              </a:p>
              <a:p>
                <a:pPr fontAlgn="base"/>
                <a:endParaRPr lang="en-US" dirty="0"/>
              </a:p>
              <a:p>
                <a:pPr fontAlgn="base"/>
                <a:r>
                  <a:rPr lang="en-US" dirty="0">
                    <a:effectLst/>
                  </a:rPr>
                  <a:t>The probability that the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belongs to the class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effectLst/>
                  </a:rPr>
                  <a:t> is defined to be</a:t>
                </a:r>
              </a:p>
              <a:p>
                <a:pPr marL="0" indent="0" fontAlgn="base">
                  <a:buNone/>
                </a:pPr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marL="0" indent="0" algn="ctr" fontAlgn="base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den>
                    </m:f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0" indent="0" algn="ctr" fontAlgn="base">
                  <a:buNone/>
                </a:pPr>
                <a:endParaRPr lang="en-US" dirty="0"/>
              </a:p>
              <a:p>
                <a:pPr marL="0" indent="0" fontAlgn="base">
                  <a:buNone/>
                </a:pPr>
                <a:r>
                  <a:rPr lang="en-US" dirty="0"/>
                  <a:t>A</a:t>
                </a:r>
                <a:r>
                  <a:rPr lang="en-US" dirty="0">
                    <a:effectLst/>
                  </a:rPr>
                  <a:t>bove,</a:t>
                </a:r>
                <a:r>
                  <a:rPr lang="en-US" dirty="0"/>
                  <a:t> we have used the </a:t>
                </a:r>
                <a:r>
                  <a:rPr lang="en-US" b="1" dirty="0" err="1"/>
                  <a:t>softmax</a:t>
                </a:r>
                <a:r>
                  <a:rPr lang="en-US" b="1" dirty="0"/>
                  <a:t> function</a:t>
                </a:r>
                <a:r>
                  <a:rPr lang="en-US" dirty="0"/>
                  <a:t>, which is a generalization of the logistic function. </a:t>
                </a:r>
              </a:p>
              <a:p>
                <a:pPr marL="0" indent="0" fontAlgn="base">
                  <a:buNone/>
                </a:pPr>
                <a:endParaRPr lang="en-US" b="1" dirty="0">
                  <a:effectLst/>
                </a:endParaRPr>
              </a:p>
              <a:p>
                <a:pPr fontAlgn="base"/>
                <a:r>
                  <a:rPr lang="en-US" dirty="0">
                    <a:effectLst/>
                  </a:rPr>
                  <a:t>For predication, we say that the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</a:rPr>
                  <a:t> belongs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</a:rPr>
                  <a:t>, if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</a:rPr>
                  <a:t> belonging to that class is the highest.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4901"/>
              </a:xfrm>
              <a:blipFill>
                <a:blip r:embed="rId2"/>
                <a:stretch>
                  <a:fillRect l="-928" t="-3071" r="-348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8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Bonus: Probabilistic Interpretation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b="1" dirty="0">
                    <a:effectLst/>
                  </a:rPr>
                  <a:t>KL Divergence: </a:t>
                </a:r>
                <a:r>
                  <a:rPr lang="en-US" dirty="0">
                    <a:effectLst/>
                  </a:rPr>
                  <a:t>Given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effectLst/>
                  </a:rPr>
                  <a:t> defined on the same sample space, the KL divergence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effectLst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ffectLst/>
                  </a:rPr>
                  <a:t> is given by </a:t>
                </a:r>
              </a:p>
              <a:p>
                <a:pPr marL="0" indent="0" fontAlgn="base">
                  <a:buNone/>
                </a:pPr>
                <a:endParaRPr lang="en-US" dirty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0" indent="0" fontAlgn="base">
                  <a:buNone/>
                </a:pPr>
                <a:endParaRPr lang="en-US" dirty="0">
                  <a:effectLst/>
                </a:endParaRPr>
              </a:p>
              <a:p>
                <a:pPr fontAlgn="base"/>
                <a:r>
                  <a:rPr lang="en-US" dirty="0"/>
                  <a:t>In binary classification, KL divergence quantifies the difference between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>
                    <a:effectLst/>
                  </a:rPr>
                  <a:t> computed by the logistic model and the actual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ffectLst/>
                  </a:rPr>
                  <a:t> on the dataset.</a:t>
                </a:r>
              </a:p>
              <a:p>
                <a:pPr fontAlgn="base"/>
                <a:endParaRPr lang="en-US" dirty="0">
                  <a:effectLst/>
                </a:endParaRPr>
              </a:p>
              <a:p>
                <a:pPr fontAlgn="base"/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9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Bonus: Probabilistic Interpretation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1612"/>
              </a:xfrm>
            </p:spPr>
            <p:txBody>
              <a:bodyPr>
                <a:normAutofit fontScale="92500"/>
              </a:bodyPr>
              <a:lstStyle/>
              <a:p>
                <a:pPr fontAlgn="base"/>
                <a:r>
                  <a:rPr lang="en-US" dirty="0">
                    <a:effectLst/>
                  </a:rPr>
                  <a:t>For each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, KL divergence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is given by </a:t>
                </a:r>
              </a:p>
              <a:p>
                <a:pPr fontAlgn="base"/>
                <a:endParaRPr lang="en-US" dirty="0">
                  <a:effectLst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effectLst/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effectLst/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effectLst/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>
                  <a:effectLst/>
                </a:endParaRPr>
              </a:p>
              <a:p>
                <a:pPr marL="0" indent="0" fontAlgn="base">
                  <a:buNone/>
                </a:pPr>
                <a:endParaRPr lang="en-US" sz="2000" b="0" dirty="0">
                  <a:effectLst/>
                </a:endParaRPr>
              </a:p>
              <a:p>
                <a:pPr fontAlgn="base"/>
                <a:r>
                  <a:rPr lang="en-US" dirty="0">
                    <a:effectLst/>
                  </a:rPr>
                  <a:t>In binary classification, the goal is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>
                    <a:effectLst/>
                  </a:rPr>
                  <a:t> in logistic model that minimizes sum of KL divergence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in the dat</a:t>
                </a:r>
                <a:r>
                  <a:rPr lang="en-US" dirty="0"/>
                  <a:t>aset, which is given by </a:t>
                </a:r>
              </a:p>
              <a:p>
                <a:pPr fontAlgn="base"/>
                <a:endParaRPr lang="en-US" dirty="0">
                  <a:effectLst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1612"/>
              </a:xfrm>
              <a:blipFill>
                <a:blip r:embed="rId2"/>
                <a:stretch>
                  <a:fillRect l="-928" t="-2058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3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Bonus: Probabilistic Interpretation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1612"/>
              </a:xfrm>
            </p:spPr>
            <p:txBody>
              <a:bodyPr>
                <a:normAutofit fontScale="92500"/>
              </a:bodyPr>
              <a:lstStyle/>
              <a:p>
                <a:pPr fontAlgn="base"/>
                <a:r>
                  <a:rPr lang="en-US" dirty="0">
                    <a:effectLst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effectLst/>
                  </a:rPr>
                  <a:t> </a:t>
                </a:r>
                <a:r>
                  <a:rPr lang="en-US" b="0" dirty="0">
                    <a:effectLst/>
                  </a:rPr>
                  <a:t>and</a:t>
                </a:r>
                <a:r>
                  <a:rPr lang="en-US" sz="2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effectLst/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effectLst/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effectLst/>
                  </a:rPr>
                  <a:t>. </a:t>
                </a:r>
              </a:p>
              <a:p>
                <a:pPr fontAlgn="base"/>
                <a:endParaRPr lang="en-US" sz="2000" dirty="0"/>
              </a:p>
              <a:p>
                <a:pPr fontAlgn="base"/>
                <a:r>
                  <a:rPr lang="en-US" b="0" dirty="0">
                    <a:effectLst/>
                  </a:rPr>
                  <a:t>Removing the terms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>
                    <a:effectLst/>
                  </a:rPr>
                  <a:t>, the objective function becomes </a:t>
                </a:r>
              </a:p>
              <a:p>
                <a:pPr fontAlgn="base"/>
                <a:endParaRPr lang="en-US" b="0" dirty="0">
                  <a:effectLst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effectLst/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effectLst/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ffectLst/>
                </a:endParaRPr>
              </a:p>
              <a:p>
                <a:pPr marL="0" indent="0" fontAlgn="base">
                  <a:buNone/>
                </a:pPr>
                <a:endParaRPr lang="en-US" sz="2000" b="0" dirty="0">
                  <a:effectLst/>
                </a:endParaRPr>
              </a:p>
              <a:p>
                <a:pPr marL="0" indent="0" fontAlgn="base">
                  <a:buNone/>
                </a:pPr>
                <a:r>
                  <a:rPr lang="en-US" dirty="0"/>
                  <a:t>which is exactly the sum of cross-entropy loss between observed empirical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effectLst/>
                  </a:rPr>
                  <a:t> and predicted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b="0" dirty="0">
                    <a:effectLst/>
                  </a:rPr>
                  <a:t> given by logistic regression model.</a:t>
                </a:r>
              </a:p>
              <a:p>
                <a:pPr marL="0" indent="0" fontAlgn="base">
                  <a:buNone/>
                </a:pPr>
                <a:endParaRPr lang="en-US" sz="2000" b="0" dirty="0">
                  <a:effectLst/>
                </a:endParaRPr>
              </a:p>
              <a:p>
                <a:pPr marL="0" indent="0" fontAlgn="base">
                  <a:buNone/>
                </a:pPr>
                <a:endParaRPr lang="en-US" sz="2000" b="0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1612"/>
              </a:xfrm>
              <a:blipFill>
                <a:blip r:embed="rId2"/>
                <a:stretch>
                  <a:fillRect l="-1043"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9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Previous Classification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29E7DB-DFDB-4EFA-ABAD-F65AB3E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Perceptron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Generates a random separating hyperplane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Intended for linearly separable data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Support Vector Machine (SVM)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Finds a separating hyperplane that has maximum margin to the data points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Fails in the presence of nonlinear decision boundaries </a:t>
            </a:r>
          </a:p>
        </p:txBody>
      </p:sp>
    </p:spTree>
    <p:extLst>
      <p:ext uri="{BB962C8B-B14F-4D97-AF65-F5344CB8AC3E}">
        <p14:creationId xmlns:p14="http://schemas.microsoft.com/office/powerpoint/2010/main" val="3630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Logistic Regression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fontAlgn="base"/>
                <a:r>
                  <a:rPr lang="en-US" dirty="0"/>
                  <a:t>Binary logistic regression:</a:t>
                </a:r>
              </a:p>
              <a:p>
                <a:pPr fontAlgn="base"/>
                <a:endParaRPr lang="en-US" dirty="0"/>
              </a:p>
              <a:p>
                <a:pPr lvl="1" fontAlgn="base"/>
                <a:endParaRPr lang="en-US" dirty="0"/>
              </a:p>
              <a:p>
                <a:pPr lvl="1" fontAlgn="base">
                  <a:buFont typeface="Courier New" panose="02070309020205020404" pitchFamily="49" charset="0"/>
                  <a:buChar char="o"/>
                </a:pPr>
                <a:r>
                  <a:rPr lang="en-US" dirty="0"/>
                  <a:t>The categorical response has only two possible outcomes</a:t>
                </a:r>
              </a:p>
              <a:p>
                <a:pPr lvl="1" fontAlgn="base"/>
                <a:endParaRPr lang="en-US" dirty="0"/>
              </a:p>
              <a:p>
                <a:pPr lvl="1" fontAlgn="base">
                  <a:buFont typeface="Courier New" panose="02070309020205020404" pitchFamily="49" charset="0"/>
                  <a:buChar char="o"/>
                </a:pPr>
                <a:r>
                  <a:rPr lang="en-US" dirty="0"/>
                  <a:t>This model predicts the conditional probability that the binary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given the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 fontAlgn="base">
                  <a:buFont typeface="Courier New" panose="02070309020205020404" pitchFamily="49" charset="0"/>
                  <a:buChar char="o"/>
                </a:pPr>
                <a:endParaRPr lang="en-US" b="0" dirty="0">
                  <a:effectLst/>
                </a:endParaRP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457200" lvl="1" indent="0" fontAlgn="base">
                  <a:buNone/>
                </a:pPr>
                <a:endParaRPr lang="en-US" b="0" dirty="0">
                  <a:effectLst/>
                </a:endParaRPr>
              </a:p>
              <a:p>
                <a:pPr lvl="1" fontAlgn="base">
                  <a:buFont typeface="Courier New" panose="02070309020205020404" pitchFamily="49" charset="0"/>
                  <a:buChar char="o"/>
                </a:pPr>
                <a:r>
                  <a:rPr lang="en-US" b="0" dirty="0">
                    <a:effectLst/>
                  </a:rPr>
                  <a:t>The goal is to learn the weight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Logistic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fontAlgn="base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sigmoid function:</a:t>
                </a:r>
              </a:p>
              <a:p>
                <a:pPr fontAlgn="base"/>
                <a:endParaRPr lang="en-US" dirty="0"/>
              </a:p>
              <a:p>
                <a:pPr marL="0" indent="0" algn="ctr" fontAlgn="base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 fontAlgn="base">
                  <a:buNone/>
                </a:pPr>
                <a:endParaRPr lang="en-US" dirty="0"/>
              </a:p>
              <a:p>
                <a:pPr fontAlgn="base"/>
                <a:r>
                  <a:rPr lang="en-US" dirty="0"/>
                  <a:t>Some of the properties of sigmoid:</a:t>
                </a:r>
              </a:p>
              <a:p>
                <a:pPr fontAlgn="base"/>
                <a:endParaRPr lang="en-US" dirty="0"/>
              </a:p>
              <a:p>
                <a:pPr lvl="1" fontAlgn="base"/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b="0" dirty="0">
                  <a:effectLst/>
                  <a:latin typeface="Cambria Math" panose="02040503050406030204" pitchFamily="18" charset="0"/>
                </a:endParaRPr>
              </a:p>
              <a:p>
                <a:pPr lvl="1" fontAlgn="base"/>
                <a:r>
                  <a:rPr lang="en-US" b="0" dirty="0">
                    <a:effectLst/>
                  </a:rPr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>
                  <a:effectLst/>
                </a:endParaRPr>
              </a:p>
              <a:p>
                <a:pPr lvl="1" fontAlgn="base"/>
                <a:r>
                  <a:rPr lang="en-US" b="0" dirty="0">
                    <a:effectLst/>
                  </a:rPr>
                  <a:t>Reflection and symmetry: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ffectLst/>
                </a:endParaRPr>
              </a:p>
              <a:p>
                <a:pPr lvl="1" fontAlgn="base"/>
                <a:r>
                  <a:rPr lang="en-US" dirty="0"/>
                  <a:t>Derivative: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 fontAlgn="base"/>
                <a:endParaRPr lang="en-US" b="0" dirty="0">
                  <a:effectLst/>
                </a:endParaRPr>
              </a:p>
              <a:p>
                <a:pPr fontAlgn="base"/>
                <a:endParaRPr lang="en-US" dirty="0"/>
              </a:p>
              <a:p>
                <a:pPr marL="0" indent="0" fontAlgn="base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F5C73319-D383-4E37-9A82-BF4CD4E75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367900"/>
              </p:ext>
            </p:extLst>
          </p:nvPr>
        </p:nvGraphicFramePr>
        <p:xfrm>
          <a:off x="7479587" y="3029783"/>
          <a:ext cx="4159891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20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base"/>
                <a:r>
                  <a:rPr lang="en-US" b="0" dirty="0">
                    <a:effectLst/>
                  </a:rPr>
                  <a:t>Assuming the learned weight vector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0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ffectLst/>
                  </a:rPr>
                  <a:t> for a given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>
                    <a:effectLst/>
                  </a:rPr>
                  <a:t>:</a:t>
                </a:r>
              </a:p>
              <a:p>
                <a:pPr lvl="1" fontAlgn="base"/>
                <a:endParaRPr lang="en-US" dirty="0"/>
              </a:p>
              <a:p>
                <a:pPr lvl="1" fontAlgn="base"/>
                <a:r>
                  <a:rPr lang="en-US" dirty="0"/>
                  <a:t>The model predicts it belongs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>
                    <a:effectLst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effectLst/>
                  </a:rPr>
                  <a:t>.</a:t>
                </a:r>
              </a:p>
              <a:p>
                <a:pPr lvl="1" fontAlgn="base"/>
                <a:endParaRPr lang="en-US" b="0" dirty="0">
                  <a:effectLst/>
                </a:endParaRPr>
              </a:p>
              <a:p>
                <a:pPr lvl="1" fontAlgn="base"/>
                <a:r>
                  <a:rPr lang="en-US" dirty="0"/>
                  <a:t>The model predicts it belongs to class 0 if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effectLst/>
                  </a:rPr>
                  <a:t>.</a:t>
                </a:r>
              </a:p>
              <a:p>
                <a:pPr fontAlgn="base"/>
                <a:endParaRPr lang="en-US" dirty="0"/>
              </a:p>
              <a:p>
                <a:pPr fontAlgn="base"/>
                <a:r>
                  <a:rPr lang="en-US" b="0" dirty="0">
                    <a:effectLst/>
                  </a:rPr>
                  <a:t>Above, we are setting the threshold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effectLst/>
                  </a:rPr>
                  <a:t>. This could be considered as a hyperparameter to be tuned.  </a:t>
                </a:r>
              </a:p>
              <a:p>
                <a:pPr marL="0" indent="0" fontAlgn="base">
                  <a:buNone/>
                </a:pPr>
                <a:endParaRPr lang="en-US" dirty="0"/>
              </a:p>
              <a:p>
                <a:pPr marL="0" indent="0" fontAlgn="base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870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97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29E7DB-DFDB-4EFA-ABAD-F65AB3E25673}"/>
              </a:ext>
            </a:extLst>
          </p:cNvPr>
          <p:cNvSpPr txBox="1">
            <a:spLocks/>
          </p:cNvSpPr>
          <p:nvPr/>
        </p:nvSpPr>
        <p:spPr>
          <a:xfrm>
            <a:off x="838200" y="5092505"/>
            <a:ext cx="10515600" cy="129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smtClean="0"/>
              <a:t>Here’s an example of a logistic regression model fit to a binary class dataset. You can see the sigmoid shape trying to fit to the blue data points.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64069"/>
            <a:ext cx="8001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29E7DB-DFDB-4EFA-ABAD-F65AB3E25673}"/>
              </a:ext>
            </a:extLst>
          </p:cNvPr>
          <p:cNvSpPr txBox="1">
            <a:spLocks/>
          </p:cNvSpPr>
          <p:nvPr/>
        </p:nvSpPr>
        <p:spPr>
          <a:xfrm>
            <a:off x="838200" y="5092505"/>
            <a:ext cx="10515600" cy="129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smtClean="0"/>
              <a:t>The horizontal blue line at y = 0.5 is the probability threshold, and it intersects with x at around x = 15. So any point left of x = 15 would be classified as 1, while the rest would be classified as 0.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479474"/>
            <a:ext cx="801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4901"/>
              </a:xfrm>
            </p:spPr>
            <p:txBody>
              <a:bodyPr>
                <a:normAutofit fontScale="77500" lnSpcReduction="20000"/>
              </a:bodyPr>
              <a:lstStyle/>
              <a:p>
                <a:pPr fontAlgn="base"/>
                <a:r>
                  <a:rPr lang="en-US" dirty="0"/>
                  <a:t>For logistic regression, we use </a:t>
                </a:r>
                <a:r>
                  <a:rPr lang="en-US" b="1" dirty="0"/>
                  <a:t>cross entropy </a:t>
                </a:r>
                <a:r>
                  <a:rPr lang="en-US" dirty="0"/>
                  <a:t>loss. Given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>
                    <a:effectLst/>
                  </a:rPr>
                  <a:t>cross entropy loss is defined as </a:t>
                </a:r>
              </a:p>
              <a:p>
                <a:pPr fontAlgn="base"/>
                <a:endParaRPr lang="en-US" dirty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0" indent="0" fontAlgn="base">
                  <a:buNone/>
                </a:pPr>
                <a:endParaRPr lang="en-US" dirty="0"/>
              </a:p>
              <a:p>
                <a:pPr fontAlgn="base"/>
                <a:r>
                  <a:rPr lang="en-US" b="0" dirty="0">
                    <a:effectLst/>
                  </a:rPr>
                  <a:t>It is derived by taking the logarithm of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="0" dirty="0">
                    <a:effectLst/>
                  </a:rPr>
                  <a:t>, which we want to be maximized. </a:t>
                </a:r>
                <a:r>
                  <a:rPr lang="en-US" dirty="0"/>
                  <a:t>Because of this, the loss function above is also called the </a:t>
                </a:r>
                <a:r>
                  <a:rPr lang="en-US" b="1" dirty="0"/>
                  <a:t>negative log-likelihood function</a:t>
                </a:r>
                <a:r>
                  <a:rPr lang="en-US" dirty="0"/>
                  <a:t>.</a:t>
                </a:r>
              </a:p>
              <a:p>
                <a:pPr fontAlgn="base"/>
                <a:endParaRPr lang="en-US" b="1" dirty="0">
                  <a:effectLst/>
                </a:endParaRPr>
              </a:p>
              <a:p>
                <a:pPr fontAlgn="base"/>
                <a:r>
                  <a:rPr lang="en-US" dirty="0"/>
                  <a:t>Note that 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effectLst/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4901"/>
              </a:xfrm>
              <a:blipFill>
                <a:blip r:embed="rId2"/>
                <a:stretch>
                  <a:fillRect l="-696" t="-267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3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Training a Logistic Regression Model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70000" lnSpcReduction="20000"/>
              </a:bodyPr>
              <a:lstStyle/>
              <a:p>
                <a:pPr fontAlgn="base"/>
                <a:r>
                  <a:rPr lang="en-US" dirty="0"/>
                  <a:t>In order to minimize the cross-entropy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we use some variants of the Gradient Descent algorithm:</a:t>
                </a:r>
              </a:p>
              <a:p>
                <a:pPr fontAlgn="base"/>
                <a:endParaRPr lang="en-US" dirty="0"/>
              </a:p>
              <a:p>
                <a:pPr lvl="1" fontAlgn="base"/>
                <a:r>
                  <a:rPr lang="en-US" b="1" dirty="0"/>
                  <a:t>Batch Gradient Descent: </a:t>
                </a:r>
                <a:r>
                  <a:rPr lang="en-US" dirty="0"/>
                  <a:t>We use the gradient computed over all the training data points.</a:t>
                </a:r>
              </a:p>
              <a:p>
                <a:pPr lvl="1" fontAlgn="base"/>
                <a:endParaRPr lang="en-US" dirty="0"/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marL="457200" lvl="1" indent="0" fontAlgn="base">
                  <a:buNone/>
                </a:pPr>
                <a:r>
                  <a:rPr lang="en-US" dirty="0"/>
                  <a:t>Batch Gradient Descent is computationally expensive at each iteration.</a:t>
                </a:r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lvl="1" fontAlgn="base"/>
                <a:r>
                  <a:rPr lang="en-US" b="1" dirty="0"/>
                  <a:t>Stochastic Gradient Descent: </a:t>
                </a:r>
                <a:r>
                  <a:rPr lang="en-US" dirty="0"/>
                  <a:t>We use the gradient of the loss due to one single random training data point.</a:t>
                </a:r>
              </a:p>
              <a:p>
                <a:pPr lvl="1" fontAlgn="base"/>
                <a:endParaRPr lang="en-US" b="1" dirty="0"/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 fontAlgn="base">
                  <a:buNone/>
                </a:pPr>
                <a:endParaRPr lang="en-US" b="0" dirty="0"/>
              </a:p>
              <a:p>
                <a:pPr marL="457200" lvl="1" indent="0" fontAlgn="base">
                  <a:buNone/>
                </a:pPr>
                <a:r>
                  <a:rPr lang="en-US" dirty="0"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effectLst/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>
                    <a:effectLst/>
                  </a:rPr>
                  <a:t>.</a:t>
                </a:r>
              </a:p>
              <a:p>
                <a:pPr marL="457200" lvl="1" indent="0" fontAlgn="base">
                  <a:buNone/>
                </a:pPr>
                <a:endParaRPr lang="en-US" dirty="0"/>
              </a:p>
              <a:p>
                <a:pPr marL="457200" lvl="1" indent="0" fontAlgn="base">
                  <a:buNone/>
                </a:pPr>
                <a:r>
                  <a:rPr lang="en-US" dirty="0">
                    <a:effectLst/>
                  </a:rPr>
                  <a:t>Stochastic Gradient Descent may take more iterations to converge compared to the Batch Gradient Descent.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522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0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1712</Words>
  <Application>Microsoft Macintosh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Georgia</vt:lpstr>
      <vt:lpstr>Office Theme</vt:lpstr>
      <vt:lpstr>Pitfalls of Linear Regression Model in Classification </vt:lpstr>
      <vt:lpstr>Previous Classification Models</vt:lpstr>
      <vt:lpstr>Logistic Regression Theory</vt:lpstr>
      <vt:lpstr>Logistic Activation Function</vt:lpstr>
      <vt:lpstr>Decision Rule</vt:lpstr>
      <vt:lpstr>PowerPoint Presentation</vt:lpstr>
      <vt:lpstr>PowerPoint Presentation</vt:lpstr>
      <vt:lpstr>Loss Function</vt:lpstr>
      <vt:lpstr>Training a Logistic Regression Model (1)</vt:lpstr>
      <vt:lpstr>Training a Logistic Regression Model (2)</vt:lpstr>
      <vt:lpstr>Evaluation Metrics of Classification Models (1)</vt:lpstr>
      <vt:lpstr>Evaluation Metrics of Classification Models (2)</vt:lpstr>
      <vt:lpstr>Evaluation Metrics of Classification Models (3)</vt:lpstr>
      <vt:lpstr>PowerPoint Presentation</vt:lpstr>
      <vt:lpstr>From Binary to Multiclass Classification</vt:lpstr>
      <vt:lpstr>Bonus: Probabilistic Interpretation (1)</vt:lpstr>
      <vt:lpstr>Bonus: Probabilistic Interpretation (2)</vt:lpstr>
      <vt:lpstr>Bonus: Probabilistic Interpretation (3)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Pitfalls of Linear Regression Model in Classification </dc:title>
  <dc:creator>asus</dc:creator>
  <cp:lastModifiedBy>Henry Jin</cp:lastModifiedBy>
  <cp:revision>36</cp:revision>
  <dcterms:created xsi:type="dcterms:W3CDTF">2020-11-20T02:10:22Z</dcterms:created>
  <dcterms:modified xsi:type="dcterms:W3CDTF">2020-11-27T16:29:40Z</dcterms:modified>
</cp:coreProperties>
</file>