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9" r:id="rId5"/>
    <p:sldId id="258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90"/>
  </p:normalViewPr>
  <p:slideViewPr>
    <p:cSldViewPr snapToGrid="0">
      <p:cViewPr varScale="1">
        <p:scale>
          <a:sx n="64" d="100"/>
          <a:sy n="64" d="100"/>
        </p:scale>
        <p:origin x="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9BF44-1BA4-C246-9F34-DA2CFF128AB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9E8C8-2A82-BD49-905F-2A1AD3AF5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2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0440-A7E1-400F-A408-AF7E6A834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F7712-809A-4607-A63F-53B2724BF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B1E2-F0B6-4F3E-93AD-25E5B9E5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60E7-94D8-4367-8436-844DC9D4228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6DFF5-36B7-4722-93F5-CBE3DBB5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BEB5A-25DD-4B8B-A112-8B3125D0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7BD-AF24-4454-915E-07E48299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7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05D8-3446-4EF4-9536-A34FFECE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E7967-9CB2-4AC9-B09C-75E2E4D7E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3067-9A67-4FF5-8247-437AB603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60E7-94D8-4367-8436-844DC9D4228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59EC-F661-4B44-A199-44B72F9D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8A8F2-F0D4-4CBC-AA1F-AA53B87B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7BD-AF24-4454-915E-07E48299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1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3974F-6966-4C0E-8993-A6435C485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D3CF7-07EE-4020-AF05-051689D8F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6AC99-BCCA-4897-ADF0-9059AEE8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60E7-94D8-4367-8436-844DC9D4228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7FF66-DA76-48C1-A46C-9E96974A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6EE52-1C48-43E7-A6CF-6E69241B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7BD-AF24-4454-915E-07E48299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3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4EB6-892F-49C4-95C5-4CC2661B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22757-B409-4F48-9FC8-100E67EFB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41B8E-6FC8-4322-A798-FB547D2E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60E7-94D8-4367-8436-844DC9D4228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0A0B6-F70B-4A52-A3C7-129A1B28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CAFBC-580E-44E7-B87B-0EA73F01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7BD-AF24-4454-915E-07E48299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DECF-7552-412E-A751-678491D5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31C6F-6222-4380-B57E-9A7168954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DA84A-7BAA-4872-8E18-B74F1EF9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60E7-94D8-4367-8436-844DC9D4228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01434-E1C4-4CFE-8EC0-29493AB5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2F8C5-0803-4195-9177-98FAC7E9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7BD-AF24-4454-915E-07E48299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6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1277-1DBD-4BB5-BDC5-3660DCBE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4BB35-8B46-456D-B189-7ABEC1BC3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E4811-F66D-49E5-A643-F8FF8524A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5F5BD-DCDD-4E58-A25C-ED57D661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60E7-94D8-4367-8436-844DC9D4228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1930A-36FD-4716-ADEA-09822EDF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B8B51-0DE2-403D-82B8-9EBB380B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7BD-AF24-4454-915E-07E48299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2D8B-A6E9-4EFB-BEEE-692D6B8E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CE0D3-61DA-4AEC-9101-2EC6F84B7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D1C-7C89-476A-BDA9-B38A57FF8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EF61D-1007-49C9-8985-A5AA73D66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5B389-97D3-4FD3-AD68-096C7B22A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7C013-FE58-4B90-88A2-D0AC5141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60E7-94D8-4367-8436-844DC9D4228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03AA0-4E7B-4A1C-9052-201F4996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EE86F-D8B3-4F25-B7C8-7BA79CED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7BD-AF24-4454-915E-07E48299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0414-4EEF-40D9-A123-D26F81AF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37641-225C-4388-8B4E-AB743788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60E7-94D8-4367-8436-844DC9D4228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9EE03-56CE-4507-AABA-699F9020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1828F-4C0F-4BE4-A76F-366D09C3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7BD-AF24-4454-915E-07E48299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9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9BDA2-5614-462C-9F23-D59D4424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60E7-94D8-4367-8436-844DC9D4228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2CA8C-C9B8-4893-B4C4-6FA07E44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3216D-4441-46F4-A654-DA7CD1C8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7BD-AF24-4454-915E-07E48299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7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5DDD-7F58-4EC0-84F6-2F3B90B5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25BAE-CAF6-4D01-B54A-AF60605D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50E19-1F5D-4BF3-97F3-B8B54E43A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39665-2C78-4C22-93BF-5465A7A1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60E7-94D8-4367-8436-844DC9D4228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0D863-907C-4683-88C0-322FDC06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13A00-5C63-4FCB-BF26-EA1CA301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7BD-AF24-4454-915E-07E48299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9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B79E-0184-42DF-8731-89F26A96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BE451-A341-488E-9D5B-D220B3D7F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367B0-E498-4A1A-8EF8-FC514EE00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37D2A-F4A9-47F4-AA07-E55B0E7C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60E7-94D8-4367-8436-844DC9D4228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A854D-20F3-4027-9B5B-DC761B6A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3A6EA-9D6B-4A51-A66B-A7D95C48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7BD-AF24-4454-915E-07E48299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6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DDF5D-7007-48A5-848E-04F9C9FA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150C6-A5B6-4CD3-9689-E4A843A2B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AE70-0666-4C69-92AB-B76F19DEF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C60E7-94D8-4367-8436-844DC9D4228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DEF2-84FF-48B8-BB53-157C0BD03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3A9F6-CF1A-45F4-AD12-903DCC890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617BD-AF24-4454-915E-07E48299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C60662-7CEA-4DC8-BC49-4345DE29D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89"/>
          <a:stretch/>
        </p:blipFill>
        <p:spPr>
          <a:xfrm>
            <a:off x="6492323" y="2444542"/>
            <a:ext cx="5550590" cy="4200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9BD9777-31ED-4B37-90FF-D8C04490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Review: Neural Network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29E7DB-DFDB-4EFA-ABAD-F65AB3E2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782" y="1825625"/>
            <a:ext cx="10515600" cy="4667250"/>
          </a:xfrm>
        </p:spPr>
        <p:txBody>
          <a:bodyPr/>
          <a:lstStyle/>
          <a:p>
            <a:pPr algn="just"/>
            <a:r>
              <a:rPr lang="en-US" dirty="0"/>
              <a:t>A neural network consists of several layers:</a:t>
            </a:r>
          </a:p>
          <a:p>
            <a:pPr marL="457200" lvl="1" indent="0" algn="just">
              <a:buNone/>
            </a:pPr>
            <a:endParaRPr lang="en-US" b="1" dirty="0"/>
          </a:p>
          <a:p>
            <a:pPr marL="457200" lvl="1" indent="0" algn="just">
              <a:buNone/>
            </a:pPr>
            <a:endParaRPr lang="en-US" b="1" dirty="0"/>
          </a:p>
          <a:p>
            <a:pPr lvl="1" algn="just"/>
            <a:r>
              <a:rPr lang="en-US" dirty="0"/>
              <a:t>Input Layer: (Raw) features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Hidden Layer(s): Each layer contains several artificial neurons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Output Layer: Our prediction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6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BD9777-31ED-4B37-90FF-D8C04490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Review: Artificial Neuron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29E7DB-DFDB-4EFA-ABAD-F65AB3E25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pPr algn="just"/>
                <a:r>
                  <a:rPr lang="en-US" dirty="0"/>
                  <a:t>An artificial neuron in the network takes a linear combination of the outputs of neurons in the previous layer to which it applies an activation function. 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b="1" dirty="0"/>
                  <a:t>Computational Graph:</a:t>
                </a:r>
              </a:p>
              <a:p>
                <a:pPr lvl="1" algn="just"/>
                <a:endParaRPr lang="en-US" b="1" dirty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 algn="just"/>
                <a:endParaRPr lang="en-US" dirty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29E7DB-DFDB-4EFA-ABAD-F65AB3E25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134A1EFE-3D17-4D63-A774-C36FB9E54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543" y="3591114"/>
            <a:ext cx="47339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BD9777-31ED-4B37-90FF-D8C04490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Review: Notations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29E7DB-DFDB-4EFA-ABAD-F65AB3E25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62500" lnSpcReduction="20000"/>
              </a:bodyPr>
              <a:lstStyle/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/>
                  <a:t> is the connection weight between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neuron in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and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neuron in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/>
                <a:endParaRPr lang="en-US" dirty="0"/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/>
                  <a:t> is the vector of weights connecting to the neuron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of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/>
                <a:endParaRPr lang="en-US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 is a matrix of weights connecting to neurons at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whose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row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algn="just"/>
                <a:endParaRPr lang="en-US" dirty="0"/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/>
                  <a:t> is the bias for neuron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in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 is the vector containing all biases of neurons in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/>
                <a:endParaRPr lang="en-US" dirty="0"/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/>
                  <a:t> is the output of neuron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before applying the activation function</a:t>
                </a:r>
              </a:p>
              <a:p>
                <a:pPr algn="just"/>
                <a:endParaRPr lang="en-US" dirty="0"/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/>
                  <a:t> is the output of neuron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layer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after applying the activation function</a:t>
                </a:r>
              </a:p>
              <a:p>
                <a:pPr algn="just"/>
                <a:endParaRPr lang="en-US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 are the vectors containing outputs of neurons in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before and after activation, respectively. 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29E7DB-DFDB-4EFA-ABAD-F65AB3E25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406" t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91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BD9777-31ED-4B37-90FF-D8C04490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Review: Forward Pass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29E7DB-DFDB-4EFA-ABAD-F65AB3E25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Forward pass is a procedure to compute the output of a neural network given the weights, biases, and the inputs.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The equation below gives us a fast matrix-based algorithm for the forward pass: </a:t>
                </a: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29E7DB-DFDB-4EFA-ABAD-F65AB3E25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72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BD9777-31ED-4B37-90FF-D8C04490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Review: Chain Rule and Hadamard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29E7DB-DFDB-4EFA-ABAD-F65AB3E25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70000" lnSpcReduction="20000"/>
              </a:bodyPr>
              <a:lstStyle/>
              <a:p>
                <a:pPr algn="just"/>
                <a:r>
                  <a:rPr lang="en-US" dirty="0"/>
                  <a:t>For two differentiable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algn="just"/>
                <a:endParaRPr lang="en-US" dirty="0"/>
              </a:p>
              <a:p>
                <a:pPr marL="91440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914400" lvl="2" indent="0" algn="just">
                  <a:buNone/>
                </a:pPr>
                <a:endParaRPr lang="en-US" dirty="0"/>
              </a:p>
              <a:p>
                <a:pPr algn="just"/>
                <a:r>
                  <a:rPr lang="en-US" dirty="0"/>
                  <a:t>Chain rule in Leibniz’s notation:</a:t>
                </a:r>
              </a:p>
              <a:p>
                <a:pPr algn="just"/>
                <a:endParaRPr lang="en-US" dirty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.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 algn="just">
                  <a:buNone/>
                </a:pPr>
                <a:endParaRPr lang="en-US" dirty="0"/>
              </a:p>
              <a:p>
                <a:pPr algn="just"/>
                <a:r>
                  <a:rPr lang="en-US" dirty="0"/>
                  <a:t>Chain rule in the multivariable case: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r>
                  <a:rPr lang="en-US" dirty="0"/>
                  <a:t>Hadamard product is the elementwise multiplication of two matrices with the same size, which is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29E7DB-DFDB-4EFA-ABAD-F65AB3E25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522" t="-2350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88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BD9777-31ED-4B37-90FF-D8C04490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Backpropagation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29E7DB-DFDB-4EFA-ABAD-F65AB3E2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Backpropagation is a cheap way to exactly compute the gradient of the error function.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algorithm relies on four fundamental equations to find the gradient of the error function with respect to weights and biases.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Before each step of backpropagation, we need to have a forward pass in order to update the outputs of neurons.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2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BD9777-31ED-4B37-90FF-D8C04490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Implementing Backpropagation: Equation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29E7DB-DFDB-4EFA-ABAD-F65AB3E25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 be the vector containing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We start from the output layer and first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r>
                  <a:rPr lang="en-US" dirty="0"/>
                  <a:t>This equation could be written in a matrix-based form as follows:</a:t>
                </a: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29E7DB-DFDB-4EFA-ABAD-F65AB3E25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28" t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64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BD9777-31ED-4B37-90FF-D8C04490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Implementing Backpropagation: Equation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29E7DB-DFDB-4EFA-ABAD-F65AB3E25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The next step is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r>
                  <a:rPr lang="en-US" dirty="0"/>
                  <a:t>This equation could also be written in a matrix-based form as follows:</a:t>
                </a: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29E7DB-DFDB-4EFA-ABAD-F65AB3E25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195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30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BD9777-31ED-4B37-90FF-D8C04490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Implementing Backpropagation: Equations 3 and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29E7DB-DFDB-4EFA-ABAD-F65AB3E25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Provided that we have computed all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, we can easily compute the partial derivatives of the error function with respect to the weights and biases using the following equations:</a:t>
                </a: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29E7DB-DFDB-4EFA-ABAD-F65AB3E25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1958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5817</TotalTime>
  <Words>535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Georgia</vt:lpstr>
      <vt:lpstr>Office Theme</vt:lpstr>
      <vt:lpstr>Review: Neural Network Model</vt:lpstr>
      <vt:lpstr>Review: Artificial Neuron</vt:lpstr>
      <vt:lpstr>Review: Notations</vt:lpstr>
      <vt:lpstr>Review: Forward Pass</vt:lpstr>
      <vt:lpstr>Review: Chain Rule and Hadamard Product</vt:lpstr>
      <vt:lpstr>Backpropagation</vt:lpstr>
      <vt:lpstr>Implementing Backpropagation: Equation 1</vt:lpstr>
      <vt:lpstr>Implementing Backpropagation: Equation 2</vt:lpstr>
      <vt:lpstr>Implementing Backpropagation: Equations 3 and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Pitfalls of Linear Regression Model in Classification </dc:title>
  <dc:creator>asus</dc:creator>
  <cp:lastModifiedBy>asus</cp:lastModifiedBy>
  <cp:revision>56</cp:revision>
  <dcterms:created xsi:type="dcterms:W3CDTF">2020-11-20T02:10:22Z</dcterms:created>
  <dcterms:modified xsi:type="dcterms:W3CDTF">2020-12-02T05:30:28Z</dcterms:modified>
</cp:coreProperties>
</file>