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9" r:id="rId5"/>
    <p:sldId id="258"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9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9BF44-1BA4-C246-9F34-DA2CFF128ABD}"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9E8C8-2A82-BD49-905F-2A1AD3AF55E5}" type="slidenum">
              <a:rPr lang="en-US" smtClean="0"/>
              <a:t>‹#›</a:t>
            </a:fld>
            <a:endParaRPr lang="en-US"/>
          </a:p>
        </p:txBody>
      </p:sp>
    </p:spTree>
    <p:extLst>
      <p:ext uri="{BB962C8B-B14F-4D97-AF65-F5344CB8AC3E}">
        <p14:creationId xmlns:p14="http://schemas.microsoft.com/office/powerpoint/2010/main" val="639229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0440-A7E1-400F-A408-AF7E6A834D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5F7712-809A-4607-A63F-53B2724BF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67B1E2-F0B6-4F3E-93AD-25E5B9E5D86B}"/>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5" name="Footer Placeholder 4">
            <a:extLst>
              <a:ext uri="{FF2B5EF4-FFF2-40B4-BE49-F238E27FC236}">
                <a16:creationId xmlns:a16="http://schemas.microsoft.com/office/drawing/2014/main" id="{BC56DFF5-36B7-4722-93F5-CBE3DBB56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EB5A-25DD-4B8B-A112-8B3125D03337}"/>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194707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05D8-3446-4EF4-9536-A34FFECE82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E7967-9CB2-4AC9-B09C-75E2E4D7E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73067-9A67-4FF5-8247-437AB603E651}"/>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5" name="Footer Placeholder 4">
            <a:extLst>
              <a:ext uri="{FF2B5EF4-FFF2-40B4-BE49-F238E27FC236}">
                <a16:creationId xmlns:a16="http://schemas.microsoft.com/office/drawing/2014/main" id="{E8A159EC-F661-4B44-A199-44B72F9D5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8A8F2-F0D4-4CBC-AA1F-AA53B87B1021}"/>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69421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13974F-6966-4C0E-8993-A6435C485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D3CF7-07EE-4020-AF05-051689D8F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6AC99-BCCA-4897-ADF0-9059AEE83D68}"/>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5" name="Footer Placeholder 4">
            <a:extLst>
              <a:ext uri="{FF2B5EF4-FFF2-40B4-BE49-F238E27FC236}">
                <a16:creationId xmlns:a16="http://schemas.microsoft.com/office/drawing/2014/main" id="{7F97FF66-DA76-48C1-A46C-9E96974AB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6EE52-1C48-43E7-A6CF-6E69241B179D}"/>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231423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4EB6-892F-49C4-95C5-4CC2661B8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22757-B409-4F48-9FC8-100E67EFB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41B8E-6FC8-4322-A798-FB547D2E3D74}"/>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5" name="Footer Placeholder 4">
            <a:extLst>
              <a:ext uri="{FF2B5EF4-FFF2-40B4-BE49-F238E27FC236}">
                <a16:creationId xmlns:a16="http://schemas.microsoft.com/office/drawing/2014/main" id="{7F30A0B6-F70B-4A52-A3C7-129A1B28C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CAFBC-580E-44E7-B87B-0EA73F012B5C}"/>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23269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DECF-7552-412E-A751-678491D57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131C6F-6222-4380-B57E-9A7168954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DA84A-7BAA-4872-8E18-B74F1EF9AD6E}"/>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5" name="Footer Placeholder 4">
            <a:extLst>
              <a:ext uri="{FF2B5EF4-FFF2-40B4-BE49-F238E27FC236}">
                <a16:creationId xmlns:a16="http://schemas.microsoft.com/office/drawing/2014/main" id="{3F401434-E1C4-4CFE-8EC0-29493AB5C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2F8C5-0803-4195-9177-98FAC7E93461}"/>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56226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1277-1DBD-4BB5-BDC5-3660DCBE46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BB35-8B46-456D-B189-7ABEC1BC3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4E4811-F66D-49E5-A643-F8FF8524A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D5F5BD-DCDD-4E58-A25C-ED57D6616965}"/>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6" name="Footer Placeholder 5">
            <a:extLst>
              <a:ext uri="{FF2B5EF4-FFF2-40B4-BE49-F238E27FC236}">
                <a16:creationId xmlns:a16="http://schemas.microsoft.com/office/drawing/2014/main" id="{95D1930A-36FD-4716-ADEA-09822EDF3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B8B51-0DE2-403D-82B8-9EBB380B7619}"/>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42134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2D8B-A6E9-4EFB-BEEE-692D6B8E3C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1CE0D3-61DA-4AEC-9101-2EC6F84B7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5ED1C-7C89-476A-BDA9-B38A57FF8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AEF61D-1007-49C9-8985-A5AA73D66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5B389-97D3-4FD3-AD68-096C7B22A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97C013-FE58-4B90-88A2-D0AC5141C68F}"/>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8" name="Footer Placeholder 7">
            <a:extLst>
              <a:ext uri="{FF2B5EF4-FFF2-40B4-BE49-F238E27FC236}">
                <a16:creationId xmlns:a16="http://schemas.microsoft.com/office/drawing/2014/main" id="{FF703AA0-4E7B-4A1C-9052-201F4996E0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9EE86F-D8B3-4F25-B7C8-7BA79CED09E3}"/>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8822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0414-4EEF-40D9-A123-D26F81AFF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C37641-225C-4388-8B4E-AB743788C1B2}"/>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4" name="Footer Placeholder 3">
            <a:extLst>
              <a:ext uri="{FF2B5EF4-FFF2-40B4-BE49-F238E27FC236}">
                <a16:creationId xmlns:a16="http://schemas.microsoft.com/office/drawing/2014/main" id="{1D39EE03-56CE-4507-AABA-699F902033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D1828F-4C0F-4BE4-A76F-366D09C31B18}"/>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58059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9BDA2-5614-462C-9F23-D59D4424BF0F}"/>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3" name="Footer Placeholder 2">
            <a:extLst>
              <a:ext uri="{FF2B5EF4-FFF2-40B4-BE49-F238E27FC236}">
                <a16:creationId xmlns:a16="http://schemas.microsoft.com/office/drawing/2014/main" id="{DE02CA8C-C9B8-4893-B4C4-6FA07E44DB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53216D-4441-46F4-A654-DA7CD1C8BBE6}"/>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115747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5DDD-7F58-4EC0-84F6-2F3B90B58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F25BAE-CAF6-4D01-B54A-AF60605D2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950E19-1F5D-4BF3-97F3-B8B54E43A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39665-2C78-4C22-93BF-5465A7A1E6A1}"/>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6" name="Footer Placeholder 5">
            <a:extLst>
              <a:ext uri="{FF2B5EF4-FFF2-40B4-BE49-F238E27FC236}">
                <a16:creationId xmlns:a16="http://schemas.microsoft.com/office/drawing/2014/main" id="{2500D863-907C-4683-88C0-322FDC06A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13A00-5C63-4FCB-BF26-EA1CA30195D9}"/>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263249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B79E-0184-42DF-8731-89F26A96B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5BE451-A341-488E-9D5B-D220B3D7F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C367B0-E498-4A1A-8EF8-FC514EE00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37D2A-F4A9-47F4-AA07-E55B0E7C6EF8}"/>
              </a:ext>
            </a:extLst>
          </p:cNvPr>
          <p:cNvSpPr>
            <a:spLocks noGrp="1"/>
          </p:cNvSpPr>
          <p:nvPr>
            <p:ph type="dt" sz="half" idx="10"/>
          </p:nvPr>
        </p:nvSpPr>
        <p:spPr/>
        <p:txBody>
          <a:bodyPr/>
          <a:lstStyle/>
          <a:p>
            <a:fld id="{DA1C60E7-94D8-4367-8436-844DC9D42282}" type="datetimeFigureOut">
              <a:rPr lang="en-US" smtClean="0"/>
              <a:t>12/10/2020</a:t>
            </a:fld>
            <a:endParaRPr lang="en-US"/>
          </a:p>
        </p:txBody>
      </p:sp>
      <p:sp>
        <p:nvSpPr>
          <p:cNvPr id="6" name="Footer Placeholder 5">
            <a:extLst>
              <a:ext uri="{FF2B5EF4-FFF2-40B4-BE49-F238E27FC236}">
                <a16:creationId xmlns:a16="http://schemas.microsoft.com/office/drawing/2014/main" id="{4FCA854D-20F3-4027-9B5B-DC761B6A6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3A6EA-9D6B-4A51-A66B-A7D95C486F71}"/>
              </a:ext>
            </a:extLst>
          </p:cNvPr>
          <p:cNvSpPr>
            <a:spLocks noGrp="1"/>
          </p:cNvSpPr>
          <p:nvPr>
            <p:ph type="sldNum" sz="quarter" idx="12"/>
          </p:nvPr>
        </p:nvSpPr>
        <p:spPr/>
        <p:txBody>
          <a:bodyPr/>
          <a:lstStyle/>
          <a:p>
            <a:fld id="{80A617BD-AF24-4454-915E-07E482990156}" type="slidenum">
              <a:rPr lang="en-US" smtClean="0"/>
              <a:t>‹#›</a:t>
            </a:fld>
            <a:endParaRPr lang="en-US"/>
          </a:p>
        </p:txBody>
      </p:sp>
    </p:spTree>
    <p:extLst>
      <p:ext uri="{BB962C8B-B14F-4D97-AF65-F5344CB8AC3E}">
        <p14:creationId xmlns:p14="http://schemas.microsoft.com/office/powerpoint/2010/main" val="426696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DDF5D-7007-48A5-848E-04F9C9FA3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F150C6-A5B6-4CD3-9689-E4A843A2B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AE70-0666-4C69-92AB-B76F19DEF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C60E7-94D8-4367-8436-844DC9D42282}" type="datetimeFigureOut">
              <a:rPr lang="en-US" smtClean="0"/>
              <a:t>12/10/2020</a:t>
            </a:fld>
            <a:endParaRPr lang="en-US"/>
          </a:p>
        </p:txBody>
      </p:sp>
      <p:sp>
        <p:nvSpPr>
          <p:cNvPr id="5" name="Footer Placeholder 4">
            <a:extLst>
              <a:ext uri="{FF2B5EF4-FFF2-40B4-BE49-F238E27FC236}">
                <a16:creationId xmlns:a16="http://schemas.microsoft.com/office/drawing/2014/main" id="{18FFDEF2-84FF-48B8-BB53-157C0BD03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03A9F6-CF1A-45F4-AD12-903DCC890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617BD-AF24-4454-915E-07E482990156}" type="slidenum">
              <a:rPr lang="en-US" smtClean="0"/>
              <a:t>‹#›</a:t>
            </a:fld>
            <a:endParaRPr lang="en-US"/>
          </a:p>
        </p:txBody>
      </p:sp>
    </p:spTree>
    <p:extLst>
      <p:ext uri="{BB962C8B-B14F-4D97-AF65-F5344CB8AC3E}">
        <p14:creationId xmlns:p14="http://schemas.microsoft.com/office/powerpoint/2010/main" val="3978065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C60662-7CEA-4DC8-BC49-4345DE29DA84}"/>
              </a:ext>
            </a:extLst>
          </p:cNvPr>
          <p:cNvPicPr>
            <a:picLocks noChangeAspect="1"/>
          </p:cNvPicPr>
          <p:nvPr/>
        </p:nvPicPr>
        <p:blipFill rotWithShape="1">
          <a:blip r:embed="rId2"/>
          <a:srcRect r="2389"/>
          <a:stretch/>
        </p:blipFill>
        <p:spPr>
          <a:xfrm>
            <a:off x="6492323" y="2444542"/>
            <a:ext cx="5550590" cy="4200525"/>
          </a:xfrm>
          <a:prstGeom prst="rect">
            <a:avLst/>
          </a:prstGeom>
        </p:spPr>
      </p:pic>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Review: Neural Network Model</a:t>
            </a:r>
          </a:p>
        </p:txBody>
      </p:sp>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782782" y="1825625"/>
            <a:ext cx="10515600" cy="4667250"/>
          </a:xfrm>
        </p:spPr>
        <p:txBody>
          <a:bodyPr/>
          <a:lstStyle/>
          <a:p>
            <a:pPr algn="just"/>
            <a:r>
              <a:rPr lang="en-US" dirty="0"/>
              <a:t>A neural network consists of several layers:</a:t>
            </a:r>
          </a:p>
          <a:p>
            <a:pPr marL="457200" lvl="1" indent="0" algn="just">
              <a:buNone/>
            </a:pPr>
            <a:endParaRPr lang="en-US" b="1" dirty="0"/>
          </a:p>
          <a:p>
            <a:pPr marL="457200" lvl="1" indent="0" algn="just">
              <a:buNone/>
            </a:pPr>
            <a:endParaRPr lang="en-US" b="1" dirty="0"/>
          </a:p>
          <a:p>
            <a:pPr lvl="1" algn="just"/>
            <a:r>
              <a:rPr lang="en-US" dirty="0"/>
              <a:t>Input Layer: (Raw) features</a:t>
            </a:r>
          </a:p>
          <a:p>
            <a:pPr lvl="1" algn="just"/>
            <a:endParaRPr lang="en-US" dirty="0"/>
          </a:p>
          <a:p>
            <a:pPr lvl="1" algn="just"/>
            <a:r>
              <a:rPr lang="en-US" dirty="0"/>
              <a:t>Hidden Layer(s): Each layer contains several artificial neurons</a:t>
            </a:r>
          </a:p>
          <a:p>
            <a:pPr lvl="1" algn="just"/>
            <a:endParaRPr lang="en-US" dirty="0"/>
          </a:p>
          <a:p>
            <a:pPr lvl="1" algn="just"/>
            <a:r>
              <a:rPr lang="en-US" dirty="0"/>
              <a:t>Output Layer: Our prediction</a:t>
            </a:r>
          </a:p>
          <a:p>
            <a:pPr algn="just"/>
            <a:endParaRPr lang="en-US" dirty="0"/>
          </a:p>
        </p:txBody>
      </p:sp>
    </p:spTree>
    <p:extLst>
      <p:ext uri="{BB962C8B-B14F-4D97-AF65-F5344CB8AC3E}">
        <p14:creationId xmlns:p14="http://schemas.microsoft.com/office/powerpoint/2010/main" val="427206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a:xfrm>
            <a:off x="590549" y="365125"/>
            <a:ext cx="11249025" cy="1325563"/>
          </a:xfrm>
        </p:spPr>
        <p:txBody>
          <a:bodyPr/>
          <a:lstStyle/>
          <a:p>
            <a:r>
              <a:rPr lang="en-US" dirty="0">
                <a:latin typeface="Georgia" panose="02040502050405020303" pitchFamily="18" charset="0"/>
              </a:rPr>
              <a:t>What Are The Benefits of Backpropagation?</a:t>
            </a:r>
          </a:p>
        </p:txBody>
      </p:sp>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fontScale="92500" lnSpcReduction="10000"/>
          </a:bodyPr>
          <a:lstStyle/>
          <a:p>
            <a:pPr algn="just"/>
            <a:r>
              <a:rPr lang="en-US" dirty="0"/>
              <a:t>Computationally much cheaper than other alternatives such as finite differences.</a:t>
            </a:r>
          </a:p>
          <a:p>
            <a:pPr algn="just"/>
            <a:endParaRPr lang="en-US" dirty="0"/>
          </a:p>
          <a:p>
            <a:pPr algn="just"/>
            <a:r>
              <a:rPr lang="en-US" dirty="0"/>
              <a:t>Computes the exact partial derivatives, rather than just approximate them. This is indeed very important to prevent exploding gradients.</a:t>
            </a:r>
          </a:p>
          <a:p>
            <a:pPr algn="just"/>
            <a:endParaRPr lang="en-US" dirty="0"/>
          </a:p>
          <a:p>
            <a:pPr algn="just"/>
            <a:r>
              <a:rPr lang="en-US" b="1" dirty="0"/>
              <a:t>Exploding Gradients:</a:t>
            </a:r>
          </a:p>
          <a:p>
            <a:pPr lvl="1" algn="just"/>
            <a:endParaRPr lang="en-US" b="1" dirty="0"/>
          </a:p>
          <a:p>
            <a:pPr marL="457200" lvl="1" indent="0" algn="just">
              <a:buNone/>
            </a:pPr>
            <a:r>
              <a:rPr lang="en-US" dirty="0"/>
              <a:t>In deep neural networks, the error in gradient computation can accumulate during an update and result in very large gradients. These in turn result in large updates to the network weights, and in turn, an unstable network. At an extreme, the values of weights can become so large as to overflow and result in </a:t>
            </a:r>
            <a:r>
              <a:rPr lang="en-US" dirty="0" err="1"/>
              <a:t>NaN</a:t>
            </a:r>
            <a:r>
              <a:rPr lang="en-US" dirty="0"/>
              <a:t> values.</a:t>
            </a:r>
          </a:p>
          <a:p>
            <a:pPr algn="just"/>
            <a:endParaRPr lang="en-US" dirty="0"/>
          </a:p>
          <a:p>
            <a:pPr algn="just"/>
            <a:endParaRPr lang="en-US" dirty="0"/>
          </a:p>
        </p:txBody>
      </p:sp>
    </p:spTree>
    <p:extLst>
      <p:ext uri="{BB962C8B-B14F-4D97-AF65-F5344CB8AC3E}">
        <p14:creationId xmlns:p14="http://schemas.microsoft.com/office/powerpoint/2010/main" val="135157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Review: Artificial Neuron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lstStyle/>
              <a:p>
                <a:pPr algn="just"/>
                <a:r>
                  <a:rPr lang="en-US" dirty="0"/>
                  <a:t>An artificial neuron in the network takes a linear combination of the outputs of neurons in the previous layer to which it applies an activation function. </a:t>
                </a:r>
              </a:p>
              <a:p>
                <a:pPr algn="just"/>
                <a:endParaRPr lang="en-US" dirty="0"/>
              </a:p>
              <a:p>
                <a:pPr algn="just"/>
                <a:r>
                  <a:rPr lang="en-US" b="1" dirty="0"/>
                  <a:t>Computational Graph:</a:t>
                </a:r>
              </a:p>
              <a:p>
                <a:pPr lvl="1" algn="just"/>
                <a:endParaRPr lang="en-US" b="1" dirty="0"/>
              </a:p>
              <a:p>
                <a:pPr lvl="1" algn="just"/>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lvl="1" algn="just"/>
                <a:endParaRPr lang="en-US" dirty="0"/>
              </a:p>
              <a:p>
                <a:pPr lvl="1" algn="just"/>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pPr algn="just"/>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159"/>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134A1EFE-3D17-4D63-A774-C36FB9E54FD4}"/>
              </a:ext>
            </a:extLst>
          </p:cNvPr>
          <p:cNvPicPr>
            <a:picLocks noChangeAspect="1"/>
          </p:cNvPicPr>
          <p:nvPr/>
        </p:nvPicPr>
        <p:blipFill>
          <a:blip r:embed="rId3"/>
          <a:stretch>
            <a:fillRect/>
          </a:stretch>
        </p:blipFill>
        <p:spPr>
          <a:xfrm>
            <a:off x="4873543" y="3591114"/>
            <a:ext cx="4733925" cy="2247900"/>
          </a:xfrm>
          <a:prstGeom prst="rect">
            <a:avLst/>
          </a:prstGeom>
        </p:spPr>
      </p:pic>
    </p:spTree>
    <p:extLst>
      <p:ext uri="{BB962C8B-B14F-4D97-AF65-F5344CB8AC3E}">
        <p14:creationId xmlns:p14="http://schemas.microsoft.com/office/powerpoint/2010/main" val="368541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Review: Notations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fontScale="62500" lnSpcReduction="20000"/>
              </a:bodyPr>
              <a:lstStyle/>
              <a:p>
                <a:pPr algn="just"/>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𝑗𝑖</m:t>
                        </m:r>
                      </m:sub>
                      <m:sup>
                        <m:r>
                          <a:rPr lang="en-US" b="0" i="1" smtClean="0">
                            <a:latin typeface="Cambria Math" panose="02040503050406030204" pitchFamily="18" charset="0"/>
                          </a:rPr>
                          <m:t>𝑙</m:t>
                        </m:r>
                      </m:sup>
                    </m:sSubSup>
                  </m:oMath>
                </a14:m>
                <a:r>
                  <a:rPr lang="en-US" dirty="0"/>
                  <a:t> is the connection weight between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neuron in layer </a:t>
                </a:r>
                <a14:m>
                  <m:oMath xmlns:m="http://schemas.openxmlformats.org/officeDocument/2006/math">
                    <m:r>
                      <a:rPr lang="en-US" b="0" i="1" smtClean="0">
                        <a:latin typeface="Cambria Math" panose="02040503050406030204" pitchFamily="18" charset="0"/>
                      </a:rPr>
                      <m:t>𝑙</m:t>
                    </m:r>
                  </m:oMath>
                </a14:m>
                <a:r>
                  <a:rPr lang="en-US" dirty="0"/>
                  <a:t> and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neuron in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−1</m:t>
                    </m:r>
                  </m:oMath>
                </a14:m>
                <a:r>
                  <a:rPr lang="en-US" dirty="0"/>
                  <a:t>.</a:t>
                </a:r>
              </a:p>
              <a:p>
                <a:pPr algn="just"/>
                <a:endParaRPr lang="en-US" dirty="0"/>
              </a:p>
              <a:p>
                <a:pPr algn="just"/>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is the vector of weights connecting to the neuron </a:t>
                </a:r>
                <a14:m>
                  <m:oMath xmlns:m="http://schemas.openxmlformats.org/officeDocument/2006/math">
                    <m:r>
                      <a:rPr lang="en-US" b="0" i="1" smtClean="0">
                        <a:latin typeface="Cambria Math" panose="02040503050406030204" pitchFamily="18" charset="0"/>
                      </a:rPr>
                      <m:t>𝑗</m:t>
                    </m:r>
                  </m:oMath>
                </a14:m>
                <a:r>
                  <a:rPr lang="en-US" dirty="0"/>
                  <a:t> of layer </a:t>
                </a:r>
                <a14:m>
                  <m:oMath xmlns:m="http://schemas.openxmlformats.org/officeDocument/2006/math">
                    <m:r>
                      <a:rPr lang="en-US" b="0" i="1" smtClean="0">
                        <a:latin typeface="Cambria Math" panose="02040503050406030204" pitchFamily="18" charset="0"/>
                      </a:rPr>
                      <m:t>𝑙</m:t>
                    </m:r>
                  </m:oMath>
                </a14:m>
                <a:r>
                  <a:rPr lang="en-US" dirty="0"/>
                  <a:t>.</a:t>
                </a:r>
              </a:p>
              <a:p>
                <a:pPr algn="just"/>
                <a:endParaRPr lang="en-US" dirty="0"/>
              </a:p>
              <a:p>
                <a:pPr algn="just"/>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oMath>
                </a14:m>
                <a:r>
                  <a:rPr lang="en-US" dirty="0"/>
                  <a:t> is a matrix of weights connecting to neurons at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oMath>
                </a14:m>
                <a:r>
                  <a:rPr lang="en-US" dirty="0"/>
                  <a:t> whose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row is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a:t>
                </a:r>
              </a:p>
              <a:p>
                <a:pPr algn="just"/>
                <a:endParaRPr lang="en-US" dirty="0"/>
              </a:p>
              <a:p>
                <a:pPr algn="just"/>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is the bias for neuron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in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oMath>
                </a14:m>
                <a:r>
                  <a:rPr lang="en-US" dirty="0"/>
                  <a:t> is the vector containing all biases of neurons in layer </a:t>
                </a:r>
                <a14:m>
                  <m:oMath xmlns:m="http://schemas.openxmlformats.org/officeDocument/2006/math">
                    <m:r>
                      <a:rPr lang="en-US" b="0" i="1" smtClean="0">
                        <a:latin typeface="Cambria Math" panose="02040503050406030204" pitchFamily="18" charset="0"/>
                      </a:rPr>
                      <m:t>𝑙</m:t>
                    </m:r>
                  </m:oMath>
                </a14:m>
                <a:r>
                  <a:rPr lang="en-US" dirty="0"/>
                  <a:t>.</a:t>
                </a:r>
              </a:p>
              <a:p>
                <a:pPr algn="just"/>
                <a:endParaRPr lang="en-US" dirty="0"/>
              </a:p>
              <a:p>
                <a:pPr algn="just"/>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is the output of neuron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in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oMath>
                </a14:m>
                <a:r>
                  <a:rPr lang="en-US" dirty="0"/>
                  <a:t>before applying the activation function</a:t>
                </a:r>
              </a:p>
              <a:p>
                <a:pPr algn="just"/>
                <a:endParaRPr lang="en-US" dirty="0"/>
              </a:p>
              <a:p>
                <a:pPr algn="just"/>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is the output of neuron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 </m:t>
                    </m:r>
                  </m:oMath>
                </a14:m>
                <a:r>
                  <a:rPr lang="en-US" dirty="0"/>
                  <a:t>in layer </a:t>
                </a:r>
                <a14:m>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 </m:t>
                    </m:r>
                  </m:oMath>
                </a14:m>
                <a:r>
                  <a:rPr lang="en-US" dirty="0"/>
                  <a:t>after applying the activation function</a:t>
                </a:r>
              </a:p>
              <a:p>
                <a:pPr algn="just"/>
                <a:endParaRPr lang="en-US" dirty="0"/>
              </a:p>
              <a:p>
                <a:pPr algn="just"/>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oMath>
                </a14:m>
                <a:r>
                  <a:rPr lang="en-US" dirty="0"/>
                  <a:t> are the vectors containing outputs of neurons in layer </a:t>
                </a:r>
                <a14:m>
                  <m:oMath xmlns:m="http://schemas.openxmlformats.org/officeDocument/2006/math">
                    <m:r>
                      <a:rPr lang="en-US" b="0" i="1" smtClean="0">
                        <a:latin typeface="Cambria Math" panose="02040503050406030204" pitchFamily="18" charset="0"/>
                      </a:rPr>
                      <m:t>𝑙</m:t>
                    </m:r>
                  </m:oMath>
                </a14:m>
                <a:r>
                  <a:rPr lang="en-US" dirty="0"/>
                  <a:t> before and after activation, respectively. </a:t>
                </a:r>
              </a:p>
              <a:p>
                <a:pPr marL="0" indent="0" algn="just">
                  <a:buNone/>
                </a:pPr>
                <a:endParaRPr lang="en-US" dirty="0"/>
              </a:p>
              <a:p>
                <a:pPr algn="just"/>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406" t="-1697"/>
                </a:stretch>
              </a:blipFill>
            </p:spPr>
            <p:txBody>
              <a:bodyPr/>
              <a:lstStyle/>
              <a:p>
                <a:r>
                  <a:rPr lang="en-US">
                    <a:noFill/>
                  </a:rPr>
                  <a:t> </a:t>
                </a:r>
              </a:p>
            </p:txBody>
          </p:sp>
        </mc:Fallback>
      </mc:AlternateContent>
    </p:spTree>
    <p:extLst>
      <p:ext uri="{BB962C8B-B14F-4D97-AF65-F5344CB8AC3E}">
        <p14:creationId xmlns:p14="http://schemas.microsoft.com/office/powerpoint/2010/main" val="212491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Review: Forward Pass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a:bodyPr>
              <a:lstStyle/>
              <a:p>
                <a:pPr algn="just"/>
                <a:r>
                  <a:rPr lang="en-US" dirty="0"/>
                  <a:t>Forward pass is a procedure to compute the output of a neural network given the weights, biases, and the inputs.</a:t>
                </a:r>
              </a:p>
              <a:p>
                <a:pPr algn="just"/>
                <a:endParaRPr lang="en-US" dirty="0"/>
              </a:p>
              <a:p>
                <a:pPr algn="just"/>
                <a:r>
                  <a:rPr lang="en-US" dirty="0"/>
                  <a:t>The equation below gives us a fast matrix-based algorithm for the forward pass: </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e>
                      </m:d>
                    </m:oMath>
                  </m:oMathPara>
                </a14:m>
                <a:endParaRPr lang="en-US" dirty="0"/>
              </a:p>
              <a:p>
                <a:pPr algn="just"/>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159"/>
                </a:stretch>
              </a:blipFill>
            </p:spPr>
            <p:txBody>
              <a:bodyPr/>
              <a:lstStyle/>
              <a:p>
                <a:r>
                  <a:rPr lang="en-US">
                    <a:noFill/>
                  </a:rPr>
                  <a:t> </a:t>
                </a:r>
              </a:p>
            </p:txBody>
          </p:sp>
        </mc:Fallback>
      </mc:AlternateContent>
    </p:spTree>
    <p:extLst>
      <p:ext uri="{BB962C8B-B14F-4D97-AF65-F5344CB8AC3E}">
        <p14:creationId xmlns:p14="http://schemas.microsoft.com/office/powerpoint/2010/main" val="314172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Review: Chain Rule and Hadamard Product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fontScale="70000" lnSpcReduction="20000"/>
              </a:bodyPr>
              <a:lstStyle/>
              <a:p>
                <a:pPr algn="just"/>
                <a:r>
                  <a:rPr lang="en-US" dirty="0"/>
                  <a:t>For two differentiable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algn="just"/>
                <a:endParaRPr lang="en-US" dirty="0"/>
              </a:p>
              <a:p>
                <a:pPr marL="914400" lvl="2"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marL="914400" lvl="2" indent="0" algn="just">
                  <a:buNone/>
                </a:pPr>
                <a:endParaRPr lang="en-US" dirty="0"/>
              </a:p>
              <a:p>
                <a:pPr algn="just"/>
                <a:r>
                  <a:rPr lang="en-US" dirty="0"/>
                  <a:t>Chain rule in Leibniz’s notation:</a:t>
                </a:r>
              </a:p>
              <a:p>
                <a:pPr algn="just"/>
                <a:endParaRPr lang="en-US" dirty="0"/>
              </a:p>
              <a:p>
                <a:pPr marL="457200" lvl="1"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𝑑𝑧</m:t>
                          </m:r>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𝑥</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𝑑𝑧</m:t>
                          </m:r>
                        </m:num>
                        <m:den>
                          <m:r>
                            <a:rPr lang="en-US" i="1">
                              <a:latin typeface="Cambria Math" panose="02040503050406030204" pitchFamily="18" charset="0"/>
                            </a:rPr>
                            <m:t>𝑑𝑦</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sub>
                      </m:sSub>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𝑥</m:t>
                          </m:r>
                        </m:sub>
                      </m:sSub>
                    </m:oMath>
                  </m:oMathPara>
                </a14:m>
                <a:endParaRPr lang="en-US" dirty="0"/>
              </a:p>
              <a:p>
                <a:pPr marL="457200" lvl="1" indent="0" algn="just">
                  <a:buNone/>
                </a:pPr>
                <a:endParaRPr lang="en-US" dirty="0"/>
              </a:p>
              <a:p>
                <a:pPr algn="just"/>
                <a:r>
                  <a:rPr lang="en-US" dirty="0"/>
                  <a:t>Chain rule in the multivariable case:</a:t>
                </a:r>
              </a:p>
              <a:p>
                <a:pPr marL="0" indent="0" algn="jus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𝑧</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𝑧</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den>
                          </m:f>
                        </m:e>
                      </m:nary>
                      <m:f>
                        <m:fPr>
                          <m:ctrlPr>
                            <a:rPr lang="en-US" b="0" i="1" smtClean="0">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en>
                      </m:f>
                    </m:oMath>
                  </m:oMathPara>
                </a14:m>
                <a:endParaRPr lang="en-US" dirty="0"/>
              </a:p>
              <a:p>
                <a:pPr marL="0" indent="0" algn="just">
                  <a:buNone/>
                </a:pPr>
                <a:endParaRPr lang="en-US" dirty="0"/>
              </a:p>
              <a:p>
                <a:pPr algn="just"/>
                <a:r>
                  <a:rPr lang="en-US" dirty="0"/>
                  <a:t>Hadamard product is the elementwise multiplication of two matrices with the same size, which is denoted by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22" t="-2350" r="-580"/>
                </a:stretch>
              </a:blipFill>
            </p:spPr>
            <p:txBody>
              <a:bodyPr/>
              <a:lstStyle/>
              <a:p>
                <a:r>
                  <a:rPr lang="en-US">
                    <a:noFill/>
                  </a:rPr>
                  <a:t> </a:t>
                </a:r>
              </a:p>
            </p:txBody>
          </p:sp>
        </mc:Fallback>
      </mc:AlternateContent>
    </p:spTree>
    <p:extLst>
      <p:ext uri="{BB962C8B-B14F-4D97-AF65-F5344CB8AC3E}">
        <p14:creationId xmlns:p14="http://schemas.microsoft.com/office/powerpoint/2010/main" val="142988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Backpropagation</a:t>
            </a:r>
          </a:p>
        </p:txBody>
      </p:sp>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a:bodyPr>
          <a:lstStyle/>
          <a:p>
            <a:pPr algn="just"/>
            <a:r>
              <a:rPr lang="en-US" dirty="0"/>
              <a:t>In backpropagation, we start at the end of the network, backpropagate or feed the errors back, recursively apply chain rule to compute gradients all the way to the inputs of the network and then update the weights.</a:t>
            </a:r>
          </a:p>
          <a:p>
            <a:pPr algn="just"/>
            <a:endParaRPr lang="en-US" dirty="0"/>
          </a:p>
          <a:p>
            <a:pPr algn="just"/>
            <a:r>
              <a:rPr lang="en-US" dirty="0"/>
              <a:t>This algorithm relies on four fundamental equations to find the gradient of the error function with respect to weights and biases.</a:t>
            </a:r>
          </a:p>
          <a:p>
            <a:pPr algn="just"/>
            <a:endParaRPr lang="en-US" dirty="0"/>
          </a:p>
          <a:p>
            <a:pPr algn="just"/>
            <a:r>
              <a:rPr lang="en-US" dirty="0"/>
              <a:t>Before each step of backpropagation, we need to have a forward pass in order to update the outputs of neurons.</a:t>
            </a:r>
          </a:p>
          <a:p>
            <a:pPr algn="just"/>
            <a:endParaRPr lang="en-US" dirty="0"/>
          </a:p>
          <a:p>
            <a:pPr algn="just"/>
            <a:endParaRPr lang="en-US" dirty="0"/>
          </a:p>
        </p:txBody>
      </p:sp>
    </p:spTree>
    <p:extLst>
      <p:ext uri="{BB962C8B-B14F-4D97-AF65-F5344CB8AC3E}">
        <p14:creationId xmlns:p14="http://schemas.microsoft.com/office/powerpoint/2010/main" val="387222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Implementing Backpropagation: Equation 1</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fontScale="92500" lnSpcReduction="10000"/>
              </a:bodyPr>
              <a:lstStyle/>
              <a:p>
                <a:pPr algn="just"/>
                <a:r>
                  <a:rPr lang="en-US" dirty="0"/>
                  <a:t>Define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𝑒</m:t>
                        </m:r>
                      </m:num>
                      <m:den>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den>
                    </m:f>
                  </m:oMath>
                </a14:m>
                <a:r>
                  <a:rPr lang="en-US" dirty="0"/>
                  <a:t> and let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𝑙</m:t>
                        </m:r>
                      </m:sup>
                    </m:sSup>
                  </m:oMath>
                </a14:m>
                <a:r>
                  <a:rPr lang="en-US" dirty="0"/>
                  <a:t> be the vector containing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r>
                  <a:rPr lang="en-US" dirty="0"/>
                  <a:t>.</a:t>
                </a:r>
              </a:p>
              <a:p>
                <a:pPr algn="just"/>
                <a:endParaRPr lang="en-US" dirty="0"/>
              </a:p>
              <a:p>
                <a:pPr algn="just"/>
                <a:r>
                  <a:rPr lang="en-US" dirty="0"/>
                  <a:t>We start from the output layer and first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𝐿</m:t>
                        </m:r>
                      </m:sup>
                    </m:sSup>
                    <m:r>
                      <a:rPr lang="en-US" b="0" i="1" smtClean="0">
                        <a:latin typeface="Cambria Math" panose="02040503050406030204" pitchFamily="18" charset="0"/>
                      </a:rPr>
                      <m:t>:</m:t>
                    </m:r>
                  </m:oMath>
                </a14:m>
                <a:endParaRPr lang="en-US" b="0" dirty="0"/>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𝑒</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e>
                      </m:d>
                      <m:r>
                        <a:rPr lang="en-US" b="0" i="1" smtClean="0">
                          <a:latin typeface="Cambria Math" panose="02040503050406030204" pitchFamily="18" charset="0"/>
                        </a:rPr>
                        <m:t>.</m:t>
                      </m:r>
                    </m:oMath>
                  </m:oMathPara>
                </a14:m>
                <a:endParaRPr lang="en-US" dirty="0"/>
              </a:p>
              <a:p>
                <a:pPr marL="0" indent="0" algn="just">
                  <a:buNone/>
                </a:pPr>
                <a:endParaRPr lang="en-US" dirty="0"/>
              </a:p>
              <a:p>
                <a:pPr algn="just"/>
                <a:r>
                  <a:rPr lang="en-US" dirty="0"/>
                  <a:t>This equation could be written in a matrix-based form as follows:</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𝐿</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sub>
                      </m:sSub>
                      <m:r>
                        <a:rPr lang="en-US" b="0" i="1" smtClean="0">
                          <a:latin typeface="Cambria Math" panose="02040503050406030204" pitchFamily="18" charset="0"/>
                        </a:rPr>
                        <m:t>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𝐿</m:t>
                              </m:r>
                            </m:sup>
                          </m:sSup>
                        </m:e>
                      </m:d>
                    </m:oMath>
                  </m:oMathPara>
                </a14:m>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928" t="-1175"/>
                </a:stretch>
              </a:blipFill>
            </p:spPr>
            <p:txBody>
              <a:bodyPr/>
              <a:lstStyle/>
              <a:p>
                <a:r>
                  <a:rPr lang="en-US">
                    <a:noFill/>
                  </a:rPr>
                  <a:t> </a:t>
                </a:r>
              </a:p>
            </p:txBody>
          </p:sp>
        </mc:Fallback>
      </mc:AlternateContent>
    </p:spTree>
    <p:extLst>
      <p:ext uri="{BB962C8B-B14F-4D97-AF65-F5344CB8AC3E}">
        <p14:creationId xmlns:p14="http://schemas.microsoft.com/office/powerpoint/2010/main" val="140564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Implementing Backpropagation: Equation 2</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a:bodyPr>
              <a:lstStyle/>
              <a:p>
                <a:pPr algn="just"/>
                <a:r>
                  <a:rPr lang="en-US" dirty="0"/>
                  <a:t>The next step is to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sup>
                    </m:sSup>
                  </m:oMath>
                </a14:m>
                <a:r>
                  <a:rPr lang="en-US" dirty="0"/>
                  <a:t> given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0" smtClean="0">
                        <a:latin typeface="Cambria Math" panose="02040503050406030204" pitchFamily="18" charset="0"/>
                      </a:rPr>
                      <m:t>:</m:t>
                    </m:r>
                  </m:oMath>
                </a14:m>
                <a:endParaRPr lang="en-US" dirty="0"/>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sub>
                        <m:sup>
                          <m:r>
                            <a:rPr lang="en-US" b="0" i="1" smtClean="0">
                              <a:latin typeface="Cambria Math" panose="02040503050406030204" pitchFamily="18" charset="0"/>
                            </a:rPr>
                            <m:t> </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𝑘𝑗</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e>
                          </m:d>
                        </m:e>
                      </m:nary>
                      <m:r>
                        <a:rPr lang="en-US" b="0" i="0" smtClean="0">
                          <a:latin typeface="Cambria Math" panose="02040503050406030204" pitchFamily="18" charset="0"/>
                        </a:rPr>
                        <m:t>.</m:t>
                      </m:r>
                    </m:oMath>
                  </m:oMathPara>
                </a14:m>
                <a:endParaRPr lang="en-US" b="0" dirty="0"/>
              </a:p>
              <a:p>
                <a:pPr marL="0" indent="0" algn="just">
                  <a:buNone/>
                </a:pPr>
                <a:endParaRPr lang="en-US" dirty="0"/>
              </a:p>
              <a:p>
                <a:pPr algn="just"/>
                <a:r>
                  <a:rPr lang="en-US" dirty="0"/>
                  <a:t>This equation could also be written in a matrix-based form as follows:</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r>
                                        <a:rPr lang="en-US" b="0" i="1" smtClean="0">
                                          <a:latin typeface="Cambria Math" panose="02040503050406030204" pitchFamily="18" charset="0"/>
                                        </a:rPr>
                                        <m:t>+1</m:t>
                                      </m:r>
                                    </m:sup>
                                  </m:sSup>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r>
                                <a:rPr lang="en-US" b="0" i="1" smtClean="0">
                                  <a:latin typeface="Cambria Math" panose="02040503050406030204" pitchFamily="18" charset="0"/>
                                </a:rPr>
                                <m:t>+1</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e>
                      </m:d>
                      <m:r>
                        <a:rPr lang="en-US" b="0" i="1" smtClean="0">
                          <a:latin typeface="Cambria Math" panose="02040503050406030204" pitchFamily="18" charset="0"/>
                        </a:rPr>
                        <m:t>.</m:t>
                      </m:r>
                    </m:oMath>
                  </m:oMathPara>
                </a14:m>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958" r="-290"/>
                </a:stretch>
              </a:blipFill>
            </p:spPr>
            <p:txBody>
              <a:bodyPr/>
              <a:lstStyle/>
              <a:p>
                <a:r>
                  <a:rPr lang="en-US">
                    <a:noFill/>
                  </a:rPr>
                  <a:t> </a:t>
                </a:r>
              </a:p>
            </p:txBody>
          </p:sp>
        </mc:Fallback>
      </mc:AlternateContent>
    </p:spTree>
    <p:extLst>
      <p:ext uri="{BB962C8B-B14F-4D97-AF65-F5344CB8AC3E}">
        <p14:creationId xmlns:p14="http://schemas.microsoft.com/office/powerpoint/2010/main" val="202330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D9777-31ED-4B37-90FF-D8C04490FA0B}"/>
              </a:ext>
            </a:extLst>
          </p:cNvPr>
          <p:cNvSpPr>
            <a:spLocks noGrp="1"/>
          </p:cNvSpPr>
          <p:nvPr>
            <p:ph type="title"/>
          </p:nvPr>
        </p:nvSpPr>
        <p:spPr/>
        <p:txBody>
          <a:bodyPr/>
          <a:lstStyle/>
          <a:p>
            <a:r>
              <a:rPr lang="en-US" dirty="0">
                <a:latin typeface="Georgia" panose="02040502050405020303" pitchFamily="18" charset="0"/>
              </a:rPr>
              <a:t>Implementing Backpropagation: Equations 3 and 4</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B29E7DB-DFDB-4EFA-ABAD-F65AB3E25673}"/>
                  </a:ext>
                </a:extLst>
              </p:cNvPr>
              <p:cNvSpPr>
                <a:spLocks noGrp="1"/>
              </p:cNvSpPr>
              <p:nvPr>
                <p:ph idx="1"/>
              </p:nvPr>
            </p:nvSpPr>
            <p:spPr>
              <a:xfrm>
                <a:off x="838200" y="1825625"/>
                <a:ext cx="10515600" cy="4667250"/>
              </a:xfrm>
            </p:spPr>
            <p:txBody>
              <a:bodyPr>
                <a:normAutofit/>
              </a:bodyPr>
              <a:lstStyle/>
              <a:p>
                <a:pPr algn="just"/>
                <a:r>
                  <a:rPr lang="en-US" dirty="0"/>
                  <a:t>Provided that we have computed all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sup>
                    </m:sSup>
                  </m:oMath>
                </a14:m>
                <a:r>
                  <a:rPr lang="en-US" dirty="0"/>
                  <a:t>, we can easily compute the partial derivatives of the error function with respect to the weights and biases using the following equations:</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𝑒</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oMath>
                  </m:oMathPara>
                </a14:m>
                <a:endParaRPr lang="en-US" b="0"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𝑒</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𝑤</m:t>
                              </m:r>
                            </m:e>
                            <m:sub>
                              <m:r>
                                <a:rPr lang="en-US" i="1">
                                  <a:latin typeface="Cambria Math" panose="02040503050406030204" pitchFamily="18" charset="0"/>
                                </a:rPr>
                                <m:t>𝑗</m:t>
                              </m:r>
                              <m:r>
                                <a:rPr lang="en-US" b="0" i="1" smtClean="0">
                                  <a:latin typeface="Cambria Math" panose="02040503050406030204" pitchFamily="18" charset="0"/>
                                </a:rPr>
                                <m:t>𝑖</m:t>
                              </m:r>
                            </m:sub>
                            <m:sup>
                              <m:r>
                                <a:rPr lang="en-US" i="1">
                                  <a:latin typeface="Cambria Math" panose="02040503050406030204" pitchFamily="18" charset="0"/>
                                </a:rPr>
                                <m:t>𝑙</m:t>
                              </m:r>
                            </m:sup>
                          </m:sSubSup>
                        </m:den>
                      </m:f>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b="0" i="1" smtClean="0">
                          <a:latin typeface="Cambria Math" panose="02040503050406030204" pitchFamily="18" charset="0"/>
                        </a:rPr>
                        <m:t>.</m:t>
                      </m:r>
                    </m:oMath>
                  </m:oMathPara>
                </a14:m>
                <a:endParaRPr lang="en-US" dirty="0"/>
              </a:p>
              <a:p>
                <a:pPr algn="just"/>
                <a:endParaRPr lang="en-US" dirty="0"/>
              </a:p>
              <a:p>
                <a:pPr algn="just"/>
                <a:endParaRPr lang="en-US" dirty="0"/>
              </a:p>
              <a:p>
                <a:pPr algn="just"/>
                <a:endParaRPr lang="en-US" dirty="0"/>
              </a:p>
            </p:txBody>
          </p:sp>
        </mc:Choice>
        <mc:Fallback xmlns="">
          <p:sp>
            <p:nvSpPr>
              <p:cNvPr id="5" name="Content Placeholder 4">
                <a:extLst>
                  <a:ext uri="{FF2B5EF4-FFF2-40B4-BE49-F238E27FC236}">
                    <a16:creationId xmlns:a16="http://schemas.microsoft.com/office/drawing/2014/main" id="{7B29E7DB-DFDB-4EFA-ABAD-F65AB3E2567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958" r="-1159"/>
                </a:stretch>
              </a:blipFill>
            </p:spPr>
            <p:txBody>
              <a:bodyPr/>
              <a:lstStyle/>
              <a:p>
                <a:r>
                  <a:rPr lang="en-US">
                    <a:noFill/>
                  </a:rPr>
                  <a:t> </a:t>
                </a:r>
              </a:p>
            </p:txBody>
          </p:sp>
        </mc:Fallback>
      </mc:AlternateContent>
    </p:spTree>
    <p:extLst>
      <p:ext uri="{BB962C8B-B14F-4D97-AF65-F5344CB8AC3E}">
        <p14:creationId xmlns:p14="http://schemas.microsoft.com/office/powerpoint/2010/main" val="3528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6051</TotalTime>
  <Words>667</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Georgia</vt:lpstr>
      <vt:lpstr>Office Theme</vt:lpstr>
      <vt:lpstr>Review: Neural Network Model</vt:lpstr>
      <vt:lpstr>Review: Artificial Neuron</vt:lpstr>
      <vt:lpstr>Review: Notations</vt:lpstr>
      <vt:lpstr>Review: Forward Pass</vt:lpstr>
      <vt:lpstr>Review: Chain Rule and Hadamard Product</vt:lpstr>
      <vt:lpstr>Backpropagation</vt:lpstr>
      <vt:lpstr>Implementing Backpropagation: Equation 1</vt:lpstr>
      <vt:lpstr>Implementing Backpropagation: Equation 2</vt:lpstr>
      <vt:lpstr>Implementing Backpropagation: Equations 3 and 4</vt:lpstr>
      <vt:lpstr>What Are The Benefits of Backpropagation?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Pitfalls of Linear Regression Model in Classification </dc:title>
  <dc:creator>asus</dc:creator>
  <cp:lastModifiedBy>asus</cp:lastModifiedBy>
  <cp:revision>58</cp:revision>
  <dcterms:created xsi:type="dcterms:W3CDTF">2020-11-20T02:10:22Z</dcterms:created>
  <dcterms:modified xsi:type="dcterms:W3CDTF">2020-12-11T07:09:53Z</dcterms:modified>
</cp:coreProperties>
</file>