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Tomorrow Semi Bold"/>
      <p:regular r:id="rId16"/>
    </p:embeddedFont>
    <p:embeddedFont>
      <p:font typeface="Tomorrow Semi Bold"/>
      <p:regular r:id="rId17"/>
    </p:embeddedFont>
    <p:embeddedFont>
      <p:font typeface="Tomorrow Semi Bold"/>
      <p:regular r:id="rId18"/>
    </p:embeddedFont>
    <p:embeddedFont>
      <p:font typeface="Tomorrow Semi Bold"/>
      <p:regular r:id="rId19"/>
    </p:embeddedFont>
    <p:embeddedFont>
      <p:font typeface="Tomorrow"/>
      <p:regular r:id="rId20"/>
    </p:embeddedFont>
    <p:embeddedFont>
      <p:font typeface="Tomorrow"/>
      <p:regular r:id="rId21"/>
    </p:embeddedFont>
    <p:embeddedFont>
      <p:font typeface="Tomorrow"/>
      <p:regular r:id="rId22"/>
    </p:embeddedFont>
    <p:embeddedFont>
      <p:font typeface="Tomorrow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GUVI Multilingual GPT Chatbot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Integrated Translation and Domain-Specific Model Deployment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383" y="613529"/>
            <a:ext cx="5567482" cy="695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Project Overview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9383" y="1754743"/>
            <a:ext cx="1307163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project focuses on building a multilingual chatbot using a pre-trained or fine-tuned GPT model. It integrates translation capabilities for non-English queries and responses, ensuring a seamless user experience.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79383" y="3051691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FCFCFC"/>
          </a:solidFill>
          <a:ln/>
        </p:spPr>
      </p:sp>
      <p:sp>
        <p:nvSpPr>
          <p:cNvPr id="5" name="Shape 3"/>
          <p:cNvSpPr/>
          <p:nvPr/>
        </p:nvSpPr>
        <p:spPr>
          <a:xfrm>
            <a:off x="779383" y="3021211"/>
            <a:ext cx="6424493" cy="121920"/>
          </a:xfrm>
          <a:prstGeom prst="roundRect">
            <a:avLst>
              <a:gd name="adj" fmla="val 27400"/>
            </a:avLst>
          </a:prstGeom>
          <a:solidFill>
            <a:srgbClr val="1D1D1B"/>
          </a:solidFill>
          <a:ln/>
        </p:spPr>
      </p:sp>
      <p:sp>
        <p:nvSpPr>
          <p:cNvPr id="6" name="Shape 4"/>
          <p:cNvSpPr/>
          <p:nvPr/>
        </p:nvSpPr>
        <p:spPr>
          <a:xfrm>
            <a:off x="3657540" y="2717721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1D1D1B"/>
          </a:solidFill>
          <a:ln/>
        </p:spPr>
      </p:sp>
      <p:sp>
        <p:nvSpPr>
          <p:cNvPr id="7" name="Text 5"/>
          <p:cNvSpPr/>
          <p:nvPr/>
        </p:nvSpPr>
        <p:spPr>
          <a:xfrm>
            <a:off x="3857923" y="2884765"/>
            <a:ext cx="267176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032510" y="3608427"/>
            <a:ext cx="278368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Core Function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1032510" y="4089916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Answer user queries using a GPT model, with translation for non-English inputs/outputs.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6523" y="3051691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FCFCFC"/>
          </a:solidFill>
          <a:ln/>
        </p:spPr>
      </p:sp>
      <p:sp>
        <p:nvSpPr>
          <p:cNvPr id="11" name="Shape 9"/>
          <p:cNvSpPr/>
          <p:nvPr/>
        </p:nvSpPr>
        <p:spPr>
          <a:xfrm>
            <a:off x="7426523" y="3021211"/>
            <a:ext cx="6424493" cy="121920"/>
          </a:xfrm>
          <a:prstGeom prst="roundRect">
            <a:avLst>
              <a:gd name="adj" fmla="val 27400"/>
            </a:avLst>
          </a:prstGeom>
          <a:solidFill>
            <a:srgbClr val="1D1D1B"/>
          </a:solidFill>
          <a:ln/>
        </p:spPr>
      </p:sp>
      <p:sp>
        <p:nvSpPr>
          <p:cNvPr id="12" name="Shape 10"/>
          <p:cNvSpPr/>
          <p:nvPr/>
        </p:nvSpPr>
        <p:spPr>
          <a:xfrm>
            <a:off x="10304681" y="2717721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1D1D1B"/>
          </a:solidFill>
          <a:ln/>
        </p:spPr>
      </p:sp>
      <p:sp>
        <p:nvSpPr>
          <p:cNvPr id="13" name="Text 11"/>
          <p:cNvSpPr/>
          <p:nvPr/>
        </p:nvSpPr>
        <p:spPr>
          <a:xfrm>
            <a:off x="10505063" y="2884765"/>
            <a:ext cx="267176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7679650" y="3608427"/>
            <a:ext cx="278368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Models</a:t>
            </a:r>
            <a:endParaRPr lang="en-US" sz="2150" dirty="0"/>
          </a:p>
        </p:txBody>
      </p:sp>
      <p:sp>
        <p:nvSpPr>
          <p:cNvPr id="15" name="Text 13"/>
          <p:cNvSpPr/>
          <p:nvPr/>
        </p:nvSpPr>
        <p:spPr>
          <a:xfrm>
            <a:off x="7679650" y="4089916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GPT model for responses, NLLB-200 model for multilingual translation.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79383" y="5612130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FCFCFC"/>
          </a:solidFill>
          <a:ln/>
        </p:spPr>
      </p:sp>
      <p:sp>
        <p:nvSpPr>
          <p:cNvPr id="17" name="Shape 15"/>
          <p:cNvSpPr/>
          <p:nvPr/>
        </p:nvSpPr>
        <p:spPr>
          <a:xfrm>
            <a:off x="779383" y="5581650"/>
            <a:ext cx="6424493" cy="121920"/>
          </a:xfrm>
          <a:prstGeom prst="roundRect">
            <a:avLst>
              <a:gd name="adj" fmla="val 27400"/>
            </a:avLst>
          </a:prstGeom>
          <a:solidFill>
            <a:srgbClr val="1D1D1B"/>
          </a:solidFill>
          <a:ln/>
        </p:spPr>
      </p:sp>
      <p:sp>
        <p:nvSpPr>
          <p:cNvPr id="18" name="Shape 16"/>
          <p:cNvSpPr/>
          <p:nvPr/>
        </p:nvSpPr>
        <p:spPr>
          <a:xfrm>
            <a:off x="3657540" y="5278160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1D1D1B"/>
          </a:solidFill>
          <a:ln/>
        </p:spPr>
      </p:sp>
      <p:sp>
        <p:nvSpPr>
          <p:cNvPr id="19" name="Text 17"/>
          <p:cNvSpPr/>
          <p:nvPr/>
        </p:nvSpPr>
        <p:spPr>
          <a:xfrm>
            <a:off x="3857923" y="5445204"/>
            <a:ext cx="267176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1032510" y="6168866"/>
            <a:ext cx="3128963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Supported Languages</a:t>
            </a:r>
            <a:endParaRPr lang="en-US" sz="2150" dirty="0"/>
          </a:p>
        </p:txBody>
      </p:sp>
      <p:sp>
        <p:nvSpPr>
          <p:cNvPr id="21" name="Text 19"/>
          <p:cNvSpPr/>
          <p:nvPr/>
        </p:nvSpPr>
        <p:spPr>
          <a:xfrm>
            <a:off x="1032510" y="6650355"/>
            <a:ext cx="591824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Tamil, English, Telugu, Kannada, Malayalam.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7426523" y="5612130"/>
            <a:ext cx="6424493" cy="2003822"/>
          </a:xfrm>
          <a:prstGeom prst="roundRect">
            <a:avLst>
              <a:gd name="adj" fmla="val 7301"/>
            </a:avLst>
          </a:prstGeom>
          <a:solidFill>
            <a:srgbClr val="FCFCFC"/>
          </a:solidFill>
          <a:ln/>
        </p:spPr>
      </p:sp>
      <p:sp>
        <p:nvSpPr>
          <p:cNvPr id="23" name="Shape 21"/>
          <p:cNvSpPr/>
          <p:nvPr/>
        </p:nvSpPr>
        <p:spPr>
          <a:xfrm>
            <a:off x="7426523" y="5581650"/>
            <a:ext cx="6424493" cy="121920"/>
          </a:xfrm>
          <a:prstGeom prst="roundRect">
            <a:avLst>
              <a:gd name="adj" fmla="val 27400"/>
            </a:avLst>
          </a:prstGeom>
          <a:solidFill>
            <a:srgbClr val="1D1D1B"/>
          </a:solidFill>
          <a:ln/>
        </p:spPr>
      </p:sp>
      <p:sp>
        <p:nvSpPr>
          <p:cNvPr id="24" name="Shape 22"/>
          <p:cNvSpPr/>
          <p:nvPr/>
        </p:nvSpPr>
        <p:spPr>
          <a:xfrm>
            <a:off x="10304681" y="5278160"/>
            <a:ext cx="668060" cy="668060"/>
          </a:xfrm>
          <a:prstGeom prst="roundRect">
            <a:avLst>
              <a:gd name="adj" fmla="val 136874"/>
            </a:avLst>
          </a:prstGeom>
          <a:solidFill>
            <a:srgbClr val="1D1D1B"/>
          </a:solidFill>
          <a:ln/>
        </p:spPr>
      </p:sp>
      <p:sp>
        <p:nvSpPr>
          <p:cNvPr id="25" name="Text 23"/>
          <p:cNvSpPr/>
          <p:nvPr/>
        </p:nvSpPr>
        <p:spPr>
          <a:xfrm>
            <a:off x="10505063" y="5445204"/>
            <a:ext cx="267176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100" dirty="0"/>
          </a:p>
        </p:txBody>
      </p:sp>
      <p:sp>
        <p:nvSpPr>
          <p:cNvPr id="26" name="Text 24"/>
          <p:cNvSpPr/>
          <p:nvPr/>
        </p:nvSpPr>
        <p:spPr>
          <a:xfrm>
            <a:off x="7679650" y="6168866"/>
            <a:ext cx="2783681" cy="347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Deployment</a:t>
            </a:r>
            <a:endParaRPr lang="en-US" sz="2150" dirty="0"/>
          </a:p>
        </p:txBody>
      </p:sp>
      <p:sp>
        <p:nvSpPr>
          <p:cNvPr id="27" name="Text 25"/>
          <p:cNvSpPr/>
          <p:nvPr/>
        </p:nvSpPr>
        <p:spPr>
          <a:xfrm>
            <a:off x="7679650" y="6650355"/>
            <a:ext cx="591824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Hugging Face Spaces/AWS with an interactive Streamlit UI.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948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Skills Acquired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478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Deep Learning &amp; NLP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900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Hugging Face Models &amp; LLM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322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Preprocessing &amp; Cleaning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744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Transformer Model Fine-tuning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5478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Streamlit Frontend Design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9900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API Integration &amp; Deployment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4322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Real-time Chatbot Development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8744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Version Control (Git)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5717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project covers key domains: Artificial Intelligence, Natural Language Processing, and Web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1796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133951" y="5022056"/>
            <a:ext cx="1270265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Build a multilingual chatbot that uses a pre-trained or fine-tuned GPT model to answer user queries. If the user's input is in a non-English language, the chatbot should translate the input to English using a translator model (NLLB-200), get a response from the GPT model, and then translate the response back to the original language.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766905"/>
            <a:ext cx="30480" cy="1599009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6" name="Text 3"/>
          <p:cNvSpPr/>
          <p:nvPr/>
        </p:nvSpPr>
        <p:spPr>
          <a:xfrm>
            <a:off x="793790" y="662106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chatbot will be deployed on Hugging Face Spaces/AWS with a clean, interactive UI for real-time conversations, assisting learners and enhancing their experience on the GUVI platform.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6882" y="603885"/>
            <a:ext cx="5558552" cy="684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3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Business Use Cases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766882" y="1726763"/>
            <a:ext cx="6438781" cy="2839879"/>
          </a:xfrm>
          <a:prstGeom prst="roundRect">
            <a:avLst>
              <a:gd name="adj" fmla="val 1157"/>
            </a:avLst>
          </a:prstGeom>
          <a:solidFill>
            <a:srgbClr val="F0EAEA"/>
          </a:solidFill>
          <a:ln/>
        </p:spPr>
      </p:sp>
      <p:sp>
        <p:nvSpPr>
          <p:cNvPr id="4" name="Shape 2"/>
          <p:cNvSpPr/>
          <p:nvPr/>
        </p:nvSpPr>
        <p:spPr>
          <a:xfrm>
            <a:off x="985957" y="1945838"/>
            <a:ext cx="657344" cy="657344"/>
          </a:xfrm>
          <a:prstGeom prst="roundRect">
            <a:avLst>
              <a:gd name="adj" fmla="val 13909134"/>
            </a:avLst>
          </a:prstGeom>
          <a:solidFill>
            <a:srgbClr val="1D1D1B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6693" y="2089666"/>
            <a:ext cx="295751" cy="36968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85957" y="2822258"/>
            <a:ext cx="425779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Customer Support Automation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985957" y="3296007"/>
            <a:ext cx="6000631" cy="1051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Provide 24/7 multilingual support by translating queries and responses, eliminating the need for additional language experts.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424737" y="1726763"/>
            <a:ext cx="6438781" cy="2839879"/>
          </a:xfrm>
          <a:prstGeom prst="roundRect">
            <a:avLst>
              <a:gd name="adj" fmla="val 1157"/>
            </a:avLst>
          </a:prstGeom>
          <a:solidFill>
            <a:srgbClr val="F0EAEA"/>
          </a:solidFill>
          <a:ln/>
        </p:spPr>
      </p:sp>
      <p:sp>
        <p:nvSpPr>
          <p:cNvPr id="9" name="Shape 6"/>
          <p:cNvSpPr/>
          <p:nvPr/>
        </p:nvSpPr>
        <p:spPr>
          <a:xfrm>
            <a:off x="7643813" y="1945838"/>
            <a:ext cx="657344" cy="657344"/>
          </a:xfrm>
          <a:prstGeom prst="roundRect">
            <a:avLst>
              <a:gd name="adj" fmla="val 13909134"/>
            </a:avLst>
          </a:prstGeom>
          <a:solidFill>
            <a:srgbClr val="1D1D1B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549" y="2089666"/>
            <a:ext cx="295751" cy="36968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43813" y="2822258"/>
            <a:ext cx="2961680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E-Learning Platforms</a:t>
            </a:r>
            <a:endParaRPr lang="en-US" sz="2150" dirty="0"/>
          </a:p>
        </p:txBody>
      </p:sp>
      <p:sp>
        <p:nvSpPr>
          <p:cNvPr id="12" name="Text 8"/>
          <p:cNvSpPr/>
          <p:nvPr/>
        </p:nvSpPr>
        <p:spPr>
          <a:xfrm>
            <a:off x="7643813" y="3296007"/>
            <a:ext cx="6000631" cy="1051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Enhance accessibility and user satisfaction by interacting with students in their native languages for course inquiries and technical support.</a:t>
            </a:r>
            <a:endParaRPr lang="en-US" sz="1700" dirty="0"/>
          </a:p>
        </p:txBody>
      </p:sp>
      <p:sp>
        <p:nvSpPr>
          <p:cNvPr id="13" name="Shape 9"/>
          <p:cNvSpPr/>
          <p:nvPr/>
        </p:nvSpPr>
        <p:spPr>
          <a:xfrm>
            <a:off x="766882" y="4785717"/>
            <a:ext cx="6438781" cy="2839879"/>
          </a:xfrm>
          <a:prstGeom prst="roundRect">
            <a:avLst>
              <a:gd name="adj" fmla="val 1157"/>
            </a:avLst>
          </a:prstGeom>
          <a:solidFill>
            <a:srgbClr val="F0EAEA"/>
          </a:solidFill>
          <a:ln/>
        </p:spPr>
      </p:sp>
      <p:sp>
        <p:nvSpPr>
          <p:cNvPr id="14" name="Shape 10"/>
          <p:cNvSpPr/>
          <p:nvPr/>
        </p:nvSpPr>
        <p:spPr>
          <a:xfrm>
            <a:off x="985957" y="5004792"/>
            <a:ext cx="657344" cy="657344"/>
          </a:xfrm>
          <a:prstGeom prst="roundRect">
            <a:avLst>
              <a:gd name="adj" fmla="val 13909134"/>
            </a:avLst>
          </a:prstGeom>
          <a:solidFill>
            <a:srgbClr val="1D1D1B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693" y="5148620"/>
            <a:ext cx="295751" cy="369689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5957" y="5881211"/>
            <a:ext cx="273891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Career Guidance</a:t>
            </a:r>
            <a:endParaRPr lang="en-US" sz="2150" dirty="0"/>
          </a:p>
        </p:txBody>
      </p:sp>
      <p:sp>
        <p:nvSpPr>
          <p:cNvPr id="17" name="Text 12"/>
          <p:cNvSpPr/>
          <p:nvPr/>
        </p:nvSpPr>
        <p:spPr>
          <a:xfrm>
            <a:off x="985957" y="6354961"/>
            <a:ext cx="6000631" cy="1051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Offer career suggestions, learning paths, and resources based on user interests and skills, simulating basic counseling.</a:t>
            </a:r>
            <a:endParaRPr lang="en-US" sz="1700" dirty="0"/>
          </a:p>
        </p:txBody>
      </p:sp>
      <p:sp>
        <p:nvSpPr>
          <p:cNvPr id="18" name="Shape 13"/>
          <p:cNvSpPr/>
          <p:nvPr/>
        </p:nvSpPr>
        <p:spPr>
          <a:xfrm>
            <a:off x="7424737" y="4785717"/>
            <a:ext cx="6438781" cy="2839879"/>
          </a:xfrm>
          <a:prstGeom prst="roundRect">
            <a:avLst>
              <a:gd name="adj" fmla="val 1157"/>
            </a:avLst>
          </a:prstGeom>
          <a:solidFill>
            <a:srgbClr val="F0EAEA"/>
          </a:solidFill>
          <a:ln/>
        </p:spPr>
      </p:sp>
      <p:sp>
        <p:nvSpPr>
          <p:cNvPr id="19" name="Shape 14"/>
          <p:cNvSpPr/>
          <p:nvPr/>
        </p:nvSpPr>
        <p:spPr>
          <a:xfrm>
            <a:off x="7643813" y="5004792"/>
            <a:ext cx="657344" cy="657344"/>
          </a:xfrm>
          <a:prstGeom prst="roundRect">
            <a:avLst>
              <a:gd name="adj" fmla="val 13909134"/>
            </a:avLst>
          </a:prstGeom>
          <a:solidFill>
            <a:srgbClr val="1D1D1B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549" y="5148620"/>
            <a:ext cx="295751" cy="369689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643813" y="5881211"/>
            <a:ext cx="273891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Course Discovery</a:t>
            </a:r>
            <a:endParaRPr lang="en-US" sz="2150" dirty="0"/>
          </a:p>
        </p:txBody>
      </p:sp>
      <p:sp>
        <p:nvSpPr>
          <p:cNvPr id="22" name="Text 16"/>
          <p:cNvSpPr/>
          <p:nvPr/>
        </p:nvSpPr>
        <p:spPr>
          <a:xfrm>
            <a:off x="7643813" y="6354961"/>
            <a:ext cx="6000631" cy="1051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Recommend specific GUVI courses, certifications, or masterclasses by asking users about their interests and goals.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666" y="596146"/>
            <a:ext cx="6501170" cy="677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Development Approach</a:t>
            </a:r>
            <a:endParaRPr lang="en-US" sz="4250" dirty="0"/>
          </a:p>
        </p:txBody>
      </p:sp>
      <p:sp>
        <p:nvSpPr>
          <p:cNvPr id="3" name="Text 1"/>
          <p:cNvSpPr/>
          <p:nvPr/>
        </p:nvSpPr>
        <p:spPr>
          <a:xfrm>
            <a:off x="758666" y="1707118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 Light" pitchFamily="34" charset="0"/>
                <a:ea typeface="Tomorrow Light" pitchFamily="34" charset="-122"/>
                <a:cs typeface="Tomorrow Light" pitchFamily="34" charset="-120"/>
              </a:rPr>
              <a:t>01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758666" y="2045137"/>
            <a:ext cx="6448187" cy="3048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5" name="Text 3"/>
          <p:cNvSpPr/>
          <p:nvPr/>
        </p:nvSpPr>
        <p:spPr>
          <a:xfrm>
            <a:off x="758666" y="2214443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Model Selection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758666" y="2683192"/>
            <a:ext cx="6448187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Choose suitable models from Hugging Face (including NLLB-200 for translation) with dynamic language routing.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423547" y="1707118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 Light" pitchFamily="34" charset="0"/>
                <a:ea typeface="Tomorrow Light" pitchFamily="34" charset="-122"/>
                <a:cs typeface="Tomorrow Light" pitchFamily="34" charset="-120"/>
              </a:rPr>
              <a:t>02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7423547" y="2045137"/>
            <a:ext cx="6448187" cy="3048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9" name="Text 7"/>
          <p:cNvSpPr/>
          <p:nvPr/>
        </p:nvSpPr>
        <p:spPr>
          <a:xfrm>
            <a:off x="7423547" y="2214443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Translation Logic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7423547" y="2683192"/>
            <a:ext cx="6448187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 efficient, dynamic loading/calling of translation models based on source and target languages.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666" y="3756065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 Light" pitchFamily="34" charset="0"/>
                <a:ea typeface="Tomorrow Light" pitchFamily="34" charset="-122"/>
                <a:cs typeface="Tomorrow Light" pitchFamily="34" charset="-120"/>
              </a:rPr>
              <a:t>03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758666" y="4094083"/>
            <a:ext cx="6448187" cy="3048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13" name="Text 11"/>
          <p:cNvSpPr/>
          <p:nvPr/>
        </p:nvSpPr>
        <p:spPr>
          <a:xfrm>
            <a:off x="758666" y="4263390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Streamlit UI/UX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758666" y="4732139"/>
            <a:ext cx="6448187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Design a responsive interface with input, language selectors, and optional features like copy/clear buttons.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7423547" y="3756065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 Light" pitchFamily="34" charset="0"/>
                <a:ea typeface="Tomorrow Light" pitchFamily="34" charset="-122"/>
                <a:cs typeface="Tomorrow Light" pitchFamily="34" charset="-120"/>
              </a:rPr>
              <a:t>04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7423547" y="4094083"/>
            <a:ext cx="6448187" cy="3048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17" name="Text 15"/>
          <p:cNvSpPr/>
          <p:nvPr/>
        </p:nvSpPr>
        <p:spPr>
          <a:xfrm>
            <a:off x="7423547" y="4263390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Error Handling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7423547" y="4732139"/>
            <a:ext cx="6448187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Gracefully manage loading failures, unsupported translations, and long inputs with user feedback.</a:t>
            </a:r>
            <a:endParaRPr lang="en-US" sz="1700" dirty="0"/>
          </a:p>
        </p:txBody>
      </p:sp>
      <p:sp>
        <p:nvSpPr>
          <p:cNvPr id="19" name="Text 17"/>
          <p:cNvSpPr/>
          <p:nvPr/>
        </p:nvSpPr>
        <p:spPr>
          <a:xfrm>
            <a:off x="758666" y="5805011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 Light" pitchFamily="34" charset="0"/>
                <a:ea typeface="Tomorrow Light" pitchFamily="34" charset="-122"/>
                <a:cs typeface="Tomorrow Light" pitchFamily="34" charset="-120"/>
              </a:rPr>
              <a:t>05</a:t>
            </a:r>
            <a:endParaRPr lang="en-US" sz="1700" dirty="0"/>
          </a:p>
        </p:txBody>
      </p:sp>
      <p:sp>
        <p:nvSpPr>
          <p:cNvPr id="20" name="Shape 18"/>
          <p:cNvSpPr/>
          <p:nvPr/>
        </p:nvSpPr>
        <p:spPr>
          <a:xfrm>
            <a:off x="758666" y="6143030"/>
            <a:ext cx="6448187" cy="3048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21" name="Text 19"/>
          <p:cNvSpPr/>
          <p:nvPr/>
        </p:nvSpPr>
        <p:spPr>
          <a:xfrm>
            <a:off x="758666" y="6312337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Model Deployment</a:t>
            </a:r>
            <a:endParaRPr lang="en-US" sz="2100" dirty="0"/>
          </a:p>
        </p:txBody>
      </p:sp>
      <p:sp>
        <p:nvSpPr>
          <p:cNvPr id="22" name="Text 20"/>
          <p:cNvSpPr/>
          <p:nvPr/>
        </p:nvSpPr>
        <p:spPr>
          <a:xfrm>
            <a:off x="758666" y="6781086"/>
            <a:ext cx="6448187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Deploy the Streamlit app on Streamlit Cloud, Hugging Face Spaces, or other platforms, ensuring fast startup.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7423547" y="5805011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 Light" pitchFamily="34" charset="0"/>
                <a:ea typeface="Tomorrow Light" pitchFamily="34" charset="-122"/>
                <a:cs typeface="Tomorrow Light" pitchFamily="34" charset="-120"/>
              </a:rPr>
              <a:t>06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7423547" y="6143030"/>
            <a:ext cx="6448187" cy="30480"/>
          </a:xfrm>
          <a:prstGeom prst="rect">
            <a:avLst/>
          </a:prstGeom>
          <a:solidFill>
            <a:srgbClr val="1D1D1B"/>
          </a:solidFill>
          <a:ln/>
        </p:spPr>
      </p:sp>
      <p:sp>
        <p:nvSpPr>
          <p:cNvPr id="25" name="Text 23"/>
          <p:cNvSpPr/>
          <p:nvPr/>
        </p:nvSpPr>
        <p:spPr>
          <a:xfrm>
            <a:off x="7423547" y="6312337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Version Control</a:t>
            </a:r>
            <a:endParaRPr lang="en-US" sz="2100" dirty="0"/>
          </a:p>
        </p:txBody>
      </p:sp>
      <p:sp>
        <p:nvSpPr>
          <p:cNvPr id="26" name="Text 24"/>
          <p:cNvSpPr/>
          <p:nvPr/>
        </p:nvSpPr>
        <p:spPr>
          <a:xfrm>
            <a:off x="7423547" y="6781086"/>
            <a:ext cx="6448187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Maintain code on GitHub with proper versioning, commit messages, and a comprehensive README.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5809893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Fine-Tuning the Model</a:t>
            </a:r>
            <a:endParaRPr lang="en-US" sz="40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638" y="1752481"/>
            <a:ext cx="6342102" cy="63421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74280" y="1706047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Fine-tuning involves several critical steps to optimize the model's performance for specific tasks: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7574280" y="2551390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1"/>
            </a:pPr>
            <a:r>
              <a:rPr lang="en-US" sz="160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Collection/Extraction: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Gather text data from Hugging Face Datasets or GUVI resources.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574280" y="3283387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2"/>
            </a:pPr>
            <a:r>
              <a:rPr lang="en-US" sz="160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Preparation: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Clean and preprocess data for training (e.g., removing special characters).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574280" y="4015383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3"/>
            </a:pPr>
            <a:r>
              <a:rPr lang="en-US" sz="160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Tokenization: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Use model-specific tokenizers to split text into understandable tokens.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7574280" y="4747379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50"/>
              </a:lnSpc>
              <a:buSzPct val="100000"/>
              <a:buFont typeface="+mj-lt"/>
              <a:buAutoNum type="arabicPeriod" startAt="4"/>
            </a:pPr>
            <a:r>
              <a:rPr lang="en-US" sz="160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Fine-Tuning: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Utilize Hugging Face Transformers to fine-tune the model on the prepared dataset.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56667"/>
            <a:ext cx="95223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Project Deliverables &amp; Evaluation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3242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Deliverables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88452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Functional Web Application: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Streamlit UI for multilingual input, translation, and GUVI GPT responses.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5253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Scalable Deployment: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Framework using Hugging Face/AWS services.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5763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Documentation: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Comprehensive setup, deployment, and usage instructions.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6273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Data Files: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app.py, requirements.txt, or access information.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46783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Source Code: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Well-organized, commented scripts and code files.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223242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Evaluation Metrics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7599521" y="288452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Modularity: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Code in functional blocks.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33267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Maintainability: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Codebase can be easily maintained.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37689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Portability: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Works consistently across operating systems.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57402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GitHub: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Public repository with proper README, workflow, and execution details.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37912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Coding Standards: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Adherence to PEP8 and other best practices.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618422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Demo Video: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 Working model demo posted on LinkedIn.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20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Set Guidelines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9440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Relevant text data for fine-tuning the language translator model (NLLB-200) and GPT model will be gathered from Hugging Face Datasets and various GUVI sources (website, queries, social media, blogs, training materials).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988713"/>
            <a:ext cx="2764036" cy="283488"/>
          </a:xfrm>
          <a:prstGeom prst="roundRect">
            <a:avLst>
              <a:gd name="adj" fmla="val 12002"/>
            </a:avLst>
          </a:prstGeom>
          <a:solidFill>
            <a:srgbClr val="F0EAEA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3988713"/>
            <a:ext cx="276344" cy="283488"/>
          </a:xfrm>
          <a:prstGeom prst="roundRect">
            <a:avLst>
              <a:gd name="adj" fmla="val 12312"/>
            </a:avLst>
          </a:prstGeom>
          <a:solidFill>
            <a:srgbClr val="1D1D1B"/>
          </a:solidFill>
          <a:ln/>
        </p:spPr>
      </p:sp>
      <p:sp>
        <p:nvSpPr>
          <p:cNvPr id="6" name="Text 4"/>
          <p:cNvSpPr/>
          <p:nvPr/>
        </p:nvSpPr>
        <p:spPr>
          <a:xfrm>
            <a:off x="3727847" y="3988713"/>
            <a:ext cx="122455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10K-50K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5555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Small Scale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045988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Sufficient for simple tasks or minor model adjustments, suitable for highly specialized content.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35893" y="3988713"/>
            <a:ext cx="2377559" cy="283488"/>
          </a:xfrm>
          <a:prstGeom prst="roundRect">
            <a:avLst>
              <a:gd name="adj" fmla="val 12002"/>
            </a:avLst>
          </a:prstGeom>
          <a:solidFill>
            <a:srgbClr val="F0EAEA"/>
          </a:solidFill>
          <a:ln/>
        </p:spPr>
      </p:sp>
      <p:sp>
        <p:nvSpPr>
          <p:cNvPr id="10" name="Shape 8"/>
          <p:cNvSpPr/>
          <p:nvPr/>
        </p:nvSpPr>
        <p:spPr>
          <a:xfrm>
            <a:off x="5235893" y="3988713"/>
            <a:ext cx="2377559" cy="283488"/>
          </a:xfrm>
          <a:prstGeom prst="roundRect">
            <a:avLst>
              <a:gd name="adj" fmla="val 12002"/>
            </a:avLst>
          </a:prstGeom>
          <a:solidFill>
            <a:srgbClr val="1D1D1B"/>
          </a:solidFill>
          <a:ln/>
        </p:spPr>
      </p:sp>
      <p:sp>
        <p:nvSpPr>
          <p:cNvPr id="11" name="Text 9"/>
          <p:cNvSpPr/>
          <p:nvPr/>
        </p:nvSpPr>
        <p:spPr>
          <a:xfrm>
            <a:off x="7783473" y="3988713"/>
            <a:ext cx="1611035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100K-500K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235893" y="45555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Medium Scale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5235893" y="5045988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Provides substantial adjustments, often sufficient for many practical applications with moderately complex content.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677995" y="3988713"/>
            <a:ext cx="3440549" cy="283488"/>
          </a:xfrm>
          <a:prstGeom prst="roundRect">
            <a:avLst>
              <a:gd name="adj" fmla="val 12002"/>
            </a:avLst>
          </a:prstGeom>
          <a:solidFill>
            <a:srgbClr val="F0EAEA"/>
          </a:solidFill>
          <a:ln/>
        </p:spPr>
      </p:sp>
      <p:sp>
        <p:nvSpPr>
          <p:cNvPr id="15" name="Shape 13"/>
          <p:cNvSpPr/>
          <p:nvPr/>
        </p:nvSpPr>
        <p:spPr>
          <a:xfrm>
            <a:off x="9677995" y="3988713"/>
            <a:ext cx="34290" cy="283488"/>
          </a:xfrm>
          <a:prstGeom prst="roundRect">
            <a:avLst>
              <a:gd name="adj" fmla="val 99225"/>
            </a:avLst>
          </a:prstGeom>
          <a:solidFill>
            <a:srgbClr val="1D1D1B"/>
          </a:solidFill>
          <a:ln/>
        </p:spPr>
      </p:sp>
      <p:sp>
        <p:nvSpPr>
          <p:cNvPr id="16" name="Text 14"/>
          <p:cNvSpPr/>
          <p:nvPr/>
        </p:nvSpPr>
        <p:spPr>
          <a:xfrm>
            <a:off x="13288566" y="3988713"/>
            <a:ext cx="548045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1M+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9677995" y="45555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Large Scale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9677995" y="5045988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Yields significant improvements for complex or diverse content, necessary for highly accurate and contextually rich text generation.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2025-08-15T15:06:42Z</dcterms:created>
  <dcterms:modified xsi:type="dcterms:W3CDTF">2025-08-15T15:06:42Z</dcterms:modified>
</cp:coreProperties>
</file>