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Roboto Medium"/>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regular.fntdata"/><Relationship Id="rId50" Type="http://schemas.openxmlformats.org/officeDocument/2006/relationships/font" Target="fonts/Roboto-boldItalic.fntdata"/><Relationship Id="rId53" Type="http://schemas.openxmlformats.org/officeDocument/2006/relationships/font" Target="fonts/RobotoMedium-italic.fntdata"/><Relationship Id="rId52" Type="http://schemas.openxmlformats.org/officeDocument/2006/relationships/font" Target="fonts/RobotoMedium-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0afa62cd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0afa62cd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https://brightsec.com/blog/dom-based-xss/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493ae9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493ae9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0afa62cd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0afa62cd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b6b5f0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b6b5f0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0afa62c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0afa62c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1917255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1917255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0afa62cd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0afa62cd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c191725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191725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2e5aaf8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2e5aaf8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2e5aaf8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2e5aaf8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3b9c527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3b9c527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2e5aaf85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2e5aaf85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2e5aaf85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c2e5aaf8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691e073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c691e073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c691e0732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c691e0732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7d2d24a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c7d2d24a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691e07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691e073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2e5aaf85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c2e5aaf85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2d15782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c2d15782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2d157828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c2d157828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c430df0a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c430df0a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3b9c527b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3b9c527b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c430df0a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c430df0a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c430df0ae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c430df0ae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c430df0a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c430df0a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430df0a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430df0a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c430df0ae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c430df0ae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c430df0ae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c430df0a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c7f6a312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c7f6a312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c7f6a3122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c7f6a3122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c7f6a3122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c7f6a3122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c7f6a3122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c7f6a3122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394fe0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394fe0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7f6a3122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7f6a3122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c493ae96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493ae96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394fe0b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394fe0b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394fe0b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394fe0b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https://portswigger.net/web-security/cross-site-scripting/reflected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394fe0b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394fe0b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https://portswigger.net/web-security/cross-site-scripting/stored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394fe0b1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394fe0b1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https://brightsec.com/blog/stored-xss/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394fe0b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394fe0b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nportal.ntut.edu.tw/change" TargetMode="External"/><Relationship Id="rId4" Type="http://schemas.openxmlformats.org/officeDocument/2006/relationships/hyperlink" Target="https://nportal.ntut.edu.tw/change" TargetMode="External"/><Relationship Id="rId10" Type="http://schemas.openxmlformats.org/officeDocument/2006/relationships/image" Target="../media/image17.png"/><Relationship Id="rId9" Type="http://schemas.openxmlformats.org/officeDocument/2006/relationships/image" Target="../media/image18.png"/><Relationship Id="rId5" Type="http://schemas.openxmlformats.org/officeDocument/2006/relationships/hyperlink" Target="https://nportal.ntut.edu.tw/change" TargetMode="External"/><Relationship Id="rId6" Type="http://schemas.openxmlformats.org/officeDocument/2006/relationships/hyperlink" Target="https://nportal.ntut.edu.tw/change" TargetMode="External"/><Relationship Id="rId7" Type="http://schemas.openxmlformats.org/officeDocument/2006/relationships/image" Target="../media/image3.png"/><Relationship Id="rId8"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ortswigger.net/burp/documentation/desktop/functions/generate-csrf-poc" TargetMode="External"/><Relationship Id="rId4" Type="http://schemas.openxmlformats.org/officeDocument/2006/relationships/hyperlink" Target="https://portswigger.net/burp/pr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nportal.ntut.edu.tw/index.do?thetime=1672924992456" TargetMode="External"/><Relationship Id="rId4" Type="http://schemas.openxmlformats.org/officeDocument/2006/relationships/image" Target="../media/image6.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ortswigger.net/web-security/csrf/toke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imperva.com/learn/application-security/man-in-the-middle-attack-mitm/" TargetMode="Externa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170949"/>
            <a:ext cx="8222100" cy="4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t/>
            </a:r>
            <a:endParaRPr sz="3180">
              <a:latin typeface="Times New Roman"/>
              <a:ea typeface="Times New Roman"/>
              <a:cs typeface="Times New Roman"/>
              <a:sym typeface="Times New Roman"/>
            </a:endParaRPr>
          </a:p>
          <a:p>
            <a:pPr indent="0" lvl="0" marL="0" rtl="0" algn="l">
              <a:spcBef>
                <a:spcPts val="0"/>
              </a:spcBef>
              <a:spcAft>
                <a:spcPts val="0"/>
              </a:spcAft>
              <a:buSzPts val="990"/>
              <a:buNone/>
            </a:pPr>
            <a:r>
              <a:rPr lang="zh-TW" sz="2580">
                <a:solidFill>
                  <a:srgbClr val="FF6633"/>
                </a:solidFill>
              </a:rPr>
              <a:t>Team member</a:t>
            </a:r>
            <a:endParaRPr sz="2580">
              <a:solidFill>
                <a:srgbClr val="FF6633"/>
              </a:solidFill>
            </a:endParaRPr>
          </a:p>
        </p:txBody>
      </p:sp>
      <p:sp>
        <p:nvSpPr>
          <p:cNvPr id="86" name="Google Shape;86;p13"/>
          <p:cNvSpPr txBox="1"/>
          <p:nvPr>
            <p:ph idx="1" type="subTitle"/>
          </p:nvPr>
        </p:nvSpPr>
        <p:spPr>
          <a:xfrm>
            <a:off x="598100" y="2715960"/>
            <a:ext cx="8222100" cy="1688400"/>
          </a:xfrm>
          <a:prstGeom prst="rect">
            <a:avLst/>
          </a:prstGeom>
        </p:spPr>
        <p:txBody>
          <a:bodyPr anchorCtr="0" anchor="t" bIns="91425" lIns="91425" spcFirstLastPara="1" rIns="91425" wrap="square" tIns="91425">
            <a:normAutofit fontScale="25000"/>
          </a:bodyPr>
          <a:lstStyle/>
          <a:p>
            <a:pPr indent="0" lvl="0" marL="0" rtl="0" algn="l">
              <a:lnSpc>
                <a:spcPct val="150000"/>
              </a:lnSpc>
              <a:spcBef>
                <a:spcPts val="0"/>
              </a:spcBef>
              <a:spcAft>
                <a:spcPts val="0"/>
              </a:spcAft>
              <a:buNone/>
            </a:pPr>
            <a:r>
              <a:rPr lang="zh-TW" sz="4919">
                <a:latin typeface="Times New Roman"/>
                <a:ea typeface="Times New Roman"/>
                <a:cs typeface="Times New Roman"/>
                <a:sym typeface="Times New Roman"/>
              </a:rPr>
              <a:t>Kasper van der Pol 111012014</a:t>
            </a:r>
            <a:endParaRPr sz="4919">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zh-TW" sz="4919">
                <a:latin typeface="Times New Roman"/>
                <a:ea typeface="Times New Roman"/>
                <a:cs typeface="Times New Roman"/>
                <a:sym typeface="Times New Roman"/>
              </a:rPr>
              <a:t>童柏鈞 111598027</a:t>
            </a:r>
            <a:endParaRPr sz="4919">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zh-TW" sz="4919">
                <a:latin typeface="Times New Roman"/>
                <a:ea typeface="Times New Roman"/>
                <a:cs typeface="Times New Roman"/>
                <a:sym typeface="Times New Roman"/>
              </a:rPr>
              <a:t>楊佑鴻 111598031</a:t>
            </a:r>
            <a:endParaRPr sz="4919">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zh-TW" sz="4919">
                <a:latin typeface="Times New Roman"/>
                <a:ea typeface="Times New Roman"/>
                <a:cs typeface="Times New Roman"/>
                <a:sym typeface="Times New Roman"/>
              </a:rPr>
              <a:t>Abdiasis Ahmed 110998410</a:t>
            </a:r>
            <a:endParaRPr sz="4919">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zh-TW" sz="4919">
                <a:latin typeface="Times New Roman"/>
                <a:ea typeface="Times New Roman"/>
                <a:cs typeface="Times New Roman"/>
                <a:sym typeface="Times New Roman"/>
              </a:rPr>
              <a:t>Pradeep Rajasekar  110998409</a:t>
            </a:r>
            <a:endParaRPr sz="4919">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7" name="Google Shape;87;p13"/>
          <p:cNvSpPr txBox="1"/>
          <p:nvPr/>
        </p:nvSpPr>
        <p:spPr>
          <a:xfrm>
            <a:off x="2671150" y="650300"/>
            <a:ext cx="3000000" cy="68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280">
                <a:solidFill>
                  <a:schemeClr val="lt1"/>
                </a:solidFill>
                <a:latin typeface="Roboto"/>
                <a:ea typeface="Roboto"/>
                <a:cs typeface="Roboto"/>
                <a:sym typeface="Roboto"/>
              </a:rPr>
              <a:t> </a:t>
            </a:r>
            <a:r>
              <a:rPr lang="zh-TW" sz="3280">
                <a:solidFill>
                  <a:srgbClr val="00FFFF"/>
                </a:solidFill>
                <a:latin typeface="Roboto"/>
                <a:ea typeface="Roboto"/>
                <a:cs typeface="Roboto"/>
                <a:sym typeface="Roboto"/>
              </a:rPr>
              <a:t>P</a:t>
            </a:r>
            <a:r>
              <a:rPr lang="zh-TW" sz="3280">
                <a:solidFill>
                  <a:srgbClr val="00FFFF"/>
                </a:solidFill>
                <a:latin typeface="Roboto"/>
                <a:ea typeface="Roboto"/>
                <a:cs typeface="Roboto"/>
                <a:sym typeface="Roboto"/>
              </a:rPr>
              <a:t>resentation</a:t>
            </a:r>
            <a:endParaRPr>
              <a:solidFill>
                <a:srgbClr val="00FFFF"/>
              </a:solidFill>
            </a:endParaRPr>
          </a:p>
        </p:txBody>
      </p:sp>
      <p:sp>
        <p:nvSpPr>
          <p:cNvPr id="88" name="Google Shape;88;p13"/>
          <p:cNvSpPr txBox="1"/>
          <p:nvPr/>
        </p:nvSpPr>
        <p:spPr>
          <a:xfrm>
            <a:off x="850350" y="1280550"/>
            <a:ext cx="6863100" cy="67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3180">
                <a:solidFill>
                  <a:schemeClr val="lt1"/>
                </a:solidFill>
                <a:latin typeface="Times New Roman"/>
                <a:ea typeface="Times New Roman"/>
                <a:cs typeface="Times New Roman"/>
                <a:sym typeface="Times New Roman"/>
              </a:rPr>
              <a:t>Software Reverse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TW" sz="2520">
                <a:solidFill>
                  <a:schemeClr val="dk2"/>
                </a:solidFill>
              </a:rPr>
              <a:t> How to prevent </a:t>
            </a:r>
            <a:r>
              <a:rPr lang="zh-TW" sz="2500">
                <a:solidFill>
                  <a:srgbClr val="000000"/>
                </a:solidFill>
                <a:highlight>
                  <a:srgbClr val="FFFFFF"/>
                </a:highlight>
                <a:latin typeface="Arial"/>
                <a:ea typeface="Arial"/>
                <a:cs typeface="Arial"/>
                <a:sym typeface="Arial"/>
              </a:rPr>
              <a:t>Dom-Based XSS</a:t>
            </a:r>
            <a:endParaRPr sz="2500"/>
          </a:p>
          <a:p>
            <a:pPr indent="0" lvl="0" marL="0" rtl="0" algn="l">
              <a:lnSpc>
                <a:spcPct val="115000"/>
              </a:lnSpc>
              <a:spcBef>
                <a:spcPts val="1200"/>
              </a:spcBef>
              <a:spcAft>
                <a:spcPts val="0"/>
              </a:spcAft>
              <a:buNone/>
            </a:pPr>
            <a:r>
              <a:t/>
            </a:r>
            <a:endParaRPr sz="2520">
              <a:solidFill>
                <a:schemeClr val="dk2"/>
              </a:solidFill>
            </a:endParaRPr>
          </a:p>
          <a:p>
            <a:pPr indent="0" lvl="0" marL="0" rtl="0" algn="l">
              <a:spcBef>
                <a:spcPts val="1200"/>
              </a:spcBef>
              <a:spcAft>
                <a:spcPts val="0"/>
              </a:spcAft>
              <a:buNone/>
            </a:pPr>
            <a:r>
              <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2425" lvl="0" marL="457200" rtl="0" algn="l">
              <a:lnSpc>
                <a:spcPct val="150000"/>
              </a:lnSpc>
              <a:spcBef>
                <a:spcPts val="0"/>
              </a:spcBef>
              <a:spcAft>
                <a:spcPts val="0"/>
              </a:spcAft>
              <a:buClr>
                <a:srgbClr val="000000"/>
              </a:buClr>
              <a:buSzPts val="1950"/>
              <a:buFont typeface="Times New Roman"/>
              <a:buChar char="●"/>
            </a:pPr>
            <a:r>
              <a:rPr lang="zh-TW" sz="1950">
                <a:solidFill>
                  <a:srgbClr val="000000"/>
                </a:solidFill>
                <a:highlight>
                  <a:srgbClr val="FFFFFF"/>
                </a:highlight>
                <a:latin typeface="Times New Roman"/>
                <a:ea typeface="Times New Roman"/>
                <a:cs typeface="Times New Roman"/>
                <a:sym typeface="Times New Roman"/>
              </a:rPr>
              <a:t>programming should choose the right methods,attributes to operate DOM.(ex:choose innerText rather than innerHTML) </a:t>
            </a:r>
            <a:endParaRPr sz="1950">
              <a:solidFill>
                <a:srgbClr val="000000"/>
              </a:solidFill>
              <a:highlight>
                <a:srgbClr val="FFFFFF"/>
              </a:highlight>
              <a:latin typeface="Times New Roman"/>
              <a:ea typeface="Times New Roman"/>
              <a:cs typeface="Times New Roman"/>
              <a:sym typeface="Times New Roman"/>
            </a:endParaRPr>
          </a:p>
          <a:p>
            <a:pPr indent="-352425" lvl="0" marL="457200" rtl="0" algn="l">
              <a:lnSpc>
                <a:spcPct val="150000"/>
              </a:lnSpc>
              <a:spcBef>
                <a:spcPts val="0"/>
              </a:spcBef>
              <a:spcAft>
                <a:spcPts val="0"/>
              </a:spcAft>
              <a:buClr>
                <a:srgbClr val="000000"/>
              </a:buClr>
              <a:buSzPts val="1950"/>
              <a:buFont typeface="Times New Roman"/>
              <a:buChar char="●"/>
            </a:pPr>
            <a:r>
              <a:rPr lang="zh-TW" sz="1950">
                <a:solidFill>
                  <a:srgbClr val="000000"/>
                </a:solidFill>
                <a:highlight>
                  <a:srgbClr val="FFFFFF"/>
                </a:highlight>
                <a:latin typeface="Times New Roman"/>
                <a:ea typeface="Times New Roman"/>
                <a:cs typeface="Times New Roman"/>
                <a:sym typeface="Times New Roman"/>
              </a:rPr>
              <a:t>Don’t use client data for sensitive actions</a:t>
            </a:r>
            <a:endParaRPr sz="1950">
              <a:solidFill>
                <a:srgbClr val="000000"/>
              </a:solidFill>
              <a:highlight>
                <a:srgbClr val="FFFFFF"/>
              </a:highlight>
              <a:latin typeface="Times New Roman"/>
              <a:ea typeface="Times New Roman"/>
              <a:cs typeface="Times New Roman"/>
              <a:sym typeface="Times New Roman"/>
            </a:endParaRPr>
          </a:p>
          <a:p>
            <a:pPr indent="-352425" lvl="0" marL="457200" rtl="0" algn="l">
              <a:lnSpc>
                <a:spcPct val="150000"/>
              </a:lnSpc>
              <a:spcBef>
                <a:spcPts val="0"/>
              </a:spcBef>
              <a:spcAft>
                <a:spcPts val="0"/>
              </a:spcAft>
              <a:buClr>
                <a:srgbClr val="000000"/>
              </a:buClr>
              <a:buSzPts val="1950"/>
              <a:buFont typeface="Times New Roman"/>
              <a:buChar char="●"/>
            </a:pPr>
            <a:r>
              <a:rPr lang="zh-TW" sz="1950">
                <a:solidFill>
                  <a:srgbClr val="000000"/>
                </a:solidFill>
                <a:highlight>
                  <a:srgbClr val="FFFFFF"/>
                </a:highlight>
                <a:latin typeface="Times New Roman"/>
                <a:ea typeface="Times New Roman"/>
                <a:cs typeface="Times New Roman"/>
                <a:sym typeface="Times New Roman"/>
              </a:rPr>
              <a:t>Sanitize client-side code </a:t>
            </a:r>
            <a:endParaRPr sz="1950">
              <a:solidFill>
                <a:srgbClr val="000000"/>
              </a:solidFill>
              <a:highlight>
                <a:srgbClr val="FFFFFF"/>
              </a:highlight>
              <a:latin typeface="Times New Roman"/>
              <a:ea typeface="Times New Roman"/>
              <a:cs typeface="Times New Roman"/>
              <a:sym typeface="Times New Roman"/>
            </a:endParaRPr>
          </a:p>
          <a:p>
            <a:pPr indent="-352425" lvl="0" marL="457200" rtl="0" algn="l">
              <a:lnSpc>
                <a:spcPct val="150000"/>
              </a:lnSpc>
              <a:spcBef>
                <a:spcPts val="0"/>
              </a:spcBef>
              <a:spcAft>
                <a:spcPts val="0"/>
              </a:spcAft>
              <a:buClr>
                <a:srgbClr val="000000"/>
              </a:buClr>
              <a:buSzPts val="1950"/>
              <a:buFont typeface="Times New Roman"/>
              <a:buChar char="●"/>
            </a:pPr>
            <a:r>
              <a:rPr lang="zh-TW" sz="1950">
                <a:solidFill>
                  <a:srgbClr val="000000"/>
                </a:solidFill>
                <a:highlight>
                  <a:srgbClr val="FFFFFF"/>
                </a:highlight>
                <a:latin typeface="Times New Roman"/>
                <a:ea typeface="Times New Roman"/>
                <a:cs typeface="Times New Roman"/>
                <a:sym typeface="Times New Roman"/>
              </a:rPr>
              <a:t>Use Content Security Policy (CSP)</a:t>
            </a:r>
            <a:endParaRPr sz="1950">
              <a:solidFill>
                <a:srgbClr val="000000"/>
              </a:solidFill>
              <a:highlight>
                <a:srgbClr val="FFFFFF"/>
              </a:highlight>
              <a:latin typeface="Times New Roman"/>
              <a:ea typeface="Times New Roman"/>
              <a:cs typeface="Times New Roman"/>
              <a:sym typeface="Times New Roman"/>
            </a:endParaRPr>
          </a:p>
          <a:p>
            <a:pPr indent="-352425" lvl="0" marL="457200" rtl="0" algn="l">
              <a:lnSpc>
                <a:spcPct val="150000"/>
              </a:lnSpc>
              <a:spcBef>
                <a:spcPts val="0"/>
              </a:spcBef>
              <a:spcAft>
                <a:spcPts val="0"/>
              </a:spcAft>
              <a:buClr>
                <a:srgbClr val="000000"/>
              </a:buClr>
              <a:buSzPts val="1950"/>
              <a:buFont typeface="Times New Roman"/>
              <a:buChar char="●"/>
            </a:pPr>
            <a:r>
              <a:rPr lang="zh-TW" sz="1950">
                <a:solidFill>
                  <a:srgbClr val="000000"/>
                </a:solidFill>
                <a:highlight>
                  <a:srgbClr val="FFFFFF"/>
                </a:highlight>
                <a:latin typeface="Times New Roman"/>
                <a:ea typeface="Times New Roman"/>
                <a:cs typeface="Times New Roman"/>
                <a:sym typeface="Times New Roman"/>
              </a:rPr>
              <a:t>Automated detection of DOM XSS vulnerabilities</a:t>
            </a:r>
            <a:endParaRPr sz="19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TW" sz="2500"/>
              <a:t>How to attack NTUT website with XSS</a:t>
            </a:r>
            <a:endParaRPr sz="2500"/>
          </a:p>
          <a:p>
            <a:pPr indent="0" lvl="0" marL="0" rtl="0" algn="l">
              <a:lnSpc>
                <a:spcPct val="115000"/>
              </a:lnSpc>
              <a:spcBef>
                <a:spcPts val="1200"/>
              </a:spcBef>
              <a:spcAft>
                <a:spcPts val="0"/>
              </a:spcAft>
              <a:buNone/>
            </a:pPr>
            <a:r>
              <a:t/>
            </a:r>
            <a:endParaRPr sz="2520">
              <a:solidFill>
                <a:schemeClr val="dk2"/>
              </a:solidFill>
            </a:endParaRPr>
          </a:p>
          <a:p>
            <a:pPr indent="0" lvl="0" marL="0" rtl="0" algn="l">
              <a:spcBef>
                <a:spcPts val="1200"/>
              </a:spcBef>
              <a:spcAft>
                <a:spcPts val="0"/>
              </a:spcAft>
              <a:buNone/>
            </a:pPr>
            <a:r>
              <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7264" lvl="0" marL="457200" rtl="0" algn="l">
              <a:spcBef>
                <a:spcPts val="0"/>
              </a:spcBef>
              <a:spcAft>
                <a:spcPts val="0"/>
              </a:spcAft>
              <a:buClr>
                <a:srgbClr val="000000"/>
              </a:buClr>
              <a:buSzPct val="100000"/>
              <a:buFont typeface="Arial"/>
              <a:buAutoNum type="arabicPeriod"/>
            </a:pPr>
            <a:r>
              <a:rPr b="1" lang="zh-TW" sz="1850">
                <a:solidFill>
                  <a:srgbClr val="000000"/>
                </a:solidFill>
                <a:highlight>
                  <a:srgbClr val="FFFFFF"/>
                </a:highlight>
                <a:latin typeface="Arial"/>
                <a:ea typeface="Arial"/>
                <a:cs typeface="Arial"/>
                <a:sym typeface="Arial"/>
              </a:rPr>
              <a:t>Create a malicious script (XSS.js)</a:t>
            </a:r>
            <a:endParaRPr b="1" sz="18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8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8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850">
              <a:solidFill>
                <a:srgbClr val="000000"/>
              </a:solidFill>
              <a:highlight>
                <a:srgbClr val="FFFFFF"/>
              </a:highlight>
              <a:latin typeface="Arial"/>
              <a:ea typeface="Arial"/>
              <a:cs typeface="Arial"/>
              <a:sym typeface="Arial"/>
            </a:endParaRPr>
          </a:p>
          <a:p>
            <a:pPr indent="-337264" lvl="0" marL="457200" rtl="0" algn="l">
              <a:spcBef>
                <a:spcPts val="1200"/>
              </a:spcBef>
              <a:spcAft>
                <a:spcPts val="0"/>
              </a:spcAft>
              <a:buClr>
                <a:srgbClr val="000000"/>
              </a:buClr>
              <a:buSzPct val="100000"/>
              <a:buFont typeface="Arial"/>
              <a:buAutoNum type="arabicPeriod"/>
            </a:pPr>
            <a:r>
              <a:rPr b="1" lang="zh-TW" sz="1850">
                <a:solidFill>
                  <a:srgbClr val="000000"/>
                </a:solidFill>
                <a:highlight>
                  <a:srgbClr val="FFFFFF"/>
                </a:highlight>
                <a:latin typeface="Arial"/>
                <a:ea typeface="Arial"/>
                <a:cs typeface="Arial"/>
                <a:sym typeface="Arial"/>
              </a:rPr>
              <a:t>Insert payload into XSS page</a:t>
            </a:r>
            <a:endParaRPr b="1" sz="18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8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b="1" lang="zh-TW" sz="1850">
                <a:solidFill>
                  <a:srgbClr val="000000"/>
                </a:solidFill>
                <a:highlight>
                  <a:srgbClr val="FFFFFF"/>
                </a:highlight>
                <a:latin typeface="Arial"/>
                <a:ea typeface="Arial"/>
                <a:cs typeface="Arial"/>
                <a:sym typeface="Arial"/>
              </a:rPr>
              <a:t>3. Cover the original web with iframe</a:t>
            </a:r>
            <a:endParaRPr b="1" sz="18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zh-TW" sz="1850">
                <a:solidFill>
                  <a:srgbClr val="000000"/>
                </a:solidFill>
                <a:highlight>
                  <a:srgbClr val="FFFFFF"/>
                </a:highlight>
                <a:latin typeface="Arial"/>
                <a:ea typeface="Arial"/>
                <a:cs typeface="Arial"/>
                <a:sym typeface="Arial"/>
              </a:rPr>
              <a:t>label. </a:t>
            </a:r>
            <a:endParaRPr b="1" sz="1850">
              <a:solidFill>
                <a:srgbClr val="000000"/>
              </a:solidFill>
              <a:highlight>
                <a:srgbClr val="FFFFFF"/>
              </a:highlight>
              <a:latin typeface="Arial"/>
              <a:ea typeface="Arial"/>
              <a:cs typeface="Arial"/>
              <a:sym typeface="Arial"/>
            </a:endParaRPr>
          </a:p>
        </p:txBody>
      </p:sp>
      <p:pic>
        <p:nvPicPr>
          <p:cNvPr id="155" name="Google Shape;155;p23"/>
          <p:cNvPicPr preferRelativeResize="0"/>
          <p:nvPr/>
        </p:nvPicPr>
        <p:blipFill>
          <a:blip r:embed="rId3">
            <a:alphaModFix/>
          </a:blip>
          <a:stretch>
            <a:fillRect/>
          </a:stretch>
        </p:blipFill>
        <p:spPr>
          <a:xfrm>
            <a:off x="4793175" y="844926"/>
            <a:ext cx="3965125" cy="1408574"/>
          </a:xfrm>
          <a:prstGeom prst="rect">
            <a:avLst/>
          </a:prstGeom>
          <a:noFill/>
          <a:ln>
            <a:noFill/>
          </a:ln>
        </p:spPr>
      </p:pic>
      <p:pic>
        <p:nvPicPr>
          <p:cNvPr id="156" name="Google Shape;156;p23"/>
          <p:cNvPicPr preferRelativeResize="0"/>
          <p:nvPr/>
        </p:nvPicPr>
        <p:blipFill>
          <a:blip r:embed="rId4">
            <a:alphaModFix/>
          </a:blip>
          <a:stretch>
            <a:fillRect/>
          </a:stretch>
        </p:blipFill>
        <p:spPr>
          <a:xfrm>
            <a:off x="4416725" y="2371925"/>
            <a:ext cx="4515949" cy="234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Testing Tools</a:t>
            </a:r>
            <a:endParaRPr/>
          </a:p>
        </p:txBody>
      </p:sp>
      <p:sp>
        <p:nvSpPr>
          <p:cNvPr id="162" name="Google Shape;16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TW" sz="1600">
                <a:solidFill>
                  <a:srgbClr val="000000"/>
                </a:solidFill>
                <a:latin typeface="Arial"/>
                <a:ea typeface="Arial"/>
                <a:cs typeface="Arial"/>
                <a:sym typeface="Arial"/>
              </a:rPr>
              <a:t>Checkpoint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zh-TW" sz="1600">
                <a:solidFill>
                  <a:srgbClr val="000000"/>
                </a:solidFill>
                <a:latin typeface="Arial"/>
                <a:ea typeface="Arial"/>
                <a:cs typeface="Arial"/>
                <a:sym typeface="Arial"/>
              </a:rPr>
              <a:t>Invicti</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zh-TW" sz="1600">
                <a:solidFill>
                  <a:srgbClr val="000000"/>
                </a:solidFill>
                <a:latin typeface="Arial"/>
                <a:ea typeface="Arial"/>
                <a:cs typeface="Arial"/>
                <a:sym typeface="Arial"/>
              </a:rPr>
              <a:t>Veracode Dynamic Analysis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zh-TW" sz="1600">
                <a:solidFill>
                  <a:srgbClr val="000000"/>
                </a:solidFill>
                <a:latin typeface="Arial"/>
                <a:ea typeface="Arial"/>
                <a:cs typeface="Arial"/>
                <a:sym typeface="Arial"/>
              </a:rPr>
              <a:t>Checkmarx</a:t>
            </a:r>
            <a:endParaRPr sz="1600">
              <a:solidFill>
                <a:srgbClr val="000000"/>
              </a:solidFill>
            </a:endParaRPr>
          </a:p>
          <a:p>
            <a:pPr indent="0" lvl="0" marL="0" rtl="0" algn="l">
              <a:spcBef>
                <a:spcPts val="1200"/>
              </a:spcBef>
              <a:spcAft>
                <a:spcPts val="0"/>
              </a:spcAft>
              <a:buNone/>
            </a:pPr>
            <a:r>
              <a:rPr lang="zh-TW" sz="1600">
                <a:solidFill>
                  <a:srgbClr val="000000"/>
                </a:solidFill>
              </a:rPr>
              <a:t>The DOM XSS Wiki</a:t>
            </a:r>
            <a:endParaRPr sz="1600">
              <a:solidFill>
                <a:srgbClr val="000000"/>
              </a:solidFill>
            </a:endParaRPr>
          </a:p>
          <a:p>
            <a:pPr indent="0" lvl="0" marL="0" rtl="0" algn="l">
              <a:spcBef>
                <a:spcPts val="1200"/>
              </a:spcBef>
              <a:spcAft>
                <a:spcPts val="1200"/>
              </a:spcAft>
              <a:buNone/>
            </a:pPr>
            <a:r>
              <a:rPr lang="zh-TW" sz="1600">
                <a:solidFill>
                  <a:srgbClr val="000000"/>
                </a:solidFill>
              </a:rPr>
              <a:t>DOM Snitch</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Testing Tools</a:t>
            </a:r>
            <a:endParaRPr/>
          </a:p>
          <a:p>
            <a:pPr indent="0" lvl="0" marL="0" rtl="0" algn="l">
              <a:spcBef>
                <a:spcPts val="0"/>
              </a:spcBef>
              <a:spcAft>
                <a:spcPts val="0"/>
              </a:spcAft>
              <a:buNone/>
            </a:pPr>
            <a:r>
              <a:t/>
            </a:r>
            <a:endParaRPr/>
          </a:p>
        </p:txBody>
      </p:sp>
      <p:sp>
        <p:nvSpPr>
          <p:cNvPr id="168" name="Google Shape;168;p25"/>
          <p:cNvSpPr txBox="1"/>
          <p:nvPr>
            <p:ph idx="1" type="body"/>
          </p:nvPr>
        </p:nvSpPr>
        <p:spPr>
          <a:xfrm>
            <a:off x="-91300" y="1214650"/>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zh-TW" sz="2500"/>
              <a:t>IAST</a:t>
            </a:r>
            <a:endParaRPr b="1" sz="2500"/>
          </a:p>
          <a:p>
            <a:pPr indent="0" lvl="0" marL="457200" rtl="0" algn="l">
              <a:spcBef>
                <a:spcPts val="1200"/>
              </a:spcBef>
              <a:spcAft>
                <a:spcPts val="0"/>
              </a:spcAft>
              <a:buNone/>
            </a:pPr>
            <a:r>
              <a:rPr lang="zh-TW"/>
              <a:t>The tool uses automated testing, manual testing or any interface that can interact with the application to discover the weaknesses of the application</a:t>
            </a:r>
            <a:endParaRPr/>
          </a:p>
          <a:p>
            <a:pPr indent="0" lvl="0" marL="457200" rtl="0" algn="l">
              <a:spcBef>
                <a:spcPts val="1200"/>
              </a:spcBef>
              <a:spcAft>
                <a:spcPts val="1200"/>
              </a:spcAft>
              <a:buNone/>
            </a:pPr>
            <a:br>
              <a:rPr lang="zh-TW" sz="2000"/>
            </a:br>
            <a:r>
              <a:rPr lang="zh-TW" sz="2000"/>
              <a:t>ToolLists: </a:t>
            </a:r>
            <a:r>
              <a:rPr lang="zh-TW"/>
              <a:t>Seeker IAST, WebInspect IAST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Man-In-The-Middle Attack</a:t>
            </a:r>
            <a:endParaRPr/>
          </a:p>
        </p:txBody>
      </p:sp>
      <p:sp>
        <p:nvSpPr>
          <p:cNvPr id="174" name="Google Shape;17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Man-in-the-middle attacks (MITM) are a common type of cybersecurity attack that allows attackers to eavesdrop on the communication between two targets.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zh-TW"/>
              <a:t>The attack takes place in between two legitimately communicating hosts, allowing the attacker to “listen” to a conversation they should normally not be able to listen to, hence the name “man-in-the-middle.”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MITM</a:t>
            </a:r>
            <a:endParaRPr/>
          </a:p>
        </p:txBody>
      </p:sp>
      <p:pic>
        <p:nvPicPr>
          <p:cNvPr id="180" name="Google Shape;180;p27"/>
          <p:cNvPicPr preferRelativeResize="0"/>
          <p:nvPr/>
        </p:nvPicPr>
        <p:blipFill>
          <a:blip r:embed="rId3">
            <a:alphaModFix/>
          </a:blip>
          <a:stretch>
            <a:fillRect/>
          </a:stretch>
        </p:blipFill>
        <p:spPr>
          <a:xfrm>
            <a:off x="990475" y="1186262"/>
            <a:ext cx="7307800" cy="290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Prevent </a:t>
            </a:r>
            <a:r>
              <a:rPr lang="zh-TW"/>
              <a:t>Man-In-The-Middle Attack</a:t>
            </a:r>
            <a:endParaRPr/>
          </a:p>
          <a:p>
            <a:pPr indent="0" lvl="0" marL="0" rtl="0" algn="l">
              <a:spcBef>
                <a:spcPts val="0"/>
              </a:spcBef>
              <a:spcAft>
                <a:spcPts val="0"/>
              </a:spcAft>
              <a:buNone/>
            </a:pPr>
            <a:r>
              <a:t/>
            </a:r>
            <a:endParaRPr/>
          </a:p>
        </p:txBody>
      </p:sp>
      <p:sp>
        <p:nvSpPr>
          <p:cNvPr id="186" name="Google Shape;18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S</a:t>
            </a:r>
            <a:r>
              <a:rPr lang="zh-TW" sz="2000"/>
              <a:t>ecure communication protocols, including TLS and HTTPS</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zh-TW" sz="2000"/>
              <a:t>Help mitigate spoofing attacks by robustly encrypting</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zh-TW" sz="2000"/>
              <a:t>Authenticating transmitted data</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Analysis Root Cause</a:t>
            </a:r>
            <a:endParaRPr/>
          </a:p>
        </p:txBody>
      </p:sp>
      <p:sp>
        <p:nvSpPr>
          <p:cNvPr id="192" name="Google Shape;192;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zh-TW" sz="2200"/>
              <a:t>W</a:t>
            </a:r>
            <a:r>
              <a:rPr lang="zh-TW" sz="2200"/>
              <a:t>hat is the root cause of MITM in our system?</a:t>
            </a:r>
            <a:endParaRPr sz="2200"/>
          </a:p>
          <a:p>
            <a:pPr indent="0" lvl="0" marL="0" rtl="0" algn="l">
              <a:spcBef>
                <a:spcPts val="1200"/>
              </a:spcBef>
              <a:spcAft>
                <a:spcPts val="0"/>
              </a:spcAft>
              <a:buNone/>
            </a:pPr>
            <a:r>
              <a:t/>
            </a:r>
            <a:endParaRPr sz="2200"/>
          </a:p>
          <a:p>
            <a:pPr indent="-368300" lvl="0" marL="457200" rtl="0" algn="l">
              <a:spcBef>
                <a:spcPts val="1200"/>
              </a:spcBef>
              <a:spcAft>
                <a:spcPts val="0"/>
              </a:spcAft>
              <a:buSzPts val="2200"/>
              <a:buChar char="●"/>
            </a:pPr>
            <a:r>
              <a:rPr lang="zh-TW" sz="2200"/>
              <a:t>How do we defense MITM in our system?</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zh-TW" sz="2100">
                <a:solidFill>
                  <a:srgbClr val="17191E"/>
                </a:solidFill>
                <a:latin typeface="Arial"/>
                <a:ea typeface="Arial"/>
                <a:cs typeface="Arial"/>
                <a:sym typeface="Arial"/>
              </a:rPr>
              <a:t>cross-site request forgery (CSRF or XSRF)</a:t>
            </a:r>
            <a:endParaRPr b="1"/>
          </a:p>
        </p:txBody>
      </p:sp>
      <p:sp>
        <p:nvSpPr>
          <p:cNvPr id="198" name="Google Shape;198;p30"/>
          <p:cNvSpPr txBox="1"/>
          <p:nvPr>
            <p:ph idx="1" type="body"/>
          </p:nvPr>
        </p:nvSpPr>
        <p:spPr>
          <a:xfrm>
            <a:off x="411775" y="1017800"/>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zh-TW" sz="1400">
                <a:solidFill>
                  <a:srgbClr val="333332"/>
                </a:solidFill>
                <a:highlight>
                  <a:srgbClr val="FFFFFF"/>
                </a:highlight>
                <a:latin typeface="Times New Roman"/>
                <a:ea typeface="Times New Roman"/>
                <a:cs typeface="Times New Roman"/>
                <a:sym typeface="Times New Roman"/>
              </a:rPr>
              <a:t>CSRF </a:t>
            </a:r>
            <a:r>
              <a:rPr lang="zh-TW" sz="1400">
                <a:solidFill>
                  <a:srgbClr val="1C1C1C"/>
                </a:solidFill>
                <a:highlight>
                  <a:srgbClr val="FFFFFF"/>
                </a:highlight>
                <a:latin typeface="Arial"/>
                <a:ea typeface="Arial"/>
                <a:cs typeface="Arial"/>
                <a:sym typeface="Arial"/>
              </a:rPr>
              <a:t>is an attack where the attacker causes the victim user to carry out an action unintentionally while that user is authenticated.</a:t>
            </a:r>
            <a:endParaRPr sz="1400">
              <a:solidFill>
                <a:srgbClr val="1C1C1C"/>
              </a:solidFill>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b="1" lang="zh-TW" sz="1400">
                <a:solidFill>
                  <a:srgbClr val="333332"/>
                </a:solidFill>
                <a:highlight>
                  <a:srgbClr val="FFFFFF"/>
                </a:highlight>
                <a:latin typeface="Times New Roman"/>
                <a:ea typeface="Times New Roman"/>
                <a:cs typeface="Times New Roman"/>
                <a:sym typeface="Times New Roman"/>
              </a:rPr>
              <a:t> </a:t>
            </a:r>
            <a:r>
              <a:rPr b="1" lang="zh-TW" sz="2000">
                <a:solidFill>
                  <a:srgbClr val="333332"/>
                </a:solidFill>
                <a:highlight>
                  <a:srgbClr val="FFFFFF"/>
                </a:highlight>
                <a:latin typeface="Times New Roman"/>
                <a:ea typeface="Times New Roman"/>
                <a:cs typeface="Times New Roman"/>
                <a:sym typeface="Times New Roman"/>
              </a:rPr>
              <a:t>Attacker   </a:t>
            </a:r>
            <a:r>
              <a:rPr lang="zh-TW" sz="2000">
                <a:solidFill>
                  <a:srgbClr val="333332"/>
                </a:solidFill>
                <a:highlight>
                  <a:srgbClr val="FFFFFF"/>
                </a:highlight>
                <a:latin typeface="Times New Roman"/>
                <a:ea typeface="Times New Roman"/>
                <a:cs typeface="Times New Roman"/>
                <a:sym typeface="Times New Roman"/>
              </a:rPr>
              <a:t>  </a:t>
            </a:r>
            <a:r>
              <a:rPr lang="zh-TW" sz="1400">
                <a:solidFill>
                  <a:srgbClr val="333332"/>
                </a:solidFill>
                <a:highlight>
                  <a:srgbClr val="FFFFFF"/>
                </a:highlight>
                <a:latin typeface="Times New Roman"/>
                <a:ea typeface="Times New Roman"/>
                <a:cs typeface="Times New Roman"/>
                <a:sym typeface="Times New Roman"/>
              </a:rPr>
              <a:t>                                        </a:t>
            </a:r>
            <a:r>
              <a:rPr b="1" lang="zh-TW">
                <a:solidFill>
                  <a:srgbClr val="333332"/>
                </a:solidFill>
                <a:highlight>
                  <a:srgbClr val="FFFFFF"/>
                </a:highlight>
                <a:latin typeface="Times New Roman"/>
                <a:ea typeface="Times New Roman"/>
                <a:cs typeface="Times New Roman"/>
                <a:sym typeface="Times New Roman"/>
              </a:rPr>
              <a:t>Victim </a:t>
            </a:r>
            <a:r>
              <a:rPr lang="zh-TW">
                <a:solidFill>
                  <a:srgbClr val="333332"/>
                </a:solidFill>
                <a:highlight>
                  <a:srgbClr val="FFFFFF"/>
                </a:highlight>
                <a:latin typeface="Times New Roman"/>
                <a:ea typeface="Times New Roman"/>
                <a:cs typeface="Times New Roman"/>
                <a:sym typeface="Times New Roman"/>
              </a:rPr>
              <a:t>   </a:t>
            </a:r>
            <a:r>
              <a:rPr lang="zh-TW" sz="1400">
                <a:solidFill>
                  <a:srgbClr val="333332"/>
                </a:solidFill>
                <a:highlight>
                  <a:srgbClr val="FFFFFF"/>
                </a:highlight>
                <a:latin typeface="Times New Roman"/>
                <a:ea typeface="Times New Roman"/>
                <a:cs typeface="Times New Roman"/>
                <a:sym typeface="Times New Roman"/>
              </a:rPr>
              <a:t>                                                        </a:t>
            </a:r>
            <a:r>
              <a:rPr b="1" lang="zh-TW" sz="1400">
                <a:solidFill>
                  <a:srgbClr val="333332"/>
                </a:solidFill>
                <a:highlight>
                  <a:srgbClr val="FFFFFF"/>
                </a:highlight>
                <a:latin typeface="Times New Roman"/>
                <a:ea typeface="Times New Roman"/>
                <a:cs typeface="Times New Roman"/>
                <a:sym typeface="Times New Roman"/>
              </a:rPr>
              <a:t>login portal</a:t>
            </a:r>
            <a:endParaRPr b="1" sz="1700">
              <a:solidFill>
                <a:srgbClr val="333332"/>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zh-TW" sz="1400">
                <a:solidFill>
                  <a:srgbClr val="333332"/>
                </a:solidFill>
                <a:highlight>
                  <a:srgbClr val="FFFFFF"/>
                </a:highlight>
                <a:latin typeface="Times New Roman"/>
                <a:ea typeface="Times New Roman"/>
                <a:cs typeface="Times New Roman"/>
                <a:sym typeface="Times New Roman"/>
              </a:rPr>
              <a:t>                 </a:t>
            </a:r>
            <a:r>
              <a:rPr b="1" lang="zh-TW" sz="1500">
                <a:solidFill>
                  <a:srgbClr val="333332"/>
                </a:solidFill>
                <a:highlight>
                  <a:srgbClr val="FFFFFF"/>
                </a:highlight>
                <a:latin typeface="Times New Roman"/>
                <a:ea typeface="Times New Roman"/>
                <a:cs typeface="Times New Roman"/>
                <a:sym typeface="Times New Roman"/>
              </a:rPr>
              <a:t> </a:t>
            </a:r>
            <a:r>
              <a:rPr b="1" lang="zh-TW" sz="1500" u="sng">
                <a:solidFill>
                  <a:schemeClr val="hlink"/>
                </a:solidFill>
                <a:highlight>
                  <a:srgbClr val="FFFFFF"/>
                </a:highlight>
                <a:latin typeface="Times New Roman"/>
                <a:ea typeface="Times New Roman"/>
                <a:cs typeface="Times New Roman"/>
                <a:sym typeface="Times New Roman"/>
                <a:hlinkClick r:id="rId3"/>
              </a:rPr>
              <a:t>h</a:t>
            </a:r>
            <a:r>
              <a:rPr b="1" lang="zh-TW" sz="1100" u="sng">
                <a:solidFill>
                  <a:schemeClr val="hlink"/>
                </a:solidFill>
                <a:highlight>
                  <a:srgbClr val="FFFFFF"/>
                </a:highlight>
                <a:latin typeface="Times New Roman"/>
                <a:ea typeface="Times New Roman"/>
                <a:cs typeface="Times New Roman"/>
                <a:sym typeface="Times New Roman"/>
                <a:hlinkClick r:id="rId4"/>
              </a:rPr>
              <a:t>ttps://nportal.ntut.edu.tw</a:t>
            </a:r>
            <a:r>
              <a:rPr b="1" lang="zh-TW" sz="1100">
                <a:solidFill>
                  <a:srgbClr val="333332"/>
                </a:solidFill>
                <a:highlight>
                  <a:srgbClr val="FFFFFF"/>
                </a:highlight>
                <a:latin typeface="Times New Roman"/>
                <a:ea typeface="Times New Roman"/>
                <a:cs typeface="Times New Roman"/>
                <a:sym typeface="Times New Roman"/>
              </a:rPr>
              <a:t>/  </a:t>
            </a:r>
            <a:r>
              <a:rPr b="1" lang="zh-TW" sz="1000">
                <a:solidFill>
                  <a:srgbClr val="333332"/>
                </a:solidFill>
                <a:highlight>
                  <a:srgbClr val="FFFFFF"/>
                </a:highlight>
                <a:latin typeface="Times New Roman"/>
                <a:ea typeface="Times New Roman"/>
                <a:cs typeface="Times New Roman"/>
                <a:sym typeface="Times New Roman"/>
              </a:rPr>
              <a:t>                                               </a:t>
            </a:r>
            <a:r>
              <a:rPr b="1" lang="zh-TW" sz="1600" u="sng">
                <a:solidFill>
                  <a:schemeClr val="accent5"/>
                </a:solidFill>
                <a:highlight>
                  <a:schemeClr val="lt1"/>
                </a:highlight>
                <a:latin typeface="Times New Roman"/>
                <a:ea typeface="Times New Roman"/>
                <a:cs typeface="Times New Roman"/>
                <a:sym typeface="Times New Roman"/>
                <a:hlinkClick r:id="rId5">
                  <a:extLst>
                    <a:ext uri="{A12FA001-AC4F-418D-AE19-62706E023703}">
                      <ahyp:hlinkClr val="tx"/>
                    </a:ext>
                  </a:extLst>
                </a:hlinkClick>
              </a:rPr>
              <a:t>h</a:t>
            </a:r>
            <a:r>
              <a:rPr b="1" lang="zh-TW" sz="1200" u="sng">
                <a:solidFill>
                  <a:schemeClr val="accent5"/>
                </a:solidFill>
                <a:highlight>
                  <a:schemeClr val="lt1"/>
                </a:highlight>
                <a:latin typeface="Times New Roman"/>
                <a:ea typeface="Times New Roman"/>
                <a:cs typeface="Times New Roman"/>
                <a:sym typeface="Times New Roman"/>
                <a:hlinkClick r:id="rId6">
                  <a:extLst>
                    <a:ext uri="{A12FA001-AC4F-418D-AE19-62706E023703}">
                      <ahyp:hlinkClr val="tx"/>
                    </a:ext>
                  </a:extLst>
                </a:hlinkClick>
              </a:rPr>
              <a:t>ttps://nportal.ntut.edu.tw</a:t>
            </a:r>
            <a:r>
              <a:rPr b="1" lang="zh-TW" sz="1200">
                <a:solidFill>
                  <a:srgbClr val="333332"/>
                </a:solidFill>
                <a:highlight>
                  <a:schemeClr val="lt1"/>
                </a:highlight>
                <a:latin typeface="Times New Roman"/>
                <a:ea typeface="Times New Roman"/>
                <a:cs typeface="Times New Roman"/>
                <a:sym typeface="Times New Roman"/>
              </a:rPr>
              <a:t>/</a:t>
            </a:r>
            <a:endParaRPr b="1" sz="1200">
              <a:solidFill>
                <a:srgbClr val="333332"/>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zh-TW" sz="1000">
                <a:solidFill>
                  <a:srgbClr val="333332"/>
                </a:solidFill>
                <a:highlight>
                  <a:srgbClr val="FFFFFF"/>
                </a:highlight>
                <a:latin typeface="Times New Roman"/>
                <a:ea typeface="Times New Roman"/>
                <a:cs typeface="Times New Roman"/>
                <a:sym typeface="Times New Roman"/>
              </a:rPr>
              <a:t>                              change ?username or passwor                                            Set Cookie  </a:t>
            </a:r>
            <a:endParaRPr b="1" sz="1000">
              <a:solidFill>
                <a:srgbClr val="333332"/>
              </a:solidFill>
              <a:highlight>
                <a:srgbClr val="FFFFFF"/>
              </a:highlight>
              <a:latin typeface="Times New Roman"/>
              <a:ea typeface="Times New Roman"/>
              <a:cs typeface="Times New Roman"/>
              <a:sym typeface="Times New Roman"/>
            </a:endParaRPr>
          </a:p>
        </p:txBody>
      </p:sp>
      <p:pic>
        <p:nvPicPr>
          <p:cNvPr id="199" name="Google Shape;199;p30"/>
          <p:cNvPicPr preferRelativeResize="0"/>
          <p:nvPr/>
        </p:nvPicPr>
        <p:blipFill>
          <a:blip r:embed="rId7">
            <a:alphaModFix/>
          </a:blip>
          <a:stretch>
            <a:fillRect/>
          </a:stretch>
        </p:blipFill>
        <p:spPr>
          <a:xfrm>
            <a:off x="411775" y="2483375"/>
            <a:ext cx="928800" cy="1039025"/>
          </a:xfrm>
          <a:prstGeom prst="rect">
            <a:avLst/>
          </a:prstGeom>
          <a:noFill/>
          <a:ln>
            <a:noFill/>
          </a:ln>
        </p:spPr>
      </p:pic>
      <p:pic>
        <p:nvPicPr>
          <p:cNvPr id="200" name="Google Shape;200;p30"/>
          <p:cNvPicPr preferRelativeResize="0"/>
          <p:nvPr/>
        </p:nvPicPr>
        <p:blipFill>
          <a:blip r:embed="rId8">
            <a:alphaModFix/>
          </a:blip>
          <a:stretch>
            <a:fillRect/>
          </a:stretch>
        </p:blipFill>
        <p:spPr>
          <a:xfrm>
            <a:off x="3541550" y="2332475"/>
            <a:ext cx="840375" cy="1039025"/>
          </a:xfrm>
          <a:prstGeom prst="rect">
            <a:avLst/>
          </a:prstGeom>
          <a:noFill/>
          <a:ln>
            <a:noFill/>
          </a:ln>
        </p:spPr>
      </p:pic>
      <p:pic>
        <p:nvPicPr>
          <p:cNvPr id="201" name="Google Shape;201;p30"/>
          <p:cNvPicPr preferRelativeResize="0"/>
          <p:nvPr/>
        </p:nvPicPr>
        <p:blipFill>
          <a:blip r:embed="rId9">
            <a:alphaModFix/>
          </a:blip>
          <a:stretch>
            <a:fillRect/>
          </a:stretch>
        </p:blipFill>
        <p:spPr>
          <a:xfrm>
            <a:off x="6462825" y="2250975"/>
            <a:ext cx="2421074" cy="1617275"/>
          </a:xfrm>
          <a:prstGeom prst="rect">
            <a:avLst/>
          </a:prstGeom>
          <a:noFill/>
          <a:ln>
            <a:noFill/>
          </a:ln>
        </p:spPr>
      </p:pic>
      <p:pic>
        <p:nvPicPr>
          <p:cNvPr id="202" name="Google Shape;202;p30"/>
          <p:cNvPicPr preferRelativeResize="0"/>
          <p:nvPr/>
        </p:nvPicPr>
        <p:blipFill>
          <a:blip r:embed="rId10">
            <a:alphaModFix/>
          </a:blip>
          <a:stretch>
            <a:fillRect/>
          </a:stretch>
        </p:blipFill>
        <p:spPr>
          <a:xfrm>
            <a:off x="1270525" y="2250975"/>
            <a:ext cx="330150" cy="185075"/>
          </a:xfrm>
          <a:prstGeom prst="rect">
            <a:avLst/>
          </a:prstGeom>
          <a:noFill/>
          <a:ln>
            <a:noFill/>
          </a:ln>
        </p:spPr>
      </p:pic>
      <p:cxnSp>
        <p:nvCxnSpPr>
          <p:cNvPr id="203" name="Google Shape;203;p30"/>
          <p:cNvCxnSpPr/>
          <p:nvPr/>
        </p:nvCxnSpPr>
        <p:spPr>
          <a:xfrm>
            <a:off x="1340575" y="3311475"/>
            <a:ext cx="2181000" cy="99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30"/>
          <p:cNvCxnSpPr/>
          <p:nvPr/>
        </p:nvCxnSpPr>
        <p:spPr>
          <a:xfrm>
            <a:off x="4361900" y="3271425"/>
            <a:ext cx="2111100" cy="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30"/>
          <p:cNvSpPr/>
          <p:nvPr/>
        </p:nvSpPr>
        <p:spPr>
          <a:xfrm flipH="1">
            <a:off x="790350" y="3616250"/>
            <a:ext cx="6202800" cy="252000"/>
          </a:xfrm>
          <a:prstGeom prst="bentUpArrow">
            <a:avLst>
              <a:gd fmla="val 25000" name="adj1"/>
              <a:gd fmla="val 25000" name="adj2"/>
              <a:gd fmla="val 50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990"/>
              <a:buNone/>
            </a:pPr>
            <a:r>
              <a:rPr b="1" lang="zh-TW" sz="1829">
                <a:solidFill>
                  <a:srgbClr val="FF6633"/>
                </a:solidFill>
                <a:highlight>
                  <a:srgbClr val="FFFFFF"/>
                </a:highlight>
                <a:latin typeface="Arial"/>
                <a:ea typeface="Arial"/>
                <a:cs typeface="Arial"/>
                <a:sym typeface="Arial"/>
              </a:rPr>
              <a:t>How does CSRF Work?</a:t>
            </a:r>
            <a:endParaRPr b="1" sz="1829">
              <a:solidFill>
                <a:srgbClr val="FF6633"/>
              </a:solidFill>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a:p>
        </p:txBody>
      </p:sp>
      <p:sp>
        <p:nvSpPr>
          <p:cNvPr id="211" name="Google Shape;211;p31"/>
          <p:cNvSpPr txBox="1"/>
          <p:nvPr/>
        </p:nvSpPr>
        <p:spPr>
          <a:xfrm>
            <a:off x="440200" y="940400"/>
            <a:ext cx="76533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333332"/>
              </a:buClr>
              <a:buSzPts val="1800"/>
              <a:buFont typeface="Times New Roman"/>
              <a:buChar char="❖"/>
            </a:pPr>
            <a:r>
              <a:rPr lang="zh-TW" sz="1800">
                <a:solidFill>
                  <a:srgbClr val="333332"/>
                </a:solidFill>
                <a:highlight>
                  <a:schemeClr val="lt1"/>
                </a:highlight>
                <a:latin typeface="Times New Roman"/>
                <a:ea typeface="Times New Roman"/>
                <a:cs typeface="Times New Roman"/>
                <a:sym typeface="Times New Roman"/>
              </a:rPr>
              <a:t> attacker create a request in the form of a URL for their own benefit fro a website </a:t>
            </a:r>
            <a:endParaRPr sz="1800">
              <a:solidFill>
                <a:srgbClr val="333332"/>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sz="1800">
                <a:solidFill>
                  <a:srgbClr val="333332"/>
                </a:solidFill>
                <a:highlight>
                  <a:schemeClr val="lt1"/>
                </a:highlight>
                <a:latin typeface="Times New Roman"/>
                <a:ea typeface="Times New Roman"/>
                <a:cs typeface="Times New Roman"/>
                <a:sym typeface="Times New Roman"/>
              </a:rPr>
              <a:t>a attacker embeds that request into a htber links and sends to victims who they hope is logged in to the site </a:t>
            </a:r>
            <a:endParaRPr sz="1800">
              <a:solidFill>
                <a:srgbClr val="333332"/>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sz="1800">
                <a:solidFill>
                  <a:srgbClr val="333332"/>
                </a:solidFill>
                <a:highlight>
                  <a:schemeClr val="lt1"/>
                </a:highlight>
                <a:latin typeface="Times New Roman"/>
                <a:ea typeface="Times New Roman"/>
                <a:cs typeface="Times New Roman"/>
                <a:sym typeface="Times New Roman"/>
              </a:rPr>
              <a:t>the website victim clicks the lin ,unwittingly sending the request to the site </a:t>
            </a:r>
            <a:endParaRPr sz="1800">
              <a:solidFill>
                <a:srgbClr val="333332"/>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sz="1800">
                <a:solidFill>
                  <a:srgbClr val="333332"/>
                </a:solidFill>
                <a:highlight>
                  <a:schemeClr val="lt1"/>
                </a:highlight>
                <a:latin typeface="Times New Roman"/>
                <a:ea typeface="Times New Roman"/>
                <a:cs typeface="Times New Roman"/>
                <a:sym typeface="Times New Roman"/>
              </a:rPr>
              <a:t>assuming the request is legitimate , the website fullfills the request ,sending data funds or access to the attacker.  </a:t>
            </a:r>
            <a:r>
              <a:rPr lang="zh-TW" sz="1800">
                <a:solidFill>
                  <a:srgbClr val="333332"/>
                </a:solidFill>
                <a:highlight>
                  <a:schemeClr val="lt1"/>
                </a:highlight>
                <a:latin typeface="Times New Roman"/>
                <a:ea typeface="Times New Roman"/>
                <a:cs typeface="Times New Roman"/>
                <a:sym typeface="Times New Roman"/>
              </a:rPr>
              <a:t>  </a:t>
            </a:r>
            <a:r>
              <a:rPr lang="zh-TW">
                <a:solidFill>
                  <a:srgbClr val="333332"/>
                </a:solidFill>
                <a:highlight>
                  <a:schemeClr val="lt1"/>
                </a:highlight>
                <a:latin typeface="Times New Roman"/>
                <a:ea typeface="Times New Roman"/>
                <a:cs typeface="Times New Roman"/>
                <a:sym typeface="Times New Roman"/>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NTUT Website</a:t>
            </a:r>
            <a:endParaRPr b="1"/>
          </a:p>
        </p:txBody>
      </p:sp>
      <p:sp>
        <p:nvSpPr>
          <p:cNvPr id="94" name="Google Shape;94;p14"/>
          <p:cNvSpPr txBox="1"/>
          <p:nvPr>
            <p:ph idx="1" type="body"/>
          </p:nvPr>
        </p:nvSpPr>
        <p:spPr>
          <a:xfrm>
            <a:off x="421750" y="1180525"/>
            <a:ext cx="8520600" cy="33390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770"/>
              <a:buNone/>
            </a:pPr>
            <a:r>
              <a:rPr b="1" lang="zh-TW" sz="1997">
                <a:solidFill>
                  <a:schemeClr val="accent3"/>
                </a:solidFill>
              </a:rPr>
              <a:t>Presentation outline:</a:t>
            </a:r>
            <a:endParaRPr b="1" sz="1997">
              <a:solidFill>
                <a:schemeClr val="accent3"/>
              </a:solidFill>
            </a:endParaRPr>
          </a:p>
          <a:p>
            <a:pPr indent="-321310" lvl="0" marL="457200" rtl="0" algn="l">
              <a:lnSpc>
                <a:spcPct val="130000"/>
              </a:lnSpc>
              <a:spcBef>
                <a:spcPts val="0"/>
              </a:spcBef>
              <a:spcAft>
                <a:spcPts val="0"/>
              </a:spcAft>
              <a:buSzPts val="1460"/>
              <a:buFont typeface="Times New Roman"/>
              <a:buChar char="●"/>
            </a:pPr>
            <a:r>
              <a:rPr lang="zh-TW" sz="1460">
                <a:latin typeface="Times New Roman"/>
                <a:ea typeface="Times New Roman"/>
                <a:cs typeface="Times New Roman"/>
                <a:sym typeface="Times New Roman"/>
              </a:rPr>
              <a:t>Introducing the topic</a:t>
            </a:r>
            <a:endParaRPr sz="1460">
              <a:latin typeface="Times New Roman"/>
              <a:ea typeface="Times New Roman"/>
              <a:cs typeface="Times New Roman"/>
              <a:sym typeface="Times New Roman"/>
            </a:endParaRPr>
          </a:p>
          <a:p>
            <a:pPr indent="-321310" lvl="0" marL="457200" rtl="0" algn="l">
              <a:lnSpc>
                <a:spcPct val="130000"/>
              </a:lnSpc>
              <a:spcBef>
                <a:spcPts val="0"/>
              </a:spcBef>
              <a:spcAft>
                <a:spcPts val="0"/>
              </a:spcAft>
              <a:buSzPts val="1460"/>
              <a:buFont typeface="Times New Roman"/>
              <a:buChar char="●"/>
            </a:pPr>
            <a:r>
              <a:rPr lang="zh-TW" sz="1460">
                <a:latin typeface="Times New Roman"/>
                <a:ea typeface="Times New Roman"/>
                <a:cs typeface="Times New Roman"/>
                <a:sym typeface="Times New Roman"/>
              </a:rPr>
              <a:t>Introducing different  attack vectors</a:t>
            </a:r>
            <a:endParaRPr sz="1460">
              <a:latin typeface="Times New Roman"/>
              <a:ea typeface="Times New Roman"/>
              <a:cs typeface="Times New Roman"/>
              <a:sym typeface="Times New Roman"/>
            </a:endParaRPr>
          </a:p>
          <a:p>
            <a:pPr indent="-321310" lvl="0" marL="457200" rtl="0" algn="l">
              <a:lnSpc>
                <a:spcPct val="130000"/>
              </a:lnSpc>
              <a:spcBef>
                <a:spcPts val="0"/>
              </a:spcBef>
              <a:spcAft>
                <a:spcPts val="0"/>
              </a:spcAft>
              <a:buSzPts val="1460"/>
              <a:buFont typeface="Times New Roman"/>
              <a:buChar char="●"/>
            </a:pPr>
            <a:r>
              <a:rPr lang="zh-TW" sz="1460">
                <a:latin typeface="Times New Roman"/>
                <a:ea typeface="Times New Roman"/>
                <a:cs typeface="Times New Roman"/>
                <a:sym typeface="Times New Roman"/>
              </a:rPr>
              <a:t>Talking about the different attack vectors</a:t>
            </a:r>
            <a:endParaRPr sz="1460">
              <a:latin typeface="Times New Roman"/>
              <a:ea typeface="Times New Roman"/>
              <a:cs typeface="Times New Roman"/>
              <a:sym typeface="Times New Roman"/>
            </a:endParaRPr>
          </a:p>
          <a:p>
            <a:pPr indent="0" lvl="0" marL="0" rtl="0" algn="l">
              <a:lnSpc>
                <a:spcPct val="130000"/>
              </a:lnSpc>
              <a:spcBef>
                <a:spcPts val="1200"/>
              </a:spcBef>
              <a:spcAft>
                <a:spcPts val="0"/>
              </a:spcAft>
              <a:buSzPts val="770"/>
              <a:buNone/>
            </a:pPr>
            <a:r>
              <a:rPr lang="zh-TW" sz="1460">
                <a:latin typeface="Times New Roman"/>
                <a:ea typeface="Times New Roman"/>
                <a:cs typeface="Times New Roman"/>
                <a:sym typeface="Times New Roman"/>
              </a:rPr>
              <a:t>Summary</a:t>
            </a:r>
            <a:endParaRPr sz="1460">
              <a:latin typeface="Times New Roman"/>
              <a:ea typeface="Times New Roman"/>
              <a:cs typeface="Times New Roman"/>
              <a:sym typeface="Times New Roman"/>
            </a:endParaRPr>
          </a:p>
          <a:p>
            <a:pPr indent="-321310" lvl="0" marL="457200" rtl="0" algn="l">
              <a:lnSpc>
                <a:spcPct val="130000"/>
              </a:lnSpc>
              <a:spcBef>
                <a:spcPts val="1200"/>
              </a:spcBef>
              <a:spcAft>
                <a:spcPts val="0"/>
              </a:spcAft>
              <a:buSzPts val="1460"/>
              <a:buFont typeface="Times New Roman"/>
              <a:buChar char="●"/>
            </a:pPr>
            <a:r>
              <a:rPr lang="zh-TW" sz="1460">
                <a:latin typeface="Times New Roman"/>
                <a:ea typeface="Times New Roman"/>
                <a:cs typeface="Times New Roman"/>
                <a:sym typeface="Times New Roman"/>
              </a:rPr>
              <a:t>Q&amp;A</a:t>
            </a:r>
            <a:endParaRPr sz="1460"/>
          </a:p>
        </p:txBody>
      </p:sp>
      <p:pic>
        <p:nvPicPr>
          <p:cNvPr id="95" name="Google Shape;95;p14"/>
          <p:cNvPicPr preferRelativeResize="0"/>
          <p:nvPr/>
        </p:nvPicPr>
        <p:blipFill>
          <a:blip r:embed="rId3">
            <a:alphaModFix/>
          </a:blip>
          <a:stretch>
            <a:fillRect/>
          </a:stretch>
        </p:blipFill>
        <p:spPr>
          <a:xfrm>
            <a:off x="3007400" y="250100"/>
            <a:ext cx="3035250" cy="930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zh-TW" sz="1811">
                <a:solidFill>
                  <a:srgbClr val="FF6633"/>
                </a:solidFill>
                <a:highlight>
                  <a:srgbClr val="FFFFFF"/>
                </a:highlight>
                <a:latin typeface="Arial"/>
                <a:ea typeface="Arial"/>
                <a:cs typeface="Arial"/>
                <a:sym typeface="Arial"/>
              </a:rPr>
              <a:t>How to construct a CSRF attack</a:t>
            </a:r>
            <a:endParaRPr b="1" sz="1811">
              <a:solidFill>
                <a:srgbClr val="FF6633"/>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217" name="Google Shape;217;p32"/>
          <p:cNvSpPr txBox="1"/>
          <p:nvPr>
            <p:ph idx="1" type="body"/>
          </p:nvPr>
        </p:nvSpPr>
        <p:spPr>
          <a:xfrm>
            <a:off x="311700" y="8375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400">
                <a:solidFill>
                  <a:srgbClr val="333332"/>
                </a:solidFill>
                <a:highlight>
                  <a:srgbClr val="FFFFFF"/>
                </a:highlight>
                <a:latin typeface="Arial"/>
                <a:ea typeface="Arial"/>
                <a:cs typeface="Arial"/>
                <a:sym typeface="Arial"/>
              </a:rPr>
              <a:t>The easiest way to construct a CSRF exploit is using the </a:t>
            </a:r>
            <a:r>
              <a:rPr lang="zh-TW" sz="1400">
                <a:solidFill>
                  <a:srgbClr val="FF6633"/>
                </a:solidFill>
                <a:highlight>
                  <a:srgbClr val="FFFFFF"/>
                </a:highlight>
                <a:uFill>
                  <a:noFill/>
                </a:uFill>
                <a:latin typeface="Arial"/>
                <a:ea typeface="Arial"/>
                <a:cs typeface="Arial"/>
                <a:sym typeface="Arial"/>
                <a:hlinkClick r:id="rId3">
                  <a:extLst>
                    <a:ext uri="{A12FA001-AC4F-418D-AE19-62706E023703}">
                      <ahyp:hlinkClr val="tx"/>
                    </a:ext>
                  </a:extLst>
                </a:hlinkClick>
              </a:rPr>
              <a:t>CSRF PoC generator</a:t>
            </a:r>
            <a:r>
              <a:rPr lang="zh-TW" sz="1400">
                <a:solidFill>
                  <a:srgbClr val="333332"/>
                </a:solidFill>
                <a:highlight>
                  <a:srgbClr val="FFFFFF"/>
                </a:highlight>
                <a:latin typeface="Arial"/>
                <a:ea typeface="Arial"/>
                <a:cs typeface="Arial"/>
                <a:sym typeface="Arial"/>
              </a:rPr>
              <a:t> that is built in to </a:t>
            </a:r>
            <a:r>
              <a:rPr lang="zh-TW" sz="1400">
                <a:solidFill>
                  <a:srgbClr val="FF6633"/>
                </a:solidFill>
                <a:highlight>
                  <a:srgbClr val="FFFFFF"/>
                </a:highlight>
                <a:uFill>
                  <a:noFill/>
                </a:uFill>
                <a:latin typeface="Arial"/>
                <a:ea typeface="Arial"/>
                <a:cs typeface="Arial"/>
                <a:sym typeface="Arial"/>
                <a:hlinkClick r:id="rId4">
                  <a:extLst>
                    <a:ext uri="{A12FA001-AC4F-418D-AE19-62706E023703}">
                      <ahyp:hlinkClr val="tx"/>
                    </a:ext>
                  </a:extLst>
                </a:hlinkClick>
              </a:rPr>
              <a:t>Burp Suite Professional</a:t>
            </a:r>
            <a:r>
              <a:rPr lang="zh-TW" sz="1400">
                <a:solidFill>
                  <a:srgbClr val="333332"/>
                </a:solidFill>
                <a:highlight>
                  <a:srgbClr val="FFFFFF"/>
                </a:highlight>
                <a:latin typeface="Arial"/>
                <a:ea typeface="Arial"/>
                <a:cs typeface="Arial"/>
                <a:sym typeface="Arial"/>
              </a:rPr>
              <a:t>:</a:t>
            </a:r>
            <a:endParaRPr sz="1400">
              <a:solidFill>
                <a:srgbClr val="333332"/>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333332"/>
              </a:buClr>
              <a:buSzPts val="1400"/>
              <a:buFont typeface="Arial"/>
              <a:buChar char="●"/>
            </a:pPr>
            <a:r>
              <a:rPr lang="zh-TW" sz="1400">
                <a:solidFill>
                  <a:srgbClr val="333332"/>
                </a:solidFill>
                <a:highlight>
                  <a:srgbClr val="FFFFFF"/>
                </a:highlight>
                <a:latin typeface="Arial"/>
                <a:ea typeface="Arial"/>
                <a:cs typeface="Arial"/>
                <a:sym typeface="Arial"/>
              </a:rPr>
              <a:t>Select a request anywhere in Burp Suite Professional that you want to test or exploit.</a:t>
            </a:r>
            <a:endParaRPr sz="1400">
              <a:solidFill>
                <a:srgbClr val="333332"/>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333332"/>
              </a:buClr>
              <a:buSzPts val="1400"/>
              <a:buFont typeface="Arial"/>
              <a:buChar char="●"/>
            </a:pPr>
            <a:r>
              <a:rPr lang="zh-TW" sz="1400">
                <a:solidFill>
                  <a:srgbClr val="333332"/>
                </a:solidFill>
                <a:highlight>
                  <a:srgbClr val="FFFFFF"/>
                </a:highlight>
                <a:latin typeface="Arial"/>
                <a:ea typeface="Arial"/>
                <a:cs typeface="Arial"/>
                <a:sym typeface="Arial"/>
              </a:rPr>
              <a:t>From the right-click context menu, select Engagement tools / Generate CSRF PoC.</a:t>
            </a:r>
            <a:endParaRPr sz="1400">
              <a:solidFill>
                <a:srgbClr val="333332"/>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333332"/>
              </a:buClr>
              <a:buSzPts val="1400"/>
              <a:buFont typeface="Arial"/>
              <a:buChar char="●"/>
            </a:pPr>
            <a:r>
              <a:rPr lang="zh-TW" sz="1400">
                <a:solidFill>
                  <a:srgbClr val="333332"/>
                </a:solidFill>
                <a:highlight>
                  <a:srgbClr val="FFFFFF"/>
                </a:highlight>
                <a:latin typeface="Arial"/>
                <a:ea typeface="Arial"/>
                <a:cs typeface="Arial"/>
                <a:sym typeface="Arial"/>
              </a:rPr>
              <a:t>Burp Suite will generate some HTML that will trigger the selected request (minus cookies, which will be added automatically by the victim's browser).</a:t>
            </a:r>
            <a:endParaRPr sz="1400">
              <a:solidFill>
                <a:srgbClr val="333332"/>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333332"/>
              </a:buClr>
              <a:buSzPts val="1400"/>
              <a:buFont typeface="Arial"/>
              <a:buChar char="●"/>
            </a:pPr>
            <a:r>
              <a:rPr lang="zh-TW" sz="1400">
                <a:solidFill>
                  <a:srgbClr val="333332"/>
                </a:solidFill>
                <a:highlight>
                  <a:srgbClr val="FFFFFF"/>
                </a:highlight>
                <a:latin typeface="Arial"/>
                <a:ea typeface="Arial"/>
                <a:cs typeface="Arial"/>
                <a:sym typeface="Arial"/>
              </a:rPr>
              <a:t>Copy the generated HTML into a web page, view it in a browser that is logged in to th</a:t>
            </a:r>
            <a:r>
              <a:rPr lang="zh-TW" sz="1400">
                <a:solidFill>
                  <a:srgbClr val="333332"/>
                </a:solidFill>
                <a:highlight>
                  <a:srgbClr val="FFFFFF"/>
                </a:highlight>
                <a:latin typeface="Arial"/>
                <a:ea typeface="Arial"/>
                <a:cs typeface="Arial"/>
                <a:sym typeface="Arial"/>
              </a:rPr>
              <a:t>e v</a:t>
            </a:r>
            <a:r>
              <a:rPr lang="zh-TW" sz="1400">
                <a:solidFill>
                  <a:srgbClr val="333332"/>
                </a:solidFill>
                <a:highlight>
                  <a:srgbClr val="FFFFFF"/>
                </a:highlight>
                <a:latin typeface="Arial"/>
                <a:ea typeface="Arial"/>
                <a:cs typeface="Arial"/>
                <a:sym typeface="Arial"/>
              </a:rPr>
              <a:t>ulnerable web site, and test whether the intended request is issued successfully and the desired action occurs.</a:t>
            </a:r>
            <a:endParaRPr sz="1400">
              <a:solidFill>
                <a:srgbClr val="333332"/>
              </a:solidFill>
              <a:highlight>
                <a:srgbClr val="FFFFFF"/>
              </a:highlight>
              <a:latin typeface="Arial"/>
              <a:ea typeface="Arial"/>
              <a:cs typeface="Arial"/>
              <a:sym typeface="Arial"/>
            </a:endParaRPr>
          </a:p>
          <a:p>
            <a:pPr indent="0" lvl="0" marL="101600" rtl="0" algn="l">
              <a:lnSpc>
                <a:spcPct val="150000"/>
              </a:lnSpc>
              <a:spcBef>
                <a:spcPts val="800"/>
              </a:spcBef>
              <a:spcAft>
                <a:spcPts val="0"/>
              </a:spcAft>
              <a:buNone/>
            </a:pPr>
            <a:r>
              <a:t/>
            </a:r>
            <a:endParaRPr b="1" sz="1400">
              <a:solidFill>
                <a:srgbClr val="333332"/>
              </a:solidFill>
              <a:highlight>
                <a:srgbClr val="FFFFFF"/>
              </a:highlight>
              <a:latin typeface="Arial"/>
              <a:ea typeface="Arial"/>
              <a:cs typeface="Arial"/>
              <a:sym typeface="Arial"/>
            </a:endParaRPr>
          </a:p>
          <a:p>
            <a:pPr indent="0" lvl="0" marL="0" rtl="0" algn="l">
              <a:lnSpc>
                <a:spcPct val="150000"/>
              </a:lnSpc>
              <a:spcBef>
                <a:spcPts val="0"/>
              </a:spcBef>
              <a:spcAft>
                <a:spcPts val="120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2000">
                <a:solidFill>
                  <a:srgbClr val="333332"/>
                </a:solidFill>
                <a:highlight>
                  <a:srgbClr val="FFFFFF"/>
                </a:highlight>
                <a:latin typeface="Times New Roman"/>
                <a:ea typeface="Times New Roman"/>
                <a:cs typeface="Times New Roman"/>
                <a:sym typeface="Times New Roman"/>
              </a:rPr>
              <a:t>CSRF attack to be possible three  conditions</a:t>
            </a:r>
            <a:endParaRPr b="1" sz="3800">
              <a:latin typeface="Times New Roman"/>
              <a:ea typeface="Times New Roman"/>
              <a:cs typeface="Times New Roman"/>
              <a:sym typeface="Times New Roman"/>
            </a:endParaRPr>
          </a:p>
        </p:txBody>
      </p:sp>
      <p:sp>
        <p:nvSpPr>
          <p:cNvPr id="223" name="Google Shape;223;p33"/>
          <p:cNvSpPr txBox="1"/>
          <p:nvPr>
            <p:ph idx="1" type="body"/>
          </p:nvPr>
        </p:nvSpPr>
        <p:spPr>
          <a:xfrm>
            <a:off x="311700" y="957575"/>
            <a:ext cx="8520600" cy="3472800"/>
          </a:xfrm>
          <a:prstGeom prst="rect">
            <a:avLst/>
          </a:prstGeom>
        </p:spPr>
        <p:txBody>
          <a:bodyPr anchorCtr="0" anchor="t" bIns="91425" lIns="91425" spcFirstLastPara="1" rIns="91425" wrap="square" tIns="91425">
            <a:noAutofit/>
          </a:bodyPr>
          <a:lstStyle/>
          <a:p>
            <a:pPr indent="-332105" lvl="0" marL="457200" rtl="0" algn="l">
              <a:lnSpc>
                <a:spcPct val="150000"/>
              </a:lnSpc>
              <a:spcBef>
                <a:spcPts val="0"/>
              </a:spcBef>
              <a:spcAft>
                <a:spcPts val="0"/>
              </a:spcAft>
              <a:buClr>
                <a:srgbClr val="000000"/>
              </a:buClr>
              <a:buSzPts val="1630"/>
              <a:buFont typeface="Arial"/>
              <a:buChar char="❖"/>
            </a:pPr>
            <a:r>
              <a:rPr b="1" lang="zh-TW" sz="1629">
                <a:solidFill>
                  <a:srgbClr val="000000"/>
                </a:solidFill>
                <a:highlight>
                  <a:srgbClr val="FFFFFF"/>
                </a:highlight>
                <a:latin typeface="Times New Roman"/>
                <a:ea typeface="Times New Roman"/>
                <a:cs typeface="Times New Roman"/>
                <a:sym typeface="Times New Roman"/>
              </a:rPr>
              <a:t>A relevant action.</a:t>
            </a:r>
            <a:r>
              <a:rPr lang="zh-TW" sz="1629">
                <a:solidFill>
                  <a:srgbClr val="000000"/>
                </a:solidFill>
                <a:highlight>
                  <a:srgbClr val="FFFFFF"/>
                </a:highlight>
                <a:latin typeface="Times New Roman"/>
                <a:ea typeface="Times New Roman"/>
                <a:cs typeface="Times New Roman"/>
                <a:sym typeface="Times New Roman"/>
              </a:rPr>
              <a:t> There is an action within the application that the attacker has a reason to induce. This might be a privileged action (such as modifying permissions for other users)</a:t>
            </a:r>
            <a:endParaRPr sz="1629">
              <a:solidFill>
                <a:srgbClr val="000000"/>
              </a:solidFill>
              <a:highlight>
                <a:srgbClr val="FFFFFF"/>
              </a:highlight>
              <a:latin typeface="Times New Roman"/>
              <a:ea typeface="Times New Roman"/>
              <a:cs typeface="Times New Roman"/>
              <a:sym typeface="Times New Roman"/>
            </a:endParaRPr>
          </a:p>
          <a:p>
            <a:pPr indent="-332105" lvl="0" marL="457200" rtl="0" algn="l">
              <a:lnSpc>
                <a:spcPct val="150000"/>
              </a:lnSpc>
              <a:spcBef>
                <a:spcPts val="0"/>
              </a:spcBef>
              <a:spcAft>
                <a:spcPts val="0"/>
              </a:spcAft>
              <a:buClr>
                <a:srgbClr val="000000"/>
              </a:buClr>
              <a:buSzPts val="1630"/>
              <a:buFont typeface="Arial"/>
              <a:buChar char="❖"/>
            </a:pPr>
            <a:r>
              <a:rPr b="1" lang="zh-TW" sz="1629">
                <a:solidFill>
                  <a:srgbClr val="000000"/>
                </a:solidFill>
                <a:highlight>
                  <a:srgbClr val="FFFFFF"/>
                </a:highlight>
                <a:latin typeface="Times New Roman"/>
                <a:ea typeface="Times New Roman"/>
                <a:cs typeface="Times New Roman"/>
                <a:sym typeface="Times New Roman"/>
              </a:rPr>
              <a:t>Cookie-based session handling.</a:t>
            </a:r>
            <a:r>
              <a:rPr lang="zh-TW" sz="1629">
                <a:solidFill>
                  <a:srgbClr val="000000"/>
                </a:solidFill>
                <a:highlight>
                  <a:srgbClr val="FFFFFF"/>
                </a:highlight>
                <a:latin typeface="Times New Roman"/>
                <a:ea typeface="Times New Roman"/>
                <a:cs typeface="Times New Roman"/>
                <a:sym typeface="Times New Roman"/>
              </a:rPr>
              <a:t> Performing the action involves issuing one or more HTTP requests, and the application relies solely on session cookies to identify the user who has made the requests.</a:t>
            </a:r>
            <a:endParaRPr sz="1629">
              <a:solidFill>
                <a:srgbClr val="000000"/>
              </a:solidFill>
              <a:highlight>
                <a:srgbClr val="FFFFFF"/>
              </a:highlight>
              <a:latin typeface="Times New Roman"/>
              <a:ea typeface="Times New Roman"/>
              <a:cs typeface="Times New Roman"/>
              <a:sym typeface="Times New Roman"/>
            </a:endParaRPr>
          </a:p>
          <a:p>
            <a:pPr indent="-332105" lvl="0" marL="457200" rtl="0" algn="l">
              <a:lnSpc>
                <a:spcPct val="150000"/>
              </a:lnSpc>
              <a:spcBef>
                <a:spcPts val="0"/>
              </a:spcBef>
              <a:spcAft>
                <a:spcPts val="0"/>
              </a:spcAft>
              <a:buClr>
                <a:srgbClr val="000000"/>
              </a:buClr>
              <a:buSzPts val="1630"/>
              <a:buFont typeface="Arial"/>
              <a:buChar char="❖"/>
            </a:pPr>
            <a:r>
              <a:rPr b="1" lang="zh-TW" sz="1629">
                <a:solidFill>
                  <a:srgbClr val="000000"/>
                </a:solidFill>
                <a:highlight>
                  <a:srgbClr val="FFFFFF"/>
                </a:highlight>
                <a:latin typeface="Times New Roman"/>
                <a:ea typeface="Times New Roman"/>
                <a:cs typeface="Times New Roman"/>
                <a:sym typeface="Times New Roman"/>
              </a:rPr>
              <a:t>No unpredictable request parameters.</a:t>
            </a:r>
            <a:r>
              <a:rPr lang="zh-TW" sz="1629">
                <a:solidFill>
                  <a:srgbClr val="000000"/>
                </a:solidFill>
                <a:highlight>
                  <a:srgbClr val="FFFFFF"/>
                </a:highlight>
                <a:latin typeface="Times New Roman"/>
                <a:ea typeface="Times New Roman"/>
                <a:cs typeface="Times New Roman"/>
                <a:sym typeface="Times New Roman"/>
              </a:rPr>
              <a:t> The requests that perform the action do not contain any parameters whose values the attacker cannot determine or guess</a:t>
            </a:r>
            <a:endParaRPr sz="1629">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41775" y="42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zh-TW" sz="2700">
                <a:latin typeface="Times New Roman"/>
                <a:ea typeface="Times New Roman"/>
                <a:cs typeface="Times New Roman"/>
                <a:sym typeface="Times New Roman"/>
              </a:rPr>
              <a:t>Exploiting CSRF Vulnerabities</a:t>
            </a:r>
            <a:endParaRPr b="1" sz="2700">
              <a:latin typeface="Times New Roman"/>
              <a:ea typeface="Times New Roman"/>
              <a:cs typeface="Times New Roman"/>
              <a:sym typeface="Times New Roman"/>
            </a:endParaRPr>
          </a:p>
        </p:txBody>
      </p:sp>
      <p:sp>
        <p:nvSpPr>
          <p:cNvPr id="229" name="Google Shape;229;p34"/>
          <p:cNvSpPr txBox="1"/>
          <p:nvPr>
            <p:ph idx="1" type="body"/>
          </p:nvPr>
        </p:nvSpPr>
        <p:spPr>
          <a:xfrm>
            <a:off x="311700" y="1116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400"/>
              <a:t>GET &amp; POST Scenario </a:t>
            </a:r>
            <a:endParaRPr b="1" sz="1400"/>
          </a:p>
          <a:p>
            <a:pPr indent="0" lvl="0" marL="0" rtl="0" algn="l">
              <a:spcBef>
                <a:spcPts val="1200"/>
              </a:spcBef>
              <a:spcAft>
                <a:spcPts val="0"/>
              </a:spcAft>
              <a:buNone/>
            </a:pPr>
            <a:r>
              <a:rPr lang="zh-TW" sz="1400">
                <a:latin typeface="Times New Roman"/>
                <a:ea typeface="Times New Roman"/>
                <a:cs typeface="Times New Roman"/>
                <a:sym typeface="Times New Roman"/>
              </a:rPr>
              <a:t> GET </a:t>
            </a:r>
            <a:r>
              <a:rPr lang="zh-TW" sz="1400" u="sng">
                <a:solidFill>
                  <a:schemeClr val="hlink"/>
                </a:solidFill>
                <a:latin typeface="Times New Roman"/>
                <a:ea typeface="Times New Roman"/>
                <a:cs typeface="Times New Roman"/>
                <a:sym typeface="Times New Roman"/>
                <a:hlinkClick r:id="rId3"/>
              </a:rPr>
              <a:t>https://nportal.ntut.edu.tw/index.do?thetime=1672924992456</a:t>
            </a:r>
            <a:r>
              <a:rPr lang="zh-TW" sz="1400">
                <a:latin typeface="Times New Roman"/>
                <a:ea typeface="Times New Roman"/>
                <a:cs typeface="Times New Roman"/>
                <a:sym typeface="Times New Roman"/>
              </a:rPr>
              <a:t> </a:t>
            </a:r>
            <a:r>
              <a:rPr lang="zh-TW" sz="1400">
                <a:latin typeface="Times New Roman"/>
                <a:ea typeface="Times New Roman"/>
                <a:cs typeface="Times New Roman"/>
                <a:sym typeface="Times New Roman"/>
              </a:rPr>
              <a:t>HTTP/1.1</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zh-TW" sz="1400">
                <a:latin typeface="Times New Roman"/>
                <a:ea typeface="Times New Roman"/>
                <a:cs typeface="Times New Roman"/>
                <a:sym typeface="Times New Roman"/>
              </a:rPr>
              <a:t>Host: nportal.ntut.edu.tw</a:t>
            </a:r>
            <a:endParaRPr sz="1400">
              <a:latin typeface="Times New Roman"/>
              <a:ea typeface="Times New Roman"/>
              <a:cs typeface="Times New Roman"/>
              <a:sym typeface="Times New Roman"/>
            </a:endParaRPr>
          </a:p>
          <a:p>
            <a:pPr indent="0" lvl="0" marL="0" rtl="0" algn="l">
              <a:spcBef>
                <a:spcPts val="1200"/>
              </a:spcBef>
              <a:spcAft>
                <a:spcPts val="0"/>
              </a:spcAft>
              <a:buNone/>
            </a:pPr>
            <a:r>
              <a:rPr b="1" lang="zh-TW" sz="1400">
                <a:latin typeface="Times New Roman"/>
                <a:ea typeface="Times New Roman"/>
                <a:cs typeface="Times New Roman"/>
                <a:sym typeface="Times New Roman"/>
              </a:rPr>
              <a:t>Exploit : </a:t>
            </a:r>
            <a:r>
              <a:rPr lang="zh-TW" sz="1200">
                <a:solidFill>
                  <a:srgbClr val="000000"/>
                </a:solidFill>
                <a:highlight>
                  <a:srgbClr val="FFFFFF"/>
                </a:highlight>
                <a:latin typeface="Arial"/>
                <a:ea typeface="Arial"/>
                <a:cs typeface="Arial"/>
                <a:sym typeface="Arial"/>
              </a:rPr>
              <a:t>create an HTML form automatically for intercepted data. </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30" name="Google Shape;230;p34"/>
          <p:cNvPicPr preferRelativeResize="0"/>
          <p:nvPr/>
        </p:nvPicPr>
        <p:blipFill>
          <a:blip r:embed="rId4">
            <a:alphaModFix/>
          </a:blip>
          <a:stretch>
            <a:fillRect/>
          </a:stretch>
        </p:blipFill>
        <p:spPr>
          <a:xfrm>
            <a:off x="221125" y="2735950"/>
            <a:ext cx="4125525" cy="2040875"/>
          </a:xfrm>
          <a:prstGeom prst="rect">
            <a:avLst/>
          </a:prstGeom>
          <a:noFill/>
          <a:ln>
            <a:noFill/>
          </a:ln>
        </p:spPr>
      </p:pic>
      <p:pic>
        <p:nvPicPr>
          <p:cNvPr id="231" name="Google Shape;231;p34"/>
          <p:cNvPicPr preferRelativeResize="0"/>
          <p:nvPr/>
        </p:nvPicPr>
        <p:blipFill>
          <a:blip r:embed="rId5">
            <a:alphaModFix/>
          </a:blip>
          <a:stretch>
            <a:fillRect/>
          </a:stretch>
        </p:blipFill>
        <p:spPr>
          <a:xfrm>
            <a:off x="4423025" y="2735950"/>
            <a:ext cx="4539349" cy="204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29995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700">
                <a:solidFill>
                  <a:srgbClr val="000000"/>
                </a:solidFill>
                <a:highlight>
                  <a:srgbClr val="FFFFFF"/>
                </a:highlight>
                <a:latin typeface="Arial"/>
                <a:ea typeface="Arial"/>
                <a:cs typeface="Arial"/>
                <a:sym typeface="Arial"/>
              </a:rPr>
              <a:t>procedure for the CSRF attack  use burp suite to capture</a:t>
            </a:r>
            <a:endParaRPr b="1" sz="3500"/>
          </a:p>
        </p:txBody>
      </p:sp>
      <p:pic>
        <p:nvPicPr>
          <p:cNvPr id="237" name="Google Shape;237;p35"/>
          <p:cNvPicPr preferRelativeResize="0"/>
          <p:nvPr/>
        </p:nvPicPr>
        <p:blipFill>
          <a:blip r:embed="rId3">
            <a:alphaModFix/>
          </a:blip>
          <a:stretch>
            <a:fillRect/>
          </a:stretch>
        </p:blipFill>
        <p:spPr>
          <a:xfrm>
            <a:off x="311700" y="907750"/>
            <a:ext cx="6190725" cy="344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72850" y="219900"/>
            <a:ext cx="85611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zh-TW" sz="1200">
                <a:solidFill>
                  <a:srgbClr val="000000"/>
                </a:solidFill>
                <a:highlight>
                  <a:schemeClr val="lt1"/>
                </a:highlight>
                <a:latin typeface="Arial"/>
                <a:ea typeface="Arial"/>
                <a:cs typeface="Arial"/>
                <a:sym typeface="Arial"/>
              </a:rPr>
              <a:t>fire up </a:t>
            </a:r>
            <a:r>
              <a:rPr lang="zh-TW" sz="1200">
                <a:solidFill>
                  <a:srgbClr val="000000"/>
                </a:solidFill>
                <a:highlight>
                  <a:schemeClr val="lt1"/>
                </a:highlight>
                <a:latin typeface="Arial"/>
                <a:ea typeface="Arial"/>
                <a:cs typeface="Arial"/>
                <a:sym typeface="Arial"/>
              </a:rPr>
              <a:t>the</a:t>
            </a:r>
            <a:r>
              <a:rPr b="1" lang="zh-TW" sz="1200">
                <a:solidFill>
                  <a:srgbClr val="000000"/>
                </a:solidFill>
                <a:highlight>
                  <a:schemeClr val="lt1"/>
                </a:highlight>
                <a:latin typeface="Arial"/>
                <a:ea typeface="Arial"/>
                <a:cs typeface="Arial"/>
                <a:sym typeface="Arial"/>
              </a:rPr>
              <a:t> Change </a:t>
            </a:r>
            <a:r>
              <a:rPr lang="zh-TW" sz="1200">
                <a:solidFill>
                  <a:srgbClr val="000000"/>
                </a:solidFill>
                <a:highlight>
                  <a:schemeClr val="lt1"/>
                </a:highlight>
                <a:latin typeface="Arial"/>
                <a:ea typeface="Arial"/>
                <a:cs typeface="Arial"/>
                <a:sym typeface="Arial"/>
              </a:rPr>
              <a:t> NTUT student portal password and </a:t>
            </a:r>
            <a:r>
              <a:rPr b="1" lang="zh-TW" sz="1200">
                <a:solidFill>
                  <a:srgbClr val="000000"/>
                </a:solidFill>
                <a:highlight>
                  <a:schemeClr val="lt1"/>
                </a:highlight>
                <a:latin typeface="Arial"/>
                <a:ea typeface="Arial"/>
                <a:cs typeface="Arial"/>
                <a:sym typeface="Arial"/>
              </a:rPr>
              <a:t>capture</a:t>
            </a:r>
            <a:r>
              <a:rPr lang="zh-TW" sz="1200">
                <a:solidFill>
                  <a:srgbClr val="000000"/>
                </a:solidFill>
                <a:highlight>
                  <a:schemeClr val="lt1"/>
                </a:highlight>
                <a:latin typeface="Arial"/>
                <a:ea typeface="Arial"/>
                <a:cs typeface="Arial"/>
                <a:sym typeface="Arial"/>
              </a:rPr>
              <a:t> the passing HTTP Request over in the </a:t>
            </a:r>
            <a:r>
              <a:rPr b="1" lang="zh-TW" sz="1200">
                <a:solidFill>
                  <a:srgbClr val="000000"/>
                </a:solidFill>
                <a:highlight>
                  <a:schemeClr val="lt1"/>
                </a:highlight>
                <a:latin typeface="Arial"/>
                <a:ea typeface="Arial"/>
                <a:cs typeface="Arial"/>
                <a:sym typeface="Arial"/>
              </a:rPr>
              <a:t>Burpsuite.</a:t>
            </a:r>
            <a:endParaRPr b="1" sz="14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TW" sz="1200">
                <a:solidFill>
                  <a:srgbClr val="000000"/>
                </a:solidFill>
                <a:highlight>
                  <a:schemeClr val="lt1"/>
                </a:highlight>
                <a:latin typeface="Arial"/>
                <a:ea typeface="Arial"/>
                <a:cs typeface="Arial"/>
                <a:sym typeface="Arial"/>
              </a:rPr>
              <a:t>we have successfully captured the request. Time to </a:t>
            </a:r>
            <a:r>
              <a:rPr b="1" lang="zh-TW" sz="1200">
                <a:solidFill>
                  <a:srgbClr val="000000"/>
                </a:solidFill>
                <a:highlight>
                  <a:schemeClr val="lt1"/>
                </a:highlight>
                <a:latin typeface="Arial"/>
                <a:ea typeface="Arial"/>
                <a:cs typeface="Arial"/>
                <a:sym typeface="Arial"/>
              </a:rPr>
              <a:t>create a Fake HTML form</a:t>
            </a:r>
            <a:r>
              <a:rPr lang="zh-TW" sz="1200">
                <a:solidFill>
                  <a:srgbClr val="000000"/>
                </a:solidFill>
                <a:highlight>
                  <a:schemeClr val="lt1"/>
                </a:highlight>
                <a:latin typeface="Arial"/>
                <a:ea typeface="Arial"/>
                <a:cs typeface="Arial"/>
                <a:sym typeface="Arial"/>
              </a:rPr>
              <a:t>, .</a:t>
            </a:r>
            <a:endParaRPr sz="12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t/>
            </a:r>
            <a:endParaRPr/>
          </a:p>
        </p:txBody>
      </p:sp>
      <p:pic>
        <p:nvPicPr>
          <p:cNvPr id="243" name="Google Shape;243;p36"/>
          <p:cNvPicPr preferRelativeResize="0"/>
          <p:nvPr/>
        </p:nvPicPr>
        <p:blipFill>
          <a:blip r:embed="rId3">
            <a:alphaModFix/>
          </a:blip>
          <a:stretch>
            <a:fillRect/>
          </a:stretch>
        </p:blipFill>
        <p:spPr>
          <a:xfrm>
            <a:off x="232875" y="957750"/>
            <a:ext cx="6129900" cy="3754300"/>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389975"/>
            <a:ext cx="8520600" cy="420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800"/>
              </a:spcAft>
              <a:buSzPts val="990"/>
              <a:buNone/>
            </a:pPr>
            <a:r>
              <a:rPr b="1" lang="zh-TW" sz="1729">
                <a:highlight>
                  <a:schemeClr val="lt1"/>
                </a:highlight>
                <a:latin typeface="Times New Roman"/>
                <a:ea typeface="Times New Roman"/>
                <a:cs typeface="Times New Roman"/>
                <a:sym typeface="Times New Roman"/>
              </a:rPr>
              <a:t>What is the impact of a CSRF attack?</a:t>
            </a:r>
            <a:endParaRPr b="1" sz="2900">
              <a:latin typeface="Times New Roman"/>
              <a:ea typeface="Times New Roman"/>
              <a:cs typeface="Times New Roman"/>
              <a:sym typeface="Times New Roman"/>
            </a:endParaRPr>
          </a:p>
        </p:txBody>
      </p:sp>
      <p:sp>
        <p:nvSpPr>
          <p:cNvPr id="249" name="Google Shape;249;p37"/>
          <p:cNvSpPr txBox="1"/>
          <p:nvPr>
            <p:ph idx="1" type="body"/>
          </p:nvPr>
        </p:nvSpPr>
        <p:spPr>
          <a:xfrm>
            <a:off x="311700" y="939750"/>
            <a:ext cx="8520600" cy="342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b="1" lang="zh-TW" sz="1600">
                <a:solidFill>
                  <a:srgbClr val="000000"/>
                </a:solidFill>
                <a:highlight>
                  <a:schemeClr val="lt1"/>
                </a:highlight>
                <a:latin typeface="Times New Roman"/>
                <a:ea typeface="Times New Roman"/>
                <a:cs typeface="Times New Roman"/>
                <a:sym typeface="Times New Roman"/>
              </a:rPr>
              <a:t>Dep</a:t>
            </a:r>
            <a:r>
              <a:rPr b="1" lang="zh-TW" sz="1600">
                <a:solidFill>
                  <a:srgbClr val="000000"/>
                </a:solidFill>
                <a:highlight>
                  <a:schemeClr val="lt1"/>
                </a:highlight>
                <a:latin typeface="Times New Roman"/>
                <a:ea typeface="Times New Roman"/>
                <a:cs typeface="Times New Roman"/>
                <a:sym typeface="Times New Roman"/>
              </a:rPr>
              <a:t>ends  on the functionality  in the application that is being exploited</a:t>
            </a:r>
            <a:endParaRPr b="1" sz="1600">
              <a:solidFill>
                <a:srgbClr val="000000"/>
              </a:solidFill>
              <a:highlight>
                <a:schemeClr val="lt1"/>
              </a:highlight>
              <a:latin typeface="Times New Roman"/>
              <a:ea typeface="Times New Roman"/>
              <a:cs typeface="Times New Roman"/>
              <a:sym typeface="Times New Roman"/>
            </a:endParaRPr>
          </a:p>
          <a:p>
            <a:pPr indent="-328612" lvl="0" marL="457200" rtl="0" algn="l">
              <a:lnSpc>
                <a:spcPct val="150000"/>
              </a:lnSpc>
              <a:spcBef>
                <a:spcPts val="1200"/>
              </a:spcBef>
              <a:spcAft>
                <a:spcPts val="0"/>
              </a:spcAft>
              <a:buClr>
                <a:srgbClr val="000000"/>
              </a:buClr>
              <a:buSzPts val="1575"/>
              <a:buFont typeface="Arial"/>
              <a:buChar char="❖"/>
            </a:pPr>
            <a:r>
              <a:rPr b="1" lang="zh-TW" sz="1575">
                <a:solidFill>
                  <a:srgbClr val="000000"/>
                </a:solidFill>
                <a:highlight>
                  <a:schemeClr val="lt1"/>
                </a:highlight>
                <a:latin typeface="Times New Roman"/>
                <a:ea typeface="Times New Roman"/>
                <a:cs typeface="Times New Roman"/>
                <a:sym typeface="Times New Roman"/>
              </a:rPr>
              <a:t>confidentiality</a:t>
            </a:r>
            <a:r>
              <a:rPr lang="zh-TW" sz="1575">
                <a:solidFill>
                  <a:srgbClr val="000000"/>
                </a:solidFill>
                <a:highlight>
                  <a:schemeClr val="lt1"/>
                </a:highlight>
                <a:latin typeface="Times New Roman"/>
                <a:ea typeface="Times New Roman"/>
                <a:cs typeface="Times New Roman"/>
                <a:sym typeface="Times New Roman"/>
              </a:rPr>
              <a:t>- it can be none /partial (low)/high</a:t>
            </a:r>
            <a:endParaRPr sz="1575">
              <a:solidFill>
                <a:srgbClr val="000000"/>
              </a:solidFill>
              <a:highlight>
                <a:schemeClr val="lt1"/>
              </a:highlight>
              <a:latin typeface="Times New Roman"/>
              <a:ea typeface="Times New Roman"/>
              <a:cs typeface="Times New Roman"/>
              <a:sym typeface="Times New Roman"/>
            </a:endParaRPr>
          </a:p>
          <a:p>
            <a:pPr indent="-328612" lvl="0" marL="457200" rtl="0" algn="l">
              <a:lnSpc>
                <a:spcPct val="150000"/>
              </a:lnSpc>
              <a:spcBef>
                <a:spcPts val="0"/>
              </a:spcBef>
              <a:spcAft>
                <a:spcPts val="0"/>
              </a:spcAft>
              <a:buClr>
                <a:srgbClr val="000000"/>
              </a:buClr>
              <a:buSzPts val="1575"/>
              <a:buFont typeface="Arial"/>
              <a:buChar char="❖"/>
            </a:pPr>
            <a:r>
              <a:rPr b="1" lang="zh-TW" sz="1575">
                <a:solidFill>
                  <a:srgbClr val="000000"/>
                </a:solidFill>
                <a:highlight>
                  <a:schemeClr val="lt1"/>
                </a:highlight>
                <a:latin typeface="Times New Roman"/>
                <a:ea typeface="Times New Roman"/>
                <a:cs typeface="Times New Roman"/>
                <a:sym typeface="Times New Roman"/>
              </a:rPr>
              <a:t>integrity</a:t>
            </a:r>
            <a:r>
              <a:rPr lang="zh-TW" sz="1575">
                <a:solidFill>
                  <a:srgbClr val="000000"/>
                </a:solidFill>
                <a:highlight>
                  <a:schemeClr val="lt1"/>
                </a:highlight>
                <a:latin typeface="Times New Roman"/>
                <a:ea typeface="Times New Roman"/>
                <a:cs typeface="Times New Roman"/>
                <a:sym typeface="Times New Roman"/>
              </a:rPr>
              <a:t> - usually either  partial or high </a:t>
            </a:r>
            <a:endParaRPr sz="1575">
              <a:solidFill>
                <a:srgbClr val="000000"/>
              </a:solidFill>
              <a:highlight>
                <a:schemeClr val="lt1"/>
              </a:highlight>
              <a:latin typeface="Times New Roman"/>
              <a:ea typeface="Times New Roman"/>
              <a:cs typeface="Times New Roman"/>
              <a:sym typeface="Times New Roman"/>
            </a:endParaRPr>
          </a:p>
          <a:p>
            <a:pPr indent="-328612" lvl="0" marL="457200" rtl="0" algn="l">
              <a:lnSpc>
                <a:spcPct val="150000"/>
              </a:lnSpc>
              <a:spcBef>
                <a:spcPts val="0"/>
              </a:spcBef>
              <a:spcAft>
                <a:spcPts val="0"/>
              </a:spcAft>
              <a:buClr>
                <a:srgbClr val="000000"/>
              </a:buClr>
              <a:buSzPts val="1575"/>
              <a:buFont typeface="Arial"/>
              <a:buChar char="❖"/>
            </a:pPr>
            <a:r>
              <a:rPr b="1" lang="zh-TW" sz="1575">
                <a:solidFill>
                  <a:srgbClr val="000000"/>
                </a:solidFill>
                <a:highlight>
                  <a:schemeClr val="lt1"/>
                </a:highlight>
                <a:latin typeface="Times New Roman"/>
                <a:ea typeface="Times New Roman"/>
                <a:cs typeface="Times New Roman"/>
                <a:sym typeface="Times New Roman"/>
              </a:rPr>
              <a:t>Avaailability- </a:t>
            </a:r>
            <a:r>
              <a:rPr lang="zh-TW" sz="1575">
                <a:solidFill>
                  <a:srgbClr val="000000"/>
                </a:solidFill>
                <a:highlight>
                  <a:schemeClr val="lt1"/>
                </a:highlight>
                <a:latin typeface="Times New Roman"/>
                <a:ea typeface="Times New Roman"/>
                <a:cs typeface="Times New Roman"/>
                <a:sym typeface="Times New Roman"/>
              </a:rPr>
              <a:t>can be none /partial (low)high </a:t>
            </a:r>
            <a:endParaRPr sz="1575">
              <a:solidFill>
                <a:srgbClr val="000000"/>
              </a:solidFill>
              <a:highlight>
                <a:schemeClr val="lt1"/>
              </a:highlight>
              <a:latin typeface="Times New Roman"/>
              <a:ea typeface="Times New Roman"/>
              <a:cs typeface="Times New Roman"/>
              <a:sym typeface="Times New Roman"/>
            </a:endParaRPr>
          </a:p>
          <a:p>
            <a:pPr indent="0" lvl="0" marL="0" rtl="0" algn="l">
              <a:lnSpc>
                <a:spcPct val="150000"/>
              </a:lnSpc>
              <a:spcBef>
                <a:spcPts val="1200"/>
              </a:spcBef>
              <a:spcAft>
                <a:spcPts val="0"/>
              </a:spcAft>
              <a:buSzPts val="275"/>
              <a:buNone/>
            </a:pPr>
            <a:r>
              <a:rPr lang="zh-TW" sz="1575">
                <a:solidFill>
                  <a:srgbClr val="000000"/>
                </a:solidFill>
                <a:highlight>
                  <a:schemeClr val="lt1"/>
                </a:highlight>
                <a:latin typeface="Times New Roman"/>
                <a:ea typeface="Times New Roman"/>
                <a:cs typeface="Times New Roman"/>
                <a:sym typeface="Times New Roman"/>
              </a:rPr>
              <a:t>For example, this might be to change the email address on their account, to change their password. Depending on the nature of the action, the attacker might be able to gain full control over the user's account. </a:t>
            </a:r>
            <a:endParaRPr sz="1575">
              <a:solidFill>
                <a:srgbClr val="000000"/>
              </a:solidFill>
              <a:highlight>
                <a:schemeClr val="lt1"/>
              </a:highlight>
              <a:latin typeface="Times New Roman"/>
              <a:ea typeface="Times New Roman"/>
              <a:cs typeface="Times New Roman"/>
              <a:sym typeface="Times New Roman"/>
            </a:endParaRPr>
          </a:p>
          <a:p>
            <a:pPr indent="0" lvl="0" marL="457200" rtl="0" algn="l">
              <a:lnSpc>
                <a:spcPct val="150000"/>
              </a:lnSpc>
              <a:spcBef>
                <a:spcPts val="1200"/>
              </a:spcBef>
              <a:spcAft>
                <a:spcPts val="0"/>
              </a:spcAft>
              <a:buSzPts val="275"/>
              <a:buNone/>
            </a:pPr>
            <a:r>
              <a:t/>
            </a:r>
            <a:endParaRPr sz="1075">
              <a:solidFill>
                <a:srgbClr val="000000"/>
              </a:solidFill>
              <a:highlight>
                <a:schemeClr val="lt1"/>
              </a:highlight>
              <a:latin typeface="Times New Roman"/>
              <a:ea typeface="Times New Roman"/>
              <a:cs typeface="Times New Roman"/>
              <a:sym typeface="Times New Roman"/>
            </a:endParaRPr>
          </a:p>
          <a:p>
            <a:pPr indent="0" lvl="0" marL="0" rtl="0" algn="l">
              <a:lnSpc>
                <a:spcPct val="150000"/>
              </a:lnSpc>
              <a:spcBef>
                <a:spcPts val="1800"/>
              </a:spcBef>
              <a:spcAft>
                <a:spcPts val="0"/>
              </a:spcAft>
              <a:buSzPts val="275"/>
              <a:buNone/>
            </a:pPr>
            <a:r>
              <a:t/>
            </a:r>
            <a:endParaRPr b="1" sz="1075">
              <a:solidFill>
                <a:srgbClr val="1C1C1C"/>
              </a:solidFill>
              <a:highlight>
                <a:schemeClr val="lt1"/>
              </a:highlight>
              <a:latin typeface="Times New Roman"/>
              <a:ea typeface="Times New Roman"/>
              <a:cs typeface="Times New Roman"/>
              <a:sym typeface="Times New Roman"/>
            </a:endParaRPr>
          </a:p>
          <a:p>
            <a:pPr indent="0" lvl="0" marL="0" rtl="0" algn="l">
              <a:lnSpc>
                <a:spcPct val="150000"/>
              </a:lnSpc>
              <a:spcBef>
                <a:spcPts val="800"/>
              </a:spcBef>
              <a:spcAft>
                <a:spcPts val="0"/>
              </a:spcAft>
              <a:buSzPts val="275"/>
              <a:buNone/>
            </a:pPr>
            <a:r>
              <a:t/>
            </a:r>
            <a:endParaRPr sz="1075">
              <a:solidFill>
                <a:srgbClr val="1C1C1C"/>
              </a:solidFill>
              <a:highlight>
                <a:schemeClr val="lt1"/>
              </a:highlight>
              <a:latin typeface="Times New Roman"/>
              <a:ea typeface="Times New Roman"/>
              <a:cs typeface="Times New Roman"/>
              <a:sym typeface="Times New Roman"/>
            </a:endParaRPr>
          </a:p>
          <a:p>
            <a:pPr indent="0" lvl="0" marL="0" rtl="0" algn="l">
              <a:lnSpc>
                <a:spcPct val="150000"/>
              </a:lnSpc>
              <a:spcBef>
                <a:spcPts val="1200"/>
              </a:spcBef>
              <a:spcAft>
                <a:spcPts val="0"/>
              </a:spcAft>
              <a:buSzPts val="275"/>
              <a:buNone/>
            </a:pPr>
            <a:r>
              <a:t/>
            </a:r>
            <a:endParaRPr sz="500">
              <a:solidFill>
                <a:srgbClr val="333332"/>
              </a:solidFill>
              <a:highlight>
                <a:schemeClr val="lt1"/>
              </a:highlight>
              <a:latin typeface="Times New Roman"/>
              <a:ea typeface="Times New Roman"/>
              <a:cs typeface="Times New Roman"/>
              <a:sym typeface="Times New Roman"/>
            </a:endParaRPr>
          </a:p>
          <a:p>
            <a:pPr indent="0" lvl="0" marL="0" rtl="0" algn="l">
              <a:lnSpc>
                <a:spcPct val="150000"/>
              </a:lnSpc>
              <a:spcBef>
                <a:spcPts val="1200"/>
              </a:spcBef>
              <a:spcAft>
                <a:spcPts val="1200"/>
              </a:spcAft>
              <a:buSzPts val="275"/>
              <a:buNone/>
            </a:pPr>
            <a:r>
              <a:t/>
            </a:r>
            <a:endParaRPr sz="65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800"/>
              </a:spcAft>
              <a:buNone/>
            </a:pPr>
            <a:r>
              <a:rPr b="1" lang="zh-TW" sz="2144">
                <a:solidFill>
                  <a:srgbClr val="FF6633"/>
                </a:solidFill>
                <a:highlight>
                  <a:srgbClr val="FFFFFF"/>
                </a:highlight>
                <a:latin typeface="Arial"/>
                <a:ea typeface="Arial"/>
                <a:cs typeface="Arial"/>
                <a:sym typeface="Arial"/>
              </a:rPr>
              <a:t>Preventing CSRF attacks</a:t>
            </a:r>
            <a:endParaRPr b="1" sz="3444"/>
          </a:p>
        </p:txBody>
      </p:sp>
      <p:sp>
        <p:nvSpPr>
          <p:cNvPr id="255" name="Google Shape;255;p38"/>
          <p:cNvSpPr txBox="1"/>
          <p:nvPr>
            <p:ph idx="1" type="body"/>
          </p:nvPr>
        </p:nvSpPr>
        <p:spPr>
          <a:xfrm>
            <a:off x="228525" y="90225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600">
                <a:solidFill>
                  <a:srgbClr val="1C1C1C"/>
                </a:solidFill>
                <a:highlight>
                  <a:srgbClr val="FFFFFF"/>
                </a:highlight>
                <a:latin typeface="Times New Roman"/>
                <a:ea typeface="Times New Roman"/>
                <a:cs typeface="Times New Roman"/>
                <a:sym typeface="Times New Roman"/>
              </a:rPr>
              <a:t>To defend against CSRF attacks is to include a </a:t>
            </a:r>
            <a:r>
              <a:rPr lang="zh-TW" sz="1600">
                <a:solidFill>
                  <a:srgbClr val="1C1C1C"/>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CSRF token</a:t>
            </a:r>
            <a:r>
              <a:rPr lang="zh-TW" sz="1600">
                <a:solidFill>
                  <a:srgbClr val="1C1C1C"/>
                </a:solidFill>
                <a:highlight>
                  <a:srgbClr val="FFFFFF"/>
                </a:highlight>
                <a:latin typeface="Times New Roman"/>
                <a:ea typeface="Times New Roman"/>
                <a:cs typeface="Times New Roman"/>
                <a:sym typeface="Times New Roman"/>
              </a:rPr>
              <a:t> within relevant requests. The token should be:</a:t>
            </a:r>
            <a:endParaRPr sz="1600">
              <a:solidFill>
                <a:srgbClr val="1C1C1C"/>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C1C1C"/>
              </a:buClr>
              <a:buSzPts val="1600"/>
              <a:buFont typeface="Times New Roman"/>
              <a:buChar char="●"/>
            </a:pPr>
            <a:r>
              <a:rPr lang="zh-TW" sz="1600">
                <a:solidFill>
                  <a:srgbClr val="1C1C1C"/>
                </a:solidFill>
                <a:highlight>
                  <a:srgbClr val="FFFFFF"/>
                </a:highlight>
                <a:latin typeface="Times New Roman"/>
                <a:ea typeface="Times New Roman"/>
                <a:cs typeface="Times New Roman"/>
                <a:sym typeface="Times New Roman"/>
              </a:rPr>
              <a:t>Unpredictable with high entropy, as for session tokens in general.</a:t>
            </a:r>
            <a:endParaRPr sz="1600">
              <a:solidFill>
                <a:srgbClr val="1C1C1C"/>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C1C1C"/>
              </a:buClr>
              <a:buSzPts val="1600"/>
              <a:buFont typeface="Times New Roman"/>
              <a:buChar char="●"/>
            </a:pPr>
            <a:r>
              <a:rPr lang="zh-TW" sz="1600">
                <a:solidFill>
                  <a:srgbClr val="1C1C1C"/>
                </a:solidFill>
                <a:highlight>
                  <a:srgbClr val="FFFFFF"/>
                </a:highlight>
                <a:latin typeface="Times New Roman"/>
                <a:ea typeface="Times New Roman"/>
                <a:cs typeface="Times New Roman"/>
                <a:sym typeface="Times New Roman"/>
              </a:rPr>
              <a:t>Tied to the user's session.</a:t>
            </a:r>
            <a:endParaRPr sz="1600">
              <a:solidFill>
                <a:srgbClr val="1C1C1C"/>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C1C1C"/>
              </a:buClr>
              <a:buSzPts val="1600"/>
              <a:buFont typeface="Times New Roman"/>
              <a:buChar char="●"/>
            </a:pPr>
            <a:r>
              <a:rPr lang="zh-TW" sz="1600">
                <a:solidFill>
                  <a:srgbClr val="1C1C1C"/>
                </a:solidFill>
                <a:highlight>
                  <a:srgbClr val="FFFFFF"/>
                </a:highlight>
                <a:latin typeface="Times New Roman"/>
                <a:ea typeface="Times New Roman"/>
                <a:cs typeface="Times New Roman"/>
                <a:sym typeface="Times New Roman"/>
              </a:rPr>
              <a:t>Strictly validated in every case before the relevant action is executed.</a:t>
            </a:r>
            <a:endParaRPr sz="1600">
              <a:solidFill>
                <a:srgbClr val="1C1C1C"/>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lang="zh-TW" sz="1600">
                <a:solidFill>
                  <a:srgbClr val="000000"/>
                </a:solidFill>
                <a:highlight>
                  <a:srgbClr val="FFFFFF"/>
                </a:highlight>
                <a:latin typeface="Times New Roman"/>
                <a:ea typeface="Times New Roman"/>
                <a:cs typeface="Times New Roman"/>
                <a:sym typeface="Times New Roman"/>
              </a:rPr>
              <a:t>Verify: The user will confirm login details before taking a sensitive action.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5C5962"/>
              </a:buClr>
              <a:buSzPts val="1600"/>
              <a:buFont typeface="Times New Roman"/>
              <a:buChar char="●"/>
            </a:pPr>
            <a:r>
              <a:rPr lang="zh-TW" sz="1600">
                <a:solidFill>
                  <a:srgbClr val="5C5962"/>
                </a:solidFill>
                <a:highlight>
                  <a:srgbClr val="FFFFFF"/>
                </a:highlight>
                <a:latin typeface="Times New Roman"/>
                <a:ea typeface="Times New Roman"/>
                <a:cs typeface="Times New Roman"/>
                <a:sym typeface="Times New Roman"/>
              </a:rPr>
              <a:t>Developers should require anti-forgery tokens for any unsafe methods (POST, PUT, DELETE) and ensure that safe methods (GET, HEAD) do not have any side effects.</a:t>
            </a:r>
            <a:endParaRPr sz="1600">
              <a:solidFill>
                <a:srgbClr val="5C5962"/>
              </a:solidFill>
              <a:highlight>
                <a:srgbClr val="FFFFFF"/>
              </a:highlight>
              <a:latin typeface="Times New Roman"/>
              <a:ea typeface="Times New Roman"/>
              <a:cs typeface="Times New Roman"/>
              <a:sym typeface="Times New Roman"/>
            </a:endParaRPr>
          </a:p>
          <a:p>
            <a:pPr indent="0" lvl="0" marL="457200" rtl="0" algn="l">
              <a:lnSpc>
                <a:spcPct val="150000"/>
              </a:lnSpc>
              <a:spcBef>
                <a:spcPts val="17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1800"/>
              </a:spcBef>
              <a:spcAft>
                <a:spcPts val="0"/>
              </a:spcAft>
              <a:buNone/>
            </a:pPr>
            <a:r>
              <a:t/>
            </a:r>
            <a:endParaRPr sz="1400">
              <a:solidFill>
                <a:srgbClr val="1C1C1C"/>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253100"/>
            <a:ext cx="8520600" cy="467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zh-TW" sz="1600">
                <a:solidFill>
                  <a:srgbClr val="00297A"/>
                </a:solidFill>
                <a:highlight>
                  <a:srgbClr val="FFFFFF"/>
                </a:highlight>
                <a:latin typeface="Times New Roman"/>
                <a:ea typeface="Times New Roman"/>
                <a:cs typeface="Times New Roman"/>
                <a:sym typeface="Times New Roman"/>
              </a:rPr>
              <a:t>DNS Cache Poisoning(DNS Spoofing)</a:t>
            </a:r>
            <a:endParaRPr b="1" sz="3400">
              <a:latin typeface="Times New Roman"/>
              <a:ea typeface="Times New Roman"/>
              <a:cs typeface="Times New Roman"/>
              <a:sym typeface="Times New Roman"/>
            </a:endParaRPr>
          </a:p>
        </p:txBody>
      </p:sp>
      <p:sp>
        <p:nvSpPr>
          <p:cNvPr id="261" name="Google Shape;261;p39"/>
          <p:cNvSpPr txBox="1"/>
          <p:nvPr>
            <p:ph idx="1" type="body"/>
          </p:nvPr>
        </p:nvSpPr>
        <p:spPr>
          <a:xfrm>
            <a:off x="272450" y="7404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200">
                <a:solidFill>
                  <a:srgbClr val="000000"/>
                </a:solidFill>
                <a:highlight>
                  <a:srgbClr val="FFFFFF"/>
                </a:highlight>
              </a:rPr>
              <a:t>DNS poisoning</a:t>
            </a:r>
            <a:r>
              <a:rPr lang="zh-TW" sz="1200">
                <a:solidFill>
                  <a:srgbClr val="000000"/>
                </a:solidFill>
                <a:highlight>
                  <a:srgbClr val="FFFFFF"/>
                </a:highlight>
              </a:rPr>
              <a:t> is a hacker technique that manipulates known vulnerabilities within the domain name system </a:t>
            </a:r>
            <a:r>
              <a:rPr lang="zh-TW" sz="1200">
                <a:solidFill>
                  <a:srgbClr val="00297A"/>
                </a:solidFill>
                <a:highlight>
                  <a:srgbClr val="FFFFFF"/>
                </a:highlight>
              </a:rPr>
              <a:t>.</a:t>
            </a:r>
            <a:endParaRPr sz="1200">
              <a:solidFill>
                <a:srgbClr val="00297A"/>
              </a:solidFill>
              <a:highlight>
                <a:srgbClr val="FFFFFF"/>
              </a:highlight>
            </a:endParaRPr>
          </a:p>
          <a:p>
            <a:pPr indent="0" lvl="0" marL="0" rtl="0" algn="l">
              <a:spcBef>
                <a:spcPts val="1200"/>
              </a:spcBef>
              <a:spcAft>
                <a:spcPts val="0"/>
              </a:spcAft>
              <a:buNone/>
            </a:pPr>
            <a:r>
              <a:rPr lang="zh-TW" sz="1350">
                <a:solidFill>
                  <a:srgbClr val="FF0000"/>
                </a:solidFill>
                <a:highlight>
                  <a:srgbClr val="FFFFFF"/>
                </a:highlight>
                <a:latin typeface="Verdana"/>
                <a:ea typeface="Verdana"/>
                <a:cs typeface="Verdana"/>
                <a:sym typeface="Verdana"/>
              </a:rPr>
              <a:t>Methods for executing a DNS spoofing attack include:</a:t>
            </a:r>
            <a:endParaRPr sz="1350">
              <a:solidFill>
                <a:srgbClr val="FF0000"/>
              </a:solidFill>
              <a:highlight>
                <a:srgbClr val="FFFFFF"/>
              </a:highlight>
              <a:latin typeface="Verdana"/>
              <a:ea typeface="Verdana"/>
              <a:cs typeface="Verdana"/>
              <a:sym typeface="Verdana"/>
            </a:endParaRPr>
          </a:p>
          <a:p>
            <a:pPr indent="-314325" lvl="0" marL="457200" rtl="0" algn="l">
              <a:spcBef>
                <a:spcPts val="1200"/>
              </a:spcBef>
              <a:spcAft>
                <a:spcPts val="0"/>
              </a:spcAft>
              <a:buClr>
                <a:srgbClr val="000000"/>
              </a:buClr>
              <a:buSzPts val="1350"/>
              <a:buFont typeface="Verdana"/>
              <a:buChar char="●"/>
            </a:pPr>
            <a:r>
              <a:rPr lang="zh-TW" sz="1350">
                <a:solidFill>
                  <a:srgbClr val="285AE6"/>
                </a:solidFill>
                <a:highlight>
                  <a:srgbClr val="FFFFFF"/>
                </a:highlight>
                <a:uFill>
                  <a:noFill/>
                </a:uFill>
                <a:latin typeface="Verdana"/>
                <a:ea typeface="Verdana"/>
                <a:cs typeface="Verdana"/>
                <a:sym typeface="Verdana"/>
                <a:hlinkClick r:id="rId3">
                  <a:extLst>
                    <a:ext uri="{A12FA001-AC4F-418D-AE19-62706E023703}">
                      <ahyp:hlinkClr val="tx"/>
                    </a:ext>
                  </a:extLst>
                </a:hlinkClick>
              </a:rPr>
              <a:t>Man in the middle (MITM)</a:t>
            </a:r>
            <a:r>
              <a:rPr lang="zh-TW" sz="1350">
                <a:solidFill>
                  <a:srgbClr val="000000"/>
                </a:solidFill>
                <a:highlight>
                  <a:srgbClr val="FFFFFF"/>
                </a:highlight>
                <a:latin typeface="Verdana"/>
                <a:ea typeface="Verdana"/>
                <a:cs typeface="Verdana"/>
                <a:sym typeface="Verdana"/>
              </a:rPr>
              <a:t> – The interception of communications between users and a DNS server in order to route users to a different/malicious IP address.</a:t>
            </a:r>
            <a:endParaRPr sz="1350">
              <a:solidFill>
                <a:srgbClr val="000000"/>
              </a:solidFill>
              <a:highlight>
                <a:srgbClr val="FFFFFF"/>
              </a:highlight>
              <a:latin typeface="Verdana"/>
              <a:ea typeface="Verdana"/>
              <a:cs typeface="Verdana"/>
              <a:sym typeface="Verdana"/>
            </a:endParaRPr>
          </a:p>
          <a:p>
            <a:pPr indent="-314325" lvl="0" marL="457200" rtl="0" algn="l">
              <a:spcBef>
                <a:spcPts val="0"/>
              </a:spcBef>
              <a:spcAft>
                <a:spcPts val="0"/>
              </a:spcAft>
              <a:buClr>
                <a:srgbClr val="000000"/>
              </a:buClr>
              <a:buSzPts val="1350"/>
              <a:buFont typeface="Verdana"/>
              <a:buChar char="●"/>
            </a:pPr>
            <a:r>
              <a:rPr lang="zh-TW" sz="1350">
                <a:solidFill>
                  <a:srgbClr val="000000"/>
                </a:solidFill>
                <a:highlight>
                  <a:srgbClr val="FFFFFF"/>
                </a:highlight>
                <a:latin typeface="Verdana"/>
                <a:ea typeface="Verdana"/>
                <a:cs typeface="Verdana"/>
                <a:sym typeface="Verdana"/>
              </a:rPr>
              <a:t>DNS server compromise – The direct hijacking of a DNS server, which is configured to return a malicious IP address.</a:t>
            </a:r>
            <a:endParaRPr sz="1350">
              <a:solidFill>
                <a:srgbClr val="000000"/>
              </a:solidFill>
              <a:highlight>
                <a:srgbClr val="FFFFFF"/>
              </a:highlight>
              <a:latin typeface="Verdana"/>
              <a:ea typeface="Verdana"/>
              <a:cs typeface="Verdana"/>
              <a:sym typeface="Verdana"/>
            </a:endParaRPr>
          </a:p>
          <a:p>
            <a:pPr indent="0" lvl="0" marL="457200" rtl="0" algn="l">
              <a:spcBef>
                <a:spcPts val="0"/>
              </a:spcBef>
              <a:spcAft>
                <a:spcPts val="1200"/>
              </a:spcAft>
              <a:buNone/>
            </a:pPr>
            <a:r>
              <a:t/>
            </a:r>
            <a:endParaRPr sz="1200">
              <a:solidFill>
                <a:srgbClr val="00297A"/>
              </a:solidFill>
              <a:highlight>
                <a:srgbClr val="FFFFFF"/>
              </a:highlight>
            </a:endParaRPr>
          </a:p>
        </p:txBody>
      </p:sp>
      <p:pic>
        <p:nvPicPr>
          <p:cNvPr id="262" name="Google Shape;262;p39"/>
          <p:cNvPicPr preferRelativeResize="0"/>
          <p:nvPr/>
        </p:nvPicPr>
        <p:blipFill>
          <a:blip r:embed="rId4">
            <a:alphaModFix/>
          </a:blip>
          <a:stretch>
            <a:fillRect/>
          </a:stretch>
        </p:blipFill>
        <p:spPr>
          <a:xfrm>
            <a:off x="426625" y="2706600"/>
            <a:ext cx="5800524" cy="2036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zh-TW" sz="1805">
                <a:solidFill>
                  <a:srgbClr val="000000"/>
                </a:solidFill>
                <a:highlight>
                  <a:srgbClr val="FFFFFF"/>
                </a:highlight>
                <a:latin typeface="Arial"/>
                <a:ea typeface="Arial"/>
                <a:cs typeface="Arial"/>
                <a:sym typeface="Arial"/>
              </a:rPr>
              <a:t>How Does DNS Spoofing Work?</a:t>
            </a:r>
            <a:endParaRPr b="1" sz="1805">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268" name="Google Shape;268;p40"/>
          <p:cNvSpPr txBox="1"/>
          <p:nvPr>
            <p:ph idx="1" type="body"/>
          </p:nvPr>
        </p:nvSpPr>
        <p:spPr>
          <a:xfrm>
            <a:off x="350925" y="965100"/>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400"/>
              </a:spcBef>
              <a:spcAft>
                <a:spcPts val="0"/>
              </a:spcAft>
              <a:buNone/>
            </a:pPr>
            <a:r>
              <a:rPr lang="zh-TW" sz="5068">
                <a:solidFill>
                  <a:srgbClr val="000000"/>
                </a:solidFill>
                <a:highlight>
                  <a:srgbClr val="FFFFFF"/>
                </a:highlight>
                <a:latin typeface="Times New Roman"/>
                <a:ea typeface="Times New Roman"/>
                <a:cs typeface="Times New Roman"/>
                <a:sym typeface="Times New Roman"/>
              </a:rPr>
              <a:t>Step 1: Accessing the DNS server</a:t>
            </a:r>
            <a:endParaRPr sz="5068">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lang="zh-TW" sz="5068">
                <a:solidFill>
                  <a:srgbClr val="000000"/>
                </a:solidFill>
                <a:highlight>
                  <a:srgbClr val="FFFFFF"/>
                </a:highlight>
                <a:latin typeface="Times New Roman"/>
                <a:ea typeface="Times New Roman"/>
                <a:cs typeface="Times New Roman"/>
                <a:sym typeface="Times New Roman"/>
              </a:rPr>
              <a:t>Step 2: Rerouting Connections</a:t>
            </a:r>
            <a:endParaRPr sz="5068">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lang="zh-TW" sz="5068">
                <a:solidFill>
                  <a:srgbClr val="000000"/>
                </a:solidFill>
                <a:highlight>
                  <a:srgbClr val="FFFFFF"/>
                </a:highlight>
                <a:latin typeface="Times New Roman"/>
                <a:ea typeface="Times New Roman"/>
                <a:cs typeface="Times New Roman"/>
                <a:sym typeface="Times New Roman"/>
              </a:rPr>
              <a:t>Step 3: Accessing Sensitive Data</a:t>
            </a:r>
            <a:endParaRPr sz="5068">
              <a:solidFill>
                <a:srgbClr val="000000"/>
              </a:solidFill>
              <a:highlight>
                <a:srgbClr val="FFFFFF"/>
              </a:highlight>
              <a:latin typeface="Times New Roman"/>
              <a:ea typeface="Times New Roman"/>
              <a:cs typeface="Times New Roman"/>
              <a:sym typeface="Times New Roman"/>
            </a:endParaRPr>
          </a:p>
          <a:p>
            <a:pPr indent="0" lvl="0" marL="0" rtl="0" algn="l">
              <a:spcBef>
                <a:spcPts val="2600"/>
              </a:spcBef>
              <a:spcAft>
                <a:spcPts val="0"/>
              </a:spcAft>
              <a:buNone/>
            </a:pPr>
            <a:r>
              <a:rPr b="1" lang="zh-TW" sz="4433">
                <a:solidFill>
                  <a:srgbClr val="333333"/>
                </a:solidFill>
                <a:highlight>
                  <a:srgbClr val="FEFEFE"/>
                </a:highlight>
                <a:latin typeface="Times New Roman"/>
                <a:ea typeface="Times New Roman"/>
                <a:cs typeface="Times New Roman"/>
                <a:sym typeface="Times New Roman"/>
              </a:rPr>
              <a:t>How to Protect Your Endpoints Against DNS Spoofing</a:t>
            </a:r>
            <a:endParaRPr b="1" sz="4433">
              <a:solidFill>
                <a:srgbClr val="333333"/>
              </a:solidFill>
              <a:highlight>
                <a:srgbClr val="FEFEFE"/>
              </a:highlight>
              <a:latin typeface="Times New Roman"/>
              <a:ea typeface="Times New Roman"/>
              <a:cs typeface="Times New Roman"/>
              <a:sym typeface="Times New Roman"/>
            </a:endParaRPr>
          </a:p>
          <a:p>
            <a:pPr indent="-308648" lvl="0" marL="457200" rtl="0" algn="l">
              <a:lnSpc>
                <a:spcPct val="150000"/>
              </a:lnSpc>
              <a:spcBef>
                <a:spcPts val="2600"/>
              </a:spcBef>
              <a:spcAft>
                <a:spcPts val="0"/>
              </a:spcAft>
              <a:buClr>
                <a:srgbClr val="1C1C1C"/>
              </a:buClr>
              <a:buSzPct val="100000"/>
              <a:buFont typeface="Times New Roman"/>
              <a:buChar char="●"/>
            </a:pPr>
            <a:r>
              <a:rPr lang="zh-TW" sz="5042">
                <a:solidFill>
                  <a:srgbClr val="1C1C1C"/>
                </a:solidFill>
                <a:highlight>
                  <a:srgbClr val="FEFEFE"/>
                </a:highlight>
                <a:latin typeface="Times New Roman"/>
                <a:ea typeface="Times New Roman"/>
                <a:cs typeface="Times New Roman"/>
                <a:sym typeface="Times New Roman"/>
              </a:rPr>
              <a:t>Set up DNSSEC</a:t>
            </a:r>
            <a:endParaRPr sz="5042">
              <a:solidFill>
                <a:srgbClr val="1C1C1C"/>
              </a:solidFill>
              <a:highlight>
                <a:srgbClr val="FEFEFE"/>
              </a:highlight>
              <a:latin typeface="Times New Roman"/>
              <a:ea typeface="Times New Roman"/>
              <a:cs typeface="Times New Roman"/>
              <a:sym typeface="Times New Roman"/>
            </a:endParaRPr>
          </a:p>
          <a:p>
            <a:pPr indent="-308648" lvl="0" marL="457200" rtl="0" algn="l">
              <a:lnSpc>
                <a:spcPct val="150000"/>
              </a:lnSpc>
              <a:spcBef>
                <a:spcPts val="0"/>
              </a:spcBef>
              <a:spcAft>
                <a:spcPts val="0"/>
              </a:spcAft>
              <a:buClr>
                <a:srgbClr val="1C1C1C"/>
              </a:buClr>
              <a:buSzPct val="100000"/>
              <a:buFont typeface="Times New Roman"/>
              <a:buChar char="●"/>
            </a:pPr>
            <a:r>
              <a:rPr lang="zh-TW" sz="5042">
                <a:solidFill>
                  <a:srgbClr val="1C1C1C"/>
                </a:solidFill>
                <a:highlight>
                  <a:srgbClr val="FEFEFE"/>
                </a:highlight>
                <a:latin typeface="Times New Roman"/>
                <a:ea typeface="Times New Roman"/>
                <a:cs typeface="Times New Roman"/>
                <a:sym typeface="Times New Roman"/>
              </a:rPr>
              <a:t>Look for the secure connection symbol</a:t>
            </a:r>
            <a:endParaRPr sz="5042">
              <a:solidFill>
                <a:srgbClr val="1C1C1C"/>
              </a:solidFill>
              <a:highlight>
                <a:srgbClr val="FEFEFE"/>
              </a:highlight>
              <a:latin typeface="Times New Roman"/>
              <a:ea typeface="Times New Roman"/>
              <a:cs typeface="Times New Roman"/>
              <a:sym typeface="Times New Roman"/>
            </a:endParaRPr>
          </a:p>
          <a:p>
            <a:pPr indent="-308648" lvl="0" marL="457200" rtl="0" algn="l">
              <a:lnSpc>
                <a:spcPct val="150000"/>
              </a:lnSpc>
              <a:spcBef>
                <a:spcPts val="0"/>
              </a:spcBef>
              <a:spcAft>
                <a:spcPts val="0"/>
              </a:spcAft>
              <a:buClr>
                <a:srgbClr val="1C1C1C"/>
              </a:buClr>
              <a:buSzPct val="100000"/>
              <a:buFont typeface="Times New Roman"/>
              <a:buChar char="●"/>
            </a:pPr>
            <a:r>
              <a:rPr lang="zh-TW" sz="5042">
                <a:solidFill>
                  <a:srgbClr val="1C1C1C"/>
                </a:solidFill>
                <a:highlight>
                  <a:srgbClr val="FEFEFE"/>
                </a:highlight>
                <a:latin typeface="Times New Roman"/>
                <a:ea typeface="Times New Roman"/>
                <a:cs typeface="Times New Roman"/>
                <a:sym typeface="Times New Roman"/>
              </a:rPr>
              <a:t>. Regularly apply patches to DNS servers</a:t>
            </a:r>
            <a:endParaRPr sz="5042">
              <a:solidFill>
                <a:srgbClr val="1C1C1C"/>
              </a:solidFill>
              <a:highlight>
                <a:srgbClr val="FEFEFE"/>
              </a:highlight>
              <a:latin typeface="Times New Roman"/>
              <a:ea typeface="Times New Roman"/>
              <a:cs typeface="Times New Roman"/>
              <a:sym typeface="Times New Roman"/>
            </a:endParaRPr>
          </a:p>
          <a:p>
            <a:pPr indent="-308648" lvl="0" marL="457200" rtl="0" algn="l">
              <a:lnSpc>
                <a:spcPct val="150000"/>
              </a:lnSpc>
              <a:spcBef>
                <a:spcPts val="0"/>
              </a:spcBef>
              <a:spcAft>
                <a:spcPts val="0"/>
              </a:spcAft>
              <a:buClr>
                <a:srgbClr val="1C1C1C"/>
              </a:buClr>
              <a:buSzPct val="100000"/>
              <a:buFont typeface="Times New Roman"/>
              <a:buChar char="●"/>
            </a:pPr>
            <a:r>
              <a:rPr lang="zh-TW" sz="5042">
                <a:solidFill>
                  <a:srgbClr val="1C1C1C"/>
                </a:solidFill>
                <a:highlight>
                  <a:srgbClr val="FEFEFE"/>
                </a:highlight>
                <a:latin typeface="Times New Roman"/>
                <a:ea typeface="Times New Roman"/>
                <a:cs typeface="Times New Roman"/>
                <a:sym typeface="Times New Roman"/>
              </a:rPr>
              <a:t>Perform thorough DNS traffic-filtering</a:t>
            </a:r>
            <a:endParaRPr sz="5042">
              <a:solidFill>
                <a:srgbClr val="1C1C1C"/>
              </a:solidFill>
              <a:highlight>
                <a:srgbClr val="FEFEFE"/>
              </a:highlight>
              <a:latin typeface="Times New Roman"/>
              <a:ea typeface="Times New Roman"/>
              <a:cs typeface="Times New Roman"/>
              <a:sym typeface="Times New Roman"/>
            </a:endParaRPr>
          </a:p>
          <a:p>
            <a:pPr indent="0" lvl="0" marL="0" rtl="0" algn="l">
              <a:spcBef>
                <a:spcPts val="11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t/>
            </a:r>
            <a:endParaRPr sz="1250">
              <a:solidFill>
                <a:srgbClr val="000000"/>
              </a:solidFill>
              <a:highlight>
                <a:srgbClr val="FFFFFF"/>
              </a:highlight>
              <a:latin typeface="Times New Roman"/>
              <a:ea typeface="Times New Roman"/>
              <a:cs typeface="Times New Roman"/>
              <a:sym typeface="Times New Roman"/>
            </a:endParaRPr>
          </a:p>
          <a:p>
            <a:pPr indent="0" lvl="0" marL="0" rtl="0" algn="l">
              <a:spcBef>
                <a:spcPts val="4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SQL injection</a:t>
            </a:r>
            <a:endParaRPr/>
          </a:p>
        </p:txBody>
      </p:sp>
      <p:sp>
        <p:nvSpPr>
          <p:cNvPr id="274" name="Google Shape;274;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SQL - </a:t>
            </a:r>
            <a:r>
              <a:rPr i="1" lang="zh-TW"/>
              <a:t>Structured Query Language</a:t>
            </a:r>
            <a:endParaRPr i="1"/>
          </a:p>
          <a:p>
            <a:pPr indent="-317500" lvl="1" marL="914400" rtl="0" algn="l">
              <a:spcBef>
                <a:spcPts val="0"/>
              </a:spcBef>
              <a:spcAft>
                <a:spcPts val="0"/>
              </a:spcAft>
              <a:buSzPts val="1400"/>
              <a:buChar char="○"/>
            </a:pPr>
            <a:r>
              <a:rPr b="1" lang="zh-TW"/>
              <a:t>The </a:t>
            </a:r>
            <a:r>
              <a:rPr lang="zh-TW"/>
              <a:t>language for your database</a:t>
            </a:r>
            <a:endParaRPr/>
          </a:p>
          <a:p>
            <a:pPr indent="-342900" lvl="0" marL="457200" rtl="0" algn="l">
              <a:spcBef>
                <a:spcPts val="0"/>
              </a:spcBef>
              <a:spcAft>
                <a:spcPts val="0"/>
              </a:spcAft>
              <a:buSzPts val="1800"/>
              <a:buChar char="●"/>
            </a:pPr>
            <a:r>
              <a:rPr lang="zh-TW"/>
              <a:t>‘Query’ code statement</a:t>
            </a:r>
            <a:endParaRPr/>
          </a:p>
          <a:p>
            <a:pPr indent="-317500" lvl="1" marL="914400" rtl="0" algn="l">
              <a:spcBef>
                <a:spcPts val="0"/>
              </a:spcBef>
              <a:spcAft>
                <a:spcPts val="0"/>
              </a:spcAft>
              <a:buSzPts val="1400"/>
              <a:buChar char="○"/>
            </a:pPr>
            <a:r>
              <a:rPr lang="zh-TW"/>
              <a:t>Returns data from the database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75" name="Google Shape;275;p41"/>
          <p:cNvPicPr preferRelativeResize="0"/>
          <p:nvPr/>
        </p:nvPicPr>
        <p:blipFill>
          <a:blip r:embed="rId3">
            <a:alphaModFix/>
          </a:blip>
          <a:stretch>
            <a:fillRect/>
          </a:stretch>
        </p:blipFill>
        <p:spPr>
          <a:xfrm>
            <a:off x="4293225" y="338200"/>
            <a:ext cx="4662875" cy="43457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Our topic: NTUT attack &amp; defence vectors</a:t>
            </a:r>
            <a:endParaRPr b="1"/>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57822" lvl="0" marL="457200" rtl="0" algn="l">
              <a:lnSpc>
                <a:spcPct val="150000"/>
              </a:lnSpc>
              <a:spcBef>
                <a:spcPts val="0"/>
              </a:spcBef>
              <a:spcAft>
                <a:spcPts val="0"/>
              </a:spcAft>
              <a:buSzPct val="100000"/>
              <a:buFont typeface="Times New Roman"/>
              <a:buChar char="●"/>
            </a:pPr>
            <a:r>
              <a:rPr lang="zh-TW" sz="2200">
                <a:latin typeface="Times New Roman"/>
                <a:ea typeface="Times New Roman"/>
                <a:cs typeface="Times New Roman"/>
                <a:sym typeface="Times New Roman"/>
              </a:rPr>
              <a:t>Why did we choose this?</a:t>
            </a:r>
            <a:endParaRPr sz="2200">
              <a:latin typeface="Times New Roman"/>
              <a:ea typeface="Times New Roman"/>
              <a:cs typeface="Times New Roman"/>
              <a:sym typeface="Times New Roman"/>
            </a:endParaRPr>
          </a:p>
          <a:p>
            <a:pPr indent="-357822" lvl="0" marL="457200" rtl="0" algn="l">
              <a:lnSpc>
                <a:spcPct val="150000"/>
              </a:lnSpc>
              <a:spcBef>
                <a:spcPts val="0"/>
              </a:spcBef>
              <a:spcAft>
                <a:spcPts val="0"/>
              </a:spcAft>
              <a:buSzPct val="100000"/>
              <a:buFont typeface="Times New Roman"/>
              <a:buChar char="●"/>
            </a:pPr>
            <a:r>
              <a:rPr lang="zh-TW" sz="2200">
                <a:latin typeface="Times New Roman"/>
                <a:ea typeface="Times New Roman"/>
                <a:cs typeface="Times New Roman"/>
                <a:sym typeface="Times New Roman"/>
              </a:rPr>
              <a:t>What are different attack vectors?</a:t>
            </a:r>
            <a:endParaRPr sz="2200">
              <a:latin typeface="Times New Roman"/>
              <a:ea typeface="Times New Roman"/>
              <a:cs typeface="Times New Roman"/>
              <a:sym typeface="Times New Roman"/>
            </a:endParaRPr>
          </a:p>
          <a:p>
            <a:pPr indent="-334327" lvl="1" marL="914400" rtl="0" algn="l">
              <a:lnSpc>
                <a:spcPct val="150000"/>
              </a:lnSpc>
              <a:spcBef>
                <a:spcPts val="0"/>
              </a:spcBef>
              <a:spcAft>
                <a:spcPts val="0"/>
              </a:spcAft>
              <a:buSzPct val="100000"/>
              <a:buFont typeface="Times New Roman"/>
              <a:buChar char="○"/>
            </a:pPr>
            <a:r>
              <a:rPr lang="zh-TW" sz="1800">
                <a:latin typeface="Times New Roman"/>
                <a:ea typeface="Times New Roman"/>
                <a:cs typeface="Times New Roman"/>
                <a:sym typeface="Times New Roman"/>
              </a:rPr>
              <a:t>XXS(cross site script)</a:t>
            </a:r>
            <a:endParaRPr sz="1800">
              <a:latin typeface="Times New Roman"/>
              <a:ea typeface="Times New Roman"/>
              <a:cs typeface="Times New Roman"/>
              <a:sym typeface="Times New Roman"/>
            </a:endParaRPr>
          </a:p>
          <a:p>
            <a:pPr indent="-334327" lvl="1" marL="914400" rtl="0" algn="l">
              <a:lnSpc>
                <a:spcPct val="150000"/>
              </a:lnSpc>
              <a:spcBef>
                <a:spcPts val="0"/>
              </a:spcBef>
              <a:spcAft>
                <a:spcPts val="0"/>
              </a:spcAft>
              <a:buSzPct val="100000"/>
              <a:buFont typeface="Times New Roman"/>
              <a:buChar char="○"/>
            </a:pPr>
            <a:r>
              <a:rPr lang="zh-TW" sz="1800">
                <a:latin typeface="Times New Roman"/>
                <a:ea typeface="Times New Roman"/>
                <a:cs typeface="Times New Roman"/>
                <a:sym typeface="Times New Roman"/>
              </a:rPr>
              <a:t>Man-in-the-middle attack</a:t>
            </a:r>
            <a:endParaRPr sz="1800">
              <a:latin typeface="Times New Roman"/>
              <a:ea typeface="Times New Roman"/>
              <a:cs typeface="Times New Roman"/>
              <a:sym typeface="Times New Roman"/>
            </a:endParaRPr>
          </a:p>
          <a:p>
            <a:pPr indent="-334327" lvl="1" marL="914400" rtl="0" algn="l">
              <a:lnSpc>
                <a:spcPct val="150000"/>
              </a:lnSpc>
              <a:spcBef>
                <a:spcPts val="0"/>
              </a:spcBef>
              <a:spcAft>
                <a:spcPts val="0"/>
              </a:spcAft>
              <a:buSzPct val="100000"/>
              <a:buFont typeface="Times New Roman"/>
              <a:buChar char="○"/>
            </a:pPr>
            <a:r>
              <a:rPr lang="zh-TW" sz="1800">
                <a:latin typeface="Times New Roman"/>
                <a:ea typeface="Times New Roman"/>
                <a:cs typeface="Times New Roman"/>
                <a:sym typeface="Times New Roman"/>
              </a:rPr>
              <a:t>SQL injection</a:t>
            </a:r>
            <a:endParaRPr sz="1800">
              <a:latin typeface="Times New Roman"/>
              <a:ea typeface="Times New Roman"/>
              <a:cs typeface="Times New Roman"/>
              <a:sym typeface="Times New Roman"/>
            </a:endParaRPr>
          </a:p>
          <a:p>
            <a:pPr indent="-334327" lvl="1" marL="914400" rtl="0" algn="l">
              <a:lnSpc>
                <a:spcPct val="150000"/>
              </a:lnSpc>
              <a:spcBef>
                <a:spcPts val="0"/>
              </a:spcBef>
              <a:spcAft>
                <a:spcPts val="0"/>
              </a:spcAft>
              <a:buSzPct val="100000"/>
              <a:buFont typeface="Times New Roman"/>
              <a:buChar char="○"/>
            </a:pPr>
            <a:r>
              <a:rPr lang="zh-TW" sz="1800">
                <a:latin typeface="Times New Roman"/>
                <a:ea typeface="Times New Roman"/>
                <a:cs typeface="Times New Roman"/>
                <a:sym typeface="Times New Roman"/>
              </a:rPr>
              <a:t>cross-site request forgery (CSRF or XSRF)</a:t>
            </a:r>
            <a:endParaRPr sz="1800">
              <a:latin typeface="Times New Roman"/>
              <a:ea typeface="Times New Roman"/>
              <a:cs typeface="Times New Roman"/>
              <a:sym typeface="Times New Roman"/>
            </a:endParaRPr>
          </a:p>
          <a:p>
            <a:pPr indent="-334327" lvl="1" marL="914400" rtl="0" algn="l">
              <a:lnSpc>
                <a:spcPct val="150000"/>
              </a:lnSpc>
              <a:spcBef>
                <a:spcPts val="0"/>
              </a:spcBef>
              <a:spcAft>
                <a:spcPts val="0"/>
              </a:spcAft>
              <a:buSzPct val="100000"/>
              <a:buFont typeface="Times New Roman"/>
              <a:buChar char="○"/>
            </a:pPr>
            <a:r>
              <a:rPr lang="zh-TW" sz="1800">
                <a:latin typeface="Times New Roman"/>
                <a:ea typeface="Times New Roman"/>
                <a:cs typeface="Times New Roman"/>
                <a:sym typeface="Times New Roman"/>
              </a:rPr>
              <a:t>DNS SPOOFING</a:t>
            </a:r>
            <a:endParaRPr sz="1800">
              <a:latin typeface="Times New Roman"/>
              <a:ea typeface="Times New Roman"/>
              <a:cs typeface="Times New Roman"/>
              <a:sym typeface="Times New Roman"/>
            </a:endParaRPr>
          </a:p>
          <a:p>
            <a:pPr indent="-314356" lvl="1" marL="914400" rtl="0" algn="l">
              <a:lnSpc>
                <a:spcPct val="130000"/>
              </a:lnSpc>
              <a:spcBef>
                <a:spcPts val="0"/>
              </a:spcBef>
              <a:spcAft>
                <a:spcPts val="0"/>
              </a:spcAft>
              <a:buSzPct val="100000"/>
              <a:buFont typeface="Times New Roman"/>
              <a:buChar char="○"/>
            </a:pPr>
            <a:r>
              <a:rPr lang="zh-TW" sz="1460">
                <a:latin typeface="Times New Roman"/>
                <a:ea typeface="Times New Roman"/>
                <a:cs typeface="Times New Roman"/>
                <a:sym typeface="Times New Roman"/>
              </a:rPr>
              <a:t>Third and Fourth Vendor Attack</a:t>
            </a:r>
            <a:endParaRPr sz="18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SQL injection</a:t>
            </a:r>
            <a:endParaRPr b="1"/>
          </a:p>
        </p:txBody>
      </p:sp>
      <p:sp>
        <p:nvSpPr>
          <p:cNvPr id="281" name="Google Shape;281;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Say you are browsing news on the NTUT website</a:t>
            </a:r>
            <a:endParaRPr/>
          </a:p>
          <a:p>
            <a:pPr indent="-342900" lvl="0" marL="457200" rtl="0" algn="l">
              <a:spcBef>
                <a:spcPts val="0"/>
              </a:spcBef>
              <a:spcAft>
                <a:spcPts val="0"/>
              </a:spcAft>
              <a:buSzPts val="1800"/>
              <a:buChar char="●"/>
            </a:pPr>
            <a:r>
              <a:rPr lang="zh-TW"/>
              <a:t>URL might be ntut.edu.tw/news?p=jan2023</a:t>
            </a:r>
            <a:endParaRPr/>
          </a:p>
          <a:p>
            <a:pPr indent="-317500" lvl="1" marL="914400" rtl="0" algn="l">
              <a:spcBef>
                <a:spcPts val="0"/>
              </a:spcBef>
              <a:spcAft>
                <a:spcPts val="0"/>
              </a:spcAft>
              <a:buSzPts val="1400"/>
              <a:buChar char="○"/>
            </a:pPr>
            <a:r>
              <a:rPr lang="zh-TW"/>
              <a:t>The SQL statement might then look like this:</a:t>
            </a:r>
            <a:endParaRPr/>
          </a:p>
          <a:p>
            <a:pPr indent="-317500" lvl="1" marL="914400" rtl="0" algn="l">
              <a:spcBef>
                <a:spcPts val="0"/>
              </a:spcBef>
              <a:spcAft>
                <a:spcPts val="0"/>
              </a:spcAft>
              <a:buSzPts val="1400"/>
              <a:buFont typeface="Courier New"/>
              <a:buChar char="○"/>
            </a:pPr>
            <a:r>
              <a:rPr lang="zh-TW">
                <a:latin typeface="Courier New"/>
                <a:ea typeface="Courier New"/>
                <a:cs typeface="Courier New"/>
                <a:sym typeface="Courier New"/>
              </a:rPr>
              <a:t>SELECT title, text FROM db.news WHERE month=’jan2023’;</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zh-TW"/>
              <a:t>The web-page will then render the returned items on their page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SQL injection</a:t>
            </a:r>
            <a:endParaRPr b="1"/>
          </a:p>
        </p:txBody>
      </p:sp>
      <p:sp>
        <p:nvSpPr>
          <p:cNvPr id="287" name="Google Shape;287;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zh-TW" sz="2000">
                <a:latin typeface="Times New Roman"/>
                <a:ea typeface="Times New Roman"/>
                <a:cs typeface="Times New Roman"/>
                <a:sym typeface="Times New Roman"/>
              </a:rPr>
              <a:t>In an SQL injection attack, we intend to ‘trick’ the web-page into displaying different data from their database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TW" sz="2000">
                <a:latin typeface="Times New Roman"/>
                <a:ea typeface="Times New Roman"/>
                <a:cs typeface="Times New Roman"/>
                <a:sym typeface="Times New Roman"/>
              </a:rPr>
              <a:t>Say we use the following URL</a:t>
            </a:r>
            <a:endParaRPr sz="20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ntut.edu.tw/news?p=jan2023’ UNION SELECT username, password FROM db.users  !–-</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The sql statement would now look as the following:</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SELECT title, text FROM db.news WHERE month=’jan2023’ UNION SELECT username, password FROM db.users !—’;</a:t>
            </a:r>
            <a:endParaRPr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Everything after the ‘!--’ gets commented out, and thus the new query returns the news articles as well as every username and password in the database</a:t>
            </a:r>
            <a:endParaRPr sz="16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Normal &amp; Blind SQL injection</a:t>
            </a:r>
            <a:endParaRPr b="1"/>
          </a:p>
        </p:txBody>
      </p:sp>
      <p:sp>
        <p:nvSpPr>
          <p:cNvPr id="293" name="Google Shape;293;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zh-TW"/>
              <a:t>N</a:t>
            </a:r>
            <a:r>
              <a:rPr b="1" lang="zh-TW" sz="1400">
                <a:latin typeface="Times New Roman"/>
                <a:ea typeface="Times New Roman"/>
                <a:cs typeface="Times New Roman"/>
                <a:sym typeface="Times New Roman"/>
              </a:rPr>
              <a:t>ormal</a:t>
            </a:r>
            <a:r>
              <a:rPr lang="zh-TW" sz="1400">
                <a:latin typeface="Times New Roman"/>
                <a:ea typeface="Times New Roman"/>
                <a:cs typeface="Times New Roman"/>
                <a:sym typeface="Times New Roman"/>
              </a:rPr>
              <a:t>: We are able to view visual feedback from the web-page</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i.e.: Data gets </a:t>
            </a:r>
            <a:r>
              <a:rPr lang="zh-TW">
                <a:latin typeface="Times New Roman"/>
                <a:ea typeface="Times New Roman"/>
                <a:cs typeface="Times New Roman"/>
                <a:sym typeface="Times New Roman"/>
              </a:rPr>
              <a:t>displayed</a:t>
            </a:r>
            <a:r>
              <a:rPr lang="zh-TW">
                <a:latin typeface="Times New Roman"/>
                <a:ea typeface="Times New Roman"/>
                <a:cs typeface="Times New Roman"/>
                <a:sym typeface="Times New Roman"/>
              </a:rPr>
              <a:t> on the page on a successful attack</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Char char="●"/>
            </a:pPr>
            <a:r>
              <a:rPr b="1" lang="zh-TW" sz="1400">
                <a:latin typeface="Times New Roman"/>
                <a:ea typeface="Times New Roman"/>
                <a:cs typeface="Times New Roman"/>
                <a:sym typeface="Times New Roman"/>
              </a:rPr>
              <a:t>Blind: </a:t>
            </a:r>
            <a:r>
              <a:rPr lang="zh-TW" sz="1400">
                <a:latin typeface="Times New Roman"/>
                <a:ea typeface="Times New Roman"/>
                <a:cs typeface="Times New Roman"/>
                <a:sym typeface="Times New Roman"/>
              </a:rPr>
              <a:t>On a </a:t>
            </a:r>
            <a:r>
              <a:rPr lang="zh-TW" sz="1400">
                <a:latin typeface="Times New Roman"/>
                <a:ea typeface="Times New Roman"/>
                <a:cs typeface="Times New Roman"/>
                <a:sym typeface="Times New Roman"/>
              </a:rPr>
              <a:t>successful</a:t>
            </a:r>
            <a:r>
              <a:rPr lang="zh-TW" sz="1400">
                <a:latin typeface="Times New Roman"/>
                <a:ea typeface="Times New Roman"/>
                <a:cs typeface="Times New Roman"/>
                <a:sym typeface="Times New Roman"/>
              </a:rPr>
              <a:t> attack, we’re not able to view data on the web-page</a:t>
            </a:r>
            <a:endParaRPr sz="1400">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Detected through </a:t>
            </a:r>
            <a:r>
              <a:rPr lang="zh-TW">
                <a:latin typeface="Times New Roman"/>
                <a:ea typeface="Times New Roman"/>
                <a:cs typeface="Times New Roman"/>
                <a:sym typeface="Times New Roman"/>
              </a:rPr>
              <a:t>injected sleep() statements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Inject sleep(20) and see if the web-page loads at a 20 second delay or not.</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How can SQL injections be exploited?</a:t>
            </a:r>
            <a:endParaRPr b="1"/>
          </a:p>
        </p:txBody>
      </p:sp>
      <p:sp>
        <p:nvSpPr>
          <p:cNvPr id="299" name="Google Shape;299;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zh-TW"/>
              <a:t>Data harvesting</a:t>
            </a:r>
            <a:r>
              <a:rPr lang="zh-TW"/>
              <a:t> - Data that is supposed to be hidden (i.e. usernames and passwords) get harvested from the database.</a:t>
            </a:r>
            <a:endParaRPr/>
          </a:p>
          <a:p>
            <a:pPr indent="-342900" lvl="0" marL="457200" rtl="0" algn="l">
              <a:spcBef>
                <a:spcPts val="0"/>
              </a:spcBef>
              <a:spcAft>
                <a:spcPts val="0"/>
              </a:spcAft>
              <a:buSzPts val="1800"/>
              <a:buChar char="●"/>
            </a:pPr>
            <a:r>
              <a:rPr b="1" lang="zh-TW"/>
              <a:t>Login bypass </a:t>
            </a:r>
            <a:r>
              <a:rPr lang="zh-TW"/>
              <a:t>- Trick the login implementation to always return true</a:t>
            </a:r>
            <a:endParaRPr/>
          </a:p>
          <a:p>
            <a:pPr indent="-317500" lvl="1" marL="914400" rtl="0" algn="l">
              <a:spcBef>
                <a:spcPts val="0"/>
              </a:spcBef>
              <a:spcAft>
                <a:spcPts val="0"/>
              </a:spcAft>
              <a:buSzPts val="1400"/>
              <a:buFont typeface="Courier New"/>
              <a:buChar char="○"/>
            </a:pPr>
            <a:r>
              <a:rPr lang="zh-TW">
                <a:latin typeface="Courier New"/>
                <a:ea typeface="Courier New"/>
                <a:cs typeface="Courier New"/>
                <a:sym typeface="Courier New"/>
              </a:rPr>
              <a:t>‘ OR 1=1—-</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b="1" lang="zh-TW"/>
              <a:t>Executing SQL or shell commands</a:t>
            </a:r>
            <a:endParaRPr b="1"/>
          </a:p>
          <a:p>
            <a:pPr indent="0" lvl="0" marL="0" rtl="0" algn="l">
              <a:spcBef>
                <a:spcPts val="1200"/>
              </a:spcBef>
              <a:spcAft>
                <a:spcPts val="1200"/>
              </a:spcAft>
              <a:buNone/>
            </a:pPr>
            <a:r>
              <a:t/>
            </a:r>
            <a:endParaRPr b="1"/>
          </a:p>
        </p:txBody>
      </p:sp>
      <p:pic>
        <p:nvPicPr>
          <p:cNvPr id="300" name="Google Shape;300;p45"/>
          <p:cNvPicPr preferRelativeResize="0"/>
          <p:nvPr/>
        </p:nvPicPr>
        <p:blipFill>
          <a:blip r:embed="rId3">
            <a:alphaModFix/>
          </a:blip>
          <a:stretch>
            <a:fillRect/>
          </a:stretch>
        </p:blipFill>
        <p:spPr>
          <a:xfrm>
            <a:off x="865975" y="2899150"/>
            <a:ext cx="3030075" cy="1967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How do we detect SQL injections in our applications?</a:t>
            </a:r>
            <a:endParaRPr b="1"/>
          </a:p>
          <a:p>
            <a:pPr indent="0" lvl="0" marL="0" rtl="0" algn="l">
              <a:spcBef>
                <a:spcPts val="0"/>
              </a:spcBef>
              <a:spcAft>
                <a:spcPts val="0"/>
              </a:spcAft>
              <a:buNone/>
            </a:pPr>
            <a:r>
              <a:t/>
            </a:r>
            <a:endParaRPr/>
          </a:p>
        </p:txBody>
      </p:sp>
      <p:sp>
        <p:nvSpPr>
          <p:cNvPr id="306" name="Google Shape;306;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Test all user input!</a:t>
            </a:r>
            <a:endParaRPr/>
          </a:p>
          <a:p>
            <a:pPr indent="-342900" lvl="0" marL="457200" rtl="0" algn="l">
              <a:spcBef>
                <a:spcPts val="0"/>
              </a:spcBef>
              <a:spcAft>
                <a:spcPts val="0"/>
              </a:spcAft>
              <a:buSzPts val="1800"/>
              <a:buChar char="●"/>
            </a:pPr>
            <a:r>
              <a:rPr lang="zh-TW"/>
              <a:t>Automatic &amp; manual testing</a:t>
            </a:r>
            <a:endParaRPr/>
          </a:p>
          <a:p>
            <a:pPr indent="-342900" lvl="0" marL="457200" rtl="0" algn="l">
              <a:spcBef>
                <a:spcPts val="0"/>
              </a:spcBef>
              <a:spcAft>
                <a:spcPts val="0"/>
              </a:spcAft>
              <a:buSzPts val="1800"/>
              <a:buChar char="●"/>
            </a:pPr>
            <a:r>
              <a:rPr b="1" lang="zh-TW"/>
              <a:t>Automatic:</a:t>
            </a:r>
            <a:endParaRPr b="1"/>
          </a:p>
          <a:p>
            <a:pPr indent="-317500" lvl="1" marL="914400" rtl="0" algn="l">
              <a:spcBef>
                <a:spcPts val="0"/>
              </a:spcBef>
              <a:spcAft>
                <a:spcPts val="0"/>
              </a:spcAft>
              <a:buSzPts val="1400"/>
              <a:buChar char="○"/>
            </a:pPr>
            <a:r>
              <a:rPr lang="zh-TW"/>
              <a:t>SQLMap - Enumerates a list of possible SQL injection payloads to see if one works</a:t>
            </a:r>
            <a:endParaRPr/>
          </a:p>
          <a:p>
            <a:pPr indent="-317500" lvl="1" marL="914400" rtl="0" algn="l">
              <a:spcBef>
                <a:spcPts val="0"/>
              </a:spcBef>
              <a:spcAft>
                <a:spcPts val="0"/>
              </a:spcAft>
              <a:buSzPts val="1400"/>
              <a:buChar char="○"/>
            </a:pPr>
            <a:r>
              <a:rPr lang="zh-TW"/>
              <a:t>Nessus</a:t>
            </a:r>
            <a:endParaRPr/>
          </a:p>
          <a:p>
            <a:pPr indent="-317500" lvl="1" marL="914400" rtl="0" algn="l">
              <a:spcBef>
                <a:spcPts val="0"/>
              </a:spcBef>
              <a:spcAft>
                <a:spcPts val="0"/>
              </a:spcAft>
              <a:buSzPts val="1400"/>
              <a:buChar char="○"/>
            </a:pPr>
            <a:r>
              <a:rPr lang="zh-TW"/>
              <a:t>ZAP</a:t>
            </a:r>
            <a:endParaRPr/>
          </a:p>
          <a:p>
            <a:pPr indent="-342900" lvl="0" marL="457200" rtl="0" algn="l">
              <a:spcBef>
                <a:spcPts val="0"/>
              </a:spcBef>
              <a:spcAft>
                <a:spcPts val="0"/>
              </a:spcAft>
              <a:buSzPts val="1800"/>
              <a:buChar char="●"/>
            </a:pPr>
            <a:r>
              <a:rPr b="1" lang="zh-TW"/>
              <a:t>Manual:</a:t>
            </a:r>
            <a:endParaRPr b="1"/>
          </a:p>
          <a:p>
            <a:pPr indent="-317500" lvl="1" marL="914400" rtl="0" algn="l">
              <a:spcBef>
                <a:spcPts val="0"/>
              </a:spcBef>
              <a:spcAft>
                <a:spcPts val="0"/>
              </a:spcAft>
              <a:buSzPts val="1400"/>
              <a:buChar char="○"/>
            </a:pPr>
            <a:r>
              <a:rPr lang="zh-TW"/>
              <a:t>Manual penetration testing</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How do we defend ourselves against SQL injections?</a:t>
            </a:r>
            <a:endParaRPr b="1"/>
          </a:p>
        </p:txBody>
      </p:sp>
      <p:sp>
        <p:nvSpPr>
          <p:cNvPr id="312" name="Google Shape;312;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‘Sanitize’ your user input before it hits the database!</a:t>
            </a:r>
            <a:endParaRPr/>
          </a:p>
          <a:p>
            <a:pPr indent="-342900" lvl="0" marL="457200" rtl="0" algn="l">
              <a:spcBef>
                <a:spcPts val="0"/>
              </a:spcBef>
              <a:spcAft>
                <a:spcPts val="0"/>
              </a:spcAft>
              <a:buSzPts val="1800"/>
              <a:buChar char="●"/>
            </a:pPr>
            <a:r>
              <a:rPr lang="zh-TW"/>
              <a:t>This means to scan over every user input for possible illegal metacharacters (‘, “, /, \, etc) and to remove these.</a:t>
            </a:r>
            <a:endParaRPr/>
          </a:p>
          <a:p>
            <a:pPr indent="-342900" lvl="0" marL="457200" rtl="0" algn="l">
              <a:spcBef>
                <a:spcPts val="0"/>
              </a:spcBef>
              <a:spcAft>
                <a:spcPts val="0"/>
              </a:spcAft>
              <a:buSzPts val="1800"/>
              <a:buChar char="●"/>
            </a:pPr>
            <a:r>
              <a:rPr lang="zh-TW"/>
              <a:t>This way the attacker cannot escape the SQL parameter</a:t>
            </a:r>
            <a:endParaRPr/>
          </a:p>
          <a:p>
            <a:pPr indent="-342900" lvl="0" marL="457200" rtl="0" algn="l">
              <a:spcBef>
                <a:spcPts val="0"/>
              </a:spcBef>
              <a:spcAft>
                <a:spcPts val="0"/>
              </a:spcAft>
              <a:buSzPts val="1800"/>
              <a:buChar char="●"/>
            </a:pPr>
            <a:r>
              <a:rPr lang="zh-TW"/>
              <a:t>Frameworks like Entity Framework will do this for you automatically!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Third and Fourth Vendor Attack</a:t>
            </a:r>
            <a:endParaRPr b="1"/>
          </a:p>
        </p:txBody>
      </p:sp>
      <p:sp>
        <p:nvSpPr>
          <p:cNvPr id="318" name="Google Shape;318;p48"/>
          <p:cNvSpPr txBox="1"/>
          <p:nvPr>
            <p:ph idx="1" type="body"/>
          </p:nvPr>
        </p:nvSpPr>
        <p:spPr>
          <a:xfrm>
            <a:off x="311700" y="1229875"/>
            <a:ext cx="7792200" cy="3559800"/>
          </a:xfrm>
          <a:prstGeom prst="rect">
            <a:avLst/>
          </a:prstGeom>
        </p:spPr>
        <p:txBody>
          <a:bodyPr anchorCtr="0" anchor="t" bIns="91425" lIns="91425" spcFirstLastPara="1" rIns="91425" wrap="square" tIns="91425">
            <a:noAutofit/>
          </a:bodyPr>
          <a:lstStyle/>
          <a:p>
            <a:pPr indent="-329882" lvl="0" marL="457200" rtl="0" algn="l">
              <a:lnSpc>
                <a:spcPct val="95000"/>
              </a:lnSpc>
              <a:spcBef>
                <a:spcPts val="0"/>
              </a:spcBef>
              <a:spcAft>
                <a:spcPts val="0"/>
              </a:spcAft>
              <a:buClr>
                <a:srgbClr val="444547"/>
              </a:buClr>
              <a:buSzPts val="1595"/>
              <a:buChar char="●"/>
            </a:pPr>
            <a:r>
              <a:rPr lang="zh-TW" sz="1595">
                <a:solidFill>
                  <a:srgbClr val="444547"/>
                </a:solidFill>
                <a:highlight>
                  <a:srgbClr val="FFFFFF"/>
                </a:highlight>
              </a:rPr>
              <a:t>One often overlooked attack vector is your third and fourth-party vendors and service providers. </a:t>
            </a:r>
            <a:endParaRPr sz="1595">
              <a:solidFill>
                <a:srgbClr val="444547"/>
              </a:solidFill>
              <a:highlight>
                <a:srgbClr val="FFFFFF"/>
              </a:highlight>
            </a:endParaRPr>
          </a:p>
          <a:p>
            <a:pPr indent="0" lvl="0" marL="457200" rtl="0" algn="l">
              <a:lnSpc>
                <a:spcPct val="95000"/>
              </a:lnSpc>
              <a:spcBef>
                <a:spcPts val="1200"/>
              </a:spcBef>
              <a:spcAft>
                <a:spcPts val="0"/>
              </a:spcAft>
              <a:buSzPts val="852"/>
              <a:buNone/>
            </a:pPr>
            <a:r>
              <a:t/>
            </a:r>
            <a:endParaRPr sz="1595">
              <a:solidFill>
                <a:srgbClr val="444547"/>
              </a:solidFill>
              <a:highlight>
                <a:srgbClr val="FFFFFF"/>
              </a:highlight>
            </a:endParaRPr>
          </a:p>
          <a:p>
            <a:pPr indent="-329882" lvl="0" marL="457200" rtl="0" algn="l">
              <a:lnSpc>
                <a:spcPct val="95000"/>
              </a:lnSpc>
              <a:spcBef>
                <a:spcPts val="1200"/>
              </a:spcBef>
              <a:spcAft>
                <a:spcPts val="0"/>
              </a:spcAft>
              <a:buClr>
                <a:srgbClr val="444547"/>
              </a:buClr>
              <a:buSzPts val="1595"/>
              <a:buChar char="●"/>
            </a:pPr>
            <a:r>
              <a:rPr lang="zh-TW" sz="1595">
                <a:solidFill>
                  <a:srgbClr val="444547"/>
                </a:solidFill>
                <a:highlight>
                  <a:srgbClr val="FFFFFF"/>
                </a:highlight>
              </a:rPr>
              <a:t>The rise in outsourcing means that your vendors pose a huge cybersecurity risk to your customer's data and your proprietary data.</a:t>
            </a:r>
            <a:endParaRPr sz="1595">
              <a:solidFill>
                <a:srgbClr val="444547"/>
              </a:solidFill>
              <a:highlight>
                <a:srgbClr val="FFFFFF"/>
              </a:highlight>
            </a:endParaRPr>
          </a:p>
          <a:p>
            <a:pPr indent="0" lvl="0" marL="457200" rtl="0" algn="l">
              <a:lnSpc>
                <a:spcPct val="95000"/>
              </a:lnSpc>
              <a:spcBef>
                <a:spcPts val="1200"/>
              </a:spcBef>
              <a:spcAft>
                <a:spcPts val="0"/>
              </a:spcAft>
              <a:buSzPts val="852"/>
              <a:buNone/>
            </a:pPr>
            <a:r>
              <a:t/>
            </a:r>
            <a:endParaRPr sz="1595">
              <a:solidFill>
                <a:srgbClr val="444547"/>
              </a:solidFill>
              <a:highlight>
                <a:srgbClr val="FFFFFF"/>
              </a:highlight>
            </a:endParaRPr>
          </a:p>
          <a:p>
            <a:pPr indent="-329882" lvl="0" marL="457200" rtl="0" algn="l">
              <a:lnSpc>
                <a:spcPct val="95000"/>
              </a:lnSpc>
              <a:spcBef>
                <a:spcPts val="1200"/>
              </a:spcBef>
              <a:spcAft>
                <a:spcPts val="0"/>
              </a:spcAft>
              <a:buClr>
                <a:srgbClr val="444547"/>
              </a:buClr>
              <a:buSzPts val="1595"/>
              <a:buChar char="●"/>
            </a:pPr>
            <a:r>
              <a:rPr lang="zh-TW" sz="1595">
                <a:solidFill>
                  <a:srgbClr val="444547"/>
                </a:solidFill>
                <a:highlight>
                  <a:srgbClr val="FFFFFF"/>
                </a:highlight>
              </a:rPr>
              <a:t>It doesn't matter how sophisticated your internal network security and information security policies are if vendors have access to sensitive data, they are a huge risk to your organization.</a:t>
            </a:r>
            <a:endParaRPr sz="1595">
              <a:solidFill>
                <a:srgbClr val="444547"/>
              </a:solidFill>
              <a:highlight>
                <a:srgbClr val="FFFFFF"/>
              </a:highlight>
            </a:endParaRPr>
          </a:p>
          <a:p>
            <a:pPr indent="0" lvl="0" marL="457200" rtl="0" algn="l">
              <a:lnSpc>
                <a:spcPct val="95000"/>
              </a:lnSpc>
              <a:spcBef>
                <a:spcPts val="1200"/>
              </a:spcBef>
              <a:spcAft>
                <a:spcPts val="0"/>
              </a:spcAft>
              <a:buSzPts val="852"/>
              <a:buNone/>
            </a:pPr>
            <a:r>
              <a:t/>
            </a:r>
            <a:endParaRPr sz="1595">
              <a:solidFill>
                <a:srgbClr val="444547"/>
              </a:solidFill>
              <a:highlight>
                <a:srgbClr val="FFFFFF"/>
              </a:highlight>
            </a:endParaRPr>
          </a:p>
          <a:p>
            <a:pPr indent="-329882" lvl="0" marL="457200" rtl="0" algn="l">
              <a:lnSpc>
                <a:spcPct val="95000"/>
              </a:lnSpc>
              <a:spcBef>
                <a:spcPts val="1200"/>
              </a:spcBef>
              <a:spcAft>
                <a:spcPts val="0"/>
              </a:spcAft>
              <a:buClr>
                <a:srgbClr val="444547"/>
              </a:buClr>
              <a:buSzPts val="1595"/>
              <a:buChar char="●"/>
            </a:pPr>
            <a:r>
              <a:rPr lang="zh-TW" sz="1595">
                <a:solidFill>
                  <a:srgbClr val="444547"/>
                </a:solidFill>
                <a:highlight>
                  <a:srgbClr val="FFFFFF"/>
                </a:highlight>
              </a:rPr>
              <a:t>Some of the biggest data breaches were caused by third parties.</a:t>
            </a:r>
            <a:endParaRPr sz="1595">
              <a:solidFill>
                <a:srgbClr val="444547"/>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Type</a:t>
            </a:r>
            <a:r>
              <a:rPr b="1" lang="zh-TW"/>
              <a:t> of Ventors</a:t>
            </a:r>
            <a:endParaRPr b="1"/>
          </a:p>
        </p:txBody>
      </p:sp>
      <p:sp>
        <p:nvSpPr>
          <p:cNvPr id="324" name="Google Shape;324;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44547"/>
              </a:buClr>
              <a:buSzPts val="1800"/>
              <a:buFont typeface="Roboto"/>
              <a:buChar char="●"/>
            </a:pPr>
            <a:r>
              <a:rPr lang="zh-TW">
                <a:solidFill>
                  <a:srgbClr val="444547"/>
                </a:solidFill>
                <a:highlight>
                  <a:srgbClr val="FFFFFF"/>
                </a:highlight>
              </a:rPr>
              <a:t>Manufacturers and suppliers (everything SaaS to Partner Schools)</a:t>
            </a:r>
            <a:endParaRPr>
              <a:solidFill>
                <a:srgbClr val="444547"/>
              </a:solidFill>
              <a:highlight>
                <a:srgbClr val="FFFFFF"/>
              </a:highlight>
            </a:endParaRPr>
          </a:p>
          <a:p>
            <a:pPr indent="0" lvl="0" marL="457200" rtl="0" algn="l">
              <a:spcBef>
                <a:spcPts val="1200"/>
              </a:spcBef>
              <a:spcAft>
                <a:spcPts val="0"/>
              </a:spcAft>
              <a:buNone/>
            </a:pPr>
            <a:r>
              <a:t/>
            </a:r>
            <a:endParaRPr>
              <a:solidFill>
                <a:srgbClr val="444547"/>
              </a:solidFill>
              <a:highlight>
                <a:srgbClr val="FFFFFF"/>
              </a:highlight>
            </a:endParaRPr>
          </a:p>
          <a:p>
            <a:pPr indent="-342900" lvl="0" marL="457200" rtl="0" algn="l">
              <a:spcBef>
                <a:spcPts val="1200"/>
              </a:spcBef>
              <a:spcAft>
                <a:spcPts val="0"/>
              </a:spcAft>
              <a:buClr>
                <a:srgbClr val="444547"/>
              </a:buClr>
              <a:buSzPts val="1800"/>
              <a:buFont typeface="Roboto"/>
              <a:buChar char="●"/>
            </a:pPr>
            <a:r>
              <a:rPr lang="zh-TW">
                <a:solidFill>
                  <a:srgbClr val="444547"/>
                </a:solidFill>
                <a:highlight>
                  <a:srgbClr val="FFFFFF"/>
                </a:highlight>
              </a:rPr>
              <a:t>Services providers</a:t>
            </a:r>
            <a:endParaRPr>
              <a:solidFill>
                <a:srgbClr val="444547"/>
              </a:solidFill>
              <a:highlight>
                <a:srgbClr val="FFFFFF"/>
              </a:highlight>
            </a:endParaRPr>
          </a:p>
          <a:p>
            <a:pPr indent="0" lvl="0" marL="457200" rtl="0" algn="l">
              <a:spcBef>
                <a:spcPts val="1200"/>
              </a:spcBef>
              <a:spcAft>
                <a:spcPts val="0"/>
              </a:spcAft>
              <a:buNone/>
            </a:pPr>
            <a:r>
              <a:t/>
            </a:r>
            <a:endParaRPr>
              <a:solidFill>
                <a:srgbClr val="444547"/>
              </a:solidFill>
              <a:highlight>
                <a:srgbClr val="FFFFFF"/>
              </a:highlight>
            </a:endParaRPr>
          </a:p>
          <a:p>
            <a:pPr indent="-342900" lvl="0" marL="457200" rtl="0" algn="l">
              <a:spcBef>
                <a:spcPts val="1200"/>
              </a:spcBef>
              <a:spcAft>
                <a:spcPts val="0"/>
              </a:spcAft>
              <a:buClr>
                <a:srgbClr val="444547"/>
              </a:buClr>
              <a:buSzPts val="1800"/>
              <a:buFont typeface="Roboto"/>
              <a:buChar char="●"/>
            </a:pPr>
            <a:r>
              <a:rPr lang="zh-TW">
                <a:solidFill>
                  <a:srgbClr val="444547"/>
                </a:solidFill>
                <a:highlight>
                  <a:srgbClr val="FFFFFF"/>
                </a:highlight>
              </a:rPr>
              <a:t>Short and long-term contractors.</a:t>
            </a:r>
            <a:endParaRPr>
              <a:solidFill>
                <a:srgbClr val="444547"/>
              </a:solidFill>
              <a:highlight>
                <a:srgbClr val="FFFFFF"/>
              </a:highlight>
            </a:endParaRPr>
          </a:p>
          <a:p>
            <a:pPr indent="0" lvl="0" marL="457200" rtl="0" algn="l">
              <a:spcBef>
                <a:spcPts val="1200"/>
              </a:spcBef>
              <a:spcAft>
                <a:spcPts val="0"/>
              </a:spcAft>
              <a:buNone/>
            </a:pPr>
            <a:r>
              <a:t/>
            </a:r>
            <a:endParaRPr>
              <a:solidFill>
                <a:srgbClr val="444547"/>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NTUT Vendors</a:t>
            </a:r>
            <a:endParaRPr b="1"/>
          </a:p>
        </p:txBody>
      </p:sp>
      <p:sp>
        <p:nvSpPr>
          <p:cNvPr id="330" name="Google Shape;330;p50"/>
          <p:cNvSpPr txBox="1"/>
          <p:nvPr>
            <p:ph idx="1" type="body"/>
          </p:nvPr>
        </p:nvSpPr>
        <p:spPr>
          <a:xfrm>
            <a:off x="166825" y="1254075"/>
            <a:ext cx="41004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a:solidFill>
                  <a:srgbClr val="FF0000"/>
                </a:solidFill>
                <a:highlight>
                  <a:srgbClr val="FFFFFF"/>
                </a:highlight>
                <a:latin typeface="Roboto Medium"/>
                <a:ea typeface="Roboto Medium"/>
                <a:cs typeface="Roboto Medium"/>
                <a:sym typeface="Roboto Medium"/>
              </a:rPr>
              <a:t>Beike VCP-AI Computing Platform</a:t>
            </a:r>
            <a:endParaRPr>
              <a:solidFill>
                <a:srgbClr val="FF0000"/>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a:latin typeface="Roboto Medium"/>
              <a:ea typeface="Roboto Medium"/>
              <a:cs typeface="Roboto Medium"/>
              <a:sym typeface="Roboto Medium"/>
            </a:endParaRPr>
          </a:p>
          <a:p>
            <a:pPr indent="-336550" lvl="0" marL="457200" rtl="0" algn="l">
              <a:spcBef>
                <a:spcPts val="1200"/>
              </a:spcBef>
              <a:spcAft>
                <a:spcPts val="0"/>
              </a:spcAft>
              <a:buClr>
                <a:srgbClr val="000000"/>
              </a:buClr>
              <a:buSzPts val="1700"/>
              <a:buFont typeface="Roboto Medium"/>
              <a:buChar char="-"/>
            </a:pPr>
            <a:r>
              <a:rPr lang="zh-TW" sz="1700">
                <a:solidFill>
                  <a:srgbClr val="000000"/>
                </a:solidFill>
                <a:highlight>
                  <a:srgbClr val="FFFFFF"/>
                </a:highlight>
                <a:latin typeface="Roboto Medium"/>
                <a:ea typeface="Roboto Medium"/>
                <a:cs typeface="Roboto Medium"/>
                <a:sym typeface="Roboto Medium"/>
              </a:rPr>
              <a:t>Beijing University of Technology</a:t>
            </a:r>
            <a:endParaRPr sz="1700">
              <a:solidFill>
                <a:srgbClr val="000000"/>
              </a:solidFill>
              <a:highlight>
                <a:srgbClr val="FFFFFF"/>
              </a:highlight>
              <a:latin typeface="Roboto Medium"/>
              <a:ea typeface="Roboto Medium"/>
              <a:cs typeface="Roboto Medium"/>
              <a:sym typeface="Roboto Medium"/>
            </a:endParaRPr>
          </a:p>
          <a:p>
            <a:pPr indent="0" lvl="0" marL="0" rtl="0" algn="l">
              <a:spcBef>
                <a:spcPts val="1200"/>
              </a:spcBef>
              <a:spcAft>
                <a:spcPts val="0"/>
              </a:spcAft>
              <a:buNone/>
            </a:pPr>
            <a:r>
              <a:t/>
            </a:r>
            <a:endParaRPr sz="1700">
              <a:solidFill>
                <a:srgbClr val="000000"/>
              </a:solidFill>
              <a:highlight>
                <a:srgbClr val="FFFFFF"/>
              </a:highlight>
              <a:latin typeface="Roboto Medium"/>
              <a:ea typeface="Roboto Medium"/>
              <a:cs typeface="Roboto Medium"/>
              <a:sym typeface="Roboto Medium"/>
            </a:endParaRPr>
          </a:p>
          <a:p>
            <a:pPr indent="0" lvl="0" marL="0" rtl="0" algn="l">
              <a:spcBef>
                <a:spcPts val="1200"/>
              </a:spcBef>
              <a:spcAft>
                <a:spcPts val="0"/>
              </a:spcAft>
              <a:buNone/>
            </a:pPr>
            <a:r>
              <a:t/>
            </a:r>
            <a:endParaRPr sz="1700">
              <a:solidFill>
                <a:srgbClr val="000000"/>
              </a:solidFill>
              <a:highlight>
                <a:srgbClr val="FFFFFF"/>
              </a:highlight>
              <a:latin typeface="Roboto Medium"/>
              <a:ea typeface="Roboto Medium"/>
              <a:cs typeface="Roboto Medium"/>
              <a:sym typeface="Roboto Medium"/>
            </a:endParaRPr>
          </a:p>
          <a:p>
            <a:pPr indent="0" lvl="0" marL="0" rtl="0" algn="l">
              <a:spcBef>
                <a:spcPts val="1200"/>
              </a:spcBef>
              <a:spcAft>
                <a:spcPts val="0"/>
              </a:spcAft>
              <a:buNone/>
            </a:pPr>
            <a:r>
              <a:t/>
            </a:r>
            <a:endParaRPr sz="1700">
              <a:solidFill>
                <a:srgbClr val="000000"/>
              </a:solidFill>
              <a:highlight>
                <a:srgbClr val="FFFFFF"/>
              </a:highlight>
              <a:latin typeface="Roboto Medium"/>
              <a:ea typeface="Roboto Medium"/>
              <a:cs typeface="Roboto Medium"/>
              <a:sym typeface="Roboto Medium"/>
            </a:endParaRPr>
          </a:p>
          <a:p>
            <a:pPr indent="0" lvl="0" marL="0" rtl="0" algn="l">
              <a:spcBef>
                <a:spcPts val="1200"/>
              </a:spcBef>
              <a:spcAft>
                <a:spcPts val="1200"/>
              </a:spcAft>
              <a:buNone/>
            </a:pPr>
            <a:r>
              <a:rPr lang="zh-TW" sz="1300">
                <a:solidFill>
                  <a:srgbClr val="000000"/>
                </a:solidFill>
                <a:highlight>
                  <a:srgbClr val="FFFFFF"/>
                </a:highlight>
                <a:latin typeface="Roboto Medium"/>
                <a:ea typeface="Roboto Medium"/>
                <a:cs typeface="Roboto Medium"/>
                <a:sym typeface="Roboto Medium"/>
              </a:rPr>
              <a:t>Possibility of Attack includes any or all the method we discussed so far.</a:t>
            </a:r>
            <a:endParaRPr sz="1300">
              <a:solidFill>
                <a:srgbClr val="000000"/>
              </a:solidFill>
              <a:highlight>
                <a:srgbClr val="FFFFFF"/>
              </a:highlight>
              <a:latin typeface="Roboto Medium"/>
              <a:ea typeface="Roboto Medium"/>
              <a:cs typeface="Roboto Medium"/>
              <a:sym typeface="Roboto Medium"/>
            </a:endParaRPr>
          </a:p>
        </p:txBody>
      </p:sp>
      <p:pic>
        <p:nvPicPr>
          <p:cNvPr id="331" name="Google Shape;331;p50"/>
          <p:cNvPicPr preferRelativeResize="0"/>
          <p:nvPr/>
        </p:nvPicPr>
        <p:blipFill>
          <a:blip r:embed="rId3">
            <a:alphaModFix/>
          </a:blip>
          <a:stretch>
            <a:fillRect/>
          </a:stretch>
        </p:blipFill>
        <p:spPr>
          <a:xfrm>
            <a:off x="4267225" y="217700"/>
            <a:ext cx="4792100" cy="4486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Regulatories</a:t>
            </a:r>
            <a:endParaRPr b="1"/>
          </a:p>
        </p:txBody>
      </p:sp>
      <p:sp>
        <p:nvSpPr>
          <p:cNvPr id="337" name="Google Shape;33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Clr>
                <a:srgbClr val="444547"/>
              </a:buClr>
              <a:buSzPct val="100000"/>
              <a:buFont typeface="Roboto"/>
              <a:buChar char="●"/>
            </a:pPr>
            <a:r>
              <a:rPr lang="zh-TW" sz="1900">
                <a:solidFill>
                  <a:srgbClr val="444547"/>
                </a:solidFill>
                <a:highlight>
                  <a:srgbClr val="FFFFFF"/>
                </a:highlight>
              </a:rPr>
              <a:t>The demand and need for vendor risk management has grown in recent years due to the introduction of laws like the EU </a:t>
            </a:r>
            <a:r>
              <a:rPr b="1" lang="zh-TW" sz="1900">
                <a:solidFill>
                  <a:srgbClr val="444547"/>
                </a:solidFill>
                <a:highlight>
                  <a:srgbClr val="FFFFFF"/>
                </a:highlight>
              </a:rPr>
              <a:t>General Data Protection Regulation (GDPR)</a:t>
            </a:r>
            <a:endParaRPr b="1" sz="1900">
              <a:solidFill>
                <a:srgbClr val="444547"/>
              </a:solidFill>
              <a:highlight>
                <a:srgbClr val="FFFFFF"/>
              </a:highlight>
            </a:endParaRPr>
          </a:p>
          <a:p>
            <a:pPr indent="0" lvl="0" marL="457200" rtl="0" algn="l">
              <a:spcBef>
                <a:spcPts val="1200"/>
              </a:spcBef>
              <a:spcAft>
                <a:spcPts val="0"/>
              </a:spcAft>
              <a:buNone/>
            </a:pPr>
            <a:r>
              <a:t/>
            </a:r>
            <a:endParaRPr sz="1900">
              <a:solidFill>
                <a:srgbClr val="444547"/>
              </a:solidFill>
              <a:highlight>
                <a:srgbClr val="FFFFFF"/>
              </a:highlight>
            </a:endParaRPr>
          </a:p>
          <a:p>
            <a:pPr indent="-331152" lvl="0" marL="457200" rtl="0" algn="l">
              <a:spcBef>
                <a:spcPts val="1200"/>
              </a:spcBef>
              <a:spcAft>
                <a:spcPts val="0"/>
              </a:spcAft>
              <a:buClr>
                <a:srgbClr val="444547"/>
              </a:buClr>
              <a:buSzPct val="100000"/>
              <a:buFont typeface="Roboto"/>
              <a:buChar char="●"/>
            </a:pPr>
            <a:r>
              <a:rPr lang="zh-TW" sz="1900">
                <a:solidFill>
                  <a:srgbClr val="444547"/>
                </a:solidFill>
                <a:highlight>
                  <a:srgbClr val="FFFFFF"/>
                </a:highlight>
              </a:rPr>
              <a:t>Before considering a new vendor,  perform a cybersecurity risk assessment and ask them thris </a:t>
            </a:r>
            <a:r>
              <a:rPr b="1" lang="zh-TW" sz="1900">
                <a:solidFill>
                  <a:srgbClr val="444547"/>
                </a:solidFill>
                <a:highlight>
                  <a:srgbClr val="FFFFFF"/>
                </a:highlight>
              </a:rPr>
              <a:t>SOC 2 compliance</a:t>
            </a:r>
            <a:r>
              <a:rPr lang="zh-TW" sz="1900">
                <a:solidFill>
                  <a:srgbClr val="444547"/>
                </a:solidFill>
                <a:highlight>
                  <a:srgbClr val="FFFFFF"/>
                </a:highlight>
              </a:rPr>
              <a:t>.</a:t>
            </a:r>
            <a:endParaRPr sz="1900">
              <a:solidFill>
                <a:srgbClr val="444547"/>
              </a:solidFill>
              <a:highlight>
                <a:srgbClr val="FFFFFF"/>
              </a:highlight>
            </a:endParaRPr>
          </a:p>
          <a:p>
            <a:pPr indent="0" lvl="0" marL="457200" rtl="0" algn="l">
              <a:spcBef>
                <a:spcPts val="1200"/>
              </a:spcBef>
              <a:spcAft>
                <a:spcPts val="0"/>
              </a:spcAft>
              <a:buNone/>
            </a:pPr>
            <a:r>
              <a:t/>
            </a:r>
            <a:endParaRPr sz="1900">
              <a:solidFill>
                <a:srgbClr val="444547"/>
              </a:solidFill>
              <a:highlight>
                <a:srgbClr val="FFFFFF"/>
              </a:highlight>
            </a:endParaRPr>
          </a:p>
          <a:p>
            <a:pPr indent="-331152" lvl="0" marL="457200" rtl="0" algn="l">
              <a:spcBef>
                <a:spcPts val="1200"/>
              </a:spcBef>
              <a:spcAft>
                <a:spcPts val="0"/>
              </a:spcAft>
              <a:buClr>
                <a:srgbClr val="444547"/>
              </a:buClr>
              <a:buSzPct val="100000"/>
              <a:buFont typeface="Roboto"/>
              <a:buChar char="●"/>
            </a:pPr>
            <a:r>
              <a:rPr lang="zh-TW" sz="1900">
                <a:solidFill>
                  <a:srgbClr val="444547"/>
                </a:solidFill>
                <a:highlight>
                  <a:srgbClr val="FFFFFF"/>
                </a:highlight>
              </a:rPr>
              <a:t>Contracts of any length can pose a risk to your organization and the </a:t>
            </a:r>
            <a:r>
              <a:rPr b="1" lang="zh-TW" sz="1900">
                <a:solidFill>
                  <a:srgbClr val="444547"/>
                </a:solidFill>
                <a:highlight>
                  <a:srgbClr val="FFFFFF"/>
                </a:highlight>
              </a:rPr>
              <a:t>Internal Revenue Service (IRS)</a:t>
            </a:r>
            <a:r>
              <a:rPr lang="zh-TW" sz="1900">
                <a:solidFill>
                  <a:srgbClr val="444547"/>
                </a:solidFill>
                <a:highlight>
                  <a:srgbClr val="FFFFFF"/>
                </a:highlight>
              </a:rPr>
              <a:t> has regulations about vendor and third-party relationships that go beyond specific time frames so even the length of a contract can pose risk.</a:t>
            </a:r>
            <a:endParaRPr sz="1900">
              <a:solidFill>
                <a:srgbClr val="444547"/>
              </a:solidFill>
              <a:highlight>
                <a:srgbClr val="FFFFFF"/>
              </a:highlight>
            </a:endParaRPr>
          </a:p>
          <a:p>
            <a:pPr indent="0" lvl="0" marL="0" rtl="0" algn="l">
              <a:spcBef>
                <a:spcPts val="1200"/>
              </a:spcBef>
              <a:spcAft>
                <a:spcPts val="1200"/>
              </a:spcAft>
              <a:buNone/>
            </a:pPr>
            <a:r>
              <a:t/>
            </a:r>
            <a:endParaRPr>
              <a:solidFill>
                <a:srgbClr val="444547"/>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latin typeface="Times New Roman"/>
                <a:ea typeface="Times New Roman"/>
                <a:cs typeface="Times New Roman"/>
                <a:sym typeface="Times New Roman"/>
              </a:rPr>
              <a:t>XSS(cross site scripting)</a:t>
            </a:r>
            <a:r>
              <a:rPr lang="zh-TW"/>
              <a:t>	</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There three  common types of XSS attack</a:t>
            </a:r>
            <a:endParaRPr/>
          </a:p>
          <a:p>
            <a:pPr indent="-342900" lvl="0" marL="457200" rtl="0" algn="l">
              <a:lnSpc>
                <a:spcPct val="150000"/>
              </a:lnSpc>
              <a:spcBef>
                <a:spcPts val="1200"/>
              </a:spcBef>
              <a:spcAft>
                <a:spcPts val="0"/>
              </a:spcAft>
              <a:buSzPts val="1800"/>
              <a:buFont typeface="Times New Roman"/>
              <a:buAutoNum type="arabicPeriod"/>
            </a:pPr>
            <a:r>
              <a:rPr lang="zh-TW">
                <a:latin typeface="Times New Roman"/>
                <a:ea typeface="Times New Roman"/>
                <a:cs typeface="Times New Roman"/>
                <a:sym typeface="Times New Roman"/>
              </a:rPr>
              <a:t>Reflected XSS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zh-TW">
                <a:latin typeface="Times New Roman"/>
                <a:ea typeface="Times New Roman"/>
                <a:cs typeface="Times New Roman"/>
                <a:sym typeface="Times New Roman"/>
              </a:rPr>
              <a:t>Stored XSS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lang="zh-TW">
                <a:latin typeface="Times New Roman"/>
                <a:ea typeface="Times New Roman"/>
                <a:cs typeface="Times New Roman"/>
                <a:sym typeface="Times New Roman"/>
              </a:rPr>
              <a:t>DOM-based XSS</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893575" y="1389688"/>
            <a:ext cx="4111526" cy="2364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228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Prevention</a:t>
            </a:r>
            <a:endParaRPr b="1"/>
          </a:p>
        </p:txBody>
      </p:sp>
      <p:sp>
        <p:nvSpPr>
          <p:cNvPr id="343" name="Google Shape;343;p52"/>
          <p:cNvSpPr txBox="1"/>
          <p:nvPr>
            <p:ph idx="1" type="body"/>
          </p:nvPr>
        </p:nvSpPr>
        <p:spPr>
          <a:xfrm>
            <a:off x="311700" y="739600"/>
            <a:ext cx="8638800" cy="41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sz="1500">
                <a:solidFill>
                  <a:srgbClr val="FF0000"/>
                </a:solidFill>
                <a:highlight>
                  <a:srgbClr val="FFFFFF"/>
                </a:highlight>
              </a:rPr>
              <a:t>Third-party risk management framework</a:t>
            </a:r>
            <a:endParaRPr b="1" sz="1500">
              <a:solidFill>
                <a:srgbClr val="FF0000"/>
              </a:solidFill>
              <a:highlight>
                <a:srgbClr val="FFFFFF"/>
              </a:highlight>
            </a:endParaRPr>
          </a:p>
          <a:p>
            <a:pPr indent="0" lvl="0" marL="0" rtl="0" algn="l">
              <a:spcBef>
                <a:spcPts val="1200"/>
              </a:spcBef>
              <a:spcAft>
                <a:spcPts val="0"/>
              </a:spcAft>
              <a:buNone/>
            </a:pPr>
            <a:r>
              <a:rPr lang="zh-TW" sz="1500">
                <a:solidFill>
                  <a:srgbClr val="444547"/>
                </a:solidFill>
                <a:highlight>
                  <a:srgbClr val="FFFFFF"/>
                </a:highlight>
              </a:rPr>
              <a:t>	Third-party risk management (TPRM). This could include controlling access to our organization's intellectual property, data, operations, finances, customer information or other sensitive information.</a:t>
            </a:r>
            <a:endParaRPr sz="1500">
              <a:solidFill>
                <a:srgbClr val="444547"/>
              </a:solidFill>
              <a:highlight>
                <a:srgbClr val="FFFFFF"/>
              </a:highlight>
            </a:endParaRPr>
          </a:p>
          <a:p>
            <a:pPr indent="0" lvl="0" marL="0" rtl="0" algn="l">
              <a:spcBef>
                <a:spcPts val="1200"/>
              </a:spcBef>
              <a:spcAft>
                <a:spcPts val="0"/>
              </a:spcAft>
              <a:buNone/>
            </a:pPr>
            <a:r>
              <a:rPr b="1" lang="zh-TW" sz="1500">
                <a:solidFill>
                  <a:srgbClr val="FF0000"/>
                </a:solidFill>
                <a:highlight>
                  <a:srgbClr val="FFFFFF"/>
                </a:highlight>
              </a:rPr>
              <a:t>Vendor management policy</a:t>
            </a:r>
            <a:endParaRPr b="1" sz="1500">
              <a:solidFill>
                <a:srgbClr val="FF0000"/>
              </a:solidFill>
              <a:highlight>
                <a:srgbClr val="FFFFFF"/>
              </a:highlight>
            </a:endParaRPr>
          </a:p>
          <a:p>
            <a:pPr indent="0" lvl="0" marL="0" rtl="0" algn="l">
              <a:spcBef>
                <a:spcPts val="1200"/>
              </a:spcBef>
              <a:spcAft>
                <a:spcPts val="0"/>
              </a:spcAft>
              <a:buNone/>
            </a:pPr>
            <a:r>
              <a:rPr lang="zh-TW" sz="1500">
                <a:solidFill>
                  <a:srgbClr val="444547"/>
                </a:solidFill>
                <a:highlight>
                  <a:srgbClr val="FFFFFF"/>
                </a:highlight>
              </a:rPr>
              <a:t>	Implementing an annual inspection or replacing existing vendors with new vendors who meet security </a:t>
            </a:r>
            <a:r>
              <a:rPr b="1" lang="zh-TW" sz="1500">
                <a:solidFill>
                  <a:srgbClr val="444547"/>
                </a:solidFill>
                <a:highlight>
                  <a:srgbClr val="FFFFFF"/>
                </a:highlight>
              </a:rPr>
              <a:t>service level agreements (SLA) and SOC 2</a:t>
            </a:r>
            <a:r>
              <a:rPr lang="zh-TW" sz="1500">
                <a:solidFill>
                  <a:srgbClr val="444547"/>
                </a:solidFill>
                <a:highlight>
                  <a:srgbClr val="FFFFFF"/>
                </a:highlight>
              </a:rPr>
              <a:t> security requirements. </a:t>
            </a:r>
            <a:endParaRPr sz="1500">
              <a:solidFill>
                <a:srgbClr val="444547"/>
              </a:solidFill>
              <a:highlight>
                <a:srgbClr val="FFFFFF"/>
              </a:highlight>
            </a:endParaRPr>
          </a:p>
          <a:p>
            <a:pPr indent="457200" lvl="0" marL="0" rtl="0" algn="l">
              <a:spcBef>
                <a:spcPts val="1200"/>
              </a:spcBef>
              <a:spcAft>
                <a:spcPts val="0"/>
              </a:spcAft>
              <a:buNone/>
            </a:pPr>
            <a:r>
              <a:rPr lang="zh-TW" sz="1500">
                <a:solidFill>
                  <a:srgbClr val="444547"/>
                </a:solidFill>
                <a:highlight>
                  <a:srgbClr val="FFFFFF"/>
                </a:highlight>
              </a:rPr>
              <a:t>Evaluate new and existing vendors again by putting out RFPs at the end of each contract life cycle.</a:t>
            </a:r>
            <a:endParaRPr sz="1500">
              <a:solidFill>
                <a:srgbClr val="444547"/>
              </a:solidFill>
              <a:highlight>
                <a:srgbClr val="FFFFFF"/>
              </a:highlight>
            </a:endParaRPr>
          </a:p>
          <a:p>
            <a:pPr indent="0" lvl="0" marL="0" rtl="0" algn="l">
              <a:spcBef>
                <a:spcPts val="1200"/>
              </a:spcBef>
              <a:spcAft>
                <a:spcPts val="0"/>
              </a:spcAft>
              <a:buNone/>
            </a:pPr>
            <a:r>
              <a:rPr b="1" lang="zh-TW" sz="1500">
                <a:solidFill>
                  <a:srgbClr val="FF0000"/>
                </a:solidFill>
                <a:highlight>
                  <a:srgbClr val="FFFFFF"/>
                </a:highlight>
              </a:rPr>
              <a:t>Vendor risk management program.</a:t>
            </a:r>
            <a:endParaRPr b="1" sz="1500">
              <a:solidFill>
                <a:srgbClr val="FF0000"/>
              </a:solidFill>
              <a:highlight>
                <a:srgbClr val="FFFFFF"/>
              </a:highlight>
            </a:endParaRPr>
          </a:p>
          <a:p>
            <a:pPr indent="0" lvl="0" marL="0" rtl="0" algn="l">
              <a:spcBef>
                <a:spcPts val="1200"/>
              </a:spcBef>
              <a:spcAft>
                <a:spcPts val="1200"/>
              </a:spcAft>
              <a:buNone/>
            </a:pPr>
            <a:r>
              <a:rPr lang="zh-TW" sz="1500">
                <a:solidFill>
                  <a:srgbClr val="444547"/>
                </a:solidFill>
                <a:highlight>
                  <a:srgbClr val="FFFFFF"/>
                </a:highlight>
              </a:rPr>
              <a:t>	Vendor risk management programs have a comprehensive plan for the identification and mitigation of business uncertainties, legal liabilities, and reputational damage.</a:t>
            </a:r>
            <a:endParaRPr sz="1500">
              <a:solidFill>
                <a:srgbClr val="444547"/>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Q&amp;A</a:t>
            </a:r>
            <a:endParaRPr/>
          </a:p>
          <a:p>
            <a:pPr indent="0" lvl="0" marL="0" rtl="0" algn="l">
              <a:spcBef>
                <a:spcPts val="0"/>
              </a:spcBef>
              <a:spcAft>
                <a:spcPts val="0"/>
              </a:spcAft>
              <a:buNone/>
            </a:pPr>
            <a:r>
              <a:t/>
            </a:r>
            <a:endParaRPr/>
          </a:p>
        </p:txBody>
      </p:sp>
      <p:sp>
        <p:nvSpPr>
          <p:cNvPr id="349" name="Google Shape;34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b="1" sz="2000">
              <a:latin typeface="Times New Roman"/>
              <a:ea typeface="Times New Roman"/>
              <a:cs typeface="Times New Roman"/>
              <a:sym typeface="Times New Roman"/>
            </a:endParaRPr>
          </a:p>
          <a:p>
            <a:pPr indent="0" lvl="0" marL="0" rtl="0" algn="l">
              <a:spcBef>
                <a:spcPts val="1200"/>
              </a:spcBef>
              <a:spcAft>
                <a:spcPts val="0"/>
              </a:spcAft>
              <a:buNone/>
            </a:pPr>
            <a:r>
              <a:rPr b="1" lang="zh-TW" sz="2000">
                <a:latin typeface="Times New Roman"/>
                <a:ea typeface="Times New Roman"/>
                <a:cs typeface="Times New Roman"/>
                <a:sym typeface="Times New Roman"/>
              </a:rPr>
              <a:t>                                                        Thank You</a:t>
            </a:r>
            <a:endParaRPr b="1"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TW"/>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zh-TW" sz="2520">
                <a:solidFill>
                  <a:schemeClr val="dk2"/>
                </a:solidFill>
              </a:rPr>
              <a:t> </a:t>
            </a:r>
            <a:r>
              <a:rPr b="1" lang="zh-TW" sz="2520">
                <a:solidFill>
                  <a:schemeClr val="dk2"/>
                </a:solidFill>
              </a:rPr>
              <a:t>Reflected XSS</a:t>
            </a:r>
            <a:endParaRPr b="1" sz="2520">
              <a:solidFill>
                <a:schemeClr val="dk2"/>
              </a:solidFill>
            </a:endParaRPr>
          </a:p>
          <a:p>
            <a:pPr indent="0" lvl="0" marL="0" rtl="0" algn="l">
              <a:spcBef>
                <a:spcPts val="1200"/>
              </a:spcBef>
              <a:spcAft>
                <a:spcPts val="0"/>
              </a:spcAft>
              <a:buSzPts val="990"/>
              <a:buNone/>
            </a:pPr>
            <a:r>
              <a:t/>
            </a:r>
            <a:endParaRPr sz="2700"/>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zh-TW" sz="2000">
                <a:solidFill>
                  <a:srgbClr val="333332"/>
                </a:solidFill>
                <a:highlight>
                  <a:srgbClr val="FFFFFF"/>
                </a:highlight>
                <a:latin typeface="Arial"/>
                <a:ea typeface="Arial"/>
                <a:cs typeface="Arial"/>
                <a:sym typeface="Arial"/>
              </a:rPr>
              <a:t>I</a:t>
            </a:r>
            <a:r>
              <a:rPr lang="zh-TW" sz="2100">
                <a:solidFill>
                  <a:srgbClr val="333332"/>
                </a:solidFill>
                <a:highlight>
                  <a:srgbClr val="FFFFFF"/>
                </a:highlight>
                <a:latin typeface="Times New Roman"/>
                <a:ea typeface="Times New Roman"/>
                <a:cs typeface="Times New Roman"/>
                <a:sym typeface="Times New Roman"/>
              </a:rPr>
              <a:t>f an attacker can control a script that is executed in the victim's browser, then they can typically fully compromise that user. Amongst other things, the attacker can:</a:t>
            </a:r>
            <a:endParaRPr sz="2100">
              <a:solidFill>
                <a:srgbClr val="33333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41947" lvl="0" marL="457200" rtl="0" algn="l">
              <a:lnSpc>
                <a:spcPct val="150000"/>
              </a:lnSpc>
              <a:spcBef>
                <a:spcPts val="0"/>
              </a:spcBef>
              <a:spcAft>
                <a:spcPts val="0"/>
              </a:spcAft>
              <a:buClr>
                <a:srgbClr val="333332"/>
              </a:buClr>
              <a:buSzPct val="100000"/>
              <a:buFont typeface="Times New Roman"/>
              <a:buChar char="●"/>
            </a:pPr>
            <a:r>
              <a:rPr lang="zh-TW" sz="2100">
                <a:solidFill>
                  <a:srgbClr val="333332"/>
                </a:solidFill>
                <a:highlight>
                  <a:srgbClr val="FFFFFF"/>
                </a:highlight>
                <a:latin typeface="Times New Roman"/>
                <a:ea typeface="Times New Roman"/>
                <a:cs typeface="Times New Roman"/>
                <a:sym typeface="Times New Roman"/>
              </a:rPr>
              <a:t>Perform any action within the application that the user can perform.</a:t>
            </a:r>
            <a:endParaRPr sz="2100">
              <a:solidFill>
                <a:srgbClr val="333332"/>
              </a:solidFill>
              <a:highlight>
                <a:srgbClr val="FFFFFF"/>
              </a:highlight>
              <a:latin typeface="Times New Roman"/>
              <a:ea typeface="Times New Roman"/>
              <a:cs typeface="Times New Roman"/>
              <a:sym typeface="Times New Roman"/>
            </a:endParaRPr>
          </a:p>
          <a:p>
            <a:pPr indent="-341947" lvl="0" marL="457200" rtl="0" algn="l">
              <a:lnSpc>
                <a:spcPct val="150000"/>
              </a:lnSpc>
              <a:spcBef>
                <a:spcPts val="0"/>
              </a:spcBef>
              <a:spcAft>
                <a:spcPts val="0"/>
              </a:spcAft>
              <a:buClr>
                <a:srgbClr val="333332"/>
              </a:buClr>
              <a:buSzPct val="100000"/>
              <a:buFont typeface="Times New Roman"/>
              <a:buChar char="●"/>
            </a:pPr>
            <a:r>
              <a:rPr lang="zh-TW" sz="2100">
                <a:solidFill>
                  <a:srgbClr val="333332"/>
                </a:solidFill>
                <a:highlight>
                  <a:srgbClr val="FFFFFF"/>
                </a:highlight>
                <a:latin typeface="Times New Roman"/>
                <a:ea typeface="Times New Roman"/>
                <a:cs typeface="Times New Roman"/>
                <a:sym typeface="Times New Roman"/>
              </a:rPr>
              <a:t>View any information that the user is able to view.</a:t>
            </a:r>
            <a:endParaRPr sz="2100">
              <a:solidFill>
                <a:srgbClr val="333332"/>
              </a:solidFill>
              <a:highlight>
                <a:srgbClr val="FFFFFF"/>
              </a:highlight>
              <a:latin typeface="Times New Roman"/>
              <a:ea typeface="Times New Roman"/>
              <a:cs typeface="Times New Roman"/>
              <a:sym typeface="Times New Roman"/>
            </a:endParaRPr>
          </a:p>
          <a:p>
            <a:pPr indent="-341947" lvl="0" marL="457200" rtl="0" algn="l">
              <a:lnSpc>
                <a:spcPct val="150000"/>
              </a:lnSpc>
              <a:spcBef>
                <a:spcPts val="0"/>
              </a:spcBef>
              <a:spcAft>
                <a:spcPts val="0"/>
              </a:spcAft>
              <a:buClr>
                <a:srgbClr val="333332"/>
              </a:buClr>
              <a:buSzPct val="100000"/>
              <a:buFont typeface="Times New Roman"/>
              <a:buChar char="●"/>
            </a:pPr>
            <a:r>
              <a:rPr lang="zh-TW" sz="2100">
                <a:solidFill>
                  <a:srgbClr val="333332"/>
                </a:solidFill>
                <a:highlight>
                  <a:srgbClr val="FFFFFF"/>
                </a:highlight>
                <a:latin typeface="Times New Roman"/>
                <a:ea typeface="Times New Roman"/>
                <a:cs typeface="Times New Roman"/>
                <a:sym typeface="Times New Roman"/>
              </a:rPr>
              <a:t>Modify any information that the user is able to modify.</a:t>
            </a:r>
            <a:endParaRPr sz="2100">
              <a:solidFill>
                <a:srgbClr val="3333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311696" y="4033450"/>
            <a:ext cx="7174355" cy="60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rgbClr val="000000"/>
              </a:buClr>
              <a:buSzPct val="39285"/>
              <a:buFont typeface="Arial"/>
              <a:buNone/>
            </a:pPr>
            <a:r>
              <a:rPr b="1" lang="zh-TW" sz="2520">
                <a:solidFill>
                  <a:schemeClr val="dk2"/>
                </a:solidFill>
                <a:latin typeface="Times New Roman"/>
                <a:ea typeface="Times New Roman"/>
                <a:cs typeface="Times New Roman"/>
                <a:sym typeface="Times New Roman"/>
              </a:rPr>
              <a:t> How to prevent Reflected XSS</a:t>
            </a:r>
            <a:endParaRPr b="1" sz="252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333332"/>
              </a:buClr>
              <a:buSzPts val="1800"/>
              <a:buFont typeface="Times New Roman"/>
              <a:buChar char="●"/>
            </a:pPr>
            <a:r>
              <a:rPr lang="zh-TW">
                <a:solidFill>
                  <a:srgbClr val="333332"/>
                </a:solidFill>
                <a:highlight>
                  <a:srgbClr val="FFFFFF"/>
                </a:highlight>
                <a:latin typeface="Times New Roman"/>
                <a:ea typeface="Times New Roman"/>
                <a:cs typeface="Times New Roman"/>
                <a:sym typeface="Times New Roman"/>
              </a:rPr>
              <a:t>Test every entry point</a:t>
            </a:r>
            <a:endParaRPr>
              <a:solidFill>
                <a:srgbClr val="33333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a:solidFill>
                  <a:srgbClr val="333332"/>
                </a:solidFill>
                <a:highlight>
                  <a:srgbClr val="FFFFFF"/>
                </a:highlight>
                <a:latin typeface="Times New Roman"/>
                <a:ea typeface="Times New Roman"/>
                <a:cs typeface="Times New Roman"/>
                <a:sym typeface="Times New Roman"/>
              </a:rPr>
              <a:t>Submit random alphanumeric values</a:t>
            </a:r>
            <a:endParaRPr>
              <a:solidFill>
                <a:srgbClr val="33333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a:solidFill>
                  <a:srgbClr val="333332"/>
                </a:solidFill>
                <a:highlight>
                  <a:srgbClr val="FFFFFF"/>
                </a:highlight>
                <a:latin typeface="Times New Roman"/>
                <a:ea typeface="Times New Roman"/>
                <a:cs typeface="Times New Roman"/>
                <a:sym typeface="Times New Roman"/>
              </a:rPr>
              <a:t>Determine the reflection context</a:t>
            </a:r>
            <a:endParaRPr>
              <a:solidFill>
                <a:srgbClr val="33333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a:solidFill>
                  <a:srgbClr val="333332"/>
                </a:solidFill>
                <a:highlight>
                  <a:srgbClr val="FFFFFF"/>
                </a:highlight>
                <a:latin typeface="Times New Roman"/>
                <a:ea typeface="Times New Roman"/>
                <a:cs typeface="Times New Roman"/>
                <a:sym typeface="Times New Roman"/>
              </a:rPr>
              <a:t>Test a candidate payload</a:t>
            </a:r>
            <a:endParaRPr>
              <a:solidFill>
                <a:srgbClr val="33333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a:solidFill>
                  <a:srgbClr val="333332"/>
                </a:solidFill>
                <a:highlight>
                  <a:srgbClr val="FFFFFF"/>
                </a:highlight>
                <a:latin typeface="Times New Roman"/>
                <a:ea typeface="Times New Roman"/>
                <a:cs typeface="Times New Roman"/>
                <a:sym typeface="Times New Roman"/>
              </a:rPr>
              <a:t>Test alternative payloads</a:t>
            </a:r>
            <a:endParaRPr>
              <a:solidFill>
                <a:srgbClr val="333332"/>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2"/>
              </a:buClr>
              <a:buSzPts val="1800"/>
              <a:buFont typeface="Times New Roman"/>
              <a:buChar char="●"/>
            </a:pPr>
            <a:r>
              <a:rPr lang="zh-TW">
                <a:solidFill>
                  <a:srgbClr val="333332"/>
                </a:solidFill>
                <a:highlight>
                  <a:srgbClr val="FFFFFF"/>
                </a:highlight>
                <a:latin typeface="Times New Roman"/>
                <a:ea typeface="Times New Roman"/>
                <a:cs typeface="Times New Roman"/>
                <a:sym typeface="Times New Roman"/>
              </a:rPr>
              <a:t>Test the attack in a browser</a:t>
            </a:r>
            <a:endParaRPr>
              <a:solidFill>
                <a:srgbClr val="33333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200"/>
              </a:spcBef>
              <a:spcAft>
                <a:spcPts val="1200"/>
              </a:spcAft>
              <a:buNone/>
            </a:pPr>
            <a:r>
              <a:rPr lang="zh-TW" sz="2500">
                <a:solidFill>
                  <a:srgbClr val="000000"/>
                </a:solidFill>
                <a:highlight>
                  <a:srgbClr val="FFFFFF"/>
                </a:highlight>
                <a:latin typeface="Arial"/>
                <a:ea typeface="Arial"/>
                <a:cs typeface="Arial"/>
                <a:sym typeface="Arial"/>
              </a:rPr>
              <a:t>Stored XSS</a:t>
            </a:r>
            <a:endParaRPr sz="2500"/>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3375" lvl="0" marL="457200" rtl="0" algn="l">
              <a:lnSpc>
                <a:spcPct val="150000"/>
              </a:lnSpc>
              <a:spcBef>
                <a:spcPts val="0"/>
              </a:spcBef>
              <a:spcAft>
                <a:spcPts val="0"/>
              </a:spcAft>
              <a:buClr>
                <a:srgbClr val="000000"/>
              </a:buClr>
              <a:buSzPts val="1650"/>
              <a:buFont typeface="Times New Roman"/>
              <a:buChar char="●"/>
            </a:pPr>
            <a:r>
              <a:rPr lang="zh-TW" sz="1650">
                <a:solidFill>
                  <a:srgbClr val="000000"/>
                </a:solidFill>
                <a:highlight>
                  <a:srgbClr val="FFFFFF"/>
                </a:highlight>
                <a:latin typeface="Times New Roman"/>
                <a:ea typeface="Times New Roman"/>
                <a:cs typeface="Times New Roman"/>
                <a:sym typeface="Times New Roman"/>
              </a:rPr>
              <a:t>An attacker injects malicious code in a request to submit content to the application. </a:t>
            </a:r>
            <a:endParaRPr sz="1650">
              <a:solidFill>
                <a:srgbClr val="000000"/>
              </a:solidFill>
              <a:highlight>
                <a:srgbClr val="FFFFFF"/>
              </a:highlight>
              <a:latin typeface="Times New Roman"/>
              <a:ea typeface="Times New Roman"/>
              <a:cs typeface="Times New Roman"/>
              <a:sym typeface="Times New Roman"/>
            </a:endParaRPr>
          </a:p>
          <a:p>
            <a:pPr indent="-333375" lvl="0" marL="457200" rtl="0" algn="l">
              <a:lnSpc>
                <a:spcPct val="150000"/>
              </a:lnSpc>
              <a:spcBef>
                <a:spcPts val="0"/>
              </a:spcBef>
              <a:spcAft>
                <a:spcPts val="0"/>
              </a:spcAft>
              <a:buClr>
                <a:srgbClr val="000000"/>
              </a:buClr>
              <a:buSzPts val="1650"/>
              <a:buFont typeface="Times New Roman"/>
              <a:buChar char="●"/>
            </a:pPr>
            <a:r>
              <a:rPr lang="zh-TW" sz="1650">
                <a:solidFill>
                  <a:srgbClr val="000000"/>
                </a:solidFill>
                <a:highlight>
                  <a:srgbClr val="FFFFFF"/>
                </a:highlight>
                <a:latin typeface="Times New Roman"/>
                <a:ea typeface="Times New Roman"/>
                <a:cs typeface="Times New Roman"/>
                <a:sym typeface="Times New Roman"/>
              </a:rPr>
              <a:t>The application believes the request is innocent, processes the user input and stores it in the database. </a:t>
            </a:r>
            <a:endParaRPr sz="1650">
              <a:solidFill>
                <a:srgbClr val="000000"/>
              </a:solidFill>
              <a:highlight>
                <a:srgbClr val="FFFFFF"/>
              </a:highlight>
              <a:latin typeface="Times New Roman"/>
              <a:ea typeface="Times New Roman"/>
              <a:cs typeface="Times New Roman"/>
              <a:sym typeface="Times New Roman"/>
            </a:endParaRPr>
          </a:p>
          <a:p>
            <a:pPr indent="-346075" lvl="0" marL="457200" rtl="0" algn="l">
              <a:lnSpc>
                <a:spcPct val="150000"/>
              </a:lnSpc>
              <a:spcBef>
                <a:spcPts val="0"/>
              </a:spcBef>
              <a:spcAft>
                <a:spcPts val="0"/>
              </a:spcAft>
              <a:buClr>
                <a:srgbClr val="000000"/>
              </a:buClr>
              <a:buSzPts val="1850"/>
              <a:buFont typeface="Arial"/>
              <a:buChar char="●"/>
            </a:pPr>
            <a:r>
              <a:rPr lang="zh-TW" sz="1650">
                <a:solidFill>
                  <a:srgbClr val="000000"/>
                </a:solidFill>
                <a:highlight>
                  <a:srgbClr val="FFFFFF"/>
                </a:highlight>
                <a:latin typeface="Times New Roman"/>
                <a:ea typeface="Times New Roman"/>
                <a:cs typeface="Times New Roman"/>
                <a:sym typeface="Times New Roman"/>
              </a:rPr>
              <a:t>From this point onwards, every time the submitted content is displayed to users, the malicious code executes on their browsers</a:t>
            </a:r>
            <a:r>
              <a:rPr b="1" lang="zh-TW" sz="1850">
                <a:solidFill>
                  <a:srgbClr val="000000"/>
                </a:solidFill>
                <a:highlight>
                  <a:srgbClr val="FFFFFF"/>
                </a:highlight>
                <a:latin typeface="Arial"/>
                <a:ea typeface="Arial"/>
                <a:cs typeface="Arial"/>
                <a:sym typeface="Arial"/>
              </a:rPr>
              <a:t>.</a:t>
            </a:r>
            <a:endParaRPr b="1" sz="1850">
              <a:solidFill>
                <a:srgbClr val="000000"/>
              </a:solidFill>
              <a:highlight>
                <a:srgbClr val="FFFFFF"/>
              </a:highlight>
              <a:latin typeface="Arial"/>
              <a:ea typeface="Arial"/>
              <a:cs typeface="Arial"/>
              <a:sym typeface="Arial"/>
            </a:endParaRPr>
          </a:p>
          <a:p>
            <a:pPr indent="0" lvl="0" marL="0" rtl="0" algn="l">
              <a:spcBef>
                <a:spcPts val="3400"/>
              </a:spcBef>
              <a:spcAft>
                <a:spcPts val="0"/>
              </a:spcAft>
              <a:buNone/>
            </a:pPr>
            <a:r>
              <a:t/>
            </a:r>
            <a:endParaRPr sz="17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311700" y="4125500"/>
            <a:ext cx="6480450" cy="3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TW" sz="2520">
                <a:solidFill>
                  <a:schemeClr val="dk2"/>
                </a:solidFill>
              </a:rPr>
              <a:t> How to prevent </a:t>
            </a:r>
            <a:r>
              <a:rPr lang="zh-TW" sz="2500">
                <a:solidFill>
                  <a:srgbClr val="000000"/>
                </a:solidFill>
                <a:highlight>
                  <a:srgbClr val="FFFFFF"/>
                </a:highlight>
                <a:latin typeface="Arial"/>
                <a:ea typeface="Arial"/>
                <a:cs typeface="Arial"/>
                <a:sym typeface="Arial"/>
              </a:rPr>
              <a:t>Stored XSS</a:t>
            </a:r>
            <a:endParaRPr sz="2500"/>
          </a:p>
          <a:p>
            <a:pPr indent="0" lvl="0" marL="0" rtl="0" algn="l">
              <a:lnSpc>
                <a:spcPct val="115000"/>
              </a:lnSpc>
              <a:spcBef>
                <a:spcPts val="1200"/>
              </a:spcBef>
              <a:spcAft>
                <a:spcPts val="0"/>
              </a:spcAft>
              <a:buNone/>
            </a:pPr>
            <a:r>
              <a:t/>
            </a:r>
            <a:endParaRPr sz="2520">
              <a:solidFill>
                <a:schemeClr val="dk2"/>
              </a:solidFill>
            </a:endParaRPr>
          </a:p>
          <a:p>
            <a:pPr indent="0" lvl="0" marL="0" rtl="0" algn="l">
              <a:spcBef>
                <a:spcPts val="1200"/>
              </a:spcBef>
              <a:spcAft>
                <a:spcPts val="0"/>
              </a:spcAft>
              <a:buNone/>
            </a:pPr>
            <a:r>
              <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9725" lvl="0" marL="457200" rtl="0" algn="l">
              <a:lnSpc>
                <a:spcPct val="150000"/>
              </a:lnSpc>
              <a:spcBef>
                <a:spcPts val="0"/>
              </a:spcBef>
              <a:spcAft>
                <a:spcPts val="0"/>
              </a:spcAft>
              <a:buClr>
                <a:srgbClr val="333332"/>
              </a:buClr>
              <a:buSzPts val="1750"/>
              <a:buFont typeface="Times New Roman"/>
              <a:buChar char="●"/>
            </a:pPr>
            <a:r>
              <a:rPr lang="zh-TW" sz="1750">
                <a:solidFill>
                  <a:srgbClr val="000000"/>
                </a:solidFill>
                <a:highlight>
                  <a:srgbClr val="FFFFFF"/>
                </a:highlight>
                <a:latin typeface="Times New Roman"/>
                <a:ea typeface="Times New Roman"/>
                <a:cs typeface="Times New Roman"/>
                <a:sym typeface="Times New Roman"/>
              </a:rPr>
              <a:t>Secure handling of user input</a:t>
            </a:r>
            <a:endParaRPr sz="1750">
              <a:solidFill>
                <a:srgbClr val="000000"/>
              </a:solidFill>
              <a:highlight>
                <a:srgbClr val="FFFFFF"/>
              </a:highlight>
              <a:latin typeface="Times New Roman"/>
              <a:ea typeface="Times New Roman"/>
              <a:cs typeface="Times New Roman"/>
              <a:sym typeface="Times New Roman"/>
            </a:endParaRPr>
          </a:p>
          <a:p>
            <a:pPr indent="-339725" lvl="0" marL="457200" rtl="0" algn="l">
              <a:lnSpc>
                <a:spcPct val="150000"/>
              </a:lnSpc>
              <a:spcBef>
                <a:spcPts val="0"/>
              </a:spcBef>
              <a:spcAft>
                <a:spcPts val="0"/>
              </a:spcAft>
              <a:buClr>
                <a:srgbClr val="000000"/>
              </a:buClr>
              <a:buSzPts val="1750"/>
              <a:buFont typeface="Times New Roman"/>
              <a:buChar char="●"/>
            </a:pPr>
            <a:r>
              <a:rPr lang="zh-TW" sz="1750">
                <a:solidFill>
                  <a:srgbClr val="000000"/>
                </a:solidFill>
                <a:highlight>
                  <a:srgbClr val="FFFFFF"/>
                </a:highlight>
                <a:latin typeface="Times New Roman"/>
                <a:ea typeface="Times New Roman"/>
                <a:cs typeface="Times New Roman"/>
                <a:sym typeface="Times New Roman"/>
              </a:rPr>
              <a:t>Request blocking</a:t>
            </a:r>
            <a:endParaRPr sz="1750">
              <a:solidFill>
                <a:srgbClr val="000000"/>
              </a:solidFill>
              <a:highlight>
                <a:srgbClr val="FFFFFF"/>
              </a:highlight>
              <a:latin typeface="Times New Roman"/>
              <a:ea typeface="Times New Roman"/>
              <a:cs typeface="Times New Roman"/>
              <a:sym typeface="Times New Roman"/>
            </a:endParaRPr>
          </a:p>
          <a:p>
            <a:pPr indent="-339725" lvl="0" marL="457200" rtl="0" algn="l">
              <a:lnSpc>
                <a:spcPct val="150000"/>
              </a:lnSpc>
              <a:spcBef>
                <a:spcPts val="0"/>
              </a:spcBef>
              <a:spcAft>
                <a:spcPts val="0"/>
              </a:spcAft>
              <a:buClr>
                <a:srgbClr val="000000"/>
              </a:buClr>
              <a:buSzPts val="1750"/>
              <a:buFont typeface="Times New Roman"/>
              <a:buChar char="●"/>
            </a:pPr>
            <a:r>
              <a:rPr lang="zh-TW" sz="1750">
                <a:solidFill>
                  <a:srgbClr val="000000"/>
                </a:solidFill>
                <a:highlight>
                  <a:srgbClr val="FFFFFF"/>
                </a:highlight>
                <a:latin typeface="Times New Roman"/>
                <a:ea typeface="Times New Roman"/>
                <a:cs typeface="Times New Roman"/>
                <a:sym typeface="Times New Roman"/>
              </a:rPr>
              <a:t>Escaping</a:t>
            </a:r>
            <a:endParaRPr sz="1750">
              <a:solidFill>
                <a:srgbClr val="000000"/>
              </a:solidFill>
              <a:highlight>
                <a:srgbClr val="FFFFFF"/>
              </a:highlight>
              <a:latin typeface="Times New Roman"/>
              <a:ea typeface="Times New Roman"/>
              <a:cs typeface="Times New Roman"/>
              <a:sym typeface="Times New Roman"/>
            </a:endParaRPr>
          </a:p>
          <a:p>
            <a:pPr indent="-339725" lvl="0" marL="457200" rtl="0" algn="l">
              <a:lnSpc>
                <a:spcPct val="150000"/>
              </a:lnSpc>
              <a:spcBef>
                <a:spcPts val="0"/>
              </a:spcBef>
              <a:spcAft>
                <a:spcPts val="0"/>
              </a:spcAft>
              <a:buClr>
                <a:srgbClr val="000000"/>
              </a:buClr>
              <a:buSzPts val="1750"/>
              <a:buFont typeface="Times New Roman"/>
              <a:buChar char="●"/>
            </a:pPr>
            <a:r>
              <a:rPr lang="zh-TW" sz="1750">
                <a:solidFill>
                  <a:srgbClr val="000000"/>
                </a:solidFill>
                <a:highlight>
                  <a:srgbClr val="FFFFFF"/>
                </a:highlight>
                <a:latin typeface="Times New Roman"/>
                <a:ea typeface="Times New Roman"/>
                <a:cs typeface="Times New Roman"/>
                <a:sym typeface="Times New Roman"/>
              </a:rPr>
              <a:t>Choosing the right framework</a:t>
            </a:r>
            <a:endParaRPr sz="1750">
              <a:solidFill>
                <a:srgbClr val="000000"/>
              </a:solidFill>
              <a:highlight>
                <a:srgbClr val="FFFFFF"/>
              </a:highlight>
              <a:latin typeface="Times New Roman"/>
              <a:ea typeface="Times New Roman"/>
              <a:cs typeface="Times New Roman"/>
              <a:sym typeface="Times New Roman"/>
            </a:endParaRPr>
          </a:p>
          <a:p>
            <a:pPr indent="-339725" lvl="0" marL="457200" rtl="0" algn="l">
              <a:lnSpc>
                <a:spcPct val="150000"/>
              </a:lnSpc>
              <a:spcBef>
                <a:spcPts val="0"/>
              </a:spcBef>
              <a:spcAft>
                <a:spcPts val="0"/>
              </a:spcAft>
              <a:buClr>
                <a:srgbClr val="000000"/>
              </a:buClr>
              <a:buSzPts val="1750"/>
              <a:buFont typeface="Times New Roman"/>
              <a:buChar char="●"/>
            </a:pPr>
            <a:r>
              <a:rPr lang="zh-TW" sz="1750">
                <a:solidFill>
                  <a:srgbClr val="000000"/>
                </a:solidFill>
                <a:highlight>
                  <a:srgbClr val="FFFFFF"/>
                </a:highlight>
                <a:latin typeface="Times New Roman"/>
                <a:ea typeface="Times New Roman"/>
                <a:cs typeface="Times New Roman"/>
                <a:sym typeface="Times New Roman"/>
              </a:rPr>
              <a:t>Mitigating the damage of an XSS attack</a:t>
            </a:r>
            <a:endParaRPr sz="17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200"/>
              </a:spcBef>
              <a:spcAft>
                <a:spcPts val="1200"/>
              </a:spcAft>
              <a:buNone/>
            </a:pPr>
            <a:r>
              <a:rPr lang="zh-TW" sz="2500">
                <a:solidFill>
                  <a:srgbClr val="000000"/>
                </a:solidFill>
                <a:highlight>
                  <a:srgbClr val="FFFFFF"/>
                </a:highlight>
                <a:latin typeface="Arial"/>
                <a:ea typeface="Arial"/>
                <a:cs typeface="Arial"/>
                <a:sym typeface="Arial"/>
              </a:rPr>
              <a:t>DOM-based XSS</a:t>
            </a:r>
            <a:endParaRPr sz="2500"/>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50">
              <a:solidFill>
                <a:srgbClr val="000000"/>
              </a:solidFill>
            </a:endParaRPr>
          </a:p>
          <a:p>
            <a:pPr indent="0" lvl="0" marL="0" rtl="0" algn="l">
              <a:spcBef>
                <a:spcPts val="1200"/>
              </a:spcBef>
              <a:spcAft>
                <a:spcPts val="1200"/>
              </a:spcAft>
              <a:buNone/>
            </a:pPr>
            <a:r>
              <a:rPr lang="zh-TW" sz="1550">
                <a:solidFill>
                  <a:srgbClr val="000000"/>
                </a:solidFill>
              </a:rPr>
              <a:t>DOM Based XSS  is an XSS attack wherein the attack payload is executed as a result of modifying the DOM “environment” in the victim’s browser used by the original client side script, so that the client side code runs in an “unexpected” manner.</a:t>
            </a:r>
            <a:endParaRPr sz="2000"/>
          </a:p>
        </p:txBody>
      </p:sp>
      <p:pic>
        <p:nvPicPr>
          <p:cNvPr id="141" name="Google Shape;141;p21"/>
          <p:cNvPicPr preferRelativeResize="0"/>
          <p:nvPr/>
        </p:nvPicPr>
        <p:blipFill>
          <a:blip r:embed="rId3">
            <a:alphaModFix/>
          </a:blip>
          <a:stretch>
            <a:fillRect/>
          </a:stretch>
        </p:blipFill>
        <p:spPr>
          <a:xfrm>
            <a:off x="254025" y="3347975"/>
            <a:ext cx="5124450" cy="714375"/>
          </a:xfrm>
          <a:prstGeom prst="rect">
            <a:avLst/>
          </a:prstGeom>
          <a:noFill/>
          <a:ln>
            <a:noFill/>
          </a:ln>
        </p:spPr>
      </p:pic>
      <p:pic>
        <p:nvPicPr>
          <p:cNvPr id="142" name="Google Shape;142;p21"/>
          <p:cNvPicPr preferRelativeResize="0"/>
          <p:nvPr/>
        </p:nvPicPr>
        <p:blipFill>
          <a:blip r:embed="rId4">
            <a:alphaModFix/>
          </a:blip>
          <a:stretch>
            <a:fillRect/>
          </a:stretch>
        </p:blipFill>
        <p:spPr>
          <a:xfrm>
            <a:off x="254013" y="4375125"/>
            <a:ext cx="5239828" cy="2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