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2"/>
    <p:sldId id="264" r:id="rId3"/>
    <p:sldId id="257" r:id="rId4"/>
    <p:sldId id="263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5"/>
    <p:restoredTop sz="94627"/>
  </p:normalViewPr>
  <p:slideViewPr>
    <p:cSldViewPr snapToGrid="0" snapToObjects="1">
      <p:cViewPr varScale="1">
        <p:scale>
          <a:sx n="109" d="100"/>
          <a:sy n="109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85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1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6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6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0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1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9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9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4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7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8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8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8" r:id="rId6"/>
    <p:sldLayoutId id="2147483713" r:id="rId7"/>
    <p:sldLayoutId id="2147483714" r:id="rId8"/>
    <p:sldLayoutId id="2147483715" r:id="rId9"/>
    <p:sldLayoutId id="2147483717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979AF-AF9C-4B7C-9A7D-6E2AB44D4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63" t="2843" b="624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DD1F7-E3A6-CA4D-8E23-93CA9E144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Bank 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BF2B8-14F4-C243-87FB-127315D88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Henry Wong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08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AAFB-DE8C-C54B-8B28-DE3BD1E8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1F63-3292-A14E-9FDD-12ABF9D7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if customers are willing to purchase term deposit</a:t>
            </a:r>
          </a:p>
        </p:txBody>
      </p:sp>
    </p:spTree>
    <p:extLst>
      <p:ext uri="{BB962C8B-B14F-4D97-AF65-F5344CB8AC3E}">
        <p14:creationId xmlns:p14="http://schemas.microsoft.com/office/powerpoint/2010/main" val="350654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C280-90BB-D54B-B5EF-8333512C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FDCB-4710-BC46-B90E-3DFF79A05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size: 42000 rows with 26 columns</a:t>
            </a:r>
          </a:p>
          <a:p>
            <a:r>
              <a:rPr lang="en-US" dirty="0"/>
              <a:t>Cleaning data, understand features</a:t>
            </a:r>
          </a:p>
          <a:p>
            <a:r>
              <a:rPr lang="en-US" dirty="0"/>
              <a:t>Tuning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2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8DFA9-C60E-8D48-92F7-DD052343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features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A5609C-E71D-4A0F-9367-A3D405BF3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400" dirty="0"/>
              <a:t>euribor3m: </a:t>
            </a:r>
            <a:r>
              <a:rPr lang="en-US" sz="1400" dirty="0" err="1"/>
              <a:t>euribor</a:t>
            </a:r>
            <a:r>
              <a:rPr lang="en-US" sz="1400" dirty="0"/>
              <a:t> 3 months rate</a:t>
            </a:r>
          </a:p>
          <a:p>
            <a:r>
              <a:rPr lang="en-US" sz="1400" dirty="0"/>
              <a:t>duration: last contact duration</a:t>
            </a:r>
          </a:p>
          <a:p>
            <a:r>
              <a:rPr lang="en-US" sz="1400" dirty="0" err="1"/>
              <a:t>cons.conf.idx</a:t>
            </a:r>
            <a:r>
              <a:rPr lang="en-US" sz="1400" dirty="0"/>
              <a:t>: consumer confidence index</a:t>
            </a:r>
          </a:p>
          <a:p>
            <a:r>
              <a:rPr lang="en-US" sz="1400" dirty="0" err="1"/>
              <a:t>cons.price.idx</a:t>
            </a:r>
            <a:r>
              <a:rPr lang="en-US" sz="1400" dirty="0"/>
              <a:t>: consumer price index</a:t>
            </a:r>
          </a:p>
          <a:p>
            <a:r>
              <a:rPr lang="en-US" sz="1400" dirty="0" err="1"/>
              <a:t>emp.var.rate</a:t>
            </a:r>
            <a:r>
              <a:rPr lang="en-US" sz="1400" dirty="0"/>
              <a:t>: employment variation rate</a:t>
            </a:r>
          </a:p>
          <a:p>
            <a:r>
              <a:rPr lang="en-US" sz="1400" dirty="0"/>
              <a:t>Education</a:t>
            </a:r>
          </a:p>
          <a:p>
            <a:r>
              <a:rPr lang="en-US" sz="1400" dirty="0"/>
              <a:t>Job : type of jobs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4D5039-973F-1443-BD7E-625DD5EA7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606" y="630936"/>
            <a:ext cx="6522900" cy="5495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D8B1E4-671F-524B-BC37-62D9C4703E26}"/>
              </a:ext>
            </a:extLst>
          </p:cNvPr>
          <p:cNvSpPr txBox="1"/>
          <p:nvPr/>
        </p:nvSpPr>
        <p:spPr>
          <a:xfrm>
            <a:off x="11185451" y="46783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8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7580-8796-6246-A341-ECA639C6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7B0C1-61FD-DF4B-B69F-9F29796D3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C1363-6425-7E49-80E5-42F1A3548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060" y="2110154"/>
            <a:ext cx="7180904" cy="462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FE45-9B34-D248-BAB3-5D161785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60C74-7DE2-5243-B6DE-0579F9F7A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regression: Precision = 0.5663 Recall = 0.6501</a:t>
            </a:r>
          </a:p>
          <a:p>
            <a:r>
              <a:rPr lang="en-US" dirty="0"/>
              <a:t>Random Forests: Precision = 0.6451 Recall = 0.5306</a:t>
            </a:r>
          </a:p>
          <a:p>
            <a:r>
              <a:rPr lang="en-US" dirty="0"/>
              <a:t>Gradient Boosting: Precision = 0.598 Recall = 0.605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6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78BE-C522-ED44-89F0-593C4B12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benefit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2D5F1F-CADC-0246-9E79-1886E1DFB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570301"/>
              </p:ext>
            </p:extLst>
          </p:nvPr>
        </p:nvGraphicFramePr>
        <p:xfrm>
          <a:off x="1115568" y="2734008"/>
          <a:ext cx="4356099" cy="1389984"/>
        </p:xfrm>
        <a:graphic>
          <a:graphicData uri="http://schemas.openxmlformats.org/drawingml/2006/table">
            <a:tbl>
              <a:tblPr/>
              <a:tblGrid>
                <a:gridCol w="1452033">
                  <a:extLst>
                    <a:ext uri="{9D8B030D-6E8A-4147-A177-3AD203B41FA5}">
                      <a16:colId xmlns:a16="http://schemas.microsoft.com/office/drawing/2014/main" val="1454993441"/>
                    </a:ext>
                  </a:extLst>
                </a:gridCol>
                <a:gridCol w="1452033">
                  <a:extLst>
                    <a:ext uri="{9D8B030D-6E8A-4147-A177-3AD203B41FA5}">
                      <a16:colId xmlns:a16="http://schemas.microsoft.com/office/drawing/2014/main" val="4138324738"/>
                    </a:ext>
                  </a:extLst>
                </a:gridCol>
                <a:gridCol w="1452033">
                  <a:extLst>
                    <a:ext uri="{9D8B030D-6E8A-4147-A177-3AD203B41FA5}">
                      <a16:colId xmlns:a16="http://schemas.microsoft.com/office/drawing/2014/main" val="4000924577"/>
                    </a:ext>
                  </a:extLst>
                </a:gridCol>
              </a:tblGrid>
              <a:tr h="2948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predicted</a:t>
                      </a:r>
                    </a:p>
                  </a:txBody>
                  <a:tcPr marL="88417" marR="88417" marT="44208" marB="44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0</a:t>
                      </a:r>
                    </a:p>
                  </a:txBody>
                  <a:tcPr marL="88417" marR="88417" marT="44208" marB="44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1</a:t>
                      </a:r>
                    </a:p>
                  </a:txBody>
                  <a:tcPr marL="88417" marR="88417" marT="44208" marB="44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75594"/>
                  </a:ext>
                </a:extLst>
              </a:tr>
              <a:tr h="2948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actual</a:t>
                      </a:r>
                    </a:p>
                  </a:txBody>
                  <a:tcPr marL="88417" marR="88417" marT="44208" marB="44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700" b="1">
                        <a:effectLst/>
                      </a:endParaRPr>
                    </a:p>
                  </a:txBody>
                  <a:tcPr marL="88417" marR="88417" marT="44208" marB="44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700" b="1">
                        <a:effectLst/>
                      </a:endParaRPr>
                    </a:p>
                  </a:txBody>
                  <a:tcPr marL="88417" marR="88417" marT="44208" marB="44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220936"/>
                  </a:ext>
                </a:extLst>
              </a:tr>
              <a:tr h="2948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88417" marR="88417" marT="44208" marB="44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88417" marR="88417" marT="44208" marB="44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-1735</a:t>
                      </a:r>
                    </a:p>
                  </a:txBody>
                  <a:tcPr marL="88417" marR="88417" marT="44208" marB="44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909122"/>
                  </a:ext>
                </a:extLst>
              </a:tr>
              <a:tr h="2948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88417" marR="88417" marT="44208" marB="44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-8370</a:t>
                      </a:r>
                    </a:p>
                  </a:txBody>
                  <a:tcPr marL="88417" marR="88417" marT="44208" marB="44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dirty="0">
                          <a:effectLst/>
                        </a:rPr>
                        <a:t>9465</a:t>
                      </a:r>
                    </a:p>
                  </a:txBody>
                  <a:tcPr marL="88417" marR="88417" marT="44208" marB="44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7276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5350A5B-8277-2841-84CB-E3689393DAB3}"/>
              </a:ext>
            </a:extLst>
          </p:cNvPr>
          <p:cNvSpPr txBox="1"/>
          <p:nvPr/>
        </p:nvSpPr>
        <p:spPr>
          <a:xfrm>
            <a:off x="1115568" y="2392491"/>
            <a:ext cx="370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forests          $-640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8859FC-7993-5E42-9104-95BD4D0D5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499375"/>
              </p:ext>
            </p:extLst>
          </p:nvPr>
        </p:nvGraphicFramePr>
        <p:xfrm>
          <a:off x="815051" y="4846320"/>
          <a:ext cx="4776789" cy="146304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686894106"/>
                    </a:ext>
                  </a:extLst>
                </a:gridCol>
                <a:gridCol w="1592263">
                  <a:extLst>
                    <a:ext uri="{9D8B030D-6E8A-4147-A177-3AD203B41FA5}">
                      <a16:colId xmlns:a16="http://schemas.microsoft.com/office/drawing/2014/main" val="3267625443"/>
                    </a:ext>
                  </a:extLst>
                </a:gridCol>
                <a:gridCol w="1592263">
                  <a:extLst>
                    <a:ext uri="{9D8B030D-6E8A-4147-A177-3AD203B41FA5}">
                      <a16:colId xmlns:a16="http://schemas.microsoft.com/office/drawing/2014/main" val="237603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predicted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179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actual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3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-2420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65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-7035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09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C80B211-2435-2F46-AF91-F4AB3283FFC9}"/>
              </a:ext>
            </a:extLst>
          </p:cNvPr>
          <p:cNvSpPr txBox="1"/>
          <p:nvPr/>
        </p:nvSpPr>
        <p:spPr>
          <a:xfrm>
            <a:off x="1115568" y="4476988"/>
            <a:ext cx="407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Boosting     $1345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3F2B7A8-6134-4049-936E-816C0C957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58013"/>
              </p:ext>
            </p:extLst>
          </p:nvPr>
        </p:nvGraphicFramePr>
        <p:xfrm>
          <a:off x="5903276" y="2697480"/>
          <a:ext cx="5415987" cy="1463040"/>
        </p:xfrm>
        <a:graphic>
          <a:graphicData uri="http://schemas.openxmlformats.org/drawingml/2006/table">
            <a:tbl>
              <a:tblPr/>
              <a:tblGrid>
                <a:gridCol w="1805329">
                  <a:extLst>
                    <a:ext uri="{9D8B030D-6E8A-4147-A177-3AD203B41FA5}">
                      <a16:colId xmlns:a16="http://schemas.microsoft.com/office/drawing/2014/main" val="60556017"/>
                    </a:ext>
                  </a:extLst>
                </a:gridCol>
                <a:gridCol w="1805329">
                  <a:extLst>
                    <a:ext uri="{9D8B030D-6E8A-4147-A177-3AD203B41FA5}">
                      <a16:colId xmlns:a16="http://schemas.microsoft.com/office/drawing/2014/main" val="3088331919"/>
                    </a:ext>
                  </a:extLst>
                </a:gridCol>
                <a:gridCol w="1805329">
                  <a:extLst>
                    <a:ext uri="{9D8B030D-6E8A-4147-A177-3AD203B41FA5}">
                      <a16:colId xmlns:a16="http://schemas.microsoft.com/office/drawing/2014/main" val="1023276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predicted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81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actual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754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-2960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17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-6240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11595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421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B6B7364-D0F0-D84F-A388-DA4AF3E06D76}"/>
              </a:ext>
            </a:extLst>
          </p:cNvPr>
          <p:cNvSpPr txBox="1"/>
          <p:nvPr/>
        </p:nvSpPr>
        <p:spPr>
          <a:xfrm>
            <a:off x="5903276" y="2392490"/>
            <a:ext cx="415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         $2395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148DBEE-63B8-3940-966C-AB0393972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10089"/>
              </p:ext>
            </p:extLst>
          </p:nvPr>
        </p:nvGraphicFramePr>
        <p:xfrm>
          <a:off x="5903276" y="4857635"/>
          <a:ext cx="5257800" cy="14630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1343633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9513297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1411437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predicted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182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actual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774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-5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764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-15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5496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D147B71-F0E8-DE43-8321-07E3D3AE691C}"/>
              </a:ext>
            </a:extLst>
          </p:cNvPr>
          <p:cNvSpPr txBox="1"/>
          <p:nvPr/>
        </p:nvSpPr>
        <p:spPr>
          <a:xfrm>
            <a:off x="6302326" y="4487594"/>
            <a:ext cx="18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benefit</a:t>
            </a:r>
          </a:p>
        </p:txBody>
      </p:sp>
    </p:spTree>
    <p:extLst>
      <p:ext uri="{BB962C8B-B14F-4D97-AF65-F5344CB8AC3E}">
        <p14:creationId xmlns:p14="http://schemas.microsoft.com/office/powerpoint/2010/main" val="81479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065B-A83E-D44C-846A-B3F8623B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3594-599A-4B49-8BAF-F608E6C0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model generates the most profit</a:t>
            </a:r>
          </a:p>
        </p:txBody>
      </p:sp>
    </p:spTree>
    <p:extLst>
      <p:ext uri="{BB962C8B-B14F-4D97-AF65-F5344CB8AC3E}">
        <p14:creationId xmlns:p14="http://schemas.microsoft.com/office/powerpoint/2010/main" val="121240605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4"/>
      </a:lt2>
      <a:accent1>
        <a:srgbClr val="DE7EB9"/>
      </a:accent1>
      <a:accent2>
        <a:srgbClr val="D462D7"/>
      </a:accent2>
      <a:accent3>
        <a:srgbClr val="B47EDE"/>
      </a:accent3>
      <a:accent4>
        <a:srgbClr val="7262D7"/>
      </a:accent4>
      <a:accent5>
        <a:srgbClr val="7E99DE"/>
      </a:accent5>
      <a:accent6>
        <a:srgbClr val="56ADD4"/>
      </a:accent6>
      <a:hlink>
        <a:srgbClr val="558D6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184</Words>
  <Application>Microsoft Macintosh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Bank  Marketing</vt:lpstr>
      <vt:lpstr>What is the purpose of this project</vt:lpstr>
      <vt:lpstr>EDA</vt:lpstr>
      <vt:lpstr>features</vt:lpstr>
      <vt:lpstr>Roc curve</vt:lpstr>
      <vt:lpstr>model</vt:lpstr>
      <vt:lpstr>Cost benefit matrix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 Marketing</dc:title>
  <dc:creator>王 瑞軒</dc:creator>
  <cp:lastModifiedBy>王 瑞軒</cp:lastModifiedBy>
  <cp:revision>3</cp:revision>
  <dcterms:created xsi:type="dcterms:W3CDTF">2020-05-15T08:19:34Z</dcterms:created>
  <dcterms:modified xsi:type="dcterms:W3CDTF">2020-05-15T09:20:34Z</dcterms:modified>
</cp:coreProperties>
</file>