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700" r:id="rId4"/>
  </p:sldMasterIdLst>
  <p:notesMasterIdLst>
    <p:notesMasterId r:id="rId39"/>
  </p:notesMasterIdLst>
  <p:sldIdLst>
    <p:sldId id="256" r:id="rId5"/>
    <p:sldId id="273" r:id="rId6"/>
    <p:sldId id="1871" r:id="rId7"/>
    <p:sldId id="1860" r:id="rId8"/>
    <p:sldId id="1859" r:id="rId9"/>
    <p:sldId id="275" r:id="rId10"/>
    <p:sldId id="1856" r:id="rId11"/>
    <p:sldId id="1877" r:id="rId12"/>
    <p:sldId id="1878" r:id="rId13"/>
    <p:sldId id="1888" r:id="rId14"/>
    <p:sldId id="1894" r:id="rId15"/>
    <p:sldId id="1862" r:id="rId16"/>
    <p:sldId id="1867" r:id="rId17"/>
    <p:sldId id="1868" r:id="rId18"/>
    <p:sldId id="1866" r:id="rId19"/>
    <p:sldId id="1891" r:id="rId20"/>
    <p:sldId id="1892" r:id="rId21"/>
    <p:sldId id="1893" r:id="rId22"/>
    <p:sldId id="1865" r:id="rId23"/>
    <p:sldId id="1863" r:id="rId24"/>
    <p:sldId id="1864" r:id="rId25"/>
    <p:sldId id="1861" r:id="rId26"/>
    <p:sldId id="1879" r:id="rId27"/>
    <p:sldId id="1869" r:id="rId28"/>
    <p:sldId id="1858" r:id="rId29"/>
    <p:sldId id="1880" r:id="rId30"/>
    <p:sldId id="1881" r:id="rId31"/>
    <p:sldId id="1882" r:id="rId32"/>
    <p:sldId id="1883" r:id="rId33"/>
    <p:sldId id="1884" r:id="rId34"/>
    <p:sldId id="1885" r:id="rId35"/>
    <p:sldId id="1895" r:id="rId36"/>
    <p:sldId id="1886" r:id="rId37"/>
    <p:sldId id="18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99"/>
    <a:srgbClr val="BE02B5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9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6C37C-1C77-4447-9B0B-E981E7DBDD3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9E1D-0823-4A2E-B6DB-151CCC79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EA8271-1E75-4A80-8F53-BAC7590B528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D36DA07-09F9-414F-97C4-C2D8582000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2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A9EA898C-11BE-4F1C-8149-46F894C9A9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5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FEB1390-849D-40A8-9392-2D92501DE3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4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BC983-E890-49EC-AA17-67A3B9FE81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13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0DD6-A7D4-4E89-9B2D-E9F3E8463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5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F88E8-437E-471B-9C12-CFB11B7DB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24891-60D7-4B3B-8179-E1FC222F6D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80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8245-F8E5-41D4-A25D-965747F1CE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40F9-9B0C-48D4-890E-64917E5B52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57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28994-27D5-494D-B7B5-3960C895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71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D0E57-F9F6-49C2-B5B5-07D2DD65AF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CB97B99-735E-4A01-9D2E-31FC736B85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562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28050-D628-475D-932D-82CE78F6D0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52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02885-1965-4B04-A44B-3AE7325BA7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20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2D5C-3448-4395-A465-00C2FEECD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17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3A79B-58EF-4F5A-AC6A-BDCE9A08E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03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C3E78E16-9912-40CE-B9C8-0541DF1F2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47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544" indent="0" algn="ctr">
              <a:buNone/>
              <a:defRPr/>
            </a:lvl2pPr>
            <a:lvl3pPr marL="685090" indent="0" algn="ctr">
              <a:buNone/>
              <a:defRPr/>
            </a:lvl3pPr>
            <a:lvl4pPr marL="1027635" indent="0" algn="ctr">
              <a:buNone/>
              <a:defRPr/>
            </a:lvl4pPr>
            <a:lvl5pPr marL="1370179" indent="0" algn="ctr">
              <a:buNone/>
              <a:defRPr/>
            </a:lvl5pPr>
            <a:lvl6pPr marL="1712724" indent="0" algn="ctr">
              <a:buNone/>
              <a:defRPr/>
            </a:lvl6pPr>
            <a:lvl7pPr marL="2055269" indent="0" algn="ctr">
              <a:buNone/>
              <a:defRPr/>
            </a:lvl7pPr>
            <a:lvl8pPr marL="2397810" indent="0" algn="ctr">
              <a:buNone/>
              <a:defRPr/>
            </a:lvl8pPr>
            <a:lvl9pPr marL="274035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1389A-923B-439E-9719-9D26D9CCB9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CCCC7-43F8-45B1-98F1-7B7F1932E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27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544" indent="0">
              <a:buNone/>
              <a:defRPr sz="1350"/>
            </a:lvl2pPr>
            <a:lvl3pPr marL="685090" indent="0">
              <a:buNone/>
              <a:defRPr sz="1200"/>
            </a:lvl3pPr>
            <a:lvl4pPr marL="1027635" indent="0">
              <a:buNone/>
              <a:defRPr sz="1050"/>
            </a:lvl4pPr>
            <a:lvl5pPr marL="1370179" indent="0">
              <a:buNone/>
              <a:defRPr sz="1050"/>
            </a:lvl5pPr>
            <a:lvl6pPr marL="1712724" indent="0">
              <a:buNone/>
              <a:defRPr sz="1050"/>
            </a:lvl6pPr>
            <a:lvl7pPr marL="2055269" indent="0">
              <a:buNone/>
              <a:defRPr sz="1050"/>
            </a:lvl7pPr>
            <a:lvl8pPr marL="2397810" indent="0">
              <a:buNone/>
              <a:defRPr sz="1050"/>
            </a:lvl8pPr>
            <a:lvl9pPr marL="2740357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18383-E840-418A-842C-C74F879B2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1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951F7-9EF1-49A1-8F82-063AEBE9C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4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544" indent="0">
              <a:buNone/>
              <a:defRPr sz="1500" b="1"/>
            </a:lvl2pPr>
            <a:lvl3pPr marL="685090" indent="0">
              <a:buNone/>
              <a:defRPr sz="1350" b="1"/>
            </a:lvl3pPr>
            <a:lvl4pPr marL="1027635" indent="0">
              <a:buNone/>
              <a:defRPr sz="1200" b="1"/>
            </a:lvl4pPr>
            <a:lvl5pPr marL="1370179" indent="0">
              <a:buNone/>
              <a:defRPr sz="1200" b="1"/>
            </a:lvl5pPr>
            <a:lvl6pPr marL="1712724" indent="0">
              <a:buNone/>
              <a:defRPr sz="1200" b="1"/>
            </a:lvl6pPr>
            <a:lvl7pPr marL="2055269" indent="0">
              <a:buNone/>
              <a:defRPr sz="1200" b="1"/>
            </a:lvl7pPr>
            <a:lvl8pPr marL="2397810" indent="0">
              <a:buNone/>
              <a:defRPr sz="1200" b="1"/>
            </a:lvl8pPr>
            <a:lvl9pPr marL="27403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544" indent="0">
              <a:buNone/>
              <a:defRPr sz="1500" b="1"/>
            </a:lvl2pPr>
            <a:lvl3pPr marL="685090" indent="0">
              <a:buNone/>
              <a:defRPr sz="1350" b="1"/>
            </a:lvl3pPr>
            <a:lvl4pPr marL="1027635" indent="0">
              <a:buNone/>
              <a:defRPr sz="1200" b="1"/>
            </a:lvl4pPr>
            <a:lvl5pPr marL="1370179" indent="0">
              <a:buNone/>
              <a:defRPr sz="1200" b="1"/>
            </a:lvl5pPr>
            <a:lvl6pPr marL="1712724" indent="0">
              <a:buNone/>
              <a:defRPr sz="1200" b="1"/>
            </a:lvl6pPr>
            <a:lvl7pPr marL="2055269" indent="0">
              <a:buNone/>
              <a:defRPr sz="1200" b="1"/>
            </a:lvl7pPr>
            <a:lvl8pPr marL="2397810" indent="0">
              <a:buNone/>
              <a:defRPr sz="1200" b="1"/>
            </a:lvl8pPr>
            <a:lvl9pPr marL="27403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01856-DC7F-496B-9006-2C5F200866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26314113-E7E8-4D92-8BA1-68C95F4427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342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A287C-E4CF-4F04-B6FE-916352548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5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1D263-606F-4B1E-B1C7-4C57675DDE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15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0" y="27306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544" indent="0">
              <a:buNone/>
              <a:defRPr sz="900"/>
            </a:lvl2pPr>
            <a:lvl3pPr marL="685090" indent="0">
              <a:buNone/>
              <a:defRPr sz="750"/>
            </a:lvl3pPr>
            <a:lvl4pPr marL="1027635" indent="0">
              <a:buNone/>
              <a:defRPr sz="675"/>
            </a:lvl4pPr>
            <a:lvl5pPr marL="1370179" indent="0">
              <a:buNone/>
              <a:defRPr sz="675"/>
            </a:lvl5pPr>
            <a:lvl6pPr marL="1712724" indent="0">
              <a:buNone/>
              <a:defRPr sz="675"/>
            </a:lvl6pPr>
            <a:lvl7pPr marL="2055269" indent="0">
              <a:buNone/>
              <a:defRPr sz="675"/>
            </a:lvl7pPr>
            <a:lvl8pPr marL="2397810" indent="0">
              <a:buNone/>
              <a:defRPr sz="675"/>
            </a:lvl8pPr>
            <a:lvl9pPr marL="27403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AB5B0-986F-4462-912E-B6C1301022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85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544" indent="0">
              <a:buNone/>
              <a:defRPr sz="2100"/>
            </a:lvl2pPr>
            <a:lvl3pPr marL="685090" indent="0">
              <a:buNone/>
              <a:defRPr sz="1800"/>
            </a:lvl3pPr>
            <a:lvl4pPr marL="1027635" indent="0">
              <a:buNone/>
              <a:defRPr sz="1500"/>
            </a:lvl4pPr>
            <a:lvl5pPr marL="1370179" indent="0">
              <a:buNone/>
              <a:defRPr sz="1500"/>
            </a:lvl5pPr>
            <a:lvl6pPr marL="1712724" indent="0">
              <a:buNone/>
              <a:defRPr sz="1500"/>
            </a:lvl6pPr>
            <a:lvl7pPr marL="2055269" indent="0">
              <a:buNone/>
              <a:defRPr sz="1500"/>
            </a:lvl7pPr>
            <a:lvl8pPr marL="2397810" indent="0">
              <a:buNone/>
              <a:defRPr sz="1500"/>
            </a:lvl8pPr>
            <a:lvl9pPr marL="2740357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544" indent="0">
              <a:buNone/>
              <a:defRPr sz="900"/>
            </a:lvl2pPr>
            <a:lvl3pPr marL="685090" indent="0">
              <a:buNone/>
              <a:defRPr sz="750"/>
            </a:lvl3pPr>
            <a:lvl4pPr marL="1027635" indent="0">
              <a:buNone/>
              <a:defRPr sz="675"/>
            </a:lvl4pPr>
            <a:lvl5pPr marL="1370179" indent="0">
              <a:buNone/>
              <a:defRPr sz="675"/>
            </a:lvl5pPr>
            <a:lvl6pPr marL="1712724" indent="0">
              <a:buNone/>
              <a:defRPr sz="675"/>
            </a:lvl6pPr>
            <a:lvl7pPr marL="2055269" indent="0">
              <a:buNone/>
              <a:defRPr sz="675"/>
            </a:lvl7pPr>
            <a:lvl8pPr marL="2397810" indent="0">
              <a:buNone/>
              <a:defRPr sz="675"/>
            </a:lvl8pPr>
            <a:lvl9pPr marL="27403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4DF13-EB70-4C76-A452-61B77A8EE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40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87177-8DA8-4B22-95D4-5577BF7AC3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28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32ACA-CE11-41A5-962D-C714236128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83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D9D6F-9213-4DE5-841F-F0993A9AE5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40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endParaRPr lang="en-US" sz="1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endParaRPr lang="en-US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1201815-1F02-4095-9708-CD811CD30369}" type="slidenum">
              <a:rPr lang="en-US" smtClean="0">
                <a:solidFill>
                  <a:srgbClr val="333399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33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57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DCBA3-6A34-4EAD-99FF-47E9E0DDC6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87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F65D4-41ED-4FF7-8EAC-2F32FA64D2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24AD9B24-1F26-4541-8675-AF0DF25284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4585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7FBE-D1DC-44BF-A896-DC9CA0B5A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004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BBAD5-2649-4535-8790-360FBA6629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82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24704-ACA1-464E-8223-851BCD1AF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04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5C9C3-5A33-4EA3-A3FF-D4C32417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243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984FC-7B4B-417F-8041-1B89A1BBEC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30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9DBF3-998F-48CA-8839-46BD5EB58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566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A467-58B9-4505-A596-4EA50CD138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743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1CA05-99E7-4C62-A827-8EF49EFBC2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2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1C870-904B-4B9C-BB8D-1A59799709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939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3DAB3FF-076B-4D40-80AC-8BAC75EC9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6F63CF30-F77F-443C-854E-36A2F4FCB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3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B6246E3-BD97-4017-BFAC-DDEF13E114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5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7139A39-4D6B-45ED-A4E6-5AA47E6E4F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7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E1BF719-CDC5-45AD-8069-CB6484CB5D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60E687B1-32EC-4AE3-A48E-F40C684028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49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ags" Target="../tags/tag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ags" Target="../tags/tag41.xml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39.xml"/><Relationship Id="rId10" Type="http://schemas.openxmlformats.org/officeDocument/2006/relationships/slideLayout" Target="../slideLayouts/slideLayout34.xml"/><Relationship Id="rId19" Type="http://schemas.openxmlformats.org/officeDocument/2006/relationships/tags" Target="../tags/tag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8" Type="http://schemas.openxmlformats.org/officeDocument/2006/relationships/tags" Target="../tags/tag87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ags" Target="../tags/tag86.xml"/><Relationship Id="rId2" Type="http://schemas.openxmlformats.org/officeDocument/2006/relationships/slideLayout" Target="../slideLayouts/slideLayout39.xml"/><Relationship Id="rId16" Type="http://schemas.openxmlformats.org/officeDocument/2006/relationships/tags" Target="../tags/tag85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ags" Target="../tags/tag8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ags" Target="../tags/tag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/>
            </a:gs>
            <a:gs pos="100000">
              <a:srgbClr val="576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Page </a:t>
            </a:r>
            <a:fld id="{49B74A79-7F0E-4EEB-9B45-83493820945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4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6A8486"/>
            </a:gs>
            <a:gs pos="50000">
              <a:srgbClr val="9ABEC1"/>
            </a:gs>
            <a:gs pos="100000">
              <a:srgbClr val="B8E3E6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E7DA0A-ABED-46A2-8D10-20DF964C64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1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hade val="30000"/>
                <a:satMod val="115000"/>
                <a:alpha val="71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0" tIns="45672" rIns="91340" bIns="456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0" tIns="45672" rIns="91340" bIns="45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0" tIns="45672" rIns="91340" bIns="4567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050" dirty="0">
                <a:solidFill>
                  <a:srgbClr val="000000"/>
                </a:solidFill>
                <a:latin typeface="Times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0" tIns="45672" rIns="91340" bIns="4567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050" dirty="0">
                <a:solidFill>
                  <a:srgbClr val="000000"/>
                </a:solidFill>
                <a:latin typeface="Times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0" tIns="45672" rIns="91340" bIns="4567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050">
                <a:solidFill>
                  <a:srgbClr val="000000"/>
                </a:solidFill>
                <a:latin typeface="Times" pitchFamily="18" charset="0"/>
                <a:cs typeface="Arial" charset="0"/>
              </a:defRPr>
            </a:lvl1pPr>
          </a:lstStyle>
          <a:p>
            <a:pPr>
              <a:defRPr/>
            </a:pPr>
            <a:fld id="{3F657690-D858-4546-831D-ADD5D2DD1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5pPr>
      <a:lvl6pPr marL="342544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09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763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0179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5985" indent="-25598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6022" indent="-21312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6060" indent="-17026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197769" indent="-17026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0669" indent="-17026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3996" indent="-171272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6542" indent="-171272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69086" indent="-171272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1631" indent="-171272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544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090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635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179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2724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5269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7810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0357" algn="l" defTabSz="6850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6A8486"/>
            </a:gs>
            <a:gs pos="50000">
              <a:srgbClr val="9ABEC1"/>
            </a:gs>
            <a:gs pos="100000">
              <a:srgbClr val="B8E3E6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BADEEC0-F979-4249-8A4A-C6126D392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jpe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6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9.xml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6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20.png"/><Relationship Id="rId5" Type="http://schemas.openxmlformats.org/officeDocument/2006/relationships/image" Target="../media/image210.png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png"/><Relationship Id="rId11" Type="http://schemas.openxmlformats.org/officeDocument/2006/relationships/image" Target="../media/image51.png"/><Relationship Id="rId5" Type="http://schemas.openxmlformats.org/officeDocument/2006/relationships/image" Target="../media/image43.png"/><Relationship Id="rId10" Type="http://schemas.openxmlformats.org/officeDocument/2006/relationships/image" Target="../media/image50.png"/><Relationship Id="rId4" Type="http://schemas.openxmlformats.org/officeDocument/2006/relationships/image" Target="../media/image310.png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jpeg"/><Relationship Id="rId5" Type="http://schemas.openxmlformats.org/officeDocument/2006/relationships/image" Target="../media/image80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ppWBwZS4e7A" TargetMode="Externa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/>
            </a:gs>
            <a:gs pos="100000">
              <a:srgbClr val="57686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FF2E-DCE9-4F12-9635-EBAA4343E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954" y="3072696"/>
            <a:ext cx="9894426" cy="23876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400" dirty="0">
                <a:latin typeface="Arial Black" panose="020B0A04020102020204" pitchFamily="34" charset="0"/>
              </a:rPr>
              <a:t>Hodgkin Huxley Equation</a:t>
            </a:r>
            <a:br>
              <a:rPr lang="en-US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Bob Eisenberg</a:t>
            </a:r>
            <a:br>
              <a:rPr lang="en-US" sz="4000" dirty="0"/>
            </a:br>
            <a:r>
              <a:rPr lang="en-US" sz="2400" dirty="0"/>
              <a:t>Lectures at Illinois Tech</a:t>
            </a: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/>
              <a:t>Rush Medical Center</a:t>
            </a:r>
            <a:br>
              <a:rPr lang="en-US" sz="2400" dirty="0"/>
            </a:br>
            <a:r>
              <a:rPr lang="en-US" sz="2000" i="1" dirty="0"/>
              <a:t>October 19, 2018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6761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8AE77-7048-4575-964E-CA10EB0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D38-761B-40E8-876E-C920D55B476F}"/>
              </a:ext>
            </a:extLst>
          </p:cNvPr>
          <p:cNvSpPr txBox="1"/>
          <p:nvPr/>
        </p:nvSpPr>
        <p:spPr>
          <a:xfrm>
            <a:off x="1081006" y="175446"/>
            <a:ext cx="75613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Hodgkin Huxley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/>
              <p:nvPr/>
            </p:nvSpPr>
            <p:spPr>
              <a:xfrm>
                <a:off x="0" y="1608711"/>
                <a:ext cx="9921240" cy="1001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f>
                        <m:f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𝑵𝒂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𝑵𝒂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𝑲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𝒍𝒆𝒂𝒌</m:t>
                                  </m:r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=?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𝑰𝒐𝒏𝒔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𝒕𝒉𝒓𝒐𝒖𝒈𝒉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𝒎𝒂𝒏𝒚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𝑪𝒉𝒂𝒏𝒏𝒆𝒍𝒔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𝒕𝒚𝒑𝒆𝒔</m:t>
                          </m:r>
                        </m:lim>
                      </m:limLow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8711"/>
                <a:ext cx="9921240" cy="1001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9CED22C-D0A2-4BA5-97ED-6AA93D26DB92}"/>
              </a:ext>
            </a:extLst>
          </p:cNvPr>
          <p:cNvSpPr/>
          <p:nvPr/>
        </p:nvSpPr>
        <p:spPr bwMode="auto">
          <a:xfrm>
            <a:off x="10042602" y="2453640"/>
            <a:ext cx="1863639" cy="218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7AB399-1C42-467F-97CC-BDE25B0095BF}"/>
              </a:ext>
            </a:extLst>
          </p:cNvPr>
          <p:cNvSpPr/>
          <p:nvPr/>
        </p:nvSpPr>
        <p:spPr bwMode="auto">
          <a:xfrm>
            <a:off x="4005870" y="219557"/>
            <a:ext cx="4358201" cy="972698"/>
          </a:xfrm>
          <a:custGeom>
            <a:avLst/>
            <a:gdLst>
              <a:gd name="connsiteX0" fmla="*/ 4398990 w 4398990"/>
              <a:gd name="connsiteY0" fmla="*/ 11319 h 847310"/>
              <a:gd name="connsiteX1" fmla="*/ 3076920 w 4398990"/>
              <a:gd name="connsiteY1" fmla="*/ 76089 h 847310"/>
              <a:gd name="connsiteX2" fmla="*/ 2676870 w 4398990"/>
              <a:gd name="connsiteY2" fmla="*/ 582819 h 847310"/>
              <a:gd name="connsiteX3" fmla="*/ 200370 w 4398990"/>
              <a:gd name="connsiteY3" fmla="*/ 674259 h 847310"/>
              <a:gd name="connsiteX4" fmla="*/ 143220 w 4398990"/>
              <a:gd name="connsiteY4" fmla="*/ 838089 h 847310"/>
              <a:gd name="connsiteX5" fmla="*/ 120360 w 4398990"/>
              <a:gd name="connsiteY5" fmla="*/ 826659 h 847310"/>
              <a:gd name="connsiteX6" fmla="*/ 112740 w 4398990"/>
              <a:gd name="connsiteY6" fmla="*/ 826659 h 84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990" h="847310">
                <a:moveTo>
                  <a:pt x="4398990" y="11319"/>
                </a:moveTo>
                <a:cubicBezTo>
                  <a:pt x="3881465" y="-3921"/>
                  <a:pt x="3363940" y="-19161"/>
                  <a:pt x="3076920" y="76089"/>
                </a:cubicBezTo>
                <a:cubicBezTo>
                  <a:pt x="2789900" y="171339"/>
                  <a:pt x="3156295" y="483124"/>
                  <a:pt x="2676870" y="582819"/>
                </a:cubicBezTo>
                <a:cubicBezTo>
                  <a:pt x="2197445" y="682514"/>
                  <a:pt x="622645" y="631714"/>
                  <a:pt x="200370" y="674259"/>
                </a:cubicBezTo>
                <a:cubicBezTo>
                  <a:pt x="-221905" y="716804"/>
                  <a:pt x="156555" y="812689"/>
                  <a:pt x="143220" y="838089"/>
                </a:cubicBezTo>
                <a:cubicBezTo>
                  <a:pt x="129885" y="863489"/>
                  <a:pt x="125440" y="828564"/>
                  <a:pt x="120360" y="826659"/>
                </a:cubicBezTo>
                <a:cubicBezTo>
                  <a:pt x="115280" y="824754"/>
                  <a:pt x="114010" y="825706"/>
                  <a:pt x="112740" y="826659"/>
                </a:cubicBezTo>
              </a:path>
            </a:pathLst>
          </a:cu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426108-EF1E-426B-9640-C6B7B78BFD05}"/>
              </a:ext>
            </a:extLst>
          </p:cNvPr>
          <p:cNvGrpSpPr/>
          <p:nvPr/>
        </p:nvGrpSpPr>
        <p:grpSpPr>
          <a:xfrm>
            <a:off x="712953" y="123390"/>
            <a:ext cx="10649169" cy="1400911"/>
            <a:chOff x="651803" y="238812"/>
            <a:chExt cx="10649169" cy="14009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470FD0-BF5F-4CCE-818F-3C36C3266705}"/>
                </a:ext>
              </a:extLst>
            </p:cNvPr>
            <p:cNvSpPr txBox="1"/>
            <p:nvPr/>
          </p:nvSpPr>
          <p:spPr>
            <a:xfrm>
              <a:off x="651803" y="1270391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The axon = the nerve fiber (of invertebrates, no myelin insulation)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649C6C-C674-473D-8728-EC36437D608D}"/>
                </a:ext>
              </a:extLst>
            </p:cNvPr>
            <p:cNvSpPr txBox="1"/>
            <p:nvPr/>
          </p:nvSpPr>
          <p:spPr>
            <a:xfrm rot="21001973">
              <a:off x="6930904" y="238812"/>
              <a:ext cx="43700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For experts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mostly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Biology as inverse problem,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Choose the animal and ‘preparation’ wisely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Hodgkin and Huxley chose squid,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Because?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AF6E6D-E839-4B31-9E1C-21BC4131E3E3}"/>
                </a:ext>
              </a:extLst>
            </p:cNvPr>
            <p:cNvSpPr/>
            <p:nvPr/>
          </p:nvSpPr>
          <p:spPr bwMode="auto">
            <a:xfrm rot="21437570">
              <a:off x="4147967" y="494156"/>
              <a:ext cx="4254595" cy="772610"/>
            </a:xfrm>
            <a:custGeom>
              <a:avLst/>
              <a:gdLst>
                <a:gd name="connsiteX0" fmla="*/ 4305300 w 4305300"/>
                <a:gd name="connsiteY0" fmla="*/ 0 h 868680"/>
                <a:gd name="connsiteX1" fmla="*/ 2754630 w 4305300"/>
                <a:gd name="connsiteY1" fmla="*/ 156210 h 868680"/>
                <a:gd name="connsiteX2" fmla="*/ 1905000 w 4305300"/>
                <a:gd name="connsiteY2" fmla="*/ 594360 h 868680"/>
                <a:gd name="connsiteX3" fmla="*/ 361950 w 4305300"/>
                <a:gd name="connsiteY3" fmla="*/ 628650 h 868680"/>
                <a:gd name="connsiteX4" fmla="*/ 0 w 4305300"/>
                <a:gd name="connsiteY4" fmla="*/ 86868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5300" h="868680">
                  <a:moveTo>
                    <a:pt x="4305300" y="0"/>
                  </a:moveTo>
                  <a:cubicBezTo>
                    <a:pt x="3729990" y="28575"/>
                    <a:pt x="3154680" y="57150"/>
                    <a:pt x="2754630" y="156210"/>
                  </a:cubicBezTo>
                  <a:cubicBezTo>
                    <a:pt x="2354580" y="255270"/>
                    <a:pt x="2303780" y="515620"/>
                    <a:pt x="1905000" y="594360"/>
                  </a:cubicBezTo>
                  <a:cubicBezTo>
                    <a:pt x="1506220" y="673100"/>
                    <a:pt x="679450" y="582930"/>
                    <a:pt x="361950" y="628650"/>
                  </a:cubicBezTo>
                  <a:cubicBezTo>
                    <a:pt x="44450" y="674370"/>
                    <a:pt x="22225" y="771525"/>
                    <a:pt x="0" y="868680"/>
                  </a:cubicBezTo>
                </a:path>
              </a:pathLst>
            </a:custGeom>
            <a:noFill/>
            <a:ln w="9525" cap="flat" cmpd="sng" algn="ctr">
              <a:solidFill>
                <a:srgbClr val="740074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9EA65-64C0-4DF9-838C-C456241C3775}"/>
                  </a:ext>
                </a:extLst>
              </p:cNvPr>
              <p:cNvSpPr txBox="1"/>
              <p:nvPr/>
            </p:nvSpPr>
            <p:spPr>
              <a:xfrm>
                <a:off x="851877" y="3664259"/>
                <a:ext cx="102887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the chemical potential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difference across the membrane, </a:t>
                </a:r>
                <a:r>
                  <a:rPr kumimoji="0" lang="en-US" sz="18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sub>
                    </m:sSub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biology: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R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oughly speaking the ratio of concentrations in electrical units.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9EA65-64C0-4DF9-838C-C456241C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7" y="3664259"/>
                <a:ext cx="10288756" cy="1200329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39A637E-7C09-4A24-96F4-63D72E8356FE}"/>
              </a:ext>
            </a:extLst>
          </p:cNvPr>
          <p:cNvGrpSpPr/>
          <p:nvPr/>
        </p:nvGrpSpPr>
        <p:grpSpPr>
          <a:xfrm>
            <a:off x="9413958" y="1061650"/>
            <a:ext cx="2430405" cy="991717"/>
            <a:chOff x="9413958" y="1061650"/>
            <a:chExt cx="2430405" cy="9917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5B09F-465B-4562-AFDE-E8174C4B260E}"/>
                </a:ext>
              </a:extLst>
            </p:cNvPr>
            <p:cNvGrpSpPr/>
            <p:nvPr/>
          </p:nvGrpSpPr>
          <p:grpSpPr>
            <a:xfrm>
              <a:off x="9874592" y="1061650"/>
              <a:ext cx="1969771" cy="991717"/>
              <a:chOff x="9852659" y="1736927"/>
              <a:chExt cx="1969771" cy="991717"/>
            </a:xfrm>
          </p:grpSpPr>
          <p:pic>
            <p:nvPicPr>
              <p:cNvPr id="10" name="Picture 4" descr="3-1">
                <a:extLst>
                  <a:ext uri="{FF2B5EF4-FFF2-40B4-BE49-F238E27FC236}">
                    <a16:creationId xmlns:a16="http://schemas.microsoft.com/office/drawing/2014/main" id="{59E20023-B1A5-4B7F-8FF9-EABEAA1BA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2602" y="1736927"/>
                <a:ext cx="1779828" cy="935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AAB5C12-7589-49B8-B3F5-AAFC2799AE0C}"/>
                  </a:ext>
                </a:extLst>
              </p:cNvPr>
              <p:cNvCxnSpPr/>
              <p:nvPr/>
            </p:nvCxnSpPr>
            <p:spPr bwMode="auto">
              <a:xfrm flipV="1">
                <a:off x="9852659" y="1798320"/>
                <a:ext cx="0" cy="7374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 useBgFill="1"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090B6E-DB24-4791-A948-42630B4E80C5}"/>
                  </a:ext>
                </a:extLst>
              </p:cNvPr>
              <p:cNvSpPr/>
              <p:nvPr/>
            </p:nvSpPr>
            <p:spPr bwMode="auto">
              <a:xfrm>
                <a:off x="10031172" y="2512500"/>
                <a:ext cx="1779828" cy="216144"/>
              </a:xfrm>
              <a:prstGeom prst="rect">
                <a:avLst/>
              </a:prstGeom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137160" rIns="91440" bIns="13716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/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𝑰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4EBA55-E4AE-4E97-96FB-C4F5A33E7132}"/>
                  </a:ext>
                </a:extLst>
              </p:cNvPr>
              <p:cNvSpPr txBox="1"/>
              <p:nvPr/>
            </p:nvSpPr>
            <p:spPr>
              <a:xfrm>
                <a:off x="1081006" y="2770857"/>
                <a:ext cx="9984391" cy="58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≈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𝑹𝑻</m:t>
                        </m:r>
                      </m:num>
                      <m:den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𝒛𝑭</m:t>
                        </m:r>
                      </m:den>
                    </m:f>
                  </m:oMath>
                </a14:m>
                <a:r>
                  <a:rPr lang="en-US" sz="2000" b="1" dirty="0"/>
                  <a:t>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𝑵𝒂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𝑵𝒂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1" dirty="0"/>
                  <a:t>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≈</a:t>
                </a:r>
                <a:r>
                  <a:rPr lang="en-US" sz="1600" b="1" dirty="0"/>
                  <a:t> chemical potential, Nernst potential, equilibrium potential, reversal potential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4EBA55-E4AE-4E97-96FB-C4F5A33E7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06" y="2770857"/>
                <a:ext cx="9984391" cy="589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A17457-1824-41C1-A7DA-348F69EE2D42}"/>
              </a:ext>
            </a:extLst>
          </p:cNvPr>
          <p:cNvSpPr txBox="1"/>
          <p:nvPr/>
        </p:nvSpPr>
        <p:spPr>
          <a:xfrm>
            <a:off x="5914663" y="4982901"/>
            <a:ext cx="256492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Why do I say “or” 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201D41-2F0E-40E7-AA61-E3EDD76D2C42}"/>
              </a:ext>
            </a:extLst>
          </p:cNvPr>
          <p:cNvSpPr/>
          <p:nvPr/>
        </p:nvSpPr>
        <p:spPr bwMode="auto">
          <a:xfrm>
            <a:off x="7535119" y="2563791"/>
            <a:ext cx="1196026" cy="2471195"/>
          </a:xfrm>
          <a:custGeom>
            <a:avLst/>
            <a:gdLst>
              <a:gd name="connsiteX0" fmla="*/ 462987 w 1196026"/>
              <a:gd name="connsiteY0" fmla="*/ 2257064 h 2257064"/>
              <a:gd name="connsiteX1" fmla="*/ 1186405 w 1196026"/>
              <a:gd name="connsiteY1" fmla="*/ 897038 h 2257064"/>
              <a:gd name="connsiteX2" fmla="*/ 0 w 1196026"/>
              <a:gd name="connsiteY2" fmla="*/ 0 h 225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6026" h="2257064">
                <a:moveTo>
                  <a:pt x="462987" y="2257064"/>
                </a:moveTo>
                <a:cubicBezTo>
                  <a:pt x="863278" y="1765139"/>
                  <a:pt x="1263570" y="1273215"/>
                  <a:pt x="1186405" y="897038"/>
                </a:cubicBezTo>
                <a:cubicBezTo>
                  <a:pt x="1109241" y="520861"/>
                  <a:pt x="554620" y="260430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A46D5-D889-45C9-8292-EAA03405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1D263-606F-4B1E-B1C7-4C57675DDED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358891-1BB8-441E-A51B-C6996DD74E74}"/>
              </a:ext>
            </a:extLst>
          </p:cNvPr>
          <p:cNvGrpSpPr/>
          <p:nvPr/>
        </p:nvGrpSpPr>
        <p:grpSpPr>
          <a:xfrm>
            <a:off x="513345" y="305205"/>
            <a:ext cx="11009251" cy="5601533"/>
            <a:chOff x="843224" y="1306415"/>
            <a:chExt cx="11009251" cy="56015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40321E-A2F0-47F7-8D47-083FB534798E}"/>
                    </a:ext>
                  </a:extLst>
                </p:cNvPr>
                <p:cNvSpPr txBox="1"/>
                <p:nvPr/>
              </p:nvSpPr>
              <p:spPr>
                <a:xfrm>
                  <a:off x="843224" y="1306415"/>
                  <a:ext cx="11009251" cy="5601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Everything is in the conductances!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;   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𝑲</m:t>
                          </m:r>
                        </m:sub>
                      </m:sSub>
                    </m:oMath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“Mechanism is the conductances” </a:t>
                  </a:r>
                  <a:b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the biological and engineering view.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b="1" dirty="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“Mechanism is” </a:t>
                  </a:r>
                  <a:b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what the engineer or evolution (= genes = genome) can control.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b="1" dirty="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What variables</a:t>
                  </a: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do conductances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𝑲</m:t>
                          </m:r>
                        </m:sub>
                      </m:sSub>
                    </m:oMath>
                  </a14:m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depend on? </a:t>
                  </a:r>
                  <a:r>
                    <a:rPr kumimoji="0" lang="en-US" sz="2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MATH question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How</a:t>
                  </a: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do conductances depend on those variables? </a:t>
                  </a:r>
                  <a:r>
                    <a:rPr kumimoji="0" lang="en-US" sz="2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PHYSICS question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Why</a:t>
                  </a: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do conductances depend on it? </a:t>
                  </a:r>
                  <a:b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lang="en-US" sz="2400" b="1" i="1" dirty="0">
                      <a:solidFill>
                        <a:srgbClr val="C00000"/>
                      </a:solidFill>
                      <a:latin typeface="Arial"/>
                      <a:cs typeface="Arial"/>
                    </a:rPr>
                    <a:t>Answers from</a:t>
                  </a:r>
                  <a:br>
                    <a:rPr lang="en-US" sz="2400" b="1" i="1" dirty="0">
                      <a:solidFill>
                        <a:srgbClr val="C00000"/>
                      </a:solidFill>
                      <a:latin typeface="Arial"/>
                      <a:cs typeface="Arial"/>
                    </a:rPr>
                  </a:br>
                  <a:r>
                    <a:rPr lang="en-US" sz="2400" b="1" i="1" dirty="0">
                      <a:solidFill>
                        <a:srgbClr val="C00000"/>
                      </a:solidFill>
                      <a:latin typeface="Arial"/>
                      <a:cs typeface="Arial"/>
                    </a:rPr>
                    <a:t>E</a:t>
                  </a:r>
                  <a:r>
                    <a:rPr kumimoji="0" lang="en-US" sz="2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NGINEERING=STRUCTURAL Biology and MOLECULAR BIOLOGY</a:t>
                  </a: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40321E-A2F0-47F7-8D47-083FB5347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24" y="1306415"/>
                  <a:ext cx="11009251" cy="5601533"/>
                </a:xfrm>
                <a:prstGeom prst="rect">
                  <a:avLst/>
                </a:prstGeom>
                <a:blipFill>
                  <a:blip r:embed="rId2"/>
                  <a:stretch>
                    <a:fillRect t="-544" b="-1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1809404-E8F6-434F-8753-F5FFC03BD4BC}"/>
                </a:ext>
              </a:extLst>
            </p:cNvPr>
            <p:cNvSpPr/>
            <p:nvPr/>
          </p:nvSpPr>
          <p:spPr bwMode="auto">
            <a:xfrm>
              <a:off x="3014048" y="4687747"/>
              <a:ext cx="6766559" cy="335666"/>
            </a:xfrm>
            <a:custGeom>
              <a:avLst/>
              <a:gdLst>
                <a:gd name="connsiteX0" fmla="*/ 342610 w 6689866"/>
                <a:gd name="connsiteY0" fmla="*/ 0 h 329878"/>
                <a:gd name="connsiteX1" fmla="*/ 649339 w 6689866"/>
                <a:gd name="connsiteY1" fmla="*/ 173620 h 329878"/>
                <a:gd name="connsiteX2" fmla="*/ 6245698 w 6689866"/>
                <a:gd name="connsiteY2" fmla="*/ 173620 h 329878"/>
                <a:gd name="connsiteX3" fmla="*/ 5927394 w 6689866"/>
                <a:gd name="connsiteY3" fmla="*/ 329878 h 3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9866" h="329878">
                  <a:moveTo>
                    <a:pt x="342610" y="0"/>
                  </a:moveTo>
                  <a:cubicBezTo>
                    <a:pt x="4050" y="72341"/>
                    <a:pt x="-334509" y="144683"/>
                    <a:pt x="649339" y="173620"/>
                  </a:cubicBezTo>
                  <a:cubicBezTo>
                    <a:pt x="1633187" y="202557"/>
                    <a:pt x="5366022" y="147577"/>
                    <a:pt x="6245698" y="173620"/>
                  </a:cubicBezTo>
                  <a:cubicBezTo>
                    <a:pt x="7125374" y="199663"/>
                    <a:pt x="6526384" y="264770"/>
                    <a:pt x="5927394" y="329878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93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58EE1-4918-4001-AE36-5B8F4A18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A143C-5E8E-4E4D-B00B-82250BDDFB58}"/>
              </a:ext>
            </a:extLst>
          </p:cNvPr>
          <p:cNvSpPr txBox="1"/>
          <p:nvPr/>
        </p:nvSpPr>
        <p:spPr>
          <a:xfrm>
            <a:off x="1640541" y="328109"/>
            <a:ext cx="49861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Hodgkin Huxley Equations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depend on the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Separation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Current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Separation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Pathways =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8B537-2319-4494-892D-840F745F73D7}"/>
                  </a:ext>
                </a:extLst>
              </p:cNvPr>
              <p:cNvSpPr txBox="1"/>
              <p:nvPr/>
            </p:nvSpPr>
            <p:spPr>
              <a:xfrm>
                <a:off x="310289" y="2281738"/>
                <a:ext cx="7761643" cy="2391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Separation of currents into </a:t>
                </a:r>
                <a:b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</a:b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Currents Carried by Different ions </a:t>
                </a:r>
                <a:b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</a:b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Sodium Ion Current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0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Potassium Ion Current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Leak Current		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𝑙𝑒𝑎𝑘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=?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  <a:cs typeface="Arial"/>
                  </a:rPr>
                  <a:t>AND</a:t>
                </a:r>
              </a:p>
              <a:p>
                <a:pPr lvl="0" algn="ctr"/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Displacement</a:t>
                </a:r>
                <a:r>
                  <a:rPr lang="en-US" sz="2000" dirty="0">
                    <a:solidFill>
                      <a:srgbClr val="000000"/>
                    </a:solidFill>
                    <a:latin typeface="Arial"/>
                    <a:cs typeface="Arial"/>
                  </a:rPr>
                  <a:t>, i.e., capacitive current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8B537-2319-4494-892D-840F745F7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9" y="2281738"/>
                <a:ext cx="7761643" cy="2391552"/>
              </a:xfrm>
              <a:prstGeom prst="rect">
                <a:avLst/>
              </a:prstGeom>
              <a:blipFill>
                <a:blip r:embed="rId2"/>
                <a:stretch>
                  <a:fillRect t="-1018" b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58CE02-15C4-42C1-ABAB-FD0FE89B5CE2}"/>
                  </a:ext>
                </a:extLst>
              </p:cNvPr>
              <p:cNvSpPr txBox="1"/>
              <p:nvPr/>
            </p:nvSpPr>
            <p:spPr>
              <a:xfrm rot="21007903">
                <a:off x="6740852" y="1968407"/>
                <a:ext cx="48918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For Experts Only</a:t>
                </a: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Assumption valid only for SOME channels:</a:t>
                </a: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Only one driving force!!!</a:t>
                </a: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No interactions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𝑁𝑎</m:t>
                          </m:r>
                        </m:sub>
                      </m:sSub>
                      <m:d>
                        <m:d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4007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4007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4007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4007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4007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4007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𝑁𝑎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is not a function of potassium K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58CE02-15C4-42C1-ABAB-FD0FE89B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07903">
                <a:off x="6740852" y="1968407"/>
                <a:ext cx="4891899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955DFD-435A-48F6-B6EF-AD642C41A6BD}"/>
              </a:ext>
            </a:extLst>
          </p:cNvPr>
          <p:cNvSpPr/>
          <p:nvPr/>
        </p:nvSpPr>
        <p:spPr bwMode="auto">
          <a:xfrm>
            <a:off x="5023413" y="1613520"/>
            <a:ext cx="3571947" cy="1494283"/>
          </a:xfrm>
          <a:custGeom>
            <a:avLst/>
            <a:gdLst>
              <a:gd name="connsiteX0" fmla="*/ 3496235 w 3496235"/>
              <a:gd name="connsiteY0" fmla="*/ 446569 h 1317939"/>
              <a:gd name="connsiteX1" fmla="*/ 2070847 w 3496235"/>
              <a:gd name="connsiteY1" fmla="*/ 127 h 1317939"/>
              <a:gd name="connsiteX2" fmla="*/ 527124 w 3496235"/>
              <a:gd name="connsiteY2" fmla="*/ 484221 h 1317939"/>
              <a:gd name="connsiteX3" fmla="*/ 0 w 3496235"/>
              <a:gd name="connsiteY3" fmla="*/ 1317939 h 131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6235" h="1317939">
                <a:moveTo>
                  <a:pt x="3496235" y="446569"/>
                </a:moveTo>
                <a:cubicBezTo>
                  <a:pt x="3030967" y="220210"/>
                  <a:pt x="2565699" y="-6148"/>
                  <a:pt x="2070847" y="127"/>
                </a:cubicBezTo>
                <a:cubicBezTo>
                  <a:pt x="1575995" y="6402"/>
                  <a:pt x="872265" y="264586"/>
                  <a:pt x="527124" y="484221"/>
                </a:cubicBezTo>
                <a:cubicBezTo>
                  <a:pt x="181983" y="703856"/>
                  <a:pt x="90991" y="1010897"/>
                  <a:pt x="0" y="1317939"/>
                </a:cubicBezTo>
              </a:path>
            </a:pathLst>
          </a:custGeom>
          <a:noFill/>
          <a:ln w="19050" cap="flat" cmpd="sng" algn="ctr">
            <a:solidFill>
              <a:srgbClr val="740074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6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D15BF-E806-43CB-9605-4CE095B2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D8BF6-11F3-4CD1-BA1E-94A48205998B}"/>
              </a:ext>
            </a:extLst>
          </p:cNvPr>
          <p:cNvSpPr txBox="1"/>
          <p:nvPr/>
        </p:nvSpPr>
        <p:spPr>
          <a:xfrm flipH="1">
            <a:off x="882126" y="1538343"/>
            <a:ext cx="9348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Channels in Hodgkin and Huxley Equation and Formulation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are perfectly selective,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only allow ONE ION SPECIES to flow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Comments from Students?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4007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Experts?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CB86D6-F642-4B75-A57C-B68C8A1A1494}"/>
                  </a:ext>
                </a:extLst>
              </p:cNvPr>
              <p:cNvSpPr/>
              <p:nvPr/>
            </p:nvSpPr>
            <p:spPr>
              <a:xfrm>
                <a:off x="2897393" y="3623551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Sodium Ion Current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Potassium Ion Current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Leak Current		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𝑙𝑒𝑎𝑘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=?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CB86D6-F642-4B75-A57C-B68C8A1A1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93" y="3623551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7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D15BF-E806-43CB-9605-4CE095B2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D8BF6-11F3-4CD1-BA1E-94A48205998B}"/>
              </a:ext>
            </a:extLst>
          </p:cNvPr>
          <p:cNvSpPr txBox="1"/>
          <p:nvPr/>
        </p:nvSpPr>
        <p:spPr>
          <a:xfrm flipH="1">
            <a:off x="1059627" y="935915"/>
            <a:ext cx="934839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Channels in Hodgkin and Huxley Equation and Formulation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are perfectly selective,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only allow ONE ION to flow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Comments from Students?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4007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74007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Experts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4007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4007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to adapt for channels that are not perfectly selective?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4007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Like Acetylcholine Channel?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4007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Like Ryanodine Receptor?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4007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Like Glutamate Channel?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4007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Etc. etc.</a:t>
            </a:r>
          </a:p>
        </p:txBody>
      </p:sp>
    </p:spTree>
    <p:extLst>
      <p:ext uri="{BB962C8B-B14F-4D97-AF65-F5344CB8AC3E}">
        <p14:creationId xmlns:p14="http://schemas.microsoft.com/office/powerpoint/2010/main" val="254980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C497C0-077D-4A77-93EC-75D884C1994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88670" y="976001"/>
                <a:ext cx="10363200" cy="1470025"/>
              </a:xfrm>
            </p:spPr>
            <p:txBody>
              <a:bodyPr/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u="sng" dirty="0"/>
                  <a:t>Separation of Channels</a:t>
                </a:r>
                <a:br>
                  <a:rPr lang="en-US" u="sng" dirty="0"/>
                </a:br>
                <a:r>
                  <a:rPr lang="en-US" sz="2000" i="1" dirty="0"/>
                  <a:t>Hodgkin and Huxley, </a:t>
                </a:r>
                <a:r>
                  <a:rPr lang="en-US" sz="2000" i="1" dirty="0" err="1"/>
                  <a:t>Narahashi</a:t>
                </a:r>
                <a:br>
                  <a:rPr lang="en-US" sz="2000" u="sng" dirty="0"/>
                </a:br>
                <a:br>
                  <a:rPr lang="en-US" u="sng" dirty="0"/>
                </a:br>
                <a:r>
                  <a:rPr lang="en-US" sz="1800" kern="1200" dirty="0">
                    <a:solidFill>
                      <a:srgbClr val="000000"/>
                    </a:solidFill>
                    <a:ea typeface="+mn-ea"/>
                  </a:rPr>
                  <a:t>Sodium Ion Current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180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e>
                      <m:sub>
                        <m:r>
                          <a:rPr lang="en-US" sz="180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𝑁𝑎</m:t>
                        </m:r>
                      </m:sub>
                    </m:sSub>
                    <m:d>
                      <m:d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1800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b>
                        </m:sSub>
                        <m:r>
                          <a:rPr lang="en-US" sz="180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1800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𝑁𝑎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kern="1200" dirty="0">
                    <a:solidFill>
                      <a:srgbClr val="000000"/>
                    </a:solidFill>
                    <a:ea typeface="+mn-ea"/>
                  </a:rPr>
                </a:br>
                <a:r>
                  <a:rPr lang="en-US" sz="1800" kern="1200" dirty="0">
                    <a:solidFill>
                      <a:srgbClr val="000000"/>
                    </a:solidFill>
                    <a:ea typeface="+mn-ea"/>
                  </a:rPr>
                  <a:t>Potassium Ion Current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i="1" kern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</a:br>
                <a:r>
                  <a:rPr lang="en-US" sz="1800" kern="1200" dirty="0">
                    <a:solidFill>
                      <a:srgbClr val="000000"/>
                    </a:solidFill>
                    <a:ea typeface="+mn-ea"/>
                  </a:rPr>
                  <a:t>Leak Current		 </a:t>
                </a:r>
                <a14:m>
                  <m:oMath xmlns:m="http://schemas.openxmlformats.org/officeDocument/2006/math"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𝑙𝑒𝑎𝑘</m:t>
                        </m:r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=?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a typeface="+mn-ea"/>
                  </a:rPr>
                  <a:t> </a:t>
                </a:r>
                <a:br>
                  <a:rPr lang="en-US" sz="1800" kern="1200" dirty="0">
                    <a:solidFill>
                      <a:srgbClr val="000000"/>
                    </a:solidFill>
                    <a:ea typeface="+mn-ea"/>
                  </a:rPr>
                </a:br>
                <a:br>
                  <a:rPr lang="en-US" u="sng" dirty="0"/>
                </a:br>
                <a:r>
                  <a:rPr lang="en-US" sz="2400" b="1" i="1" dirty="0"/>
                  <a:t>Drugs Tetrodotoxin,                        TEA= Tetra Ethyl Ammonium</a:t>
                </a:r>
                <a:endParaRPr lang="en-US" b="1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C497C0-077D-4A77-93EC-75D884C19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88670" y="976001"/>
                <a:ext cx="10363200" cy="1470025"/>
              </a:xfrm>
              <a:blipFill>
                <a:blip r:embed="rId2"/>
                <a:stretch>
                  <a:fillRect t="-60996" b="-65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60991-3D79-438A-AB60-FEDC3595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1389A-923B-439E-9719-9D26D9CCB9E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8F54C-A15D-4D9C-8DE1-CC007A72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81" y="3184565"/>
            <a:ext cx="3485784" cy="269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4B3CF-E357-4959-BAFD-BE05DBA8E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555" y="3173723"/>
            <a:ext cx="3243555" cy="28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8AE77-7048-4575-964E-CA10EB0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D38-761B-40E8-876E-C920D55B476F}"/>
              </a:ext>
            </a:extLst>
          </p:cNvPr>
          <p:cNvSpPr txBox="1"/>
          <p:nvPr/>
        </p:nvSpPr>
        <p:spPr>
          <a:xfrm>
            <a:off x="1532419" y="170777"/>
            <a:ext cx="75613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Hodgkin Huxley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/>
              <p:nvPr/>
            </p:nvSpPr>
            <p:spPr>
              <a:xfrm>
                <a:off x="925975" y="2171031"/>
                <a:ext cx="9921240" cy="1001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f>
                        <m:f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𝑵𝒂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𝑵𝒂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𝑲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𝒍𝒆𝒂𝒌</m:t>
                                  </m:r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=?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𝑰𝒐𝒏𝒔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𝒕𝒉𝒓𝒐𝒖𝒈𝒉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𝒎𝒂𝒏𝒚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𝑪𝒉𝒂𝒏𝒏𝒆𝒍𝒔</m:t>
                          </m:r>
                        </m:lim>
                      </m:limLow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75" y="2171031"/>
                <a:ext cx="9921240" cy="1001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9CED22C-D0A2-4BA5-97ED-6AA93D26DB92}"/>
              </a:ext>
            </a:extLst>
          </p:cNvPr>
          <p:cNvSpPr/>
          <p:nvPr/>
        </p:nvSpPr>
        <p:spPr bwMode="auto">
          <a:xfrm>
            <a:off x="10042602" y="2453640"/>
            <a:ext cx="1863639" cy="218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7AB399-1C42-467F-97CC-BDE25B0095BF}"/>
              </a:ext>
            </a:extLst>
          </p:cNvPr>
          <p:cNvSpPr/>
          <p:nvPr/>
        </p:nvSpPr>
        <p:spPr bwMode="auto">
          <a:xfrm>
            <a:off x="4005870" y="219557"/>
            <a:ext cx="4358201" cy="972698"/>
          </a:xfrm>
          <a:custGeom>
            <a:avLst/>
            <a:gdLst>
              <a:gd name="connsiteX0" fmla="*/ 4398990 w 4398990"/>
              <a:gd name="connsiteY0" fmla="*/ 11319 h 847310"/>
              <a:gd name="connsiteX1" fmla="*/ 3076920 w 4398990"/>
              <a:gd name="connsiteY1" fmla="*/ 76089 h 847310"/>
              <a:gd name="connsiteX2" fmla="*/ 2676870 w 4398990"/>
              <a:gd name="connsiteY2" fmla="*/ 582819 h 847310"/>
              <a:gd name="connsiteX3" fmla="*/ 200370 w 4398990"/>
              <a:gd name="connsiteY3" fmla="*/ 674259 h 847310"/>
              <a:gd name="connsiteX4" fmla="*/ 143220 w 4398990"/>
              <a:gd name="connsiteY4" fmla="*/ 838089 h 847310"/>
              <a:gd name="connsiteX5" fmla="*/ 120360 w 4398990"/>
              <a:gd name="connsiteY5" fmla="*/ 826659 h 847310"/>
              <a:gd name="connsiteX6" fmla="*/ 112740 w 4398990"/>
              <a:gd name="connsiteY6" fmla="*/ 826659 h 84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990" h="847310">
                <a:moveTo>
                  <a:pt x="4398990" y="11319"/>
                </a:moveTo>
                <a:cubicBezTo>
                  <a:pt x="3881465" y="-3921"/>
                  <a:pt x="3363940" y="-19161"/>
                  <a:pt x="3076920" y="76089"/>
                </a:cubicBezTo>
                <a:cubicBezTo>
                  <a:pt x="2789900" y="171339"/>
                  <a:pt x="3156295" y="483124"/>
                  <a:pt x="2676870" y="582819"/>
                </a:cubicBezTo>
                <a:cubicBezTo>
                  <a:pt x="2197445" y="682514"/>
                  <a:pt x="622645" y="631714"/>
                  <a:pt x="200370" y="674259"/>
                </a:cubicBezTo>
                <a:cubicBezTo>
                  <a:pt x="-221905" y="716804"/>
                  <a:pt x="156555" y="812689"/>
                  <a:pt x="143220" y="838089"/>
                </a:cubicBezTo>
                <a:cubicBezTo>
                  <a:pt x="129885" y="863489"/>
                  <a:pt x="125440" y="828564"/>
                  <a:pt x="120360" y="826659"/>
                </a:cubicBezTo>
                <a:cubicBezTo>
                  <a:pt x="115280" y="824754"/>
                  <a:pt x="114010" y="825706"/>
                  <a:pt x="112740" y="826659"/>
                </a:cubicBezTo>
              </a:path>
            </a:pathLst>
          </a:cu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B9EA65-64C0-4DF9-838C-C456241C3775}"/>
              </a:ext>
            </a:extLst>
          </p:cNvPr>
          <p:cNvSpPr txBox="1"/>
          <p:nvPr/>
        </p:nvSpPr>
        <p:spPr>
          <a:xfrm>
            <a:off x="1852331" y="4128817"/>
            <a:ext cx="960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mbria Math" panose="02040503050406030204" pitchFamily="18" charset="0"/>
                <a:cs typeface="Arial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mbria Math" panose="02040503050406030204" pitchFamily="18" charset="0"/>
                <a:cs typeface="Arial"/>
              </a:rPr>
              <a:t>  Roughly speaking, the ratio of concentrations in electrical units.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9A637E-7C09-4A24-96F4-63D72E8356FE}"/>
              </a:ext>
            </a:extLst>
          </p:cNvPr>
          <p:cNvGrpSpPr/>
          <p:nvPr/>
        </p:nvGrpSpPr>
        <p:grpSpPr>
          <a:xfrm>
            <a:off x="3718143" y="893383"/>
            <a:ext cx="2474311" cy="985086"/>
            <a:chOff x="9413958" y="1068281"/>
            <a:chExt cx="2474311" cy="9850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5B09F-465B-4562-AFDE-E8174C4B260E}"/>
                </a:ext>
              </a:extLst>
            </p:cNvPr>
            <p:cNvGrpSpPr/>
            <p:nvPr/>
          </p:nvGrpSpPr>
          <p:grpSpPr>
            <a:xfrm>
              <a:off x="9874592" y="1068281"/>
              <a:ext cx="2013677" cy="985086"/>
              <a:chOff x="9852659" y="1743558"/>
              <a:chExt cx="2013677" cy="985086"/>
            </a:xfrm>
          </p:grpSpPr>
          <p:pic>
            <p:nvPicPr>
              <p:cNvPr id="10" name="Picture 4" descr="3-1">
                <a:extLst>
                  <a:ext uri="{FF2B5EF4-FFF2-40B4-BE49-F238E27FC236}">
                    <a16:creationId xmlns:a16="http://schemas.microsoft.com/office/drawing/2014/main" id="{59E20023-B1A5-4B7F-8FF9-EABEAA1BA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8839" y="1743558"/>
                <a:ext cx="1779828" cy="935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AAB5C12-7589-49B8-B3F5-AAFC2799AE0C}"/>
                  </a:ext>
                </a:extLst>
              </p:cNvPr>
              <p:cNvCxnSpPr/>
              <p:nvPr/>
            </p:nvCxnSpPr>
            <p:spPr bwMode="auto">
              <a:xfrm flipV="1">
                <a:off x="9852659" y="1798320"/>
                <a:ext cx="0" cy="7374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 useBgFill="1"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090B6E-DB24-4791-A948-42630B4E80C5}"/>
                  </a:ext>
                </a:extLst>
              </p:cNvPr>
              <p:cNvSpPr/>
              <p:nvPr/>
            </p:nvSpPr>
            <p:spPr bwMode="auto">
              <a:xfrm>
                <a:off x="10031171" y="2499065"/>
                <a:ext cx="1835165" cy="229579"/>
              </a:xfrm>
              <a:prstGeom prst="rect">
                <a:avLst/>
              </a:prstGeom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137160" rIns="91440" bIns="13716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/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𝑰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4EBA55-E4AE-4E97-96FB-C4F5A33E7132}"/>
                  </a:ext>
                </a:extLst>
              </p:cNvPr>
              <p:cNvSpPr txBox="1"/>
              <p:nvPr/>
            </p:nvSpPr>
            <p:spPr>
              <a:xfrm>
                <a:off x="1908955" y="3256869"/>
                <a:ext cx="11347157" cy="96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den>
                    </m:f>
                  </m:oMath>
                </a14:m>
                <a:r>
                  <a:rPr lang="en-US" sz="2400" b="1" dirty="0"/>
                  <a:t> ln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𝑵𝒂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𝑵𝒂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b="1" dirty="0"/>
                  <a:t>= ideal chemical potential </a:t>
                </a:r>
                <a:br>
                  <a:rPr lang="en-US" b="1" dirty="0"/>
                </a:br>
                <a:r>
                  <a:rPr lang="en-US" b="1" dirty="0"/>
                  <a:t>                                         = equilibrium potential = reversal potential = Nernst Potential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4EBA55-E4AE-4E97-96FB-C4F5A33E7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55" y="3256869"/>
                <a:ext cx="11347157" cy="965521"/>
              </a:xfrm>
              <a:prstGeom prst="rect">
                <a:avLst/>
              </a:prstGeom>
              <a:blipFill>
                <a:blip r:embed="rId9"/>
                <a:stretch>
                  <a:fillRect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90665E-C97D-44AC-95C8-1E84D1E3905E}"/>
                  </a:ext>
                </a:extLst>
              </p:cNvPr>
              <p:cNvSpPr txBox="1"/>
              <p:nvPr/>
            </p:nvSpPr>
            <p:spPr>
              <a:xfrm>
                <a:off x="1990295" y="5189617"/>
                <a:ext cx="932688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is not a function of time</a:t>
                </a:r>
                <a:r>
                  <a:rPr lang="en-US" dirty="0"/>
                  <a:t> in Hodgkin Huxley formulation because concentration of Na is not a function of time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90665E-C97D-44AC-95C8-1E84D1E3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95" y="5189617"/>
                <a:ext cx="9326880" cy="669992"/>
              </a:xfrm>
              <a:prstGeom prst="rect">
                <a:avLst/>
              </a:prstGeom>
              <a:blipFill>
                <a:blip r:embed="rId10"/>
                <a:stretch>
                  <a:fillRect l="-523" t="-90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70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8AE77-7048-4575-964E-CA10EB0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D38-761B-40E8-876E-C920D55B476F}"/>
              </a:ext>
            </a:extLst>
          </p:cNvPr>
          <p:cNvSpPr txBox="1"/>
          <p:nvPr/>
        </p:nvSpPr>
        <p:spPr>
          <a:xfrm>
            <a:off x="1081006" y="175446"/>
            <a:ext cx="75613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Hodgkin Huxley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/>
              <p:nvPr/>
            </p:nvSpPr>
            <p:spPr>
              <a:xfrm>
                <a:off x="6017895" y="740507"/>
                <a:ext cx="5372100" cy="625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f>
                        <m:fPr>
                          <m:ctrlP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𝑵𝒂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𝑵𝒂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𝑲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𝒍𝒆𝒂𝒌</m:t>
                                  </m:r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=?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𝑰𝒐𝒏𝒔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𝒕𝒉𝒓𝒐𝒖𝒈𝒉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𝒎𝒂𝒏𝒚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𝑪𝒉𝒂𝒏𝒏𝒆𝒍𝒔</m:t>
                          </m:r>
                        </m:lim>
                      </m:limLow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95" y="740507"/>
                <a:ext cx="5372100" cy="625556"/>
              </a:xfrm>
              <a:prstGeom prst="rect">
                <a:avLst/>
              </a:prstGeom>
              <a:blipFill>
                <a:blip r:embed="rId2"/>
                <a:stretch>
                  <a:fillRect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9CED22C-D0A2-4BA5-97ED-6AA93D26DB92}"/>
              </a:ext>
            </a:extLst>
          </p:cNvPr>
          <p:cNvSpPr/>
          <p:nvPr/>
        </p:nvSpPr>
        <p:spPr bwMode="auto">
          <a:xfrm>
            <a:off x="10042602" y="2453640"/>
            <a:ext cx="1863639" cy="218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7AB399-1C42-467F-97CC-BDE25B0095BF}"/>
              </a:ext>
            </a:extLst>
          </p:cNvPr>
          <p:cNvSpPr/>
          <p:nvPr/>
        </p:nvSpPr>
        <p:spPr bwMode="auto">
          <a:xfrm>
            <a:off x="4005870" y="219557"/>
            <a:ext cx="4358201" cy="972698"/>
          </a:xfrm>
          <a:custGeom>
            <a:avLst/>
            <a:gdLst>
              <a:gd name="connsiteX0" fmla="*/ 4398990 w 4398990"/>
              <a:gd name="connsiteY0" fmla="*/ 11319 h 847310"/>
              <a:gd name="connsiteX1" fmla="*/ 3076920 w 4398990"/>
              <a:gd name="connsiteY1" fmla="*/ 76089 h 847310"/>
              <a:gd name="connsiteX2" fmla="*/ 2676870 w 4398990"/>
              <a:gd name="connsiteY2" fmla="*/ 582819 h 847310"/>
              <a:gd name="connsiteX3" fmla="*/ 200370 w 4398990"/>
              <a:gd name="connsiteY3" fmla="*/ 674259 h 847310"/>
              <a:gd name="connsiteX4" fmla="*/ 143220 w 4398990"/>
              <a:gd name="connsiteY4" fmla="*/ 838089 h 847310"/>
              <a:gd name="connsiteX5" fmla="*/ 120360 w 4398990"/>
              <a:gd name="connsiteY5" fmla="*/ 826659 h 847310"/>
              <a:gd name="connsiteX6" fmla="*/ 112740 w 4398990"/>
              <a:gd name="connsiteY6" fmla="*/ 826659 h 84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990" h="847310">
                <a:moveTo>
                  <a:pt x="4398990" y="11319"/>
                </a:moveTo>
                <a:cubicBezTo>
                  <a:pt x="3881465" y="-3921"/>
                  <a:pt x="3363940" y="-19161"/>
                  <a:pt x="3076920" y="76089"/>
                </a:cubicBezTo>
                <a:cubicBezTo>
                  <a:pt x="2789900" y="171339"/>
                  <a:pt x="3156295" y="483124"/>
                  <a:pt x="2676870" y="582819"/>
                </a:cubicBezTo>
                <a:cubicBezTo>
                  <a:pt x="2197445" y="682514"/>
                  <a:pt x="622645" y="631714"/>
                  <a:pt x="200370" y="674259"/>
                </a:cubicBezTo>
                <a:cubicBezTo>
                  <a:pt x="-221905" y="716804"/>
                  <a:pt x="156555" y="812689"/>
                  <a:pt x="143220" y="838089"/>
                </a:cubicBezTo>
                <a:cubicBezTo>
                  <a:pt x="129885" y="863489"/>
                  <a:pt x="125440" y="828564"/>
                  <a:pt x="120360" y="826659"/>
                </a:cubicBezTo>
                <a:cubicBezTo>
                  <a:pt x="115280" y="824754"/>
                  <a:pt x="114010" y="825706"/>
                  <a:pt x="112740" y="826659"/>
                </a:cubicBezTo>
              </a:path>
            </a:pathLst>
          </a:cu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9A637E-7C09-4A24-96F4-63D72E8356FE}"/>
              </a:ext>
            </a:extLst>
          </p:cNvPr>
          <p:cNvGrpSpPr/>
          <p:nvPr/>
        </p:nvGrpSpPr>
        <p:grpSpPr>
          <a:xfrm>
            <a:off x="3213183" y="740507"/>
            <a:ext cx="2614669" cy="991717"/>
            <a:chOff x="9413958" y="1061650"/>
            <a:chExt cx="2614669" cy="9917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5B09F-465B-4562-AFDE-E8174C4B260E}"/>
                </a:ext>
              </a:extLst>
            </p:cNvPr>
            <p:cNvGrpSpPr/>
            <p:nvPr/>
          </p:nvGrpSpPr>
          <p:grpSpPr>
            <a:xfrm>
              <a:off x="9874592" y="1061650"/>
              <a:ext cx="2154035" cy="991717"/>
              <a:chOff x="9852659" y="1736927"/>
              <a:chExt cx="2154035" cy="991717"/>
            </a:xfrm>
          </p:grpSpPr>
          <p:pic>
            <p:nvPicPr>
              <p:cNvPr id="10" name="Picture 4" descr="3-1">
                <a:extLst>
                  <a:ext uri="{FF2B5EF4-FFF2-40B4-BE49-F238E27FC236}">
                    <a16:creationId xmlns:a16="http://schemas.microsoft.com/office/drawing/2014/main" id="{59E20023-B1A5-4B7F-8FF9-EABEAA1BA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2602" y="1736927"/>
                <a:ext cx="1779828" cy="935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AAB5C12-7589-49B8-B3F5-AAFC2799AE0C}"/>
                  </a:ext>
                </a:extLst>
              </p:cNvPr>
              <p:cNvCxnSpPr/>
              <p:nvPr/>
            </p:nvCxnSpPr>
            <p:spPr bwMode="auto">
              <a:xfrm flipV="1">
                <a:off x="9852659" y="1798320"/>
                <a:ext cx="0" cy="7374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 useBgFill="1"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090B6E-DB24-4791-A948-42630B4E80C5}"/>
                  </a:ext>
                </a:extLst>
              </p:cNvPr>
              <p:cNvSpPr/>
              <p:nvPr/>
            </p:nvSpPr>
            <p:spPr bwMode="auto">
              <a:xfrm>
                <a:off x="10031171" y="2487546"/>
                <a:ext cx="1975523" cy="241098"/>
              </a:xfrm>
              <a:prstGeom prst="rect">
                <a:avLst/>
              </a:prstGeom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137160" rIns="91440" bIns="13716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/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𝑰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4EBA55-E4AE-4E97-96FB-C4F5A33E7132}"/>
                  </a:ext>
                </a:extLst>
              </p:cNvPr>
              <p:cNvSpPr txBox="1"/>
              <p:nvPr/>
            </p:nvSpPr>
            <p:spPr>
              <a:xfrm>
                <a:off x="2223998" y="2031095"/>
                <a:ext cx="5724248" cy="688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den>
                    </m:f>
                  </m:oMath>
                </a14:m>
                <a:r>
                  <a:rPr lang="en-US" sz="2400" b="1" dirty="0"/>
                  <a:t> ln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𝑵𝒂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𝑵𝒂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b="1" dirty="0"/>
                  <a:t>= ideal chemical potential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4EBA55-E4AE-4E97-96FB-C4F5A33E7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98" y="2031095"/>
                <a:ext cx="5724248" cy="688522"/>
              </a:xfrm>
              <a:prstGeom prst="rect">
                <a:avLst/>
              </a:prstGeom>
              <a:blipFill>
                <a:blip r:embed="rId9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90665E-C97D-44AC-95C8-1E84D1E3905E}"/>
                  </a:ext>
                </a:extLst>
              </p:cNvPr>
              <p:cNvSpPr txBox="1"/>
              <p:nvPr/>
            </p:nvSpPr>
            <p:spPr>
              <a:xfrm>
                <a:off x="2063115" y="3018488"/>
                <a:ext cx="932688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is not a function of time</a:t>
                </a:r>
                <a:r>
                  <a:rPr lang="en-US" dirty="0"/>
                  <a:t> in Hodgkin Huxley formulation </a:t>
                </a:r>
                <a:br>
                  <a:rPr lang="en-US" dirty="0"/>
                </a:br>
                <a:r>
                  <a:rPr lang="en-US" dirty="0"/>
                  <a:t>         because concentration of Na is not a function of time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90665E-C97D-44AC-95C8-1E84D1E3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15" y="3018488"/>
                <a:ext cx="9326880" cy="669992"/>
              </a:xfrm>
              <a:prstGeom prst="rect">
                <a:avLst/>
              </a:prstGeom>
              <a:blipFill>
                <a:blip r:embed="rId10"/>
                <a:stretch>
                  <a:fillRect t="-90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2AE8C1-C705-4E9C-B0ED-67B74AB0DF6A}"/>
              </a:ext>
            </a:extLst>
          </p:cNvPr>
          <p:cNvSpPr txBox="1"/>
          <p:nvPr/>
        </p:nvSpPr>
        <p:spPr>
          <a:xfrm>
            <a:off x="2880489" y="3987351"/>
            <a:ext cx="4628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This is impossible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This is an approximation 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OK sometimes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NOT OK others</a:t>
            </a:r>
          </a:p>
        </p:txBody>
      </p:sp>
    </p:spTree>
    <p:extLst>
      <p:ext uri="{BB962C8B-B14F-4D97-AF65-F5344CB8AC3E}">
        <p14:creationId xmlns:p14="http://schemas.microsoft.com/office/powerpoint/2010/main" val="29377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8AE77-7048-4575-964E-CA10EB0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D38-761B-40E8-876E-C920D55B476F}"/>
              </a:ext>
            </a:extLst>
          </p:cNvPr>
          <p:cNvSpPr txBox="1"/>
          <p:nvPr/>
        </p:nvSpPr>
        <p:spPr>
          <a:xfrm>
            <a:off x="1081006" y="175446"/>
            <a:ext cx="75613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Hodgkin Huxley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/>
              <p:nvPr/>
            </p:nvSpPr>
            <p:spPr>
              <a:xfrm>
                <a:off x="2454080" y="734785"/>
                <a:ext cx="5372100" cy="625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f>
                        <m:fPr>
                          <m:ctrlP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𝑵𝒂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𝑵𝒂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sz="1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𝑲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𝒍𝒆𝒂𝒌</m:t>
                                  </m:r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=?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𝑰𝒐𝒏𝒔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𝒕𝒉𝒓𝒐𝒖𝒈𝒉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𝒎𝒂𝒏𝒚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𝑪𝒉𝒂𝒏𝒏𝒆𝒍𝒔</m:t>
                          </m:r>
                        </m:lim>
                      </m:limLow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080" y="734785"/>
                <a:ext cx="5372100" cy="625556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9CED22C-D0A2-4BA5-97ED-6AA93D26DB92}"/>
              </a:ext>
            </a:extLst>
          </p:cNvPr>
          <p:cNvSpPr/>
          <p:nvPr/>
        </p:nvSpPr>
        <p:spPr bwMode="auto">
          <a:xfrm>
            <a:off x="10042602" y="2453640"/>
            <a:ext cx="1863639" cy="218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7AB399-1C42-467F-97CC-BDE25B0095BF}"/>
              </a:ext>
            </a:extLst>
          </p:cNvPr>
          <p:cNvSpPr/>
          <p:nvPr/>
        </p:nvSpPr>
        <p:spPr bwMode="auto">
          <a:xfrm>
            <a:off x="4005870" y="219557"/>
            <a:ext cx="4358201" cy="972698"/>
          </a:xfrm>
          <a:custGeom>
            <a:avLst/>
            <a:gdLst>
              <a:gd name="connsiteX0" fmla="*/ 4398990 w 4398990"/>
              <a:gd name="connsiteY0" fmla="*/ 11319 h 847310"/>
              <a:gd name="connsiteX1" fmla="*/ 3076920 w 4398990"/>
              <a:gd name="connsiteY1" fmla="*/ 76089 h 847310"/>
              <a:gd name="connsiteX2" fmla="*/ 2676870 w 4398990"/>
              <a:gd name="connsiteY2" fmla="*/ 582819 h 847310"/>
              <a:gd name="connsiteX3" fmla="*/ 200370 w 4398990"/>
              <a:gd name="connsiteY3" fmla="*/ 674259 h 847310"/>
              <a:gd name="connsiteX4" fmla="*/ 143220 w 4398990"/>
              <a:gd name="connsiteY4" fmla="*/ 838089 h 847310"/>
              <a:gd name="connsiteX5" fmla="*/ 120360 w 4398990"/>
              <a:gd name="connsiteY5" fmla="*/ 826659 h 847310"/>
              <a:gd name="connsiteX6" fmla="*/ 112740 w 4398990"/>
              <a:gd name="connsiteY6" fmla="*/ 826659 h 84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990" h="847310">
                <a:moveTo>
                  <a:pt x="4398990" y="11319"/>
                </a:moveTo>
                <a:cubicBezTo>
                  <a:pt x="3881465" y="-3921"/>
                  <a:pt x="3363940" y="-19161"/>
                  <a:pt x="3076920" y="76089"/>
                </a:cubicBezTo>
                <a:cubicBezTo>
                  <a:pt x="2789900" y="171339"/>
                  <a:pt x="3156295" y="483124"/>
                  <a:pt x="2676870" y="582819"/>
                </a:cubicBezTo>
                <a:cubicBezTo>
                  <a:pt x="2197445" y="682514"/>
                  <a:pt x="622645" y="631714"/>
                  <a:pt x="200370" y="674259"/>
                </a:cubicBezTo>
                <a:cubicBezTo>
                  <a:pt x="-221905" y="716804"/>
                  <a:pt x="156555" y="812689"/>
                  <a:pt x="143220" y="838089"/>
                </a:cubicBezTo>
                <a:cubicBezTo>
                  <a:pt x="129885" y="863489"/>
                  <a:pt x="125440" y="828564"/>
                  <a:pt x="120360" y="826659"/>
                </a:cubicBezTo>
                <a:cubicBezTo>
                  <a:pt x="115280" y="824754"/>
                  <a:pt x="114010" y="825706"/>
                  <a:pt x="112740" y="826659"/>
                </a:cubicBezTo>
              </a:path>
            </a:pathLst>
          </a:cu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AE8C1-C705-4E9C-B0ED-67B74AB0DF6A}"/>
              </a:ext>
            </a:extLst>
          </p:cNvPr>
          <p:cNvSpPr txBox="1"/>
          <p:nvPr/>
        </p:nvSpPr>
        <p:spPr>
          <a:xfrm>
            <a:off x="1274437" y="2446309"/>
            <a:ext cx="80278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This is impossible   This is an approximation </a:t>
            </a:r>
            <a:br>
              <a:rPr lang="en-US" sz="2000" b="1" dirty="0"/>
            </a:br>
            <a:r>
              <a:rPr lang="en-US" sz="2400" b="1" u="sng" dirty="0"/>
              <a:t>Good approximation sometimes</a:t>
            </a:r>
            <a:endParaRPr lang="en-US" sz="2000" b="1" u="sng" dirty="0"/>
          </a:p>
          <a:p>
            <a:pPr algn="ctr"/>
            <a:r>
              <a:rPr lang="en-US" sz="2000" b="1" dirty="0"/>
              <a:t>When concentrations are large compare to flux.</a:t>
            </a:r>
            <a:br>
              <a:rPr lang="en-US" sz="2000" b="1" dirty="0"/>
            </a:br>
            <a:r>
              <a:rPr lang="en-US" sz="2000" b="1" dirty="0"/>
              <a:t>When flux is short in duration.</a:t>
            </a:r>
          </a:p>
          <a:p>
            <a:pPr algn="ctr"/>
            <a:r>
              <a:rPr lang="en-US" sz="2000" b="1" dirty="0"/>
              <a:t>When volumes outside channel are large</a:t>
            </a:r>
          </a:p>
          <a:p>
            <a:pPr algn="ctr"/>
            <a:endParaRPr lang="en-US" sz="2000" b="1" dirty="0"/>
          </a:p>
          <a:p>
            <a:pPr algn="ctr"/>
            <a:br>
              <a:rPr lang="en-US" sz="2000" b="1" dirty="0"/>
            </a:br>
            <a:r>
              <a:rPr lang="en-US" sz="2400" b="1" u="sng" dirty="0"/>
              <a:t>Bad Approximation sometimes</a:t>
            </a:r>
          </a:p>
          <a:p>
            <a:pPr algn="ctr"/>
            <a:r>
              <a:rPr lang="en-US" sz="2000" b="1" dirty="0"/>
              <a:t>When concentrations are small</a:t>
            </a:r>
          </a:p>
          <a:p>
            <a:pPr algn="ctr"/>
            <a:r>
              <a:rPr lang="en-US" sz="2000" b="1" dirty="0"/>
              <a:t>When flux is prolonged</a:t>
            </a:r>
          </a:p>
          <a:p>
            <a:pPr algn="ctr"/>
            <a:r>
              <a:rPr lang="en-US" sz="2000" b="1" dirty="0"/>
              <a:t>When volumes outside channel are small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F5F9F7A-D6D7-4E72-9688-87DABA7B14B6}"/>
                  </a:ext>
                </a:extLst>
              </p:cNvPr>
              <p:cNvSpPr/>
              <p:nvPr/>
            </p:nvSpPr>
            <p:spPr>
              <a:xfrm>
                <a:off x="3103333" y="1660332"/>
                <a:ext cx="43700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is not a function of time</a:t>
                </a:r>
                <a:r>
                  <a:rPr lang="en-US" sz="2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F5F9F7A-D6D7-4E72-9688-87DABA7B1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33" y="1660332"/>
                <a:ext cx="4370042" cy="461665"/>
              </a:xfrm>
              <a:prstGeom prst="rect">
                <a:avLst/>
              </a:prstGeom>
              <a:blipFill>
                <a:blip r:embed="rId3"/>
                <a:stretch>
                  <a:fillRect l="-4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62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97C0-077D-4A77-93EC-75D884C19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096016"/>
            <a:ext cx="10363200" cy="1470025"/>
          </a:xfrm>
        </p:spPr>
        <p:txBody>
          <a:bodyPr/>
          <a:lstStyle/>
          <a:p>
            <a:r>
              <a:rPr lang="en-US" u="sng" dirty="0"/>
              <a:t>Separation of Currents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60991-3D79-438A-AB60-FEDC3595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1389A-923B-439E-9719-9D26D9CCB9E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07314A-ACA0-4940-86C4-0BFC781AA94F}"/>
                  </a:ext>
                </a:extLst>
              </p:cNvPr>
              <p:cNvSpPr/>
              <p:nvPr/>
            </p:nvSpPr>
            <p:spPr>
              <a:xfrm>
                <a:off x="3273911" y="2566041"/>
                <a:ext cx="6096000" cy="11785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Sodium Ion Current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e>
                      <m:sub>
                        <m: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𝑁𝑎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𝑁𝑎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Potassium Ion Current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Leak Current		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𝑙𝑒𝑎𝑘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=?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</a:rPr>
                </a:b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</a:rPr>
                  <a:t>Capacitive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07314A-ACA0-4940-86C4-0BFC781AA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11" y="2566041"/>
                <a:ext cx="6096000" cy="1178528"/>
              </a:xfrm>
              <a:prstGeom prst="rect">
                <a:avLst/>
              </a:prstGeom>
              <a:blipFill>
                <a:blip r:embed="rId2"/>
                <a:stretch>
                  <a:fillRect t="-3109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CE6ADA-D0DE-4439-A3EB-A1FB38144DFB}"/>
              </a:ext>
            </a:extLst>
          </p:cNvPr>
          <p:cNvSpPr txBox="1"/>
          <p:nvPr/>
        </p:nvSpPr>
        <p:spPr>
          <a:xfrm>
            <a:off x="2646045" y="4036066"/>
            <a:ext cx="757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Questions for Students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did Hodgkin and Huxley separate the currents?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How would YOU separate the currents?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How do biophysicists separate the currents today?</a:t>
            </a:r>
          </a:p>
        </p:txBody>
      </p:sp>
    </p:spTree>
    <p:extLst>
      <p:ext uri="{BB962C8B-B14F-4D97-AF65-F5344CB8AC3E}">
        <p14:creationId xmlns:p14="http://schemas.microsoft.com/office/powerpoint/2010/main" val="124164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E1D97-6AD7-4E2C-A862-CFC2696161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E78E16-9912-40CE-B9C8-0541DF1F2A5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C2937-C156-4E51-84DF-93892CB2007F}"/>
              </a:ext>
            </a:extLst>
          </p:cNvPr>
          <p:cNvSpPr txBox="1"/>
          <p:nvPr/>
        </p:nvSpPr>
        <p:spPr>
          <a:xfrm>
            <a:off x="1453296" y="578339"/>
            <a:ext cx="940693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 Biological System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Nerve Cell is a Hierarchy of Devices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A62C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Cell Body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2C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Dendrites,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2C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Axon,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2C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Terminals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Complexity of Biology Creates a Hierarchy of Devices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CDC35-64F3-400D-92FB-3D197AB56930}"/>
              </a:ext>
            </a:extLst>
          </p:cNvPr>
          <p:cNvSpPr txBox="1"/>
          <p:nvPr/>
        </p:nvSpPr>
        <p:spPr>
          <a:xfrm>
            <a:off x="5134207" y="209007"/>
            <a:ext cx="19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AB83AF-1AA8-4F2D-A968-CFE835300F77}"/>
              </a:ext>
            </a:extLst>
          </p:cNvPr>
          <p:cNvGrpSpPr/>
          <p:nvPr/>
        </p:nvGrpSpPr>
        <p:grpSpPr>
          <a:xfrm>
            <a:off x="5012536" y="2982324"/>
            <a:ext cx="2753794" cy="3253982"/>
            <a:chOff x="1326940" y="2456255"/>
            <a:chExt cx="2753794" cy="32539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16232B-2601-475D-BC9B-5BB2879F20B5}"/>
                </a:ext>
              </a:extLst>
            </p:cNvPr>
            <p:cNvGrpSpPr/>
            <p:nvPr/>
          </p:nvGrpSpPr>
          <p:grpSpPr>
            <a:xfrm>
              <a:off x="1326940" y="2456255"/>
              <a:ext cx="2753794" cy="3253982"/>
              <a:chOff x="5049086" y="2260995"/>
              <a:chExt cx="2753794" cy="3253982"/>
            </a:xfrm>
          </p:grpSpPr>
          <p:pic>
            <p:nvPicPr>
              <p:cNvPr id="248834" name="Picture 2" descr="http://pediaa.com/wp-content/uploads/2017/09/Difference-Between-Myelinated-and-Unmyelinated-Nerve-Fibers-2.png">
                <a:extLst>
                  <a:ext uri="{FF2B5EF4-FFF2-40B4-BE49-F238E27FC236}">
                    <a16:creationId xmlns:a16="http://schemas.microsoft.com/office/drawing/2014/main" id="{EE15C1ED-3220-4014-A038-D9431916E0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09"/>
              <a:stretch/>
            </p:blipFill>
            <p:spPr bwMode="auto">
              <a:xfrm>
                <a:off x="5049086" y="2260995"/>
                <a:ext cx="2367818" cy="3253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A885FD-99AD-4F56-AED3-72D5EBD197A5}"/>
                  </a:ext>
                </a:extLst>
              </p:cNvPr>
              <p:cNvSpPr txBox="1"/>
              <p:nvPr/>
            </p:nvSpPr>
            <p:spPr>
              <a:xfrm>
                <a:off x="6442710" y="3703320"/>
                <a:ext cx="136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00C8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Axon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28CB48-08F1-4544-AC50-4CA44783D4E8}"/>
                </a:ext>
              </a:extLst>
            </p:cNvPr>
            <p:cNvCxnSpPr/>
            <p:nvPr/>
          </p:nvCxnSpPr>
          <p:spPr bwMode="auto">
            <a:xfrm>
              <a:off x="1518650" y="3420747"/>
              <a:ext cx="1010205" cy="1694329"/>
            </a:xfrm>
            <a:prstGeom prst="line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B4FF6B-B3CF-4566-B0F0-998E5ECA7B84}"/>
                </a:ext>
              </a:extLst>
            </p:cNvPr>
            <p:cNvSpPr txBox="1"/>
            <p:nvPr/>
          </p:nvSpPr>
          <p:spPr>
            <a:xfrm>
              <a:off x="1613647" y="4437529"/>
              <a:ext cx="952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1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62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F3195-C228-480B-A1E8-C92E5064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9C976-97E4-4957-AFDE-D3B83005FA11}"/>
              </a:ext>
            </a:extLst>
          </p:cNvPr>
          <p:cNvSpPr txBox="1"/>
          <p:nvPr/>
        </p:nvSpPr>
        <p:spPr>
          <a:xfrm>
            <a:off x="2987486" y="536985"/>
            <a:ext cx="74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Sodium Na Current and Conductance in Hodgkin and Huxley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EDF46-1B18-4CE2-9A77-789F1837C2FD}"/>
                  </a:ext>
                </a:extLst>
              </p:cNvPr>
              <p:cNvSpPr txBox="1"/>
              <p:nvPr/>
            </p:nvSpPr>
            <p:spPr>
              <a:xfrm>
                <a:off x="911261" y="1207801"/>
                <a:ext cx="1041878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Why define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𝒈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𝑵𝒂</m:t>
                        </m:r>
                      </m:sub>
                    </m:sSub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?</m:t>
                    </m:r>
                  </m:oMath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𝑵𝒂</m:t>
                              </m:r>
                            </m:sub>
                          </m:s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d>
                        <m:d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𝒎</m:t>
                              </m:r>
                            </m:sub>
                          </m:s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𝑵𝒂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Analysis should separate </a:t>
                </a: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DRIVING FORCES (boundary conditions) </a:t>
                </a: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from MECHANISM (structure and field equations with conservation laws)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EDF46-1B18-4CE2-9A77-789F1837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61" y="1207801"/>
                <a:ext cx="10418781" cy="2677656"/>
              </a:xfrm>
              <a:prstGeom prst="rect">
                <a:avLst/>
              </a:prstGeom>
              <a:blipFill>
                <a:blip r:embed="rId2"/>
                <a:stretch>
                  <a:fillRect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D904E08-6995-4A2B-B72D-ED25C24D93CC}"/>
              </a:ext>
            </a:extLst>
          </p:cNvPr>
          <p:cNvSpPr/>
          <p:nvPr/>
        </p:nvSpPr>
        <p:spPr>
          <a:xfrm>
            <a:off x="2987486" y="42651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 of </a:t>
            </a:r>
            <a:b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GENERAL THEME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in Hodgkin Huxley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BIOLOGY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9102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F3195-C228-480B-A1E8-C92E5064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C2FB08-95C4-4735-A737-795DE1ED11BC}"/>
              </a:ext>
            </a:extLst>
          </p:cNvPr>
          <p:cNvGrpSpPr/>
          <p:nvPr/>
        </p:nvGrpSpPr>
        <p:grpSpPr>
          <a:xfrm>
            <a:off x="669282" y="351790"/>
            <a:ext cx="10418781" cy="5810747"/>
            <a:chOff x="669282" y="351790"/>
            <a:chExt cx="10418781" cy="58107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79C976-97E4-4957-AFDE-D3B83005FA11}"/>
                </a:ext>
              </a:extLst>
            </p:cNvPr>
            <p:cNvSpPr txBox="1"/>
            <p:nvPr/>
          </p:nvSpPr>
          <p:spPr>
            <a:xfrm>
              <a:off x="2455050" y="351790"/>
              <a:ext cx="742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Sodium Na Current and Conductance in Hodgkin and Huxley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5AEDF46-1B18-4CE2-9A77-789F1837C2FD}"/>
                    </a:ext>
                  </a:extLst>
                </p:cNvPr>
                <p:cNvSpPr txBox="1"/>
                <p:nvPr/>
              </p:nvSpPr>
              <p:spPr>
                <a:xfrm>
                  <a:off x="669282" y="1045534"/>
                  <a:ext cx="10418781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Why define conductance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?</m:t>
                      </m:r>
                    </m:oMath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Because sodium Ion Current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𝑵𝒂</m:t>
                              </m:r>
                            </m:sub>
                          </m:sSub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d>
                        <m:d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𝒎</m:t>
                              </m:r>
                            </m:sub>
                          </m:s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𝑵𝒂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goes to zero when driving force is zero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𝑁𝑎</m:t>
                          </m:r>
                        </m:sub>
                      </m:sSub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does NOT go to zero when driving force is zero.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Mechanism does not change or ‘go to zero’ when driving force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𝑽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</m:sub>
                      </m:sSub>
                      <m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𝝁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5AEDF46-1B18-4CE2-9A77-789F1837C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82" y="1045534"/>
                  <a:ext cx="10418781" cy="2400657"/>
                </a:xfrm>
                <a:prstGeom prst="rect">
                  <a:avLst/>
                </a:prstGeom>
                <a:blipFill>
                  <a:blip r:embed="rId2"/>
                  <a:stretch>
                    <a:fillRect t="-17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92DC575-397F-4DBE-BAB8-2D26462BD736}"/>
                    </a:ext>
                  </a:extLst>
                </p:cNvPr>
                <p:cNvSpPr txBox="1"/>
                <p:nvPr/>
              </p:nvSpPr>
              <p:spPr>
                <a:xfrm rot="20965990">
                  <a:off x="3990404" y="4408211"/>
                  <a:ext cx="508537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NOTE for Experts</a:t>
                  </a:r>
                  <a:b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00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00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𝑰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</m:oMath>
                  </a14:m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has the same sign as the driving force </a:t>
                  </a:r>
                  <a14:m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00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𝑽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00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</m:oMath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40074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</m:oMath>
                  </a14:m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is a reversal potential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92DC575-397F-4DBE-BAB8-2D26462BD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65990">
                  <a:off x="3990404" y="4408211"/>
                  <a:ext cx="5085379" cy="1754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26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F3195-C228-480B-A1E8-C92E5064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9C976-97E4-4957-AFDE-D3B83005FA11}"/>
              </a:ext>
            </a:extLst>
          </p:cNvPr>
          <p:cNvSpPr txBox="1"/>
          <p:nvPr/>
        </p:nvSpPr>
        <p:spPr>
          <a:xfrm>
            <a:off x="1154056" y="373085"/>
            <a:ext cx="74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Sodium Na Current and Conductance in Hodgkin and Huxley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68CF38-B714-4EE4-AC3A-E45C82A27DBC}"/>
              </a:ext>
            </a:extLst>
          </p:cNvPr>
          <p:cNvGrpSpPr/>
          <p:nvPr/>
        </p:nvGrpSpPr>
        <p:grpSpPr>
          <a:xfrm>
            <a:off x="-411181" y="952052"/>
            <a:ext cx="12612665" cy="4055021"/>
            <a:chOff x="-411181" y="952052"/>
            <a:chExt cx="12612665" cy="4055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5AEDF46-1B18-4CE2-9A77-789F1837C2FD}"/>
                    </a:ext>
                  </a:extLst>
                </p:cNvPr>
                <p:cNvSpPr txBox="1"/>
                <p:nvPr/>
              </p:nvSpPr>
              <p:spPr>
                <a:xfrm>
                  <a:off x="-411181" y="952052"/>
                  <a:ext cx="10418781" cy="4055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AutoNum type="arabicParenR"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How does current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𝑰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</m:oMath>
                  </a14:m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depend on driving force  </a:t>
                  </a:r>
                  <a14:m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𝑽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</m:oMath>
                  </a14:m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?</a:t>
                  </a:r>
                  <a:b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Assumption: no interaction!!!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𝑰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</m:oMath>
                  </a14:m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is independent of potassium 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BUT DEPENDS VERY STRONGLY ON  </a:t>
                  </a:r>
                  <a14:m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𝑽</m:t>
                      </m:r>
                    </m:oMath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2) Why define conductance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?</m:t>
                      </m:r>
                    </m:oMath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Because </a:t>
                  </a: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Conductance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𝒈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𝑵𝒂</m:t>
                              </m:r>
                            </m:sub>
                          </m:sSub>
                        </m:num>
                        <m:den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𝑽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𝑵𝒂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focuses on mechanism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Because Hodgkin and Huxley believed that the </a:t>
                  </a:r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driving force  </a:t>
                  </a:r>
                  <a14:m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𝑉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𝑁𝑎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forces current to zero, </a:t>
                  </a:r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no matter what the channel mechanism,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5AEDF46-1B18-4CE2-9A77-789F1837C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1181" y="952052"/>
                  <a:ext cx="10418781" cy="4055021"/>
                </a:xfrm>
                <a:prstGeom prst="rect">
                  <a:avLst/>
                </a:prstGeom>
                <a:blipFill>
                  <a:blip r:embed="rId2"/>
                  <a:stretch>
                    <a:fillRect t="-7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D501A2F-BC2B-4FBB-9626-5F55ED9CF745}"/>
                    </a:ext>
                  </a:extLst>
                </p:cNvPr>
                <p:cNvSpPr txBox="1"/>
                <p:nvPr/>
              </p:nvSpPr>
              <p:spPr>
                <a:xfrm rot="21007903">
                  <a:off x="7946715" y="1254036"/>
                  <a:ext cx="4254769" cy="1723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VOLTAGE CLAMP SET-UP!!!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𝒈</m:t>
                            </m:r>
                          </m:e>
                          <m:sub>
                            <m:r>
                              <a:rPr kumimoji="0" lang="en-US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𝑵𝒂</m:t>
                            </m:r>
                          </m:sub>
                        </m:sSub>
                        <m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𝒈</m:t>
                            </m:r>
                          </m:e>
                          <m:sub>
                            <m:r>
                              <a:rPr kumimoji="0" lang="en-US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𝑵𝒂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en-US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𝑽</m:t>
                            </m:r>
                            <m:r>
                              <a:rPr kumimoji="0" lang="en-US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r>
                              <a:rPr kumimoji="0" lang="en-US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𝒕</m:t>
                            </m:r>
                            <m:r>
                              <a:rPr kumimoji="0" lang="en-US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kumimoji="0" lang="en-US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𝑵𝒂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For experts:</a:t>
                  </a:r>
                  <a:b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But how 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𝝁</m:t>
                          </m:r>
                        </m:e>
                        <m:sub>
                          <m:r>
                            <a:rPr kumimoji="0" lang="en-US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</m:oMath>
                  </a14:m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vary with time and current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in Hodgkin-Huxley? </a:t>
                  </a:r>
                  <a:b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How 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𝝁</m:t>
                          </m:r>
                        </m:e>
                        <m:sub>
                          <m:r>
                            <a:rPr kumimoji="0" lang="en-US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400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𝑵𝒂</m:t>
                          </m:r>
                        </m:sub>
                      </m:sSub>
                    </m:oMath>
                  </a14:m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vary with time and current </a:t>
                  </a:r>
                  <a:b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</a:b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in reality, </a:t>
                  </a:r>
                  <a:r>
                    <a:rPr kumimoji="0" lang="en-US" sz="1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e.g</a:t>
                  </a: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40074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, Ca channel?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D501A2F-BC2B-4FBB-9626-5F55ED9CF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07903">
                  <a:off x="7946715" y="1254036"/>
                  <a:ext cx="4254769" cy="172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2D25D44-C0E0-4B93-AF78-F06FE998965E}"/>
                </a:ext>
              </a:extLst>
            </p:cNvPr>
            <p:cNvSpPr/>
            <p:nvPr/>
          </p:nvSpPr>
          <p:spPr bwMode="auto">
            <a:xfrm rot="21366278">
              <a:off x="3221598" y="1711961"/>
              <a:ext cx="5114170" cy="237128"/>
            </a:xfrm>
            <a:custGeom>
              <a:avLst/>
              <a:gdLst>
                <a:gd name="connsiteX0" fmla="*/ 5041663 w 5041663"/>
                <a:gd name="connsiteY0" fmla="*/ 91440 h 182880"/>
                <a:gd name="connsiteX1" fmla="*/ 458905 w 5041663"/>
                <a:gd name="connsiteY1" fmla="*/ 182880 h 182880"/>
                <a:gd name="connsiteX2" fmla="*/ 405117 w 5041663"/>
                <a:gd name="connsiteY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1663" h="182880">
                  <a:moveTo>
                    <a:pt x="5041663" y="91440"/>
                  </a:moveTo>
                  <a:lnTo>
                    <a:pt x="458905" y="182880"/>
                  </a:lnTo>
                  <a:cubicBezTo>
                    <a:pt x="-313853" y="167640"/>
                    <a:pt x="45632" y="83820"/>
                    <a:pt x="405117" y="0"/>
                  </a:cubicBez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368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5B4D5-8E15-4604-86CC-82C8F738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D0E57-F9F6-49C2-B5B5-07D2DD65AF4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3EC99D-1868-4991-982A-856D27B45A73}"/>
              </a:ext>
            </a:extLst>
          </p:cNvPr>
          <p:cNvGrpSpPr/>
          <p:nvPr/>
        </p:nvGrpSpPr>
        <p:grpSpPr>
          <a:xfrm>
            <a:off x="680591" y="569303"/>
            <a:ext cx="11229975" cy="3886951"/>
            <a:chOff x="640080" y="569303"/>
            <a:chExt cx="11229975" cy="3886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B406680-9A64-42B2-9323-28F0A7E4F925}"/>
                    </a:ext>
                  </a:extLst>
                </p:cNvPr>
                <p:cNvSpPr/>
                <p:nvPr/>
              </p:nvSpPr>
              <p:spPr>
                <a:xfrm>
                  <a:off x="640080" y="569303"/>
                  <a:ext cx="11229975" cy="37937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en-US" b="1" u="sng" dirty="0">
                      <a:solidFill>
                        <a:srgbClr val="C00000"/>
                      </a:solidFill>
                      <a:ea typeface="Cambria Math" panose="02040503050406030204" pitchFamily="18" charset="0"/>
                    </a:rPr>
                    <a:t>Assignment for students:</a:t>
                  </a:r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</a:p>
                <a:p>
                  <a:pPr algn="ctr"/>
                  <a:endParaRPr lang="en-US" dirty="0">
                    <a:solidFill>
                      <a:srgbClr val="000000"/>
                    </a:solidFill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Homework Question: 1) Why is the outside (taken as a whole) electroneutral? 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2) Is the outside solution NEAR THE MEMBRANE neutral? (i.e., within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m) </a:t>
                  </a:r>
                  <a:b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</a:br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Why not? </a:t>
                  </a:r>
                  <a:r>
                    <a:rPr lang="en-US" dirty="0">
                      <a:solidFill>
                        <a:srgbClr val="C00000"/>
                      </a:solidFill>
                      <a:ea typeface="Cambria Math" panose="02040503050406030204" pitchFamily="18" charset="0"/>
                    </a:rPr>
                    <a:t>(Hint: tricky, not quite a unique answer. What do you need to know to make it unique.)</a:t>
                  </a:r>
                </a:p>
                <a:p>
                  <a:pPr marL="342900" indent="-342900" algn="ctr">
                    <a:buAutoNum type="arabicParenR" startAt="3"/>
                  </a:pPr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Why is the inside of the cell not exactly electroneutral? </a:t>
                  </a:r>
                </a:p>
                <a:p>
                  <a:pPr marL="342900" indent="-342900" algn="ctr">
                    <a:buAutoNum type="arabicParenR" startAt="3"/>
                  </a:pPr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If the cell is a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m diameter sphere, with capacitance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0.6×</m:t>
                          </m:r>
                          <m: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farads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And resting potential (inside negative) of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−90</m:t>
                          </m:r>
                          <m:r>
                            <a:rPr lang="en-US" i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volts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, how much charge is inside the cell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In coulombs? In moles? In number of charges?</a:t>
                  </a:r>
                </a:p>
                <a:p>
                  <a:pPr algn="ctr"/>
                  <a:endParaRPr lang="en-US" dirty="0">
                    <a:solidFill>
                      <a:srgbClr val="000000"/>
                    </a:solidFill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5) If the cell contains 0.3 moles/liter of ions, what fraction of the ions are not balanced by ions of opposite sign?</a:t>
                  </a:r>
                </a:p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1 liter = 1000 cc = 1000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b="1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𝒎𝒆𝒕𝒆𝒓</m:t>
                              </m:r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𝐦𝐞𝐭𝐞𝐫</m:t>
                          </m:r>
                        </m:e>
                        <m:sup>
                          <m:r>
                            <a:rPr lang="en-US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endParaRPr lang="en-US" b="1" dirty="0">
                    <a:solidFill>
                      <a:srgbClr val="00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B406680-9A64-42B2-9323-28F0A7E4F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" y="569303"/>
                  <a:ext cx="11229975" cy="3793795"/>
                </a:xfrm>
                <a:prstGeom prst="rect">
                  <a:avLst/>
                </a:prstGeom>
                <a:blipFill>
                  <a:blip r:embed="rId2"/>
                  <a:stretch>
                    <a:fillRect t="-803" b="-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EBFC37-BCC4-4415-BDC9-E5E6751C637D}"/>
                </a:ext>
              </a:extLst>
            </p:cNvPr>
            <p:cNvSpPr/>
            <p:nvPr/>
          </p:nvSpPr>
          <p:spPr bwMode="auto">
            <a:xfrm>
              <a:off x="640080" y="3197298"/>
              <a:ext cx="11092219" cy="125895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37160" rIns="91440" bIns="13716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16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9A88-4FA5-409E-BE96-224FDECB7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Time Dependence in Hodgkin Huxley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11C4-5EAF-440C-8CE9-2CE87498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1389A-923B-439E-9719-9D26D9CCB9E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1906E8-4209-4A38-9C02-6CE669CADF45}"/>
                  </a:ext>
                </a:extLst>
              </p:cNvPr>
              <p:cNvSpPr/>
              <p:nvPr/>
            </p:nvSpPr>
            <p:spPr>
              <a:xfrm>
                <a:off x="1350060" y="3645952"/>
                <a:ext cx="9343017" cy="1203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Sodium Channels’ Conductance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e>
                      <m:sub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𝑁𝑎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;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;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𝑁𝑎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𝒏𝒐𝒕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Potassium Channels’ Conductance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;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;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K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Arial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𝒏𝒐𝒕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Na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            Leak Current	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𝑙𝑒𝑎𝑘</m:t>
                        </m:r>
                        <m: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=?</m:t>
                        </m:r>
                      </m:sub>
                    </m:sSub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1906E8-4209-4A38-9C02-6CE669CA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60" y="3645952"/>
                <a:ext cx="9343017" cy="1203022"/>
              </a:xfrm>
              <a:prstGeom prst="rect">
                <a:avLst/>
              </a:prstGeom>
              <a:blipFill>
                <a:blip r:embed="rId2"/>
                <a:stretch>
                  <a:fillRect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6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0B1AB-34DF-4520-B6A0-B4C87114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8444E-4233-4B30-9268-9329445E47AA}"/>
              </a:ext>
            </a:extLst>
          </p:cNvPr>
          <p:cNvSpPr txBox="1"/>
          <p:nvPr/>
        </p:nvSpPr>
        <p:spPr>
          <a:xfrm>
            <a:off x="1295400" y="439615"/>
            <a:ext cx="9413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Currents are time dependent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1) How does displacement current vary with time?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Displacement currents are zero at steady state “have zero DC component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5BEB4-F187-416E-A4E6-E828AB8F0725}"/>
              </a:ext>
            </a:extLst>
          </p:cNvPr>
          <p:cNvSpPr txBox="1"/>
          <p:nvPr/>
        </p:nvSpPr>
        <p:spPr>
          <a:xfrm>
            <a:off x="1360841" y="2750510"/>
            <a:ext cx="90853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2) How does ionic current in salt water around cells vary with time?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3) How does ionic current through channels vary with time?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NOTE CURRENT IS CONSERVED EXACTLY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 IS EQUAL IN ONE DIMENSIONAL SYSTEMS NO MATTER WHAT CARRIES THE CURRENT!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096D65-4532-4554-BE5E-74240694A67D}"/>
              </a:ext>
            </a:extLst>
          </p:cNvPr>
          <p:cNvGrpSpPr/>
          <p:nvPr/>
        </p:nvGrpSpPr>
        <p:grpSpPr>
          <a:xfrm>
            <a:off x="7017799" y="3372087"/>
            <a:ext cx="3870249" cy="1205087"/>
            <a:chOff x="7017799" y="3372087"/>
            <a:chExt cx="3870249" cy="12050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1C2C8-2DD7-4B13-9B58-E9C40649F9E1}"/>
                </a:ext>
              </a:extLst>
            </p:cNvPr>
            <p:cNvSpPr txBox="1"/>
            <p:nvPr/>
          </p:nvSpPr>
          <p:spPr>
            <a:xfrm rot="19865399">
              <a:off x="8831075" y="3372087"/>
              <a:ext cx="2056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Another talk,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on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eletrodynamics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F7CFA6-4E65-4670-A8D3-824A64017CBA}"/>
                </a:ext>
              </a:extLst>
            </p:cNvPr>
            <p:cNvSpPr/>
            <p:nvPr/>
          </p:nvSpPr>
          <p:spPr bwMode="auto">
            <a:xfrm>
              <a:off x="7017799" y="3920958"/>
              <a:ext cx="2205317" cy="656216"/>
            </a:xfrm>
            <a:custGeom>
              <a:avLst/>
              <a:gdLst>
                <a:gd name="connsiteX0" fmla="*/ 3195021 w 3195021"/>
                <a:gd name="connsiteY0" fmla="*/ 0 h 618565"/>
                <a:gd name="connsiteX1" fmla="*/ 0 w 3195021"/>
                <a:gd name="connsiteY1" fmla="*/ 618565 h 618565"/>
                <a:gd name="connsiteX2" fmla="*/ 0 w 3195021"/>
                <a:gd name="connsiteY2" fmla="*/ 618565 h 61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5021" h="618565">
                  <a:moveTo>
                    <a:pt x="3195021" y="0"/>
                  </a:moveTo>
                  <a:lnTo>
                    <a:pt x="0" y="618565"/>
                  </a:lnTo>
                  <a:lnTo>
                    <a:pt x="0" y="618565"/>
                  </a:ln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88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0A793-45B0-4533-BCE4-2132F225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984FC-7B4B-417F-8041-1B89A1BBECA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7C249-A662-4402-B83D-BD991275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73886"/>
            <a:ext cx="9226550" cy="5655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449F2-E4BE-471B-A569-26CE46A9A5B9}"/>
              </a:ext>
            </a:extLst>
          </p:cNvPr>
          <p:cNvSpPr txBox="1"/>
          <p:nvPr/>
        </p:nvSpPr>
        <p:spPr>
          <a:xfrm>
            <a:off x="3126105" y="148646"/>
            <a:ext cx="500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Time Dependent Conductances</a:t>
            </a:r>
            <a:br>
              <a:rPr lang="en-US" b="1" dirty="0"/>
            </a:br>
            <a:r>
              <a:rPr lang="en-US" b="1" dirty="0"/>
              <a:t> (of macroscopic number of channels)</a:t>
            </a:r>
          </a:p>
        </p:txBody>
      </p:sp>
    </p:spTree>
    <p:extLst>
      <p:ext uri="{BB962C8B-B14F-4D97-AF65-F5344CB8AC3E}">
        <p14:creationId xmlns:p14="http://schemas.microsoft.com/office/powerpoint/2010/main" val="413047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09123-EC8A-45AC-899A-2C7EB1D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984FC-7B4B-417F-8041-1B89A1BBECA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033BB-33FF-48F7-BC6D-E1604F7F0767}"/>
              </a:ext>
            </a:extLst>
          </p:cNvPr>
          <p:cNvSpPr/>
          <p:nvPr/>
        </p:nvSpPr>
        <p:spPr>
          <a:xfrm>
            <a:off x="2785110" y="1283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Time AND VOLTAGE Dependence of Conductances</a:t>
            </a:r>
            <a:br>
              <a:rPr lang="en-US" b="1" dirty="0"/>
            </a:br>
            <a:r>
              <a:rPr lang="en-US" b="1" dirty="0"/>
              <a:t> (of macroscopic number of channels)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D32DF-3B0B-4E3E-B25C-5C21BC555C20}"/>
              </a:ext>
            </a:extLst>
          </p:cNvPr>
          <p:cNvSpPr/>
          <p:nvPr/>
        </p:nvSpPr>
        <p:spPr bwMode="auto">
          <a:xfrm>
            <a:off x="5743575" y="1270676"/>
            <a:ext cx="2514600" cy="33013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7D6352-E177-4636-B067-DC45975FA9C1}"/>
              </a:ext>
            </a:extLst>
          </p:cNvPr>
          <p:cNvGrpSpPr/>
          <p:nvPr/>
        </p:nvGrpSpPr>
        <p:grpSpPr>
          <a:xfrm>
            <a:off x="3686219" y="1184950"/>
            <a:ext cx="4670971" cy="4316648"/>
            <a:chOff x="3686219" y="1184950"/>
            <a:chExt cx="4670971" cy="43166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9BEA95-8D43-4B08-A2F3-B650F624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6219" y="1184951"/>
              <a:ext cx="4670971" cy="4316647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78E9B1-5082-4A2E-9C01-AE321CE7CD43}"/>
                </a:ext>
              </a:extLst>
            </p:cNvPr>
            <p:cNvSpPr/>
            <p:nvPr/>
          </p:nvSpPr>
          <p:spPr bwMode="auto">
            <a:xfrm>
              <a:off x="5545545" y="1184951"/>
              <a:ext cx="2712630" cy="3387049"/>
            </a:xfrm>
            <a:prstGeom prst="rect">
              <a:avLst/>
            </a:prstGeom>
            <a:blipFill dpi="0" rotWithShape="1">
              <a:blip r:embed="rId3">
                <a:alphaModFix amt="28000"/>
              </a:blip>
              <a:srcRect/>
              <a:tile tx="0" ty="0" sx="100000" sy="100000" flip="none" algn="tl"/>
            </a:blip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37160" rIns="91440" bIns="13716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73F483-C9BD-4918-8957-E6801A12D5B0}"/>
                </a:ext>
              </a:extLst>
            </p:cNvPr>
            <p:cNvSpPr/>
            <p:nvPr/>
          </p:nvSpPr>
          <p:spPr bwMode="auto">
            <a:xfrm>
              <a:off x="3686219" y="1184950"/>
              <a:ext cx="1859326" cy="3387049"/>
            </a:xfrm>
            <a:prstGeom prst="rect">
              <a:avLst/>
            </a:prstGeom>
            <a:blipFill dpi="0" rotWithShape="1">
              <a:blip r:embed="rId4">
                <a:alphaModFix amt="28000"/>
              </a:blip>
              <a:srcRect/>
              <a:tile tx="0" ty="0" sx="100000" sy="100000" flip="none" algn="tl"/>
            </a:blip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37160" rIns="91440" bIns="13716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21CA0-743D-4B15-9E86-C76D1B7453A1}"/>
                  </a:ext>
                </a:extLst>
              </p:cNvPr>
              <p:cNvSpPr txBox="1"/>
              <p:nvPr/>
            </p:nvSpPr>
            <p:spPr>
              <a:xfrm>
                <a:off x="5892345" y="815296"/>
                <a:ext cx="1725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Potassium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21CA0-743D-4B15-9E86-C76D1B74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345" y="815296"/>
                <a:ext cx="1725930" cy="369332"/>
              </a:xfrm>
              <a:prstGeom prst="rect">
                <a:avLst/>
              </a:prstGeom>
              <a:blipFill>
                <a:blip r:embed="rId5"/>
                <a:stretch>
                  <a:fillRect l="-3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B14D6-BF9C-45B1-9E30-76E8FED86BAD}"/>
                  </a:ext>
                </a:extLst>
              </p:cNvPr>
              <p:cNvSpPr txBox="1"/>
              <p:nvPr/>
            </p:nvSpPr>
            <p:spPr>
              <a:xfrm>
                <a:off x="4067400" y="815296"/>
                <a:ext cx="1725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Sodium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Na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B14D6-BF9C-45B1-9E30-76E8FED8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00" y="815296"/>
                <a:ext cx="1725930" cy="369332"/>
              </a:xfrm>
              <a:prstGeom prst="rect">
                <a:avLst/>
              </a:prstGeom>
              <a:blipFill>
                <a:blip r:embed="rId6"/>
                <a:stretch>
                  <a:fillRect l="-28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03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73BE0D-5A58-41A0-BE0D-93E7F01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D0E57-F9F6-49C2-B5B5-07D2DD65AF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08C09-4677-4E38-82BC-F0BA71CCCF29}"/>
                  </a:ext>
                </a:extLst>
              </p:cNvPr>
              <p:cNvSpPr txBox="1"/>
              <p:nvPr/>
            </p:nvSpPr>
            <p:spPr>
              <a:xfrm>
                <a:off x="662940" y="2017486"/>
                <a:ext cx="3646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Potassium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r>
                          <a:rPr lang="en-US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Conductance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08C09-4677-4E38-82BC-F0BA71CCC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" y="2017486"/>
                <a:ext cx="3646170" cy="369332"/>
              </a:xfrm>
              <a:prstGeom prst="rect">
                <a:avLst/>
              </a:prstGeom>
              <a:blipFill>
                <a:blip r:embed="rId2"/>
                <a:stretch>
                  <a:fillRect l="-15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9987899-CABF-49B7-974D-11B7C23E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50" y="966285"/>
            <a:ext cx="8178152" cy="10512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4FC8C0-0776-4D52-A79E-0E2DA2B3669E}"/>
              </a:ext>
            </a:extLst>
          </p:cNvPr>
          <p:cNvSpPr/>
          <p:nvPr/>
        </p:nvSpPr>
        <p:spPr>
          <a:xfrm>
            <a:off x="1762125" y="1679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dirty="0">
                <a:solidFill>
                  <a:srgbClr val="000000"/>
                </a:solidFill>
              </a:rPr>
              <a:t>Time AND VOLTAGE Dependence of Conductances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 (of macroscopic number of channels)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26DA7B-3544-4880-B7F6-2AA64373F55C}"/>
              </a:ext>
            </a:extLst>
          </p:cNvPr>
          <p:cNvGrpSpPr/>
          <p:nvPr/>
        </p:nvGrpSpPr>
        <p:grpSpPr>
          <a:xfrm>
            <a:off x="9096027" y="97140"/>
            <a:ext cx="2877640" cy="5825296"/>
            <a:chOff x="9096027" y="97140"/>
            <a:chExt cx="2877640" cy="582529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2844C7-D1F3-409D-B676-6B34B6F86E57}"/>
                </a:ext>
              </a:extLst>
            </p:cNvPr>
            <p:cNvGrpSpPr/>
            <p:nvPr/>
          </p:nvGrpSpPr>
          <p:grpSpPr>
            <a:xfrm>
              <a:off x="9201292" y="97140"/>
              <a:ext cx="2667111" cy="4834344"/>
              <a:chOff x="9201292" y="97140"/>
              <a:chExt cx="2667111" cy="483434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CFB254-1C72-4DCB-BD07-3EB0DF9B1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292" y="97140"/>
                <a:ext cx="2667111" cy="450868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6D4FBB3-CAE6-4538-8C93-836E1CB64611}"/>
                      </a:ext>
                    </a:extLst>
                  </p:cNvPr>
                  <p:cNvSpPr txBox="1"/>
                  <p:nvPr/>
                </p:nvSpPr>
                <p:spPr>
                  <a:xfrm>
                    <a:off x="9843403" y="4562152"/>
                    <a:ext cx="18523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2060"/>
                        </a:solidFill>
                      </a:rPr>
                      <a:t>Activation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a14:m>
                    <a:endParaRPr lang="en-US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6D4FBB3-CAE6-4538-8C93-836E1CB646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3403" y="4562152"/>
                    <a:ext cx="185239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61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EF88AA-5840-4162-945D-E15455EAC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96027" y="4928291"/>
              <a:ext cx="2877640" cy="99414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A6FD57-6B74-47A7-BD45-C835146C856E}"/>
              </a:ext>
            </a:extLst>
          </p:cNvPr>
          <p:cNvGrpSpPr/>
          <p:nvPr/>
        </p:nvGrpSpPr>
        <p:grpSpPr>
          <a:xfrm>
            <a:off x="18860" y="2373679"/>
            <a:ext cx="8580499" cy="4335298"/>
            <a:chOff x="18860" y="2373679"/>
            <a:chExt cx="8580499" cy="433529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5D2C0A0-4CC6-402B-864F-A6F1FE6B8031}"/>
                </a:ext>
              </a:extLst>
            </p:cNvPr>
            <p:cNvGrpSpPr/>
            <p:nvPr/>
          </p:nvGrpSpPr>
          <p:grpSpPr>
            <a:xfrm>
              <a:off x="18860" y="2373679"/>
              <a:ext cx="8580499" cy="4335298"/>
              <a:chOff x="18860" y="2373679"/>
              <a:chExt cx="8580499" cy="433529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D4163B4-049C-4E66-8795-D388146C5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904" y="5032292"/>
                <a:ext cx="6439455" cy="1603759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BC7F180-B388-40E8-A55D-184D74A976C7}"/>
                  </a:ext>
                </a:extLst>
              </p:cNvPr>
              <p:cNvGrpSpPr/>
              <p:nvPr/>
            </p:nvGrpSpPr>
            <p:grpSpPr>
              <a:xfrm>
                <a:off x="18860" y="2373679"/>
                <a:ext cx="8580499" cy="4335298"/>
                <a:chOff x="323848" y="2373679"/>
                <a:chExt cx="8580499" cy="433529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AF91B5F-2FC4-4C2B-A8BD-39D51C1C1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848" y="2373679"/>
                  <a:ext cx="8580499" cy="2762216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446B5EB-71AB-48DD-BA89-AEB8F07E7EB6}"/>
                    </a:ext>
                  </a:extLst>
                </p:cNvPr>
                <p:cNvSpPr/>
                <p:nvPr/>
              </p:nvSpPr>
              <p:spPr bwMode="auto">
                <a:xfrm>
                  <a:off x="323848" y="5135895"/>
                  <a:ext cx="2190752" cy="157308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137160" rIns="91440" bIns="13716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CB3EBF-F2D7-413D-AE49-581304631BCB}"/>
                </a:ext>
              </a:extLst>
            </p:cNvPr>
            <p:cNvSpPr/>
            <p:nvPr/>
          </p:nvSpPr>
          <p:spPr bwMode="auto">
            <a:xfrm>
              <a:off x="18860" y="2377440"/>
              <a:ext cx="7223760" cy="36576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37160" rIns="91440" bIns="13716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82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9BCE85-7ED8-4321-98A5-BEACAD8D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81" y="4006789"/>
            <a:ext cx="3932676" cy="2503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73BE0D-5A58-41A0-BE0D-93E7F01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D0E57-F9F6-49C2-B5B5-07D2DD65AF4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87899-CABF-49B7-974D-11B7C23E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93" y="950902"/>
            <a:ext cx="7734270" cy="994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4FC8C0-0776-4D52-A79E-0E2DA2B3669E}"/>
              </a:ext>
            </a:extLst>
          </p:cNvPr>
          <p:cNvSpPr/>
          <p:nvPr/>
        </p:nvSpPr>
        <p:spPr>
          <a:xfrm>
            <a:off x="2773680" y="2321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dirty="0">
                <a:solidFill>
                  <a:srgbClr val="000000"/>
                </a:solidFill>
              </a:rPr>
              <a:t>Time AND VOLTAGE Dependence of Conductances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 (of macroscopic number of channels)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08C09-4677-4E38-82BC-F0BA71CCCF29}"/>
                  </a:ext>
                </a:extLst>
              </p:cNvPr>
              <p:cNvSpPr txBox="1"/>
              <p:nvPr/>
            </p:nvSpPr>
            <p:spPr>
              <a:xfrm>
                <a:off x="1897393" y="2211015"/>
                <a:ext cx="3646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Sodium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𝐍𝐚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Conductance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08C09-4677-4E38-82BC-F0BA71CCC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93" y="2211015"/>
                <a:ext cx="3646170" cy="369332"/>
              </a:xfrm>
              <a:prstGeom prst="rect">
                <a:avLst/>
              </a:prstGeom>
              <a:blipFill>
                <a:blip r:embed="rId5"/>
                <a:stretch>
                  <a:fillRect l="-133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DACD6AD-2D4E-40A1-9BB2-B2C01CCDC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157" y="2211015"/>
            <a:ext cx="2314564" cy="3812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9A3E96-4ECD-49A1-A779-3838A5B9097D}"/>
                  </a:ext>
                </a:extLst>
              </p:cNvPr>
              <p:cNvSpPr txBox="1"/>
              <p:nvPr/>
            </p:nvSpPr>
            <p:spPr>
              <a:xfrm>
                <a:off x="5495903" y="2166945"/>
                <a:ext cx="3646170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Sodium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𝐍𝐚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Conductance </a:t>
                </a:r>
              </a:p>
            </p:txBody>
          </p:sp>
        </mc:Choice>
        <mc:Fallback xmlns="">
          <p:sp useBgFill="1"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9A3E96-4ECD-49A1-A779-3838A5B90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03" y="2166945"/>
                <a:ext cx="3646170" cy="369332"/>
              </a:xfrm>
              <a:prstGeom prst="rect">
                <a:avLst/>
              </a:prstGeom>
              <a:blipFill>
                <a:blip r:embed="rId7"/>
                <a:stretch>
                  <a:fillRect l="-15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D2D56BE-1DD1-445E-8E5E-6012CEA47E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5806" y="2731047"/>
            <a:ext cx="3775638" cy="30974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D1C8CB-04B0-4827-A930-BC562F1D41D9}"/>
              </a:ext>
            </a:extLst>
          </p:cNvPr>
          <p:cNvSpPr/>
          <p:nvPr/>
        </p:nvSpPr>
        <p:spPr>
          <a:xfrm>
            <a:off x="1910387" y="4198564"/>
            <a:ext cx="200783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Steady State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Activation Curve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in general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64E31-3658-43AC-A31A-73E01635A2C7}"/>
              </a:ext>
            </a:extLst>
          </p:cNvPr>
          <p:cNvGrpSpPr/>
          <p:nvPr/>
        </p:nvGrpSpPr>
        <p:grpSpPr>
          <a:xfrm>
            <a:off x="1558481" y="2533349"/>
            <a:ext cx="5614940" cy="3489939"/>
            <a:chOff x="1558481" y="2533349"/>
            <a:chExt cx="5614940" cy="34899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4163B4-049C-4E66-8795-D388146C5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58481" y="2533349"/>
              <a:ext cx="5614940" cy="14527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1347A4-9E0A-4300-BB5E-2E8A8CCC1901}"/>
                </a:ext>
              </a:extLst>
            </p:cNvPr>
            <p:cNvSpPr txBox="1"/>
            <p:nvPr/>
          </p:nvSpPr>
          <p:spPr>
            <a:xfrm>
              <a:off x="1828801" y="5099958"/>
              <a:ext cx="1649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BE02B5"/>
                  </a:solidFill>
                  <a:latin typeface="Arial Black" panose="020B0A04020102020204" pitchFamily="34" charset="0"/>
                </a:rPr>
                <a:t>Fermi Like </a:t>
              </a:r>
            </a:p>
            <a:p>
              <a:pPr algn="ctr"/>
              <a:r>
                <a:rPr lang="en-US" b="1" i="1" u="sng" dirty="0">
                  <a:solidFill>
                    <a:srgbClr val="BE02B5"/>
                  </a:solidFill>
                  <a:latin typeface="Arial Black" panose="020B0A04020102020204" pitchFamily="34" charset="0"/>
                </a:rPr>
                <a:t>NOT </a:t>
              </a:r>
              <a:r>
                <a:rPr lang="en-US" b="1" i="1" dirty="0">
                  <a:solidFill>
                    <a:srgbClr val="BE02B5"/>
                  </a:solidFill>
                  <a:latin typeface="Arial Black" panose="020B0A04020102020204" pitchFamily="34" charset="0"/>
                </a:rPr>
                <a:t>Boltzmann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70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09BE-B01A-4953-9D49-0AE3A6400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 </a:t>
            </a:r>
            <a:fld id="{BCB97B99-735E-4A01-9D2E-31FC736B85A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CA844B1-000C-4C8C-B90D-03743AB0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314325"/>
            <a:ext cx="10182225" cy="62293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BAE61-7938-458D-93A1-59ABE1834899}"/>
              </a:ext>
            </a:extLst>
          </p:cNvPr>
          <p:cNvCxnSpPr/>
          <p:nvPr/>
        </p:nvCxnSpPr>
        <p:spPr>
          <a:xfrm>
            <a:off x="2743200" y="2797629"/>
            <a:ext cx="1279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13112F-5812-49D8-AA08-88AFEE2C040F}"/>
              </a:ext>
            </a:extLst>
          </p:cNvPr>
          <p:cNvCxnSpPr/>
          <p:nvPr/>
        </p:nvCxnSpPr>
        <p:spPr>
          <a:xfrm>
            <a:off x="3614057" y="2797629"/>
            <a:ext cx="1279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07B10-00FC-4EEE-AB25-77A21271C2EA}"/>
              </a:ext>
            </a:extLst>
          </p:cNvPr>
          <p:cNvCxnSpPr>
            <a:cxnSpLocks/>
          </p:cNvCxnSpPr>
          <p:nvPr/>
        </p:nvCxnSpPr>
        <p:spPr>
          <a:xfrm>
            <a:off x="5181600" y="2797629"/>
            <a:ext cx="843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F65141-DD35-419A-A190-E62162EFEE60}"/>
              </a:ext>
            </a:extLst>
          </p:cNvPr>
          <p:cNvCxnSpPr>
            <a:cxnSpLocks/>
          </p:cNvCxnSpPr>
          <p:nvPr/>
        </p:nvCxnSpPr>
        <p:spPr>
          <a:xfrm>
            <a:off x="5998029" y="2797629"/>
            <a:ext cx="2122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139940-C9CA-4EAF-8F2D-BEDEEE68EC05}"/>
              </a:ext>
            </a:extLst>
          </p:cNvPr>
          <p:cNvCxnSpPr>
            <a:cxnSpLocks/>
          </p:cNvCxnSpPr>
          <p:nvPr/>
        </p:nvCxnSpPr>
        <p:spPr>
          <a:xfrm>
            <a:off x="7287986" y="2797629"/>
            <a:ext cx="255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509320-CEA1-4F0B-97D8-673B62492604}"/>
              </a:ext>
            </a:extLst>
          </p:cNvPr>
          <p:cNvCxnSpPr>
            <a:cxnSpLocks/>
          </p:cNvCxnSpPr>
          <p:nvPr/>
        </p:nvCxnSpPr>
        <p:spPr>
          <a:xfrm>
            <a:off x="8275864" y="2797629"/>
            <a:ext cx="166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D58219-B7CF-4275-9055-DA8D09C7400B}"/>
              </a:ext>
            </a:extLst>
          </p:cNvPr>
          <p:cNvCxnSpPr>
            <a:cxnSpLocks/>
          </p:cNvCxnSpPr>
          <p:nvPr/>
        </p:nvCxnSpPr>
        <p:spPr>
          <a:xfrm>
            <a:off x="9552214" y="2811237"/>
            <a:ext cx="476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C4311D-CB0E-4813-8E00-688668AF9E3E}"/>
              </a:ext>
            </a:extLst>
          </p:cNvPr>
          <p:cNvCxnSpPr>
            <a:cxnSpLocks/>
          </p:cNvCxnSpPr>
          <p:nvPr/>
        </p:nvCxnSpPr>
        <p:spPr>
          <a:xfrm>
            <a:off x="9386206" y="4593772"/>
            <a:ext cx="476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8EB19E-C3C7-45A4-93B7-4378F3ACC876}"/>
              </a:ext>
            </a:extLst>
          </p:cNvPr>
          <p:cNvCxnSpPr>
            <a:cxnSpLocks/>
          </p:cNvCxnSpPr>
          <p:nvPr/>
        </p:nvCxnSpPr>
        <p:spPr>
          <a:xfrm>
            <a:off x="5998029" y="4618264"/>
            <a:ext cx="337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EE2371-C6F3-4454-9630-AFE6D094BA37}"/>
              </a:ext>
            </a:extLst>
          </p:cNvPr>
          <p:cNvCxnSpPr>
            <a:cxnSpLocks/>
          </p:cNvCxnSpPr>
          <p:nvPr/>
        </p:nvCxnSpPr>
        <p:spPr>
          <a:xfrm>
            <a:off x="7206344" y="4610100"/>
            <a:ext cx="337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8171E2-D482-412F-BDCD-4A761CC17E4E}"/>
              </a:ext>
            </a:extLst>
          </p:cNvPr>
          <p:cNvCxnSpPr>
            <a:cxnSpLocks/>
          </p:cNvCxnSpPr>
          <p:nvPr/>
        </p:nvCxnSpPr>
        <p:spPr>
          <a:xfrm>
            <a:off x="8247290" y="4618264"/>
            <a:ext cx="337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168B1-FAA5-4296-8456-CF19FB76D8B3}"/>
              </a:ext>
            </a:extLst>
          </p:cNvPr>
          <p:cNvCxnSpPr>
            <a:cxnSpLocks/>
          </p:cNvCxnSpPr>
          <p:nvPr/>
        </p:nvCxnSpPr>
        <p:spPr>
          <a:xfrm>
            <a:off x="4928507" y="4634593"/>
            <a:ext cx="337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C1FF0A-6673-47CD-AB64-9F0C2C4A5057}"/>
              </a:ext>
            </a:extLst>
          </p:cNvPr>
          <p:cNvCxnSpPr>
            <a:cxnSpLocks/>
          </p:cNvCxnSpPr>
          <p:nvPr/>
        </p:nvCxnSpPr>
        <p:spPr>
          <a:xfrm>
            <a:off x="3563033" y="4607379"/>
            <a:ext cx="268738" cy="2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F25389-6617-4786-B09B-6DF075252847}"/>
              </a:ext>
            </a:extLst>
          </p:cNvPr>
          <p:cNvCxnSpPr>
            <a:cxnSpLocks/>
          </p:cNvCxnSpPr>
          <p:nvPr/>
        </p:nvCxnSpPr>
        <p:spPr>
          <a:xfrm>
            <a:off x="2533650" y="4634593"/>
            <a:ext cx="337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07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8486">
                <a:alpha val="22000"/>
              </a:srgbClr>
            </a:gs>
            <a:gs pos="50000">
              <a:srgbClr val="9ABEC1"/>
            </a:gs>
            <a:gs pos="100000">
              <a:srgbClr val="B8E3E6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73BE0D-5A58-41A0-BE0D-93E7F01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D0E57-F9F6-49C2-B5B5-07D2DD65AF4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87899-CABF-49B7-974D-11B7C23E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39" y="962625"/>
            <a:ext cx="7734270" cy="994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4FC8C0-0776-4D52-A79E-0E2DA2B3669E}"/>
                  </a:ext>
                </a:extLst>
              </p:cNvPr>
              <p:cNvSpPr/>
              <p:nvPr/>
            </p:nvSpPr>
            <p:spPr>
              <a:xfrm>
                <a:off x="2773680" y="232132"/>
                <a:ext cx="6096000" cy="6699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/>
                <a:r>
                  <a:rPr lang="en-US" b="1" u="sng" dirty="0">
                    <a:solidFill>
                      <a:srgbClr val="000000"/>
                    </a:solidFill>
                  </a:rPr>
                  <a:t>Activation and Inactivation</a:t>
                </a:r>
                <a:r>
                  <a:rPr lang="en-US" b="1" dirty="0">
                    <a:solidFill>
                      <a:srgbClr val="000000"/>
                    </a:solidFill>
                  </a:rPr>
                  <a:t> of Sodium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𝐍𝐚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0000"/>
                    </a:solidFill>
                  </a:rPr>
                  <a:t>channels</a:t>
                </a:r>
                <a:br>
                  <a:rPr lang="en-US" b="1" dirty="0">
                    <a:solidFill>
                      <a:srgbClr val="000000"/>
                    </a:solidFill>
                  </a:rPr>
                </a:br>
                <a:r>
                  <a:rPr lang="en-US" b="1" dirty="0">
                    <a:solidFill>
                      <a:srgbClr val="000000"/>
                    </a:solidFill>
                  </a:rPr>
                  <a:t> (of macroscopic number of channels)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4FC8C0-0776-4D52-A79E-0E2DA2B36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232132"/>
                <a:ext cx="6096000" cy="669992"/>
              </a:xfrm>
              <a:prstGeom prst="rect">
                <a:avLst/>
              </a:prstGeom>
              <a:blipFill>
                <a:blip r:embed="rId4"/>
                <a:stretch>
                  <a:fillRect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A8D5390-4F33-41B7-8030-994E2966F585}"/>
              </a:ext>
            </a:extLst>
          </p:cNvPr>
          <p:cNvGrpSpPr/>
          <p:nvPr/>
        </p:nvGrpSpPr>
        <p:grpSpPr>
          <a:xfrm>
            <a:off x="1863939" y="4188955"/>
            <a:ext cx="3932676" cy="2503175"/>
            <a:chOff x="1863939" y="4188955"/>
            <a:chExt cx="3932676" cy="25031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ADE5FB-FB09-4BD1-84B0-D18DDB42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3939" y="4188955"/>
              <a:ext cx="3932676" cy="250317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C738C8-4D0C-4712-8680-06AD6B0408A8}"/>
                </a:ext>
              </a:extLst>
            </p:cNvPr>
            <p:cNvSpPr txBox="1"/>
            <p:nvPr/>
          </p:nvSpPr>
          <p:spPr>
            <a:xfrm>
              <a:off x="2348865" y="4343400"/>
              <a:ext cx="181165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Steady State</a:t>
              </a:r>
              <a:br>
                <a:rPr lang="en-US" sz="1600" b="1" dirty="0">
                  <a:solidFill>
                    <a:srgbClr val="FF0000"/>
                  </a:solidFill>
                </a:rPr>
              </a:br>
              <a:r>
                <a:rPr lang="en-US" sz="1600" b="1" dirty="0">
                  <a:solidFill>
                    <a:srgbClr val="FF0000"/>
                  </a:solidFill>
                </a:rPr>
                <a:t>Activation Curve</a:t>
              </a:r>
              <a:br>
                <a:rPr lang="en-US" sz="1600" b="1" dirty="0">
                  <a:solidFill>
                    <a:srgbClr val="FF0000"/>
                  </a:solidFill>
                </a:rPr>
              </a:br>
              <a:r>
                <a:rPr lang="en-US" sz="1600" b="1" dirty="0">
                  <a:solidFill>
                    <a:srgbClr val="FF0000"/>
                  </a:solidFill>
                </a:rPr>
                <a:t> in general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7DDBD0-89E2-48BF-83F5-616734B56405}"/>
              </a:ext>
            </a:extLst>
          </p:cNvPr>
          <p:cNvSpPr txBox="1"/>
          <p:nvPr/>
        </p:nvSpPr>
        <p:spPr>
          <a:xfrm>
            <a:off x="150472" y="4438891"/>
            <a:ext cx="164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BE02B5"/>
                </a:solidFill>
                <a:latin typeface="Arial Black" panose="020B0A04020102020204" pitchFamily="34" charset="0"/>
              </a:rPr>
              <a:t>Fermi Like </a:t>
            </a:r>
          </a:p>
          <a:p>
            <a:pPr algn="ctr"/>
            <a:r>
              <a:rPr lang="en-US" b="1" i="1" u="sng" dirty="0">
                <a:solidFill>
                  <a:srgbClr val="BE02B5"/>
                </a:solidFill>
                <a:latin typeface="Arial Black" panose="020B0A04020102020204" pitchFamily="34" charset="0"/>
              </a:rPr>
              <a:t>NOT </a:t>
            </a:r>
            <a:r>
              <a:rPr lang="en-US" b="1" i="1" dirty="0">
                <a:solidFill>
                  <a:srgbClr val="BE02B5"/>
                </a:solidFill>
                <a:latin typeface="Arial Black" panose="020B0A04020102020204" pitchFamily="34" charset="0"/>
              </a:rPr>
              <a:t>Boltzmann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FC105-BE85-4420-9B4C-64D4A076DE55}"/>
              </a:ext>
            </a:extLst>
          </p:cNvPr>
          <p:cNvGrpSpPr/>
          <p:nvPr/>
        </p:nvGrpSpPr>
        <p:grpSpPr>
          <a:xfrm>
            <a:off x="1897392" y="2177061"/>
            <a:ext cx="9824024" cy="3846227"/>
            <a:chOff x="1897392" y="2177061"/>
            <a:chExt cx="9824024" cy="38462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4163B4-049C-4E66-8795-D388146C5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7392" y="2580347"/>
              <a:ext cx="5833288" cy="14527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DA08C09-4677-4E38-82BC-F0BA71CCCF29}"/>
                    </a:ext>
                  </a:extLst>
                </p:cNvPr>
                <p:cNvSpPr txBox="1"/>
                <p:nvPr/>
              </p:nvSpPr>
              <p:spPr>
                <a:xfrm>
                  <a:off x="1897393" y="2211015"/>
                  <a:ext cx="3646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Sodium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𝐍𝐚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Conductance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DA08C09-4677-4E38-82BC-F0BA71CCC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7393" y="2211015"/>
                  <a:ext cx="364617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3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ACD6AD-2D4E-40A1-9BB2-B2C01CCD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32513" y="2211015"/>
              <a:ext cx="2314564" cy="38122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 useBgFill="1"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9A3E96-4ECD-49A1-A779-3838A5B9097D}"/>
                    </a:ext>
                  </a:extLst>
                </p:cNvPr>
                <p:cNvSpPr txBox="1"/>
                <p:nvPr/>
              </p:nvSpPr>
              <p:spPr>
                <a:xfrm>
                  <a:off x="8075246" y="2177061"/>
                  <a:ext cx="3646170" cy="369332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Sodium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𝐍𝐚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Conductance </a:t>
                  </a:r>
                </a:p>
              </p:txBody>
            </p:sp>
          </mc:Choice>
          <mc:Fallback xmlns="">
            <p:sp useBgFill="1"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9A3E96-4ECD-49A1-A779-3838A5B90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246" y="2177061"/>
                  <a:ext cx="364617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0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971A431-5808-4CDB-A413-F689123C45B7}"/>
                    </a:ext>
                  </a:extLst>
                </p:cNvPr>
                <p:cNvSpPr txBox="1"/>
                <p:nvPr/>
              </p:nvSpPr>
              <p:spPr>
                <a:xfrm>
                  <a:off x="4814038" y="2787636"/>
                  <a:ext cx="1616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Activation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971A431-5808-4CDB-A413-F689123C4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038" y="2787636"/>
                  <a:ext cx="161607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39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78BC7E-316D-4653-B9F0-5B3FCDFE1C41}"/>
                    </a:ext>
                  </a:extLst>
                </p:cNvPr>
                <p:cNvSpPr txBox="1"/>
                <p:nvPr/>
              </p:nvSpPr>
              <p:spPr>
                <a:xfrm>
                  <a:off x="4814037" y="3364257"/>
                  <a:ext cx="236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C00000"/>
                      </a:solidFill>
                    </a:rPr>
                    <a:t>INactivation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78BC7E-316D-4653-B9F0-5B3FCDFE1C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037" y="3364257"/>
                  <a:ext cx="236634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32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68C05C-7BF2-4714-B7E2-26C93626B9E8}"/>
                </a:ext>
              </a:extLst>
            </p:cNvPr>
            <p:cNvSpPr/>
            <p:nvPr/>
          </p:nvSpPr>
          <p:spPr bwMode="auto">
            <a:xfrm>
              <a:off x="5009873" y="2424531"/>
              <a:ext cx="4202707" cy="632994"/>
            </a:xfrm>
            <a:custGeom>
              <a:avLst/>
              <a:gdLst>
                <a:gd name="connsiteX0" fmla="*/ 579397 w 4202707"/>
                <a:gd name="connsiteY0" fmla="*/ 404394 h 632994"/>
                <a:gd name="connsiteX1" fmla="*/ 293647 w 4202707"/>
                <a:gd name="connsiteY1" fmla="*/ 4344 h 632994"/>
                <a:gd name="connsiteX2" fmla="*/ 4202707 w 4202707"/>
                <a:gd name="connsiteY2" fmla="*/ 632994 h 63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707" h="632994">
                  <a:moveTo>
                    <a:pt x="579397" y="404394"/>
                  </a:moveTo>
                  <a:cubicBezTo>
                    <a:pt x="134579" y="185319"/>
                    <a:pt x="-310238" y="-33756"/>
                    <a:pt x="293647" y="4344"/>
                  </a:cubicBezTo>
                  <a:cubicBezTo>
                    <a:pt x="897532" y="42444"/>
                    <a:pt x="2550119" y="337719"/>
                    <a:pt x="4202707" y="632994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9E638A-6514-43DE-B5E5-341BEB5FAFBD}"/>
                </a:ext>
              </a:extLst>
            </p:cNvPr>
            <p:cNvSpPr/>
            <p:nvPr/>
          </p:nvSpPr>
          <p:spPr bwMode="auto">
            <a:xfrm>
              <a:off x="5273348" y="3703320"/>
              <a:ext cx="4865341" cy="856171"/>
            </a:xfrm>
            <a:custGeom>
              <a:avLst/>
              <a:gdLst>
                <a:gd name="connsiteX0" fmla="*/ 258772 w 4865341"/>
                <a:gd name="connsiteY0" fmla="*/ 0 h 856171"/>
                <a:gd name="connsiteX1" fmla="*/ 470227 w 4865341"/>
                <a:gd name="connsiteY1" fmla="*/ 611505 h 856171"/>
                <a:gd name="connsiteX2" fmla="*/ 4567882 w 4865341"/>
                <a:gd name="connsiteY2" fmla="*/ 542925 h 856171"/>
                <a:gd name="connsiteX3" fmla="*/ 4545022 w 4865341"/>
                <a:gd name="connsiteY3" fmla="*/ 828675 h 856171"/>
                <a:gd name="connsiteX4" fmla="*/ 4527877 w 4865341"/>
                <a:gd name="connsiteY4" fmla="*/ 828675 h 85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5341" h="856171">
                  <a:moveTo>
                    <a:pt x="258772" y="0"/>
                  </a:moveTo>
                  <a:cubicBezTo>
                    <a:pt x="5407" y="260509"/>
                    <a:pt x="-247958" y="521018"/>
                    <a:pt x="470227" y="611505"/>
                  </a:cubicBezTo>
                  <a:cubicBezTo>
                    <a:pt x="1188412" y="701992"/>
                    <a:pt x="3888750" y="506730"/>
                    <a:pt x="4567882" y="542925"/>
                  </a:cubicBezTo>
                  <a:cubicBezTo>
                    <a:pt x="5247014" y="579120"/>
                    <a:pt x="4551689" y="781050"/>
                    <a:pt x="4545022" y="828675"/>
                  </a:cubicBezTo>
                  <a:cubicBezTo>
                    <a:pt x="4538355" y="876300"/>
                    <a:pt x="4533116" y="852487"/>
                    <a:pt x="4527877" y="828675"/>
                  </a:cubicBez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655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A1636-4A52-4F1B-B47B-D0025E5B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984FC-7B4B-417F-8041-1B89A1BBECA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4CD51-7043-46FF-A674-8BDDB788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45" y="800055"/>
            <a:ext cx="6055947" cy="58198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C794D4-D035-43D8-B92A-E8E683F613B2}"/>
              </a:ext>
            </a:extLst>
          </p:cNvPr>
          <p:cNvSpPr/>
          <p:nvPr/>
        </p:nvSpPr>
        <p:spPr>
          <a:xfrm>
            <a:off x="2916555" y="1521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u="sng" dirty="0">
                <a:solidFill>
                  <a:srgbClr val="000000"/>
                </a:solidFill>
              </a:rPr>
              <a:t>The Sequence of Events During the Action Potential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16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A52C8-C286-4986-BA0A-C424B7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984FC-7B4B-417F-8041-1B89A1BBECA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41AE7-0C6B-4514-84C6-C8A84FD5EA8F}"/>
              </a:ext>
            </a:extLst>
          </p:cNvPr>
          <p:cNvSpPr txBox="1"/>
          <p:nvPr/>
        </p:nvSpPr>
        <p:spPr>
          <a:xfrm>
            <a:off x="2419109" y="914400"/>
            <a:ext cx="68406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Voltage Sensor</a:t>
            </a: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Conductances in Hodgkin and Huxley equation are functions of transmembrane potential. They are independent of the current through the channel.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potential within a channel is a strong function of the current through the channel, so the Hodgkin Huxley conductances do not depend on the potential within the channel.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can the Hodgkin Huxley conductances possibly depend on the transmembrane potential while being independent of the potential in a channel?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Answer: voltage sensor is a separate machine, that senses membrane potential, and is far enough away from the channel to</a:t>
            </a:r>
          </a:p>
          <a:p>
            <a:r>
              <a:rPr lang="en-US" dirty="0">
                <a:solidFill>
                  <a:srgbClr val="002060"/>
                </a:solidFill>
              </a:rPr>
              <a:t>be insensitive (i.e., ‘shielded from’) to the potential within it.</a:t>
            </a:r>
          </a:p>
        </p:txBody>
      </p:sp>
    </p:spTree>
    <p:extLst>
      <p:ext uri="{BB962C8B-B14F-4D97-AF65-F5344CB8AC3E}">
        <p14:creationId xmlns:p14="http://schemas.microsoft.com/office/powerpoint/2010/main" val="3841069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A8540-729A-4291-8F8B-A8CECD4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1D263-606F-4B1E-B1C7-4C57675DDED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8DB97-F1B6-4EA0-9CA0-33D8FB52E6E9}"/>
              </a:ext>
            </a:extLst>
          </p:cNvPr>
          <p:cNvSpPr txBox="1"/>
          <p:nvPr/>
        </p:nvSpPr>
        <p:spPr>
          <a:xfrm>
            <a:off x="1591520" y="597455"/>
            <a:ext cx="883727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2060"/>
                </a:solidFill>
              </a:rPr>
              <a:t>What have we left out?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1) Why did Hodgkin and Huxley use STEP functions of potential?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What is wrong with that approach?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2) We talked only about transverse membrane current, </a:t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what about longitudinal current?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3) How did Hodgkin and Huxley implement their plan? What were their challenges? What did they leave untouched? What did they get wrong?</a:t>
            </a:r>
            <a:br>
              <a:rPr lang="en-US" sz="2000" b="1" dirty="0">
                <a:solidFill>
                  <a:srgbClr val="002060"/>
                </a:solidFill>
              </a:rPr>
            </a:b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4) </a:t>
            </a:r>
            <a:r>
              <a:rPr lang="en-US" sz="2000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For muscle people</a:t>
            </a:r>
            <a:r>
              <a:rPr lang="en-US" sz="2000" b="1" dirty="0">
                <a:solidFill>
                  <a:srgbClr val="C00000"/>
                </a:solidFill>
                <a:latin typeface="Arial Black" panose="020B0A04020102020204" pitchFamily="34" charset="0"/>
              </a:rPr>
              <a:t>: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 Longitudinal Current: 3-dimensional Cable Theory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Arial Black" panose="020B0A04020102020204" pitchFamily="34" charset="0"/>
              </a:rPr>
              <a:t>Purely resistive DESPITE TIGHT PACKING inside cells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Arial Black" panose="020B0A04020102020204" pitchFamily="34" charset="0"/>
              </a:rPr>
              <a:t>Why?</a:t>
            </a:r>
          </a:p>
          <a:p>
            <a:pPr algn="ctr"/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19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46F1C8-166F-4C6F-AA5E-E526B10B7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AB3FF-076B-4D40-80AC-8BAC75EC90D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4375-1B33-4BD3-9A82-66A2A3790527}"/>
              </a:ext>
            </a:extLst>
          </p:cNvPr>
          <p:cNvSpPr txBox="1"/>
          <p:nvPr/>
        </p:nvSpPr>
        <p:spPr>
          <a:xfrm>
            <a:off x="3868967" y="2527236"/>
            <a:ext cx="48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730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CB930-1816-4716-85F5-2396AB44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F23A-BF20-4160-A1C9-C08B87EC1596}"/>
              </a:ext>
            </a:extLst>
          </p:cNvPr>
          <p:cNvSpPr txBox="1"/>
          <p:nvPr/>
        </p:nvSpPr>
        <p:spPr>
          <a:xfrm>
            <a:off x="9671125" y="6174889"/>
            <a:ext cx="672353" cy="457200"/>
          </a:xfrm>
          <a:prstGeom prst="rect">
            <a:avLst/>
          </a:prstGeom>
          <a:solidFill>
            <a:srgbClr val="FEFF99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99C4E0-AAB8-4F11-A9DD-25B4466E266F}"/>
              </a:ext>
            </a:extLst>
          </p:cNvPr>
          <p:cNvGrpSpPr/>
          <p:nvPr/>
        </p:nvGrpSpPr>
        <p:grpSpPr>
          <a:xfrm>
            <a:off x="1692764" y="-58608"/>
            <a:ext cx="9009530" cy="6764208"/>
            <a:chOff x="1591235" y="93792"/>
            <a:chExt cx="9009530" cy="6764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F87770-A965-4362-8554-13BB943F5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35" y="93792"/>
              <a:ext cx="9009530" cy="67642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7F42FB-353F-4935-BE37-0F98212A46B2}"/>
                </a:ext>
              </a:extLst>
            </p:cNvPr>
            <p:cNvSpPr txBox="1"/>
            <p:nvPr/>
          </p:nvSpPr>
          <p:spPr>
            <a:xfrm>
              <a:off x="4210050" y="1642110"/>
              <a:ext cx="1562100" cy="39243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2932E46-5065-49C0-B92D-64E50754BE4E}"/>
              </a:ext>
            </a:extLst>
          </p:cNvPr>
          <p:cNvSpPr txBox="1"/>
          <p:nvPr/>
        </p:nvSpPr>
        <p:spPr>
          <a:xfrm>
            <a:off x="2258048" y="5468515"/>
            <a:ext cx="8085430" cy="1107996"/>
          </a:xfrm>
          <a:prstGeom prst="rect">
            <a:avLst/>
          </a:prstGeom>
          <a:solidFill>
            <a:srgbClr val="FE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u="sng" dirty="0"/>
              <a:t>Can never be simulated in atomic detail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Do you see why?</a:t>
            </a:r>
          </a:p>
          <a:p>
            <a:pPr algn="ctr"/>
            <a:r>
              <a:rPr lang="en-US" sz="1600" b="1" dirty="0"/>
              <a:t>Hint: how many pair-wise interactions? Are interactions in fact just pair-wise or do they involve many more than two particles?</a:t>
            </a:r>
          </a:p>
        </p:txBody>
      </p:sp>
    </p:spTree>
    <p:extLst>
      <p:ext uri="{BB962C8B-B14F-4D97-AF65-F5344CB8AC3E}">
        <p14:creationId xmlns:p14="http://schemas.microsoft.com/office/powerpoint/2010/main" val="30229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CEA8D-4E77-4363-AA50-A3B5E2CC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D0E57-F9F6-49C2-B5B5-07D2DD65AF4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99AB581-74E1-4297-A90D-F1AA019F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9600"/>
            <a:ext cx="2475378" cy="1410779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28EB75-C7A5-4BD1-9A88-3BCFCD186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03" y="45950"/>
            <a:ext cx="5682258" cy="396086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6B54755-A93D-4787-AE8D-A8BFDA07ACD0}"/>
              </a:ext>
            </a:extLst>
          </p:cNvPr>
          <p:cNvGrpSpPr/>
          <p:nvPr/>
        </p:nvGrpSpPr>
        <p:grpSpPr>
          <a:xfrm>
            <a:off x="304800" y="4451445"/>
            <a:ext cx="4419600" cy="2039449"/>
            <a:chOff x="609600" y="3810000"/>
            <a:chExt cx="4419600" cy="16257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D06E58-25EC-489D-9A0A-977A0075CD2E}"/>
                </a:ext>
              </a:extLst>
            </p:cNvPr>
            <p:cNvSpPr txBox="1"/>
            <p:nvPr/>
          </p:nvSpPr>
          <p:spPr>
            <a:xfrm>
              <a:off x="762000" y="4037293"/>
              <a:ext cx="3962400" cy="1398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Classical cable theory of transmission lines, telegrapher’s equations,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Arial"/>
                </a:rPr>
                <a:t>Kelvin, Hodgkin, Noble,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Arial"/>
                </a:rPr>
              </a:b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Arial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extended to 3D-cable theory, ~10 papers, e.g.,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b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b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Barcilon, Cole, Eisenberg. 1971. Singular Perturbation …  SIAM J. Appl. Math. 21:339-354.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Another talk, another time!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B8F96C70-525E-44D2-9C32-E3370DB33A0B}"/>
                </a:ext>
              </a:extLst>
            </p:cNvPr>
            <p:cNvSpPr/>
            <p:nvPr/>
          </p:nvSpPr>
          <p:spPr bwMode="auto">
            <a:xfrm>
              <a:off x="609600" y="3810000"/>
              <a:ext cx="4419600" cy="1504411"/>
            </a:xfrm>
            <a:prstGeom prst="wedgeEllipseCallout">
              <a:avLst>
                <a:gd name="adj1" fmla="val 74862"/>
                <a:gd name="adj2" fmla="val -337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37160" rIns="91440" bIns="13716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9198AB-9736-46F7-8613-05A1FC547676}"/>
              </a:ext>
            </a:extLst>
          </p:cNvPr>
          <p:cNvSpPr txBox="1"/>
          <p:nvPr/>
        </p:nvSpPr>
        <p:spPr>
          <a:xfrm>
            <a:off x="347240" y="519374"/>
            <a:ext cx="2390172" cy="3046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Transverse</a:t>
            </a:r>
            <a:br>
              <a:rPr lang="en-US" sz="2400" b="1" u="sng" dirty="0"/>
            </a:br>
            <a:r>
              <a:rPr lang="en-US" sz="2000" b="1" i="1" dirty="0"/>
              <a:t>in out</a:t>
            </a:r>
            <a:br>
              <a:rPr lang="en-US" sz="2400" b="1" i="1" dirty="0"/>
            </a:br>
            <a:r>
              <a:rPr lang="en-US" sz="2400" b="1" dirty="0"/>
              <a:t> Membrane Current</a:t>
            </a:r>
          </a:p>
          <a:p>
            <a:pPr algn="ctr"/>
            <a:r>
              <a:rPr lang="en-US" sz="2400" b="1" i="1" dirty="0"/>
              <a:t>vs</a:t>
            </a:r>
          </a:p>
          <a:p>
            <a:pPr algn="ctr"/>
            <a:r>
              <a:rPr lang="en-US" sz="2400" b="1" u="sng" dirty="0"/>
              <a:t>Longitudinal</a:t>
            </a:r>
            <a:r>
              <a:rPr lang="en-US" sz="2400" b="1" dirty="0"/>
              <a:t> Cytoplasmic Current</a:t>
            </a:r>
          </a:p>
        </p:txBody>
      </p:sp>
    </p:spTree>
    <p:extLst>
      <p:ext uri="{BB962C8B-B14F-4D97-AF65-F5344CB8AC3E}">
        <p14:creationId xmlns:p14="http://schemas.microsoft.com/office/powerpoint/2010/main" val="271971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A75094AC-2589-4DC0-A0B8-D43EDCC1108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43293" y="232039"/>
            <a:ext cx="884014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dirty="0"/>
              <a:t>Channels are Energy Source of Signal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878D53-2D52-4FBE-926F-E9083E381506}"/>
              </a:ext>
            </a:extLst>
          </p:cNvPr>
          <p:cNvGrpSpPr/>
          <p:nvPr/>
        </p:nvGrpSpPr>
        <p:grpSpPr>
          <a:xfrm>
            <a:off x="2959125" y="1378115"/>
            <a:ext cx="6426200" cy="3378200"/>
            <a:chOff x="2959125" y="1378115"/>
            <a:chExt cx="6426200" cy="3378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23BC4C0-6991-4A9A-ABDE-17ACB2912BC0}"/>
                </a:ext>
              </a:extLst>
            </p:cNvPr>
            <p:cNvGrpSpPr/>
            <p:nvPr/>
          </p:nvGrpSpPr>
          <p:grpSpPr>
            <a:xfrm>
              <a:off x="2959125" y="1378115"/>
              <a:ext cx="6426200" cy="3378200"/>
              <a:chOff x="3556000" y="2588895"/>
              <a:chExt cx="6426200" cy="3378200"/>
            </a:xfrm>
          </p:grpSpPr>
          <p:pic>
            <p:nvPicPr>
              <p:cNvPr id="112644" name="Picture 4" descr="3-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6000" y="2588895"/>
                <a:ext cx="6426200" cy="337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56F59B-0E08-4C2A-A073-A221E16AA10E}"/>
                  </a:ext>
                </a:extLst>
              </p:cNvPr>
              <p:cNvSpPr txBox="1"/>
              <p:nvPr/>
            </p:nvSpPr>
            <p:spPr>
              <a:xfrm>
                <a:off x="3608070" y="4522470"/>
                <a:ext cx="720090" cy="41549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Lipid molecule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91E2F9-8742-4D58-843D-21AA4D489609}"/>
                </a:ext>
              </a:extLst>
            </p:cNvPr>
            <p:cNvSpPr txBox="1"/>
            <p:nvPr/>
          </p:nvSpPr>
          <p:spPr>
            <a:xfrm>
              <a:off x="8547125" y="2913326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2.5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nM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8AA8BD7-B37C-4E41-8354-D7780CD2303A}"/>
              </a:ext>
            </a:extLst>
          </p:cNvPr>
          <p:cNvSpPr txBox="1"/>
          <p:nvPr/>
        </p:nvSpPr>
        <p:spPr>
          <a:xfrm>
            <a:off x="2720051" y="5361824"/>
            <a:ext cx="74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Cannot use a theory that assumes zero flow to predict non-zero flow</a:t>
            </a:r>
          </a:p>
        </p:txBody>
      </p:sp>
    </p:spTree>
    <p:extLst>
      <p:ext uri="{BB962C8B-B14F-4D97-AF65-F5344CB8AC3E}">
        <p14:creationId xmlns:p14="http://schemas.microsoft.com/office/powerpoint/2010/main" val="150261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8AE77-7048-4575-964E-CA10EB0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D38-761B-40E8-876E-C920D55B476F}"/>
              </a:ext>
            </a:extLst>
          </p:cNvPr>
          <p:cNvSpPr txBox="1"/>
          <p:nvPr/>
        </p:nvSpPr>
        <p:spPr>
          <a:xfrm>
            <a:off x="963775" y="159006"/>
            <a:ext cx="7561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Hodgkin Huxley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/>
              <p:nvPr/>
            </p:nvSpPr>
            <p:spPr>
              <a:xfrm>
                <a:off x="338623" y="2479350"/>
                <a:ext cx="9921240" cy="1842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𝜕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𝐷𝑖𝑠𝑝𝑙𝑎𝑐𝑒𝑚𝑒𝑛𝑡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𝐶𝑢𝑟𝑟𝑒𝑛𝑡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𝑁𝑂𝑇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𝐼𝑂𝑁𝑆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𝑡h𝑟𝑜𝑢𝑔h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𝐿𝑖𝑝𝑖𝑑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𝑀𝑒𝑚𝑏𝑟𝑎𝑛𝑒</m:t>
                              </m:r>
                            </m:e>
                          </m:eqArr>
                        </m:lim>
                      </m:limLow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limLow>
                        <m:limLow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𝑙𝑒𝑎𝑘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=?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𝐼𝑜𝑛𝑠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𝑡h𝑟𝑜𝑢𝑔h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𝑚𝑎𝑛𝑦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𝐶h𝑎𝑛𝑛𝑒𝑙𝑠</m:t>
                          </m:r>
                        </m:lim>
                      </m:limLow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23" y="2479350"/>
                <a:ext cx="9921240" cy="1842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B41DA-1E1E-4014-813A-908F32BD22E3}"/>
                  </a:ext>
                </a:extLst>
              </p:cNvPr>
              <p:cNvSpPr txBox="1"/>
              <p:nvPr/>
            </p:nvSpPr>
            <p:spPr>
              <a:xfrm>
                <a:off x="179363" y="1625064"/>
                <a:ext cx="9414217" cy="93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current density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amp</m:t>
                        </m:r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cm</m:t>
                        </m:r>
                      </m:e>
                      <m:sup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 across membrane;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transverse, </a:t>
                </a: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not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down the nerve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capacitance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farad</m:t>
                        </m:r>
                        <m: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cm</m:t>
                        </m:r>
                      </m:e>
                      <m:sup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 of lipid membrane,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2.5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nm=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2.5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 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ngstroms thick, 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   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B41DA-1E1E-4014-813A-908F32BD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" y="1625064"/>
                <a:ext cx="9414217" cy="937116"/>
              </a:xfrm>
              <a:prstGeom prst="rect">
                <a:avLst/>
              </a:prstGeom>
              <a:blipFill>
                <a:blip r:embed="rId3"/>
                <a:stretch>
                  <a:fillRect t="-3922" r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9CED22C-D0A2-4BA5-97ED-6AA93D26DB92}"/>
              </a:ext>
            </a:extLst>
          </p:cNvPr>
          <p:cNvSpPr/>
          <p:nvPr/>
        </p:nvSpPr>
        <p:spPr bwMode="auto">
          <a:xfrm>
            <a:off x="10042602" y="2453640"/>
            <a:ext cx="1863639" cy="218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7AB399-1C42-467F-97CC-BDE25B0095BF}"/>
              </a:ext>
            </a:extLst>
          </p:cNvPr>
          <p:cNvSpPr/>
          <p:nvPr/>
        </p:nvSpPr>
        <p:spPr bwMode="auto">
          <a:xfrm>
            <a:off x="4005870" y="219557"/>
            <a:ext cx="4358201" cy="972698"/>
          </a:xfrm>
          <a:custGeom>
            <a:avLst/>
            <a:gdLst>
              <a:gd name="connsiteX0" fmla="*/ 4398990 w 4398990"/>
              <a:gd name="connsiteY0" fmla="*/ 11319 h 847310"/>
              <a:gd name="connsiteX1" fmla="*/ 3076920 w 4398990"/>
              <a:gd name="connsiteY1" fmla="*/ 76089 h 847310"/>
              <a:gd name="connsiteX2" fmla="*/ 2676870 w 4398990"/>
              <a:gd name="connsiteY2" fmla="*/ 582819 h 847310"/>
              <a:gd name="connsiteX3" fmla="*/ 200370 w 4398990"/>
              <a:gd name="connsiteY3" fmla="*/ 674259 h 847310"/>
              <a:gd name="connsiteX4" fmla="*/ 143220 w 4398990"/>
              <a:gd name="connsiteY4" fmla="*/ 838089 h 847310"/>
              <a:gd name="connsiteX5" fmla="*/ 120360 w 4398990"/>
              <a:gd name="connsiteY5" fmla="*/ 826659 h 847310"/>
              <a:gd name="connsiteX6" fmla="*/ 112740 w 4398990"/>
              <a:gd name="connsiteY6" fmla="*/ 826659 h 84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990" h="847310">
                <a:moveTo>
                  <a:pt x="4398990" y="11319"/>
                </a:moveTo>
                <a:cubicBezTo>
                  <a:pt x="3881465" y="-3921"/>
                  <a:pt x="3363940" y="-19161"/>
                  <a:pt x="3076920" y="76089"/>
                </a:cubicBezTo>
                <a:cubicBezTo>
                  <a:pt x="2789900" y="171339"/>
                  <a:pt x="3156295" y="483124"/>
                  <a:pt x="2676870" y="582819"/>
                </a:cubicBezTo>
                <a:cubicBezTo>
                  <a:pt x="2197445" y="682514"/>
                  <a:pt x="622645" y="631714"/>
                  <a:pt x="200370" y="674259"/>
                </a:cubicBezTo>
                <a:cubicBezTo>
                  <a:pt x="-221905" y="716804"/>
                  <a:pt x="156555" y="812689"/>
                  <a:pt x="143220" y="838089"/>
                </a:cubicBezTo>
                <a:cubicBezTo>
                  <a:pt x="129885" y="863489"/>
                  <a:pt x="125440" y="828564"/>
                  <a:pt x="120360" y="826659"/>
                </a:cubicBezTo>
                <a:cubicBezTo>
                  <a:pt x="115280" y="824754"/>
                  <a:pt x="114010" y="825706"/>
                  <a:pt x="112740" y="826659"/>
                </a:cubicBezTo>
              </a:path>
            </a:pathLst>
          </a:cu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426108-EF1E-426B-9640-C6B7B78BFD05}"/>
              </a:ext>
            </a:extLst>
          </p:cNvPr>
          <p:cNvGrpSpPr/>
          <p:nvPr/>
        </p:nvGrpSpPr>
        <p:grpSpPr>
          <a:xfrm>
            <a:off x="712953" y="123390"/>
            <a:ext cx="10649169" cy="1400911"/>
            <a:chOff x="651803" y="238812"/>
            <a:chExt cx="10649169" cy="14009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470FD0-BF5F-4CCE-818F-3C36C3266705}"/>
                </a:ext>
              </a:extLst>
            </p:cNvPr>
            <p:cNvSpPr txBox="1"/>
            <p:nvPr/>
          </p:nvSpPr>
          <p:spPr>
            <a:xfrm>
              <a:off x="651803" y="1270391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The axon = the nerve fiber (of invertebrates, no myelin insulation)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649C6C-C674-473D-8728-EC36437D608D}"/>
                </a:ext>
              </a:extLst>
            </p:cNvPr>
            <p:cNvSpPr txBox="1"/>
            <p:nvPr/>
          </p:nvSpPr>
          <p:spPr>
            <a:xfrm rot="21001973">
              <a:off x="6930904" y="238812"/>
              <a:ext cx="43700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For experts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mostly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Biology as inverse problem,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Choose the animal and ‘preparation’ wisely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Hodgkin and Huxley chose squid,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40074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Because?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AF6E6D-E839-4B31-9E1C-21BC4131E3E3}"/>
                </a:ext>
              </a:extLst>
            </p:cNvPr>
            <p:cNvSpPr/>
            <p:nvPr/>
          </p:nvSpPr>
          <p:spPr bwMode="auto">
            <a:xfrm rot="21437570">
              <a:off x="4147967" y="494156"/>
              <a:ext cx="4254595" cy="772610"/>
            </a:xfrm>
            <a:custGeom>
              <a:avLst/>
              <a:gdLst>
                <a:gd name="connsiteX0" fmla="*/ 4305300 w 4305300"/>
                <a:gd name="connsiteY0" fmla="*/ 0 h 868680"/>
                <a:gd name="connsiteX1" fmla="*/ 2754630 w 4305300"/>
                <a:gd name="connsiteY1" fmla="*/ 156210 h 868680"/>
                <a:gd name="connsiteX2" fmla="*/ 1905000 w 4305300"/>
                <a:gd name="connsiteY2" fmla="*/ 594360 h 868680"/>
                <a:gd name="connsiteX3" fmla="*/ 361950 w 4305300"/>
                <a:gd name="connsiteY3" fmla="*/ 628650 h 868680"/>
                <a:gd name="connsiteX4" fmla="*/ 0 w 4305300"/>
                <a:gd name="connsiteY4" fmla="*/ 86868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5300" h="868680">
                  <a:moveTo>
                    <a:pt x="4305300" y="0"/>
                  </a:moveTo>
                  <a:cubicBezTo>
                    <a:pt x="3729990" y="28575"/>
                    <a:pt x="3154680" y="57150"/>
                    <a:pt x="2754630" y="156210"/>
                  </a:cubicBezTo>
                  <a:cubicBezTo>
                    <a:pt x="2354580" y="255270"/>
                    <a:pt x="2303780" y="515620"/>
                    <a:pt x="1905000" y="594360"/>
                  </a:cubicBezTo>
                  <a:cubicBezTo>
                    <a:pt x="1506220" y="673100"/>
                    <a:pt x="679450" y="582930"/>
                    <a:pt x="361950" y="628650"/>
                  </a:cubicBezTo>
                  <a:cubicBezTo>
                    <a:pt x="44450" y="674370"/>
                    <a:pt x="22225" y="771525"/>
                    <a:pt x="0" y="868680"/>
                  </a:cubicBezTo>
                </a:path>
              </a:pathLst>
            </a:custGeom>
            <a:noFill/>
            <a:ln w="9525" cap="flat" cmpd="sng" algn="ctr">
              <a:solidFill>
                <a:srgbClr val="740074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EB851-11EA-403A-9BEF-6F6543559DCC}"/>
              </a:ext>
            </a:extLst>
          </p:cNvPr>
          <p:cNvGrpSpPr/>
          <p:nvPr/>
        </p:nvGrpSpPr>
        <p:grpSpPr>
          <a:xfrm>
            <a:off x="676413" y="3564488"/>
            <a:ext cx="10766854" cy="1340411"/>
            <a:chOff x="1493520" y="4916389"/>
            <a:chExt cx="10766854" cy="1340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8F1318-317E-460D-B8A7-09DC3A70C11E}"/>
                    </a:ext>
                  </a:extLst>
                </p:cNvPr>
                <p:cNvSpPr txBox="1"/>
                <p:nvPr/>
              </p:nvSpPr>
              <p:spPr>
                <a:xfrm>
                  <a:off x="1493520" y="5620728"/>
                  <a:ext cx="10698763" cy="636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Lipid bilayer is a parallel plate capacitor with </a:t>
                  </a: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dielectric constant </a:t>
                  </a:r>
                  <a14:m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  <m:r>
                        <a:rPr kumimoji="0" 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𝟕</m:t>
                      </m:r>
                      <m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Arial"/>
                            </a:rPr>
                            <m:t>.6 </m:t>
                          </m:r>
                          <m:r>
                            <m:rPr>
                              <m:sty m:val="p"/>
                            </m:rPr>
                            <a:rPr kumimoji="0" lang="el-G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Arial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Arial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cm</m:t>
                              </m:r>
                            </m:e>
                            <m:sup>
                              <m:r>
                                <a:rPr kumimoji="0" lang="en-US" sz="1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Arial"/>
                            </a:rPr>
                            <m:t>2.5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  <a:cs typeface="Arial"/>
                    </a:rPr>
                    <a:t>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kumimoji="0" lang="en-US" sz="1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𝟖𝟓</m:t>
                              </m:r>
                              <m:sSup>
                                <m:sSupPr>
                                  <m:ctrlP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kumimoji="0" lang="en-US" sz="1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kumimoji="0" lang="en-US" sz="1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0" lang="en-US" sz="1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                      F = Farad;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Å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ngstrom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; </a:t>
                  </a:r>
                  <a14:m>
                    <m:oMath xmlns:m="http://schemas.openxmlformats.org/officeDocument/2006/math">
                      <m:r>
                        <a:rPr kumimoji="0" lang="el-G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;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8F1318-317E-460D-B8A7-09DC3A70C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20" y="5620728"/>
                  <a:ext cx="10698763" cy="636072"/>
                </a:xfrm>
                <a:prstGeom prst="rect">
                  <a:avLst/>
                </a:prstGeom>
                <a:blipFill>
                  <a:blip r:embed="rId4"/>
                  <a:stretch>
                    <a:fillRect l="-171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2853AD-DD8A-4008-A62E-F1FB67C9220F}"/>
                </a:ext>
              </a:extLst>
            </p:cNvPr>
            <p:cNvSpPr txBox="1"/>
            <p:nvPr/>
          </p:nvSpPr>
          <p:spPr>
            <a:xfrm rot="20542321">
              <a:off x="10202974" y="491638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For students:</a:t>
              </a:r>
              <a:br>
                <a:rPr kumimoji="0" lang="en-US" sz="1400" b="1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What is this?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21C460A-208C-46DE-B4B9-05786F108D7B}"/>
                </a:ext>
              </a:extLst>
            </p:cNvPr>
            <p:cNvSpPr/>
            <p:nvPr/>
          </p:nvSpPr>
          <p:spPr bwMode="auto">
            <a:xfrm>
              <a:off x="10061232" y="5465976"/>
              <a:ext cx="286885" cy="213801"/>
            </a:xfrm>
            <a:custGeom>
              <a:avLst/>
              <a:gdLst>
                <a:gd name="connsiteX0" fmla="*/ 286885 w 286885"/>
                <a:gd name="connsiteY0" fmla="*/ 27111 h 213801"/>
                <a:gd name="connsiteX1" fmla="*/ 1135 w 286885"/>
                <a:gd name="connsiteY1" fmla="*/ 15681 h 213801"/>
                <a:gd name="connsiteX2" fmla="*/ 180205 w 286885"/>
                <a:gd name="connsiteY2" fmla="*/ 213801 h 213801"/>
                <a:gd name="connsiteX3" fmla="*/ 180205 w 286885"/>
                <a:gd name="connsiteY3" fmla="*/ 213801 h 21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885" h="213801">
                  <a:moveTo>
                    <a:pt x="286885" y="27111"/>
                  </a:moveTo>
                  <a:cubicBezTo>
                    <a:pt x="152900" y="5838"/>
                    <a:pt x="18915" y="-15434"/>
                    <a:pt x="1135" y="15681"/>
                  </a:cubicBezTo>
                  <a:cubicBezTo>
                    <a:pt x="-16645" y="46796"/>
                    <a:pt x="180205" y="213801"/>
                    <a:pt x="180205" y="213801"/>
                  </a:cubicBezTo>
                  <a:lnTo>
                    <a:pt x="180205" y="213801"/>
                  </a:lnTo>
                </a:path>
              </a:pathLst>
            </a:cu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9EA65-64C0-4DF9-838C-C456241C3775}"/>
                  </a:ext>
                </a:extLst>
              </p:cNvPr>
              <p:cNvSpPr txBox="1"/>
              <p:nvPr/>
            </p:nvSpPr>
            <p:spPr>
              <a:xfrm>
                <a:off x="419645" y="4957422"/>
                <a:ext cx="12491552" cy="178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Arial"/>
                  </a:rPr>
                  <a:t>is the chemical potential difference across the membrane;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in biology.</a:t>
                </a:r>
                <a:b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Arial"/>
                  </a:rPr>
                  <a:t>Roughly speaking the ratio of concentrations in electrical units,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Arial"/>
                  </a:rPr>
                  <a:t> approximated </a:t>
                </a:r>
                <a:r>
                  <a:rPr kumimoji="0" lang="en-US" sz="18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Arial"/>
                  </a:rPr>
                  <a:t>badly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Arial"/>
                  </a:rPr>
                  <a:t> by the</a:t>
                </a:r>
              </a:p>
              <a:p>
                <a:pPr lvl="0">
                  <a:defRPr/>
                </a:pPr>
                <a:r>
                  <a:rPr lang="en-US" baseline="0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Nernst equation,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𝑹𝑻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𝒛𝑭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 ln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𝐍𝐚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𝐍𝐚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𝐍𝐚</m:t>
                        </m:r>
                      </m:e>
                    </m:d>
                  </m:oMath>
                </a14:m>
                <a:r>
                  <a:rPr lang="en-US" sz="1200" b="1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 = </a:t>
                </a:r>
                <a:r>
                  <a:rPr lang="en-US" sz="1200" b="1" i="1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activity</a:t>
                </a:r>
                <a:r>
                  <a:rPr lang="en-US" sz="1200" b="1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 of Na; </a:t>
                </a:r>
                <a:r>
                  <a:rPr lang="en-US" sz="1200" b="1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(modern sign convention)</a:t>
                </a:r>
                <a:endParaRPr lang="en-US" sz="1200" b="1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  <a:cs typeface="Arial"/>
                </a:endParaRPr>
              </a:p>
              <a:p>
                <a:pPr lvl="0">
                  <a:defRPr/>
                </a:pPr>
                <a:r>
                  <a:rPr lang="en-US" b="1" u="sng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For students</a:t>
                </a:r>
                <a:r>
                  <a:rPr lang="en-US" b="1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, why “badly”? What is activity? What is activity coefficient?</a:t>
                </a:r>
                <a:br>
                  <a:rPr lang="en-US" b="1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</a:br>
                <a:r>
                  <a:rPr lang="en-US" b="1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  <a:cs typeface="Arial"/>
                  </a:rPr>
                  <a:t>NOTE: </a:t>
                </a: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Arial"/>
                  </a:rPr>
                  <a:t>Activity coefficient depends on ALL ions, not just the ion in question</a:t>
                </a:r>
                <a:r>
                  <a:rPr kumimoji="0" lang="en-US" sz="1800" b="1" i="0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Arial"/>
                  </a:rPr>
                  <a:t>.</a:t>
                </a:r>
                <a:b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Arial"/>
                  </a:rPr>
                </a:b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Arial"/>
                  </a:rPr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9EA65-64C0-4DF9-838C-C456241C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5" y="4957422"/>
                <a:ext cx="12491552" cy="1786386"/>
              </a:xfrm>
              <a:prstGeom prst="rect">
                <a:avLst/>
              </a:prstGeom>
              <a:blipFill>
                <a:blip r:embed="rId5"/>
                <a:stretch>
                  <a:fillRect l="-43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39A637E-7C09-4A24-96F4-63D72E8356FE}"/>
              </a:ext>
            </a:extLst>
          </p:cNvPr>
          <p:cNvGrpSpPr/>
          <p:nvPr/>
        </p:nvGrpSpPr>
        <p:grpSpPr>
          <a:xfrm>
            <a:off x="9413958" y="1061650"/>
            <a:ext cx="2430405" cy="991717"/>
            <a:chOff x="9413958" y="1061650"/>
            <a:chExt cx="2430405" cy="9917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5B09F-465B-4562-AFDE-E8174C4B260E}"/>
                </a:ext>
              </a:extLst>
            </p:cNvPr>
            <p:cNvGrpSpPr/>
            <p:nvPr/>
          </p:nvGrpSpPr>
          <p:grpSpPr>
            <a:xfrm>
              <a:off x="9874592" y="1061650"/>
              <a:ext cx="1969771" cy="991717"/>
              <a:chOff x="9852659" y="1736927"/>
              <a:chExt cx="1969771" cy="991717"/>
            </a:xfrm>
          </p:grpSpPr>
          <p:pic>
            <p:nvPicPr>
              <p:cNvPr id="10" name="Picture 4" descr="3-1">
                <a:extLst>
                  <a:ext uri="{FF2B5EF4-FFF2-40B4-BE49-F238E27FC236}">
                    <a16:creationId xmlns:a16="http://schemas.microsoft.com/office/drawing/2014/main" id="{59E20023-B1A5-4B7F-8FF9-EABEAA1BA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2602" y="1736927"/>
                <a:ext cx="1779828" cy="935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AAB5C12-7589-49B8-B3F5-AAFC2799AE0C}"/>
                  </a:ext>
                </a:extLst>
              </p:cNvPr>
              <p:cNvCxnSpPr/>
              <p:nvPr/>
            </p:nvCxnSpPr>
            <p:spPr bwMode="auto">
              <a:xfrm flipV="1">
                <a:off x="9852659" y="1798320"/>
                <a:ext cx="0" cy="7374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 useBgFill="1"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090B6E-DB24-4791-A948-42630B4E80C5}"/>
                  </a:ext>
                </a:extLst>
              </p:cNvPr>
              <p:cNvSpPr/>
              <p:nvPr/>
            </p:nvSpPr>
            <p:spPr bwMode="auto">
              <a:xfrm>
                <a:off x="10031172" y="2512500"/>
                <a:ext cx="1779828" cy="216144"/>
              </a:xfrm>
              <a:prstGeom prst="rect">
                <a:avLst/>
              </a:prstGeom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137160" rIns="91440" bIns="13716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/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𝑰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5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8AE77-7048-4575-964E-CA10EB0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D38-761B-40E8-876E-C920D55B476F}"/>
              </a:ext>
            </a:extLst>
          </p:cNvPr>
          <p:cNvSpPr txBox="1"/>
          <p:nvPr/>
        </p:nvSpPr>
        <p:spPr>
          <a:xfrm>
            <a:off x="963775" y="159006"/>
            <a:ext cx="7561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Hodgkin Huxley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/>
              <p:nvPr/>
            </p:nvSpPr>
            <p:spPr>
              <a:xfrm>
                <a:off x="338623" y="2479350"/>
                <a:ext cx="9921240" cy="1842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𝑐𝑎𝑝𝑎𝑐𝑖𝑡𝑜𝑟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𝜕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𝐷𝑖𝑠𝑝𝑙𝑎𝑐𝑒𝑚𝑒𝑛𝑡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𝐶𝑢𝑟𝑟𝑒𝑛𝑡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𝑁𝑂𝑇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𝐼𝑂𝑁𝑆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𝑡h𝑟𝑜𝑢𝑔h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𝐿𝑖𝑝𝑖𝑑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𝑀𝑒𝑚𝑏𝑟𝑎𝑛𝑒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23" y="2479350"/>
                <a:ext cx="9921240" cy="1842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B41DA-1E1E-4014-813A-908F32BD22E3}"/>
                  </a:ext>
                </a:extLst>
              </p:cNvPr>
              <p:cNvSpPr txBox="1"/>
              <p:nvPr/>
            </p:nvSpPr>
            <p:spPr>
              <a:xfrm>
                <a:off x="179363" y="1625064"/>
                <a:ext cx="9414217" cy="121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current density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amp</m:t>
                        </m:r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cm</m:t>
                        </m:r>
                      </m:e>
                      <m:sup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 across membrane;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transverse, not down the nerve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capacitance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farad</m:t>
                        </m:r>
                        <m: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cm</m:t>
                        </m:r>
                      </m:e>
                      <m:sup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 of lipid membrane,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2.5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nm =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2.5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 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ngstroms thick, 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   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B41DA-1E1E-4014-813A-908F32BD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" y="1625064"/>
                <a:ext cx="9414217" cy="1214115"/>
              </a:xfrm>
              <a:prstGeom prst="rect">
                <a:avLst/>
              </a:prstGeom>
              <a:blipFill>
                <a:blip r:embed="rId3"/>
                <a:stretch>
                  <a:fillRect l="-518" t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7AB399-1C42-467F-97CC-BDE25B0095BF}"/>
              </a:ext>
            </a:extLst>
          </p:cNvPr>
          <p:cNvSpPr/>
          <p:nvPr/>
        </p:nvSpPr>
        <p:spPr bwMode="auto">
          <a:xfrm>
            <a:off x="4005870" y="219557"/>
            <a:ext cx="4358201" cy="972698"/>
          </a:xfrm>
          <a:custGeom>
            <a:avLst/>
            <a:gdLst>
              <a:gd name="connsiteX0" fmla="*/ 4398990 w 4398990"/>
              <a:gd name="connsiteY0" fmla="*/ 11319 h 847310"/>
              <a:gd name="connsiteX1" fmla="*/ 3076920 w 4398990"/>
              <a:gd name="connsiteY1" fmla="*/ 76089 h 847310"/>
              <a:gd name="connsiteX2" fmla="*/ 2676870 w 4398990"/>
              <a:gd name="connsiteY2" fmla="*/ 582819 h 847310"/>
              <a:gd name="connsiteX3" fmla="*/ 200370 w 4398990"/>
              <a:gd name="connsiteY3" fmla="*/ 674259 h 847310"/>
              <a:gd name="connsiteX4" fmla="*/ 143220 w 4398990"/>
              <a:gd name="connsiteY4" fmla="*/ 838089 h 847310"/>
              <a:gd name="connsiteX5" fmla="*/ 120360 w 4398990"/>
              <a:gd name="connsiteY5" fmla="*/ 826659 h 847310"/>
              <a:gd name="connsiteX6" fmla="*/ 112740 w 4398990"/>
              <a:gd name="connsiteY6" fmla="*/ 826659 h 84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990" h="847310">
                <a:moveTo>
                  <a:pt x="4398990" y="11319"/>
                </a:moveTo>
                <a:cubicBezTo>
                  <a:pt x="3881465" y="-3921"/>
                  <a:pt x="3363940" y="-19161"/>
                  <a:pt x="3076920" y="76089"/>
                </a:cubicBezTo>
                <a:cubicBezTo>
                  <a:pt x="2789900" y="171339"/>
                  <a:pt x="3156295" y="483124"/>
                  <a:pt x="2676870" y="582819"/>
                </a:cubicBezTo>
                <a:cubicBezTo>
                  <a:pt x="2197445" y="682514"/>
                  <a:pt x="622645" y="631714"/>
                  <a:pt x="200370" y="674259"/>
                </a:cubicBezTo>
                <a:cubicBezTo>
                  <a:pt x="-221905" y="716804"/>
                  <a:pt x="156555" y="812689"/>
                  <a:pt x="143220" y="838089"/>
                </a:cubicBezTo>
                <a:cubicBezTo>
                  <a:pt x="129885" y="863489"/>
                  <a:pt x="125440" y="828564"/>
                  <a:pt x="120360" y="826659"/>
                </a:cubicBezTo>
                <a:cubicBezTo>
                  <a:pt x="115280" y="824754"/>
                  <a:pt x="114010" y="825706"/>
                  <a:pt x="112740" y="826659"/>
                </a:cubicBezTo>
              </a:path>
            </a:pathLst>
          </a:cu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EB851-11EA-403A-9BEF-6F6543559DCC}"/>
              </a:ext>
            </a:extLst>
          </p:cNvPr>
          <p:cNvGrpSpPr/>
          <p:nvPr/>
        </p:nvGrpSpPr>
        <p:grpSpPr>
          <a:xfrm>
            <a:off x="559361" y="3738625"/>
            <a:ext cx="10766854" cy="1340411"/>
            <a:chOff x="1493520" y="4916389"/>
            <a:chExt cx="10766854" cy="1340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8F1318-317E-460D-B8A7-09DC3A70C11E}"/>
                    </a:ext>
                  </a:extLst>
                </p:cNvPr>
                <p:cNvSpPr txBox="1"/>
                <p:nvPr/>
              </p:nvSpPr>
              <p:spPr>
                <a:xfrm>
                  <a:off x="1493520" y="5620728"/>
                  <a:ext cx="10698763" cy="636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Lipid bilayer is a parallel plate capacitor with </a:t>
                  </a: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dielectric constant </a:t>
                  </a:r>
                  <a14:m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  <m:r>
                        <a:rPr kumimoji="0" 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𝟕</m:t>
                      </m:r>
                      <m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Arial"/>
                            </a:rPr>
                            <m:t>.6 </m:t>
                          </m:r>
                          <m:r>
                            <m:rPr>
                              <m:sty m:val="p"/>
                            </m:rPr>
                            <a:rPr kumimoji="0" lang="el-G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Arial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Arial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cm</m:t>
                              </m:r>
                            </m:e>
                            <m:sup>
                              <m:r>
                                <a:rPr kumimoji="0" lang="en-US" sz="1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Arial"/>
                            </a:rPr>
                            <m:t>2.5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  <a:cs typeface="Arial"/>
                    </a:rPr>
                    <a:t>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kumimoji="0" lang="en-US" sz="1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𝟖𝟓</m:t>
                              </m:r>
                              <m:sSup>
                                <m:sSupPr>
                                  <m:ctrlP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kumimoji="0" lang="en-US" sz="1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kumimoji="0" lang="en-US" sz="1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0" lang="en-US" sz="1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sz="1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                       F = Farad;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Å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ngstrom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; </a:t>
                  </a:r>
                  <a14:m>
                    <m:oMath xmlns:m="http://schemas.openxmlformats.org/officeDocument/2006/math">
                      <m:r>
                        <a:rPr kumimoji="0" lang="el-G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;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8F1318-317E-460D-B8A7-09DC3A70C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20" y="5620728"/>
                  <a:ext cx="10698763" cy="636072"/>
                </a:xfrm>
                <a:prstGeom prst="rect">
                  <a:avLst/>
                </a:prstGeom>
                <a:blipFill>
                  <a:blip r:embed="rId4"/>
                  <a:stretch>
                    <a:fillRect l="-171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2853AD-DD8A-4008-A62E-F1FB67C9220F}"/>
                </a:ext>
              </a:extLst>
            </p:cNvPr>
            <p:cNvSpPr txBox="1"/>
            <p:nvPr/>
          </p:nvSpPr>
          <p:spPr>
            <a:xfrm rot="20542321">
              <a:off x="10202974" y="491638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For students:</a:t>
              </a:r>
              <a:br>
                <a:rPr kumimoji="0" lang="en-US" sz="1400" b="1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What is this?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21C460A-208C-46DE-B4B9-05786F108D7B}"/>
                </a:ext>
              </a:extLst>
            </p:cNvPr>
            <p:cNvSpPr/>
            <p:nvPr/>
          </p:nvSpPr>
          <p:spPr bwMode="auto">
            <a:xfrm>
              <a:off x="10061232" y="5465976"/>
              <a:ext cx="286885" cy="213801"/>
            </a:xfrm>
            <a:custGeom>
              <a:avLst/>
              <a:gdLst>
                <a:gd name="connsiteX0" fmla="*/ 286885 w 286885"/>
                <a:gd name="connsiteY0" fmla="*/ 27111 h 213801"/>
                <a:gd name="connsiteX1" fmla="*/ 1135 w 286885"/>
                <a:gd name="connsiteY1" fmla="*/ 15681 h 213801"/>
                <a:gd name="connsiteX2" fmla="*/ 180205 w 286885"/>
                <a:gd name="connsiteY2" fmla="*/ 213801 h 213801"/>
                <a:gd name="connsiteX3" fmla="*/ 180205 w 286885"/>
                <a:gd name="connsiteY3" fmla="*/ 213801 h 21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885" h="213801">
                  <a:moveTo>
                    <a:pt x="286885" y="27111"/>
                  </a:moveTo>
                  <a:cubicBezTo>
                    <a:pt x="152900" y="5838"/>
                    <a:pt x="18915" y="-15434"/>
                    <a:pt x="1135" y="15681"/>
                  </a:cubicBezTo>
                  <a:cubicBezTo>
                    <a:pt x="-16645" y="46796"/>
                    <a:pt x="180205" y="213801"/>
                    <a:pt x="180205" y="213801"/>
                  </a:cubicBezTo>
                  <a:lnTo>
                    <a:pt x="180205" y="213801"/>
                  </a:lnTo>
                </a:path>
              </a:pathLst>
            </a:cu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9EA65-64C0-4DF9-838C-C456241C3775}"/>
                  </a:ext>
                </a:extLst>
              </p:cNvPr>
              <p:cNvSpPr txBox="1"/>
              <p:nvPr/>
            </p:nvSpPr>
            <p:spPr>
              <a:xfrm>
                <a:off x="286939" y="5305101"/>
                <a:ext cx="10363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9EA65-64C0-4DF9-838C-C456241C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9" y="5305101"/>
                <a:ext cx="10363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39A637E-7C09-4A24-96F4-63D72E8356FE}"/>
              </a:ext>
            </a:extLst>
          </p:cNvPr>
          <p:cNvGrpSpPr/>
          <p:nvPr/>
        </p:nvGrpSpPr>
        <p:grpSpPr>
          <a:xfrm>
            <a:off x="9413958" y="1061650"/>
            <a:ext cx="2492272" cy="990556"/>
            <a:chOff x="9413958" y="1061650"/>
            <a:chExt cx="2492272" cy="99055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5B09F-465B-4562-AFDE-E8174C4B260E}"/>
                </a:ext>
              </a:extLst>
            </p:cNvPr>
            <p:cNvGrpSpPr/>
            <p:nvPr/>
          </p:nvGrpSpPr>
          <p:grpSpPr>
            <a:xfrm>
              <a:off x="9874592" y="1061650"/>
              <a:ext cx="2031638" cy="990556"/>
              <a:chOff x="9852659" y="1736927"/>
              <a:chExt cx="2031638" cy="990556"/>
            </a:xfrm>
          </p:grpSpPr>
          <p:pic>
            <p:nvPicPr>
              <p:cNvPr id="10" name="Picture 4" descr="3-1">
                <a:extLst>
                  <a:ext uri="{FF2B5EF4-FFF2-40B4-BE49-F238E27FC236}">
                    <a16:creationId xmlns:a16="http://schemas.microsoft.com/office/drawing/2014/main" id="{59E20023-B1A5-4B7F-8FF9-EABEAA1BA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2602" y="1736927"/>
                <a:ext cx="1779828" cy="935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AAB5C12-7589-49B8-B3F5-AAFC2799AE0C}"/>
                  </a:ext>
                </a:extLst>
              </p:cNvPr>
              <p:cNvCxnSpPr/>
              <p:nvPr/>
            </p:nvCxnSpPr>
            <p:spPr bwMode="auto">
              <a:xfrm flipV="1">
                <a:off x="9852659" y="1798320"/>
                <a:ext cx="0" cy="7374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 useBgFill="1"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090B6E-DB24-4791-A948-42630B4E80C5}"/>
                  </a:ext>
                </a:extLst>
              </p:cNvPr>
              <p:cNvSpPr/>
              <p:nvPr/>
            </p:nvSpPr>
            <p:spPr bwMode="auto">
              <a:xfrm>
                <a:off x="10020668" y="2535756"/>
                <a:ext cx="1863629" cy="191727"/>
              </a:xfrm>
              <a:prstGeom prst="rect">
                <a:avLst/>
              </a:prstGeom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137160" rIns="91440" bIns="13716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/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𝑰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58" y="1258967"/>
                  <a:ext cx="514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213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8AE77-7048-4575-964E-CA10EB0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1D263-606F-4B1E-B1C7-4C57675DDED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D38-761B-40E8-876E-C920D55B476F}"/>
              </a:ext>
            </a:extLst>
          </p:cNvPr>
          <p:cNvSpPr txBox="1"/>
          <p:nvPr/>
        </p:nvSpPr>
        <p:spPr>
          <a:xfrm>
            <a:off x="963775" y="159006"/>
            <a:ext cx="101518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Current Flows Through a Capacitor?</a:t>
            </a:r>
          </a:p>
          <a:p>
            <a:pPr lvl="0" algn="ctr"/>
            <a:r>
              <a:rPr lang="en-US" b="1" u="sng" dirty="0">
                <a:solidFill>
                  <a:srgbClr val="000000"/>
                </a:solidFill>
              </a:rPr>
              <a:t>Super reference</a:t>
            </a:r>
            <a:r>
              <a:rPr lang="en-US" b="1" dirty="0">
                <a:solidFill>
                  <a:srgbClr val="000000"/>
                </a:solidFill>
              </a:rPr>
              <a:t>:  </a:t>
            </a:r>
            <a:r>
              <a:rPr lang="en-US" b="1" i="1" dirty="0">
                <a:solidFill>
                  <a:srgbClr val="BE02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https://www.youtube.com/watch?v=ppWBwZS4e7A</a:t>
            </a:r>
            <a:endParaRPr lang="en-US" b="1" i="1" dirty="0">
              <a:solidFill>
                <a:srgbClr val="BE02B5"/>
              </a:solidFill>
            </a:endParaRPr>
          </a:p>
          <a:p>
            <a:pPr lvl="0" algn="ctr"/>
            <a:r>
              <a:rPr lang="en-US" b="1" u="sng" dirty="0">
                <a:solidFill>
                  <a:srgbClr val="000000"/>
                </a:solidFill>
                <a:latin typeface="Arial"/>
                <a:cs typeface="Arial"/>
              </a:rPr>
              <a:t>IMPORTANT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: when listening, substitute the word VACUUM for the word INSULATOR</a:t>
            </a:r>
          </a:p>
          <a:p>
            <a:pPr lvl="0" algn="ctr"/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story remains TRUE.</a:t>
            </a:r>
            <a:b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Students: </a:t>
            </a:r>
            <a:r>
              <a:rPr lang="en-US" b="1" dirty="0">
                <a:solidFill>
                  <a:srgbClr val="C00000"/>
                </a:solidFill>
                <a:latin typeface="Arial"/>
                <a:cs typeface="Arial"/>
              </a:rPr>
              <a:t>HOW CAN CURRENT FLOW THROUGH A VACUUM?</a:t>
            </a:r>
            <a:endParaRPr kumimoji="0" lang="en-US" sz="1800" b="1" i="0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/>
              <p:nvPr/>
            </p:nvSpPr>
            <p:spPr>
              <a:xfrm>
                <a:off x="427600" y="3574842"/>
                <a:ext cx="9921240" cy="1842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𝑐𝑎𝑝𝑎𝑐𝑖𝑡𝑜𝑟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𝜕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𝐷𝑖𝑠𝑝𝑙𝑎𝑐𝑒𝑚𝑒𝑛𝑡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𝐶𝑢𝑟𝑟𝑒𝑛𝑡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𝑁𝑂𝑇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𝐼𝑂𝑁𝑆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𝑡h𝑟𝑜𝑢𝑔h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𝐿𝑖𝑝𝑖𝑑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𝑀𝑒𝑚𝑏𝑟𝑎𝑛𝑒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71FE6-F421-4E22-873C-AF60DFB7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00" y="3574842"/>
                <a:ext cx="9921240" cy="1842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9CED22C-D0A2-4BA5-97ED-6AA93D26DB92}"/>
              </a:ext>
            </a:extLst>
          </p:cNvPr>
          <p:cNvSpPr/>
          <p:nvPr/>
        </p:nvSpPr>
        <p:spPr bwMode="auto">
          <a:xfrm>
            <a:off x="10042602" y="2453640"/>
            <a:ext cx="1863639" cy="218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9A637E-7C09-4A24-96F4-63D72E8356FE}"/>
              </a:ext>
            </a:extLst>
          </p:cNvPr>
          <p:cNvGrpSpPr/>
          <p:nvPr/>
        </p:nvGrpSpPr>
        <p:grpSpPr>
          <a:xfrm>
            <a:off x="7294678" y="2146451"/>
            <a:ext cx="3144165" cy="991717"/>
            <a:chOff x="8700198" y="1061650"/>
            <a:chExt cx="3144165" cy="9917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5B09F-465B-4562-AFDE-E8174C4B260E}"/>
                </a:ext>
              </a:extLst>
            </p:cNvPr>
            <p:cNvGrpSpPr/>
            <p:nvPr/>
          </p:nvGrpSpPr>
          <p:grpSpPr>
            <a:xfrm>
              <a:off x="9874592" y="1061650"/>
              <a:ext cx="1969771" cy="991717"/>
              <a:chOff x="9852659" y="1736927"/>
              <a:chExt cx="1969771" cy="991717"/>
            </a:xfrm>
          </p:grpSpPr>
          <p:pic>
            <p:nvPicPr>
              <p:cNvPr id="10" name="Picture 4" descr="3-1">
                <a:extLst>
                  <a:ext uri="{FF2B5EF4-FFF2-40B4-BE49-F238E27FC236}">
                    <a16:creationId xmlns:a16="http://schemas.microsoft.com/office/drawing/2014/main" id="{59E20023-B1A5-4B7F-8FF9-EABEAA1BA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2602" y="1736927"/>
                <a:ext cx="1779828" cy="935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AAB5C12-7589-49B8-B3F5-AAFC2799AE0C}"/>
                  </a:ext>
                </a:extLst>
              </p:cNvPr>
              <p:cNvCxnSpPr/>
              <p:nvPr/>
            </p:nvCxnSpPr>
            <p:spPr bwMode="auto">
              <a:xfrm flipV="1">
                <a:off x="9852659" y="1798320"/>
                <a:ext cx="0" cy="7374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 useBgFill="1"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090B6E-DB24-4791-A948-42630B4E80C5}"/>
                  </a:ext>
                </a:extLst>
              </p:cNvPr>
              <p:cNvSpPr/>
              <p:nvPr/>
            </p:nvSpPr>
            <p:spPr bwMode="auto">
              <a:xfrm>
                <a:off x="10031172" y="2512500"/>
                <a:ext cx="1779828" cy="216144"/>
              </a:xfrm>
              <a:prstGeom prst="rect">
                <a:avLst/>
              </a:prstGeom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137160" rIns="91440" bIns="13716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/>
                <p:nvPr/>
              </p:nvSpPr>
              <p:spPr>
                <a:xfrm>
                  <a:off x="8700198" y="1248014"/>
                  <a:ext cx="1162434" cy="3942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𝑰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𝒄𝒂𝒑𝒂𝒄𝒊𝒕𝒐𝒓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0EA95B-8D15-478F-80F4-1522B75C0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198" y="1248014"/>
                  <a:ext cx="1162434" cy="39421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EEF6449-6EB4-4DC4-9FFE-C47F74F05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572" y="1743776"/>
            <a:ext cx="3366584" cy="1855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07F1E-A138-4D70-9B2F-CB1C57CAFF5A}"/>
              </a:ext>
            </a:extLst>
          </p:cNvPr>
          <p:cNvSpPr txBox="1"/>
          <p:nvPr/>
        </p:nvSpPr>
        <p:spPr>
          <a:xfrm>
            <a:off x="427600" y="5786735"/>
            <a:ext cx="11060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Questions: </a:t>
            </a:r>
            <a:r>
              <a:rPr lang="en-US" dirty="0"/>
              <a:t>(1) What DOES carry current THROUGH the capacitor? What mass does it have?</a:t>
            </a:r>
          </a:p>
          <a:p>
            <a:r>
              <a:rPr lang="en-US" dirty="0"/>
              <a:t>(2) Does the current </a:t>
            </a:r>
            <a:r>
              <a:rPr lang="en-US" i="1" dirty="0"/>
              <a:t>between the plates of the capacitor </a:t>
            </a:r>
            <a:r>
              <a:rPr lang="en-US" dirty="0"/>
              <a:t>produce a magnetic field. </a:t>
            </a:r>
            <a:r>
              <a:rPr lang="en-US" b="1" dirty="0">
                <a:solidFill>
                  <a:srgbClr val="C00000"/>
                </a:solidFill>
              </a:rPr>
              <a:t>WARNING tricky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46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0NQMykMdHuA0cLxVDYY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G5UZ2aAgm67aizGttgT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y3ayHYWq4SyKVwGosg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H9jRbTHctIiT6weR8aV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sEL3xD9WAeb1m0eQM2J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r1pa9A7Q9FpWGF58m33x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I5adDioSQgmDdJEntzOJ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stYlHJqH6Z7E5GslQ4j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ddkHO8cTIAW6WloVEAw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1mtup4kU4Eb0gL10Uhu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TtIbzuW0fI0p16fu3pQv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ZdPRb95NCe6nPMZaK2l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1B8CXmlCM4yctulHiMU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0NQMykMdHuA0cLxVDYY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G5UZ2aAgm67aizGttgT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gJxg0WajVcv6LRyhBC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S1sXe9vI5r70vDfvUAjb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YMsVBUYhKVx6nH4iMMFA"/>
</p:tagLst>
</file>

<file path=ppt/theme/theme1.xml><?xml version="1.0" encoding="utf-8"?>
<a:theme xmlns:a="http://schemas.openxmlformats.org/drawingml/2006/main" name="Dark on Edge">
  <a:themeElements>
    <a:clrScheme name="Dark on Edg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66"/>
      </a:hlink>
      <a:folHlink>
        <a:srgbClr val="003399"/>
      </a:folHlink>
    </a:clrScheme>
    <a:fontScheme name="Dark on 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ark on Ed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 on Ed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 on Ed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 on Ed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 on Ed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 on Ed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 on Ed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 on Ed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 on Ed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 on Ed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 on Ed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 on Ed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 on Ed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 on Ed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22225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ark on Edge 14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0066"/>
    </a:hlink>
    <a:folHlink>
      <a:srgbClr val="0033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1121</Words>
  <Application>Microsoft Office PowerPoint</Application>
  <PresentationFormat>Widescreen</PresentationFormat>
  <Paragraphs>266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Times</vt:lpstr>
      <vt:lpstr>Dark on Edge</vt:lpstr>
      <vt:lpstr>Custom Design</vt:lpstr>
      <vt:lpstr>12_Blank</vt:lpstr>
      <vt:lpstr>1_Custom Design</vt:lpstr>
      <vt:lpstr>   Hodgkin Huxley Equation   Bob Eisenberg Lectures at Illinois Tech and  Rush Medical Center October 19, 2018</vt:lpstr>
      <vt:lpstr>PowerPoint Presentation</vt:lpstr>
      <vt:lpstr>PowerPoint Presentation</vt:lpstr>
      <vt:lpstr>PowerPoint Presentation</vt:lpstr>
      <vt:lpstr>PowerPoint Presentation</vt:lpstr>
      <vt:lpstr>Channels are Energy Source of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Separation of Channels Hodgkin and Huxley, Narahashi  Sodium Ion Current  g_Na (V_m-μ_Na ) Potassium Ion Current  g_K (V_m-μ_K ) Leak Current    I_(leak=?)   Drugs Tetrodotoxin,                        TEA= Tetra Ethyl Ammonium</vt:lpstr>
      <vt:lpstr>PowerPoint Presentation</vt:lpstr>
      <vt:lpstr>PowerPoint Presentation</vt:lpstr>
      <vt:lpstr>PowerPoint Presentation</vt:lpstr>
      <vt:lpstr>Separation of Currents</vt:lpstr>
      <vt:lpstr>PowerPoint Presentation</vt:lpstr>
      <vt:lpstr>PowerPoint Presentation</vt:lpstr>
      <vt:lpstr>PowerPoint Presentation</vt:lpstr>
      <vt:lpstr>PowerPoint Presentation</vt:lpstr>
      <vt:lpstr>Time Dependence in Hodgkin Huxley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IIT August 31 2018</dc:title>
  <dc:creator>Robert Eisenberg</dc:creator>
  <cp:lastModifiedBy>Robert Eisenberg</cp:lastModifiedBy>
  <cp:revision>100</cp:revision>
  <dcterms:created xsi:type="dcterms:W3CDTF">2018-08-30T14:22:57Z</dcterms:created>
  <dcterms:modified xsi:type="dcterms:W3CDTF">2018-10-22T13:16:09Z</dcterms:modified>
</cp:coreProperties>
</file>