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1" r:id="rId9"/>
    <p:sldId id="270" r:id="rId10"/>
    <p:sldId id="271" r:id="rId11"/>
    <p:sldId id="272" r:id="rId12"/>
    <p:sldId id="267" r:id="rId13"/>
    <p:sldId id="273" r:id="rId14"/>
    <p:sldId id="268" r:id="rId15"/>
    <p:sldId id="26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enry\Desktop\&#27963;&#38913;&#31807;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henry\Desktop\&#27963;&#38913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工作表1!$A$1:$A$2</c:f>
              <c:strCache>
                <c:ptCount val="2"/>
                <c:pt idx="0">
                  <c:v>反民進黨戰鬥指數</c:v>
                </c:pt>
                <c:pt idx="1">
                  <c:v>反國民黨戰鬥指數</c:v>
                </c:pt>
              </c:strCache>
            </c:strRef>
          </c:cat>
          <c:val>
            <c:numRef>
              <c:f>工作表1!$B$1:$B$2</c:f>
              <c:numCache>
                <c:formatCode>0.00%</c:formatCode>
                <c:ptCount val="2"/>
                <c:pt idx="0">
                  <c:v>0.60419999999999996</c:v>
                </c:pt>
                <c:pt idx="1">
                  <c:v>0.24790000000000001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988160"/>
        <c:axId val="76704576"/>
      </c:barChart>
      <c:catAx>
        <c:axId val="96988160"/>
        <c:scaling>
          <c:orientation val="minMax"/>
        </c:scaling>
        <c:delete val="1"/>
        <c:axPos val="b"/>
        <c:majorTickMark val="out"/>
        <c:minorTickMark val="none"/>
        <c:tickLblPos val="nextTo"/>
        <c:crossAx val="76704576"/>
        <c:crosses val="autoZero"/>
        <c:auto val="1"/>
        <c:lblAlgn val="ctr"/>
        <c:lblOffset val="100"/>
        <c:noMultiLvlLbl val="0"/>
      </c:catAx>
      <c:valAx>
        <c:axId val="76704576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96988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60947644702306"/>
          <c:y val="4.4255178645578486E-2"/>
          <c:w val="0.53332037669519983"/>
          <c:h val="0.8526791108789927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工作表1!$A$4:$A$5</c:f>
              <c:strCache>
                <c:ptCount val="2"/>
                <c:pt idx="0">
                  <c:v>反民進黨戰鬥指數(top-7)</c:v>
                </c:pt>
                <c:pt idx="1">
                  <c:v>反國民黨戰鬥指數(top-7)</c:v>
                </c:pt>
              </c:strCache>
            </c:strRef>
          </c:cat>
          <c:val>
            <c:numRef>
              <c:f>工作表1!$B$4:$B$5</c:f>
              <c:numCache>
                <c:formatCode>0.00%</c:formatCode>
                <c:ptCount val="2"/>
                <c:pt idx="0">
                  <c:v>0.66520000000000001</c:v>
                </c:pt>
                <c:pt idx="1">
                  <c:v>0.33429999999999999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986112"/>
        <c:axId val="76709184"/>
      </c:barChart>
      <c:catAx>
        <c:axId val="96986112"/>
        <c:scaling>
          <c:orientation val="minMax"/>
        </c:scaling>
        <c:delete val="1"/>
        <c:axPos val="b"/>
        <c:majorTickMark val="out"/>
        <c:minorTickMark val="none"/>
        <c:tickLblPos val="nextTo"/>
        <c:crossAx val="76709184"/>
        <c:crosses val="autoZero"/>
        <c:auto val="1"/>
        <c:lblAlgn val="ctr"/>
        <c:lblOffset val="100"/>
        <c:noMultiLvlLbl val="0"/>
      </c:catAx>
      <c:valAx>
        <c:axId val="76709184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96986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0.45827</cdr:x>
      <cdr:y>0.62007</cdr:y>
    </cdr:from>
    <cdr:to>
      <cdr:x>0.70829</cdr:x>
      <cdr:y>0.71047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979712" y="2232248"/>
          <a:ext cx="1080120" cy="3254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1600" dirty="0"/>
            <a:t>24.79%</a:t>
          </a:r>
          <a:endParaRPr lang="zh-TW" altLang="en-US" sz="1600" dirty="0"/>
        </a:p>
      </cdr:txBody>
    </cdr:sp>
  </cdr:relSizeAnchor>
  <cdr:relSizeAnchor xmlns:cdr="http://schemas.openxmlformats.org/drawingml/2006/chartDrawing">
    <cdr:from>
      <cdr:x>0.1749</cdr:x>
      <cdr:y>0.2723</cdr:y>
    </cdr:from>
    <cdr:to>
      <cdr:x>0.42442</cdr:x>
      <cdr:y>0.36271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755576" y="980291"/>
          <a:ext cx="1077899" cy="3254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1800" dirty="0"/>
            <a:t>60.42%</a:t>
          </a:r>
          <a:endParaRPr lang="zh-TW" altLang="en-US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0.43905</cdr:x>
      <cdr:y>0.49721</cdr:y>
    </cdr:from>
    <cdr:to>
      <cdr:x>0.68602</cdr:x>
      <cdr:y>0.58762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2304256" y="1584176"/>
          <a:ext cx="1296144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1800" dirty="0" smtClean="0">
              <a:effectLst/>
              <a:latin typeface="Arial"/>
            </a:rPr>
            <a:t>33.43%</a:t>
          </a:r>
          <a:endParaRPr lang="zh-TW" alt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2A501-4084-41BF-B0FE-D8114A00D5C2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0668B-1A48-48DF-A722-F5AB005A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8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0668B-1A48-48DF-A722-F5AB005AC4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2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6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9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9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4795-50ED-434A-B812-CB11624E28D3}" type="datetimeFigureOut">
              <a:rPr lang="zh-TW" altLang="en-US" smtClean="0"/>
              <a:t>2016/1/19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F461-2509-42B4-81E4-7EEAFC94C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8" t="27453" r="23673" b="14142"/>
          <a:stretch/>
        </p:blipFill>
        <p:spPr bwMode="auto">
          <a:xfrm>
            <a:off x="0" y="1057068"/>
            <a:ext cx="9144000" cy="474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26064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PTT</a:t>
            </a: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基於政治議題之反風向分析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70042" y="593467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M10415016</a:t>
            </a:r>
            <a:r>
              <a:rPr lang="zh-TW" altLang="en-US" dirty="0" smtClean="0"/>
              <a:t>謝斐如</a:t>
            </a:r>
            <a:endParaRPr lang="en-US" altLang="zh-TW" dirty="0" smtClean="0"/>
          </a:p>
          <a:p>
            <a:r>
              <a:rPr lang="en-US" altLang="zh-TW" dirty="0" smtClean="0"/>
              <a:t>M10415032 </a:t>
            </a:r>
            <a:r>
              <a:rPr lang="zh-TW" altLang="en-US" dirty="0" smtClean="0"/>
              <a:t>洪振傑 </a:t>
            </a:r>
            <a:endParaRPr lang="en-US" altLang="zh-TW" dirty="0" smtClean="0"/>
          </a:p>
          <a:p>
            <a:r>
              <a:rPr lang="en-US" altLang="zh-TW" dirty="0" smtClean="0"/>
              <a:t>M10415041</a:t>
            </a:r>
            <a:r>
              <a:rPr lang="zh-TW" altLang="en-US" dirty="0" smtClean="0"/>
              <a:t>蔡明翰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0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0"/>
            <a:ext cx="8460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群</a:t>
            </a:r>
            <a:r>
              <a:rPr lang="en-US" altLang="zh-TW" sz="3200" dirty="0"/>
              <a:t>1(</a:t>
            </a:r>
            <a:r>
              <a:rPr lang="zh-TW" altLang="en-US" sz="3200" dirty="0"/>
              <a:t>紅</a:t>
            </a:r>
            <a:r>
              <a:rPr lang="en-US" altLang="zh-TW" sz="3200" dirty="0" smtClean="0"/>
              <a:t>):</a:t>
            </a:r>
            <a:r>
              <a:rPr lang="en-US" altLang="zh-TW" sz="3200" dirty="0">
                <a:solidFill>
                  <a:schemeClr val="accent1"/>
                </a:solidFill>
              </a:rPr>
              <a:t>3*</a:t>
            </a:r>
            <a:r>
              <a:rPr lang="zh-TW" altLang="en-US" sz="3200" dirty="0">
                <a:solidFill>
                  <a:schemeClr val="accent1"/>
                </a:solidFill>
              </a:rPr>
              <a:t>深藍 </a:t>
            </a:r>
            <a:r>
              <a:rPr lang="en-US" altLang="zh-TW" sz="3200" dirty="0" smtClean="0"/>
              <a:t>+</a:t>
            </a:r>
            <a:r>
              <a:rPr lang="en-US" altLang="zh-TW" sz="32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dirty="0">
                <a:solidFill>
                  <a:schemeClr val="accent1"/>
                </a:solidFill>
              </a:rPr>
              <a:t>*</a:t>
            </a:r>
            <a:r>
              <a:rPr lang="zh-TW" altLang="en-US" sz="3200" dirty="0" smtClean="0">
                <a:solidFill>
                  <a:schemeClr val="accent1"/>
                </a:solidFill>
              </a:rPr>
              <a:t>藍</a:t>
            </a:r>
            <a:r>
              <a:rPr lang="en-US" altLang="zh-TW" sz="3200" dirty="0" smtClean="0"/>
              <a:t>+</a:t>
            </a:r>
            <a:r>
              <a:rPr lang="en-US" altLang="zh-TW" sz="3200" dirty="0" smtClean="0">
                <a:solidFill>
                  <a:srgbClr val="00B050"/>
                </a:solidFill>
              </a:rPr>
              <a:t>4</a:t>
            </a:r>
            <a:r>
              <a:rPr lang="en-US" altLang="zh-TW" sz="3200" dirty="0">
                <a:solidFill>
                  <a:srgbClr val="00B050"/>
                </a:solidFill>
              </a:rPr>
              <a:t>*</a:t>
            </a:r>
            <a:r>
              <a:rPr lang="zh-TW" altLang="en-US" sz="3200" dirty="0" smtClean="0">
                <a:solidFill>
                  <a:srgbClr val="00B050"/>
                </a:solidFill>
              </a:rPr>
              <a:t>綠</a:t>
            </a:r>
            <a:r>
              <a:rPr lang="en-US" altLang="zh-TW" sz="3200" dirty="0" smtClean="0"/>
              <a:t>+</a:t>
            </a:r>
            <a:r>
              <a:rPr lang="en-US" altLang="zh-TW" sz="3200" dirty="0" smtClean="0">
                <a:solidFill>
                  <a:srgbClr val="00B050"/>
                </a:solidFill>
              </a:rPr>
              <a:t>1</a:t>
            </a:r>
            <a:r>
              <a:rPr lang="en-US" altLang="zh-TW" sz="3200" dirty="0">
                <a:solidFill>
                  <a:srgbClr val="00B050"/>
                </a:solidFill>
              </a:rPr>
              <a:t>*</a:t>
            </a:r>
            <a:r>
              <a:rPr lang="zh-TW" altLang="en-US" sz="3200" dirty="0">
                <a:solidFill>
                  <a:srgbClr val="00B050"/>
                </a:solidFill>
              </a:rPr>
              <a:t>深綠</a:t>
            </a:r>
            <a:endParaRPr lang="en-US" altLang="zh-TW" sz="3200" dirty="0"/>
          </a:p>
          <a:p>
            <a:r>
              <a:rPr lang="zh-TW" altLang="en-US" sz="3200" dirty="0"/>
              <a:t>群</a:t>
            </a:r>
            <a:r>
              <a:rPr lang="en-US" altLang="zh-TW" sz="3200" dirty="0"/>
              <a:t>2(</a:t>
            </a:r>
            <a:r>
              <a:rPr lang="zh-TW" altLang="en-US" sz="3200" dirty="0"/>
              <a:t>藍</a:t>
            </a:r>
            <a:r>
              <a:rPr lang="en-US" altLang="zh-TW" sz="3200" dirty="0" smtClean="0"/>
              <a:t>):</a:t>
            </a:r>
            <a:r>
              <a:rPr lang="en-US" altLang="zh-TW" sz="3200" dirty="0">
                <a:solidFill>
                  <a:srgbClr val="0070C0"/>
                </a:solidFill>
              </a:rPr>
              <a:t>3*</a:t>
            </a:r>
            <a:r>
              <a:rPr lang="zh-TW" altLang="en-US" sz="3200" dirty="0">
                <a:solidFill>
                  <a:srgbClr val="0070C0"/>
                </a:solidFill>
              </a:rPr>
              <a:t>深藍 </a:t>
            </a:r>
            <a:r>
              <a:rPr lang="en-US" altLang="zh-TW" sz="3200" dirty="0" smtClean="0"/>
              <a:t>+</a:t>
            </a:r>
            <a:r>
              <a:rPr lang="en-US" altLang="zh-TW" sz="3200" dirty="0" smtClean="0">
                <a:solidFill>
                  <a:srgbClr val="0070C0"/>
                </a:solidFill>
              </a:rPr>
              <a:t>6</a:t>
            </a:r>
            <a:r>
              <a:rPr lang="en-US" altLang="zh-TW" sz="3200" dirty="0">
                <a:solidFill>
                  <a:srgbClr val="0070C0"/>
                </a:solidFill>
              </a:rPr>
              <a:t>*</a:t>
            </a:r>
            <a:r>
              <a:rPr lang="zh-TW" altLang="en-US" sz="3200" dirty="0" smtClean="0">
                <a:solidFill>
                  <a:srgbClr val="0070C0"/>
                </a:solidFill>
              </a:rPr>
              <a:t>藍</a:t>
            </a:r>
            <a:r>
              <a:rPr lang="en-US" altLang="zh-TW" sz="3200" dirty="0" smtClean="0"/>
              <a:t>+</a:t>
            </a:r>
            <a:r>
              <a:rPr lang="en-US" altLang="zh-TW" sz="3200" dirty="0" smtClean="0">
                <a:solidFill>
                  <a:srgbClr val="00B050"/>
                </a:solidFill>
              </a:rPr>
              <a:t>13</a:t>
            </a:r>
            <a:r>
              <a:rPr lang="en-US" altLang="zh-TW" sz="3200" dirty="0">
                <a:solidFill>
                  <a:srgbClr val="00B050"/>
                </a:solidFill>
              </a:rPr>
              <a:t>*</a:t>
            </a:r>
            <a:r>
              <a:rPr lang="zh-TW" altLang="en-US" sz="3200" dirty="0">
                <a:solidFill>
                  <a:srgbClr val="00B050"/>
                </a:solidFill>
              </a:rPr>
              <a:t>綠</a:t>
            </a:r>
          </a:p>
          <a:p>
            <a:endParaRPr lang="en-US" altLang="zh-TW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20585" r="24316" b="12234"/>
          <a:stretch/>
        </p:blipFill>
        <p:spPr bwMode="auto">
          <a:xfrm>
            <a:off x="152727" y="1196752"/>
            <a:ext cx="8883769" cy="548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9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案例分析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3718"/>
              </p:ext>
            </p:extLst>
          </p:nvPr>
        </p:nvGraphicFramePr>
        <p:xfrm>
          <a:off x="683568" y="707886"/>
          <a:ext cx="7989124" cy="5830339"/>
        </p:xfrm>
        <a:graphic>
          <a:graphicData uri="http://schemas.openxmlformats.org/drawingml/2006/table">
            <a:tbl>
              <a:tblPr firstRow="1" bandRow="1"/>
              <a:tblGrid>
                <a:gridCol w="2918551"/>
                <a:gridCol w="5070573"/>
              </a:tblGrid>
              <a:tr h="54566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OmegaWind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藍綠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支持國民黨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&amp;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反對民進黨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941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政治議題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八卦版發文數與種類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93/93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問卦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爆掛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新聞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91)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反風向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順風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逆風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25.33%(1282/435)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5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回文數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2325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登入次數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3211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5456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有效文章數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2324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381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活躍間距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5381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degree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17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381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closeness_centrality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0.6196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664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國民黨就是讚</a:t>
            </a:r>
            <a:r>
              <a:rPr lang="en-US" altLang="zh-TW" sz="2000" dirty="0"/>
              <a:t>!!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勞乃成有幫李蒨蓉申請吧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朱主席加油</a:t>
            </a:r>
            <a:r>
              <a:rPr lang="en-US" altLang="zh-TW" sz="2000" dirty="0"/>
              <a:t>!!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股市上萬點不是夢</a:t>
            </a:r>
            <a:r>
              <a:rPr lang="en-US" altLang="zh-TW" sz="2000" dirty="0"/>
              <a:t>!! </a:t>
            </a:r>
            <a:r>
              <a:rPr lang="zh-TW" altLang="en-US" sz="2000" dirty="0"/>
              <a:t>還是國民黨比較會治國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有沒有中國人的骨氣啊</a:t>
            </a:r>
            <a:r>
              <a:rPr lang="en-US" altLang="zh-TW" sz="2000" dirty="0"/>
              <a:t>??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空心菜只會選前拿國旗   有種就拿國旗上</a:t>
            </a:r>
            <a:r>
              <a:rPr lang="en-US" altLang="zh-TW" sz="2000" dirty="0" err="1"/>
              <a:t>wego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水桶的功能是裝水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一出關就殺的吱吱跪地求饒   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推    還好國民黨把國家跟人民放在心中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台灣人欠國民黨一個公道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讚</a:t>
            </a:r>
            <a:r>
              <a:rPr lang="en-US" altLang="zh-TW" sz="2000" dirty="0"/>
              <a:t>!   </a:t>
            </a:r>
            <a:r>
              <a:rPr lang="zh-TW" altLang="en-US" sz="2000" dirty="0"/>
              <a:t>藍軍就是要大力發聲   不該繼續沉默</a:t>
            </a:r>
            <a:r>
              <a:rPr lang="en-US" altLang="zh-TW" sz="2000" dirty="0"/>
              <a:t>!!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難以相信   我是中道力量   無法接受空心菜與洪姊合流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人工智慧總統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中國式世界最大的民主國家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大推    </a:t>
            </a:r>
            <a:r>
              <a:rPr lang="en-US" altLang="zh-TW" sz="2000" dirty="0"/>
              <a:t>HTC</a:t>
            </a:r>
            <a:r>
              <a:rPr lang="zh-TW" altLang="en-US" sz="2000" dirty="0"/>
              <a:t>養活很多家庭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柱柱姐真的很有智慧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空心菜</a:t>
            </a:r>
            <a:r>
              <a:rPr lang="zh-TW" altLang="en-US" sz="2000" dirty="0"/>
              <a:t>連核電都搞不清楚  當然不懂</a:t>
            </a:r>
            <a:r>
              <a:rPr lang="en-US" altLang="zh-TW" sz="2000" dirty="0"/>
              <a:t>KMT</a:t>
            </a:r>
            <a:r>
              <a:rPr lang="zh-TW" altLang="en-US" sz="2000" dirty="0"/>
              <a:t>的大數據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柱柱姐德才兼備    讚</a:t>
            </a:r>
            <a:r>
              <a:rPr lang="en-US" altLang="zh-TW" sz="2000" dirty="0"/>
              <a:t>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補血    吱吱看到未來藍軍之星    當然會噓了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兩岸都是中國人   這樣對中國台灣省公平嗎</a:t>
            </a:r>
            <a:r>
              <a:rPr lang="en-US" altLang="zh-TW" sz="2000" dirty="0"/>
              <a:t>??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請蔡英文停止負面選舉    回歸政策可以嗎</a:t>
            </a:r>
            <a:r>
              <a:rPr lang="en-US" altLang="zh-TW" sz="20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黃安讚</a:t>
            </a:r>
            <a:r>
              <a:rPr lang="en-US" altLang="zh-TW" sz="2000" dirty="0"/>
              <a:t>!!   </a:t>
            </a:r>
            <a:r>
              <a:rPr lang="zh-TW" altLang="en-US" sz="2000" dirty="0"/>
              <a:t>這就是在台中國人的骨氣</a:t>
            </a:r>
            <a:r>
              <a:rPr lang="en-US" altLang="zh-TW" sz="2000" dirty="0"/>
              <a:t>!!										</a:t>
            </a:r>
            <a:endParaRPr lang="zh-TW" altLang="en-US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t="18666" r="6083" b="18223"/>
          <a:stretch/>
        </p:blipFill>
        <p:spPr bwMode="auto">
          <a:xfrm>
            <a:off x="0" y="1052736"/>
            <a:ext cx="912835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07056"/>
              </p:ext>
            </p:extLst>
          </p:nvPr>
        </p:nvGraphicFramePr>
        <p:xfrm>
          <a:off x="251520" y="116631"/>
          <a:ext cx="8640960" cy="604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676"/>
                <a:gridCol w="5484284"/>
              </a:tblGrid>
              <a:tr h="55905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urdie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66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藍綠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反國民黨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97834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政治議題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八卦版發文數與種類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50/66(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新聞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65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問卦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 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爆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:7 </a:t>
                      </a:r>
                      <a:r>
                        <a:rPr lang="zh-TW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噓爆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:10)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66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反風向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順風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逆風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20.73%(2562/670)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66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回文數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4149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66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登入次數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2182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66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有效文章數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1322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5905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活躍間距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142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5905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degree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59056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closeness_centrality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0.52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88640"/>
            <a:ext cx="903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終於    證明台灣被囯民黨治理後弄成鬼島了  </a:t>
            </a:r>
            <a:r>
              <a:rPr lang="en-US" altLang="zh-TW" sz="2000" dirty="0"/>
              <a:t>YA~~</a:t>
            </a:r>
            <a:r>
              <a:rPr lang="zh-TW" altLang="en-US" sz="2000" dirty="0"/>
              <a:t>權貴萬歲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國防部和法務部都在行政院底下 是能期待什麼改革</a:t>
            </a:r>
            <a:r>
              <a:rPr lang="en-US" altLang="zh-TW" sz="20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把台灣搞的民不聊生烏煙瘴氣 民調</a:t>
            </a:r>
            <a:r>
              <a:rPr lang="en-US" altLang="zh-TW" sz="2000" dirty="0"/>
              <a:t>9.2</a:t>
            </a:r>
            <a:r>
              <a:rPr lang="zh-TW" altLang="en-US" sz="2000" dirty="0"/>
              <a:t>也死不下台 真的沒白當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上下交相賊 感謝囯民黨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/>
              <a:t>XDDDDDDDDDDDDD </a:t>
            </a:r>
            <a:r>
              <a:rPr lang="zh-TW" altLang="en-US" sz="2000" dirty="0"/>
              <a:t>這傢伙很會轉 一下阿扁一下李登輝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連戰囯民黨的阿 不敢談黨內的人士 還在那裡牽拖別黨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支持先把馬英九關到漏尿 再來談寬待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/>
              <a:t>kmt</a:t>
            </a:r>
            <a:r>
              <a:rPr lang="zh-TW" altLang="en-US" sz="2000" dirty="0"/>
              <a:t>說話都要反著看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人家是黨主席 找他幹嘛</a:t>
            </a:r>
            <a:r>
              <a:rPr lang="en-US" altLang="zh-TW" sz="2000" dirty="0"/>
              <a:t>?</a:t>
            </a:r>
            <a:r>
              <a:rPr lang="zh-TW" altLang="en-US" sz="2000" dirty="0"/>
              <a:t>要找新北市長侯友宜才對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台北市民濁水罵翻天 新北市民家都沒了 還能一片歡樂 哈哈哈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對嘛 柯文哲應該要學學郝龍斌優秀團隊 清理要一個月起跳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上下交相賊 感謝囯民黨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還不就是</a:t>
            </a:r>
            <a:r>
              <a:rPr lang="en-US" altLang="zh-TW" sz="2000" dirty="0"/>
              <a:t>KMT</a:t>
            </a:r>
            <a:r>
              <a:rPr lang="zh-TW" altLang="en-US" sz="2000" dirty="0"/>
              <a:t>搞的鎖</a:t>
            </a:r>
            <a:r>
              <a:rPr lang="en-US" altLang="zh-TW" sz="2000" dirty="0"/>
              <a:t>(</a:t>
            </a:r>
            <a:r>
              <a:rPr lang="zh-TW" altLang="en-US" sz="2000" dirty="0"/>
              <a:t>中</a:t>
            </a:r>
            <a:r>
              <a:rPr lang="en-US" altLang="zh-TW" sz="2000" dirty="0"/>
              <a:t>)</a:t>
            </a:r>
            <a:r>
              <a:rPr lang="zh-TW" altLang="en-US" sz="2000" dirty="0"/>
              <a:t>囯政策害的 馬統肯定笑嘻嘻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有某深顏色最愛裝自己中立的八卦嗎</a:t>
            </a:r>
            <a:r>
              <a:rPr lang="en-US" altLang="zh-TW" sz="2000" dirty="0"/>
              <a:t>? </a:t>
            </a:r>
            <a:r>
              <a:rPr lang="zh-TW" altLang="en-US" sz="2000" dirty="0"/>
              <a:t>都權貴所以選</a:t>
            </a:r>
            <a:r>
              <a:rPr lang="en-US" altLang="zh-TW" sz="2000" dirty="0"/>
              <a:t>KMT?</a:t>
            </a:r>
            <a:r>
              <a:rPr lang="zh-TW" altLang="en-US" sz="2000" dirty="0"/>
              <a:t>有事</a:t>
            </a:r>
            <a:r>
              <a:rPr lang="en-US" altLang="zh-TW" sz="20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剩文做不到的 </a:t>
            </a:r>
            <a:r>
              <a:rPr lang="en-US" altLang="zh-TW" sz="2000" dirty="0"/>
              <a:t>KMT</a:t>
            </a:r>
            <a:r>
              <a:rPr lang="zh-TW" altLang="en-US" sz="2000" dirty="0"/>
              <a:t>議員幫他完成  台北好好玩 一直玩一直玩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洪</a:t>
            </a:r>
            <a:r>
              <a:rPr lang="en-US" altLang="zh-TW" sz="2000" dirty="0"/>
              <a:t>:</a:t>
            </a:r>
            <a:r>
              <a:rPr lang="zh-TW" altLang="en-US" sz="2000" dirty="0"/>
              <a:t>跳針 跳針 跳針       蛆蛆</a:t>
            </a:r>
            <a:r>
              <a:rPr lang="en-US" altLang="zh-TW" sz="2000" dirty="0"/>
              <a:t>:</a:t>
            </a:r>
            <a:r>
              <a:rPr lang="zh-TW" altLang="en-US" sz="2000" dirty="0"/>
              <a:t>這場辯論我們贏了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馬桶</a:t>
            </a:r>
            <a:r>
              <a:rPr lang="en-US" altLang="zh-TW" sz="2000" dirty="0"/>
              <a:t>:</a:t>
            </a:r>
            <a:r>
              <a:rPr lang="zh-TW" altLang="en-US" sz="2000" dirty="0"/>
              <a:t>我不知道你們要嗆我 你們這不是嗆爆我了嗎</a:t>
            </a:r>
            <a:r>
              <a:rPr lang="en-US" altLang="zh-TW" sz="20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想回中共 要回你們口中的祖國就滾 少在那裡高唱中華民國頌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喜歡就說人家民主 不喜歡就說人民粹  囯民黨還有什麼招數</a:t>
            </a:r>
            <a:r>
              <a:rPr lang="en-US" altLang="zh-TW" sz="2000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囯民黨</a:t>
            </a:r>
            <a:r>
              <a:rPr lang="en-US" altLang="zh-TW" sz="2000" dirty="0"/>
              <a:t>:</a:t>
            </a:r>
            <a:r>
              <a:rPr lang="zh-TW" altLang="en-US" sz="2000" dirty="0"/>
              <a:t>我們總統大選都躺著選 當然要台北好好玩 薪水爽爽</a:t>
            </a:r>
            <a:r>
              <a:rPr lang="zh-TW" altLang="en-US" sz="2000" dirty="0" smtClean="0"/>
              <a:t>拿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/>
              <a:t>親共</a:t>
            </a:r>
            <a:r>
              <a:rPr lang="en-US" altLang="zh-TW" sz="2000" dirty="0"/>
              <a:t>9.2:</a:t>
            </a:r>
            <a:r>
              <a:rPr lang="zh-TW" altLang="en-US" sz="2000" dirty="0"/>
              <a:t>哈哈 爽啦 吱吱崩潰  囯民黨萬歲</a:t>
            </a:r>
            <a:endParaRPr lang="zh-TW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21576" r="4955" b="26815"/>
          <a:stretch/>
        </p:blipFill>
        <p:spPr bwMode="auto">
          <a:xfrm>
            <a:off x="0" y="1340768"/>
            <a:ext cx="9144000" cy="41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r="59262" b="58109"/>
          <a:stretch/>
        </p:blipFill>
        <p:spPr bwMode="auto">
          <a:xfrm>
            <a:off x="0" y="0"/>
            <a:ext cx="932452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9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分析什麼問題</a:t>
            </a:r>
            <a:r>
              <a:rPr lang="en-US" altLang="zh-TW" sz="4000" dirty="0" smtClean="0"/>
              <a:t>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6783" r="11429" b="8054"/>
          <a:stretch/>
        </p:blipFill>
        <p:spPr bwMode="auto">
          <a:xfrm>
            <a:off x="0" y="706308"/>
            <a:ext cx="9252227" cy="625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351" y="4135052"/>
            <a:ext cx="5508104" cy="2160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分析什麼資料</a:t>
            </a:r>
            <a:r>
              <a:rPr lang="en-US" altLang="zh-TW" sz="4000" dirty="0" smtClean="0"/>
              <a:t>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5763" y="70788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Total users(label) :17</a:t>
            </a:r>
            <a:r>
              <a:rPr lang="zh-TW" altLang="en-US" sz="2800" dirty="0" smtClean="0"/>
              <a:t>個反藍</a:t>
            </a:r>
            <a:r>
              <a:rPr lang="en-US" altLang="zh-TW" sz="2800" dirty="0" smtClean="0"/>
              <a:t>user+17</a:t>
            </a:r>
            <a:r>
              <a:rPr lang="zh-TW" altLang="en-US" sz="2800" dirty="0" smtClean="0"/>
              <a:t>個反綠</a:t>
            </a:r>
            <a:r>
              <a:rPr lang="en-US" altLang="zh-TW" sz="2800" dirty="0" smtClean="0"/>
              <a:t>user(</a:t>
            </a:r>
            <a:r>
              <a:rPr lang="zh-TW" altLang="en-US" sz="2800" dirty="0" smtClean="0"/>
              <a:t>回文一半以上是政治議題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資料來源</a:t>
            </a:r>
            <a:r>
              <a:rPr lang="en-US" altLang="zh-TW" sz="2800" dirty="0" smtClean="0"/>
              <a:t>:PTT dataset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PTT</a:t>
            </a:r>
            <a:r>
              <a:rPr lang="zh-TW" altLang="en-US" sz="2800" dirty="0" smtClean="0"/>
              <a:t>作者資訊、</a:t>
            </a:r>
            <a:r>
              <a:rPr lang="en-US" altLang="zh-TW" sz="2800" dirty="0" smtClean="0"/>
              <a:t>PTT</a:t>
            </a:r>
            <a:r>
              <a:rPr lang="zh-TW" altLang="en-US" sz="2800" dirty="0" smtClean="0"/>
              <a:t>八卦板資料</a:t>
            </a:r>
            <a:endParaRPr lang="en-US" altLang="zh-TW" sz="2800" dirty="0" smtClean="0"/>
          </a:p>
          <a:p>
            <a:endParaRPr lang="en-US" altLang="zh-TW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21721" r="7692" b="59248"/>
          <a:stretch/>
        </p:blipFill>
        <p:spPr bwMode="auto">
          <a:xfrm>
            <a:off x="58113" y="3016210"/>
            <a:ext cx="902777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573544"/>
              </p:ext>
            </p:extLst>
          </p:nvPr>
        </p:nvGraphicFramePr>
        <p:xfrm>
          <a:off x="0" y="3140968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36638"/>
              </p:ext>
            </p:extLst>
          </p:nvPr>
        </p:nvGraphicFramePr>
        <p:xfrm>
          <a:off x="4716016" y="3212976"/>
          <a:ext cx="4247992" cy="374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92080" y="40773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66.52%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反風向比率分析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99992" y="1294355"/>
                <a:ext cx="6403859" cy="89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反風向比率</a:t>
                </a:r>
                <a:r>
                  <a:rPr lang="en-US" altLang="zh-TW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/>
                          </a:rPr>
                          <m:t>逆風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800" dirty="0" smtClean="0"/>
                          <m:t>順風</m:t>
                        </m:r>
                        <m:r>
                          <m:rPr>
                            <m:nor/>
                          </m:rPr>
                          <a:rPr lang="en-US" altLang="zh-TW" sz="2800" dirty="0" smtClean="0"/>
                          <m:t>+</m:t>
                        </m:r>
                        <m:r>
                          <m:rPr>
                            <m:nor/>
                          </m:rPr>
                          <a:rPr lang="zh-TW" altLang="en-US" sz="2800" dirty="0" smtClean="0"/>
                          <m:t>逆風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294355"/>
                <a:ext cx="6403859" cy="890885"/>
              </a:xfrm>
              <a:prstGeom prst="rect">
                <a:avLst/>
              </a:prstGeom>
              <a:blipFill rotWithShape="1">
                <a:blip r:embed="rId4"/>
                <a:stretch>
                  <a:fillRect l="-1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0" y="1294355"/>
            <a:ext cx="410445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順風</a:t>
            </a:r>
            <a:r>
              <a:rPr lang="en-US" altLang="zh-TW" dirty="0" smtClean="0">
                <a:solidFill>
                  <a:srgbClr val="FFFF00"/>
                </a:solidFill>
              </a:rPr>
              <a:t>:</a:t>
            </a:r>
            <a:r>
              <a:rPr lang="zh-TW" altLang="en-US" dirty="0" smtClean="0">
                <a:solidFill>
                  <a:srgbClr val="FFFF00"/>
                </a:solidFill>
              </a:rPr>
              <a:t>眾人皆</a:t>
            </a:r>
            <a:r>
              <a:rPr lang="zh-TW" altLang="en-US" dirty="0" smtClean="0">
                <a:solidFill>
                  <a:schemeClr val="bg1"/>
                </a:solidFill>
              </a:rPr>
              <a:t>推</a:t>
            </a:r>
            <a:r>
              <a:rPr lang="zh-TW" altLang="en-US" dirty="0" smtClean="0">
                <a:solidFill>
                  <a:srgbClr val="FFFF00"/>
                </a:solidFill>
              </a:rPr>
              <a:t>我也</a:t>
            </a:r>
            <a:r>
              <a:rPr lang="zh-TW" altLang="en-US" dirty="0" smtClean="0">
                <a:solidFill>
                  <a:schemeClr val="bg1"/>
                </a:solidFill>
              </a:rPr>
              <a:t>推</a:t>
            </a:r>
            <a:r>
              <a:rPr lang="en-US" altLang="zh-TW" dirty="0" smtClean="0">
                <a:solidFill>
                  <a:srgbClr val="FFFF00"/>
                </a:solidFill>
              </a:rPr>
              <a:t>/</a:t>
            </a:r>
            <a:r>
              <a:rPr lang="zh-TW" altLang="en-US" dirty="0" smtClean="0">
                <a:solidFill>
                  <a:srgbClr val="FFFF00"/>
                </a:solidFill>
              </a:rPr>
              <a:t>眾人皆</a:t>
            </a:r>
            <a:r>
              <a:rPr lang="zh-TW" altLang="en-US" dirty="0" smtClean="0">
                <a:solidFill>
                  <a:srgbClr val="FF0000"/>
                </a:solidFill>
              </a:rPr>
              <a:t>噓</a:t>
            </a:r>
            <a:r>
              <a:rPr lang="zh-TW" altLang="en-US" dirty="0" smtClean="0">
                <a:solidFill>
                  <a:srgbClr val="FFFF00"/>
                </a:solidFill>
              </a:rPr>
              <a:t>我跟</a:t>
            </a:r>
            <a:r>
              <a:rPr lang="zh-TW" altLang="en-US" dirty="0" smtClean="0">
                <a:solidFill>
                  <a:srgbClr val="FF0000"/>
                </a:solidFill>
              </a:rPr>
              <a:t>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逆風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  <a:r>
              <a:rPr lang="zh-TW" altLang="en-US" dirty="0">
                <a:solidFill>
                  <a:srgbClr val="FFFF00"/>
                </a:solidFill>
              </a:rPr>
              <a:t>眾人皆</a:t>
            </a:r>
            <a:r>
              <a:rPr lang="zh-TW" altLang="en-US" dirty="0">
                <a:solidFill>
                  <a:schemeClr val="bg1"/>
                </a:solidFill>
              </a:rPr>
              <a:t>推</a:t>
            </a:r>
            <a:r>
              <a:rPr lang="zh-TW" altLang="en-US" dirty="0">
                <a:solidFill>
                  <a:srgbClr val="FFFF00"/>
                </a:solidFill>
              </a:rPr>
              <a:t>我卻</a:t>
            </a:r>
            <a:r>
              <a:rPr lang="zh-TW" altLang="en-US" dirty="0">
                <a:solidFill>
                  <a:srgbClr val="FF0000"/>
                </a:solidFill>
              </a:rPr>
              <a:t>噓</a:t>
            </a:r>
            <a:r>
              <a:rPr lang="en-US" altLang="zh-TW" dirty="0">
                <a:solidFill>
                  <a:srgbClr val="FFFF00"/>
                </a:solidFill>
              </a:rPr>
              <a:t>/</a:t>
            </a:r>
            <a:r>
              <a:rPr lang="zh-TW" altLang="en-US" dirty="0">
                <a:solidFill>
                  <a:srgbClr val="FFFF00"/>
                </a:solidFill>
              </a:rPr>
              <a:t>眾人皆</a:t>
            </a:r>
            <a:r>
              <a:rPr lang="zh-TW" altLang="en-US" dirty="0">
                <a:solidFill>
                  <a:srgbClr val="FF0000"/>
                </a:solidFill>
              </a:rPr>
              <a:t>噓</a:t>
            </a:r>
            <a:r>
              <a:rPr lang="zh-TW" altLang="en-US" dirty="0" smtClean="0">
                <a:solidFill>
                  <a:srgbClr val="FFFF00"/>
                </a:solidFill>
              </a:rPr>
              <a:t>我反</a:t>
            </a:r>
            <a:r>
              <a:rPr lang="zh-TW" altLang="en-US" dirty="0" smtClean="0">
                <a:solidFill>
                  <a:schemeClr val="bg1"/>
                </a:solidFill>
              </a:rPr>
              <a:t>推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1" y="18864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/>
              <a:t>反風向比率</a:t>
            </a:r>
            <a:r>
              <a:rPr lang="en-US" altLang="zh-TW" sz="4000" dirty="0" smtClean="0"/>
              <a:t>=</a:t>
            </a:r>
            <a:r>
              <a:rPr lang="zh-TW" altLang="en-US" sz="4000" smtClean="0"/>
              <a:t>選情領先</a:t>
            </a:r>
            <a:r>
              <a:rPr lang="zh-TW" altLang="en-US" sz="4000" dirty="0"/>
              <a:t>指標</a:t>
            </a:r>
            <a:r>
              <a:rPr lang="en-US" altLang="zh-TW" sz="4000" dirty="0"/>
              <a:t>!?</a:t>
            </a:r>
            <a:endParaRPr lang="en-US" altLang="zh-TW" sz="40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67544" y="2060848"/>
            <a:ext cx="860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反意見也許可以反映當時選情</a:t>
            </a:r>
            <a:r>
              <a:rPr lang="en-US" altLang="zh-TW" sz="3200" dirty="0" smtClean="0"/>
              <a:t>: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當藍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綠呈現</a:t>
            </a:r>
            <a:r>
              <a:rPr lang="en-US" altLang="zh-TW" sz="2800" dirty="0" smtClean="0"/>
              <a:t>5/5</a:t>
            </a:r>
            <a:r>
              <a:rPr lang="zh-TW" altLang="en-US" sz="2800" dirty="0" smtClean="0"/>
              <a:t>波</a:t>
            </a:r>
            <a:r>
              <a:rPr lang="en-US" altLang="zh-TW" sz="2800" dirty="0" smtClean="0"/>
              <a:t>=&gt;</a:t>
            </a:r>
            <a:r>
              <a:rPr lang="zh-TW" altLang="en-US" sz="2800" dirty="0" smtClean="0"/>
              <a:t>藍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綠反意見比例亦呈現</a:t>
            </a:r>
            <a:r>
              <a:rPr lang="en-US" altLang="zh-TW" sz="2800" dirty="0" smtClean="0"/>
              <a:t>5/5</a:t>
            </a:r>
            <a:r>
              <a:rPr lang="zh-TW" altLang="en-US" sz="2800" dirty="0" smtClean="0"/>
              <a:t>波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選情告急</a:t>
            </a:r>
            <a:r>
              <a:rPr lang="en-US" altLang="zh-TW" sz="2800" dirty="0" smtClean="0"/>
              <a:t>=&gt;</a:t>
            </a:r>
            <a:r>
              <a:rPr lang="zh-TW" altLang="en-US" sz="2800" dirty="0"/>
              <a:t>勇於</a:t>
            </a:r>
            <a:r>
              <a:rPr lang="zh-TW" altLang="en-US" sz="2800" dirty="0" smtClean="0"/>
              <a:t>當護</a:t>
            </a:r>
            <a:r>
              <a:rPr lang="zh-TW" altLang="en-US" sz="2800" dirty="0"/>
              <a:t>蛆</a:t>
            </a:r>
            <a:r>
              <a:rPr lang="zh-TW" altLang="en-US" sz="2800" dirty="0" smtClean="0"/>
              <a:t>使者、護吱使者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enry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9" y="116632"/>
            <a:ext cx="824508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034536" y="63406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回文數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63831" y="116632"/>
            <a:ext cx="461665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反意見比例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5672" y="46558"/>
            <a:ext cx="9013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User</a:t>
            </a:r>
            <a:r>
              <a:rPr lang="zh-TW" altLang="en-US" sz="4000" dirty="0" smtClean="0"/>
              <a:t> 間的</a:t>
            </a:r>
            <a:r>
              <a:rPr lang="en-US" altLang="zh-TW" sz="4000" dirty="0" smtClean="0"/>
              <a:t>degree(</a:t>
            </a:r>
            <a:r>
              <a:rPr lang="zh-TW" altLang="en-US" sz="4000" dirty="0" smtClean="0"/>
              <a:t>反意見回文相似度</a:t>
            </a:r>
            <a:r>
              <a:rPr lang="en-US" altLang="zh-TW" sz="4000" dirty="0" smtClean="0"/>
              <a:t>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46813"/>
              </p:ext>
            </p:extLst>
          </p:nvPr>
        </p:nvGraphicFramePr>
        <p:xfrm>
          <a:off x="906228" y="781908"/>
          <a:ext cx="7392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/>
                <a:gridCol w="1232024"/>
                <a:gridCol w="1232024"/>
                <a:gridCol w="1232024"/>
                <a:gridCol w="1232024"/>
                <a:gridCol w="123202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5672" y="2974300"/>
            <a:ext cx="9013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 smtClean="0"/>
              <a:t>做</a:t>
            </a:r>
            <a:r>
              <a:rPr lang="en-US" altLang="zh-TW" sz="3200" dirty="0" smtClean="0"/>
              <a:t>TF-IDF</a:t>
            </a:r>
          </a:p>
          <a:p>
            <a:pPr algn="ctr"/>
            <a:endParaRPr lang="en-US" altLang="zh-TW" sz="3200" dirty="0" smtClean="0"/>
          </a:p>
          <a:p>
            <a:pPr algn="ctr"/>
            <a:endParaRPr lang="en-US" altLang="zh-TW" sz="3200" dirty="0" smtClean="0"/>
          </a:p>
          <a:p>
            <a:pPr algn="ctr"/>
            <a:r>
              <a:rPr lang="zh-TW" altLang="en-US" sz="3200" dirty="0" smtClean="0"/>
              <a:t>再</a:t>
            </a:r>
            <a:r>
              <a:rPr lang="zh-TW" altLang="en-US" sz="3200" dirty="0" smtClean="0"/>
              <a:t>做</a:t>
            </a:r>
            <a:r>
              <a:rPr lang="en-US" altLang="zh-TW" sz="3200" dirty="0" smtClean="0"/>
              <a:t>cosine similarity</a:t>
            </a:r>
            <a:r>
              <a:rPr lang="zh-TW" altLang="en-US" sz="3200" dirty="0" smtClean="0"/>
              <a:t>找</a:t>
            </a:r>
            <a:r>
              <a:rPr lang="en-US" altLang="zh-TW" sz="3200" dirty="0" smtClean="0"/>
              <a:t>User</a:t>
            </a:r>
            <a:r>
              <a:rPr lang="zh-TW" altLang="en-US" sz="3200" dirty="0" smtClean="0"/>
              <a:t>間</a:t>
            </a:r>
            <a:r>
              <a:rPr lang="zh-TW" altLang="en-US" sz="3200" dirty="0" smtClean="0"/>
              <a:t>的相似度並</a:t>
            </a:r>
            <a:r>
              <a:rPr lang="zh-TW" altLang="en-US" sz="3200" dirty="0" smtClean="0"/>
              <a:t>轉為</a:t>
            </a:r>
            <a:r>
              <a:rPr lang="en-US" altLang="zh-TW" sz="3200" dirty="0" smtClean="0"/>
              <a:t>U-U</a:t>
            </a:r>
            <a:r>
              <a:rPr lang="zh-TW" altLang="en-US" sz="3200" dirty="0" smtClean="0"/>
              <a:t>矩陣</a:t>
            </a:r>
            <a:endParaRPr lang="en-US" altLang="zh-TW" sz="3200" dirty="0" smtClean="0"/>
          </a:p>
          <a:p>
            <a:pPr algn="ctr"/>
            <a:endParaRPr lang="en-US" altLang="zh-TW" sz="3200" dirty="0"/>
          </a:p>
          <a:p>
            <a:pPr algn="ctr"/>
            <a:endParaRPr lang="en-US" altLang="zh-TW" sz="3200" dirty="0" smtClean="0"/>
          </a:p>
          <a:p>
            <a:pPr algn="ctr"/>
            <a:r>
              <a:rPr lang="zh-TW" altLang="en-US" sz="3200" dirty="0" smtClean="0"/>
              <a:t>找</a:t>
            </a:r>
            <a:r>
              <a:rPr lang="en-US" altLang="zh-TW" sz="3200" dirty="0" smtClean="0"/>
              <a:t>degree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centrality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closeness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centrality</a:t>
            </a:r>
            <a:endParaRPr lang="en-US" altLang="zh-TW" sz="3200" dirty="0"/>
          </a:p>
          <a:p>
            <a:pPr algn="ctr"/>
            <a:endParaRPr lang="en-US" altLang="zh-TW" sz="3200" dirty="0" smtClean="0"/>
          </a:p>
        </p:txBody>
      </p:sp>
      <p:sp>
        <p:nvSpPr>
          <p:cNvPr id="8" name="向下箭號 7"/>
          <p:cNvSpPr/>
          <p:nvPr/>
        </p:nvSpPr>
        <p:spPr>
          <a:xfrm>
            <a:off x="4177956" y="2422629"/>
            <a:ext cx="792088" cy="502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177956" y="3577495"/>
            <a:ext cx="792088" cy="683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4177956" y="5750368"/>
            <a:ext cx="792088" cy="683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7466" r="12400" b="6278"/>
          <a:stretch/>
        </p:blipFill>
        <p:spPr bwMode="auto">
          <a:xfrm>
            <a:off x="130744" y="332656"/>
            <a:ext cx="9013256" cy="654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4072" y="1268760"/>
            <a:ext cx="90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Feature:   </a:t>
            </a:r>
            <a:r>
              <a:rPr lang="zh-TW" altLang="en-US" sz="3200" dirty="0" smtClean="0"/>
              <a:t>反</a:t>
            </a:r>
            <a:r>
              <a:rPr lang="zh-TW" altLang="en-US" sz="3200" dirty="0"/>
              <a:t>綠</a:t>
            </a:r>
            <a:r>
              <a:rPr lang="zh-TW" altLang="en-US" sz="3200" dirty="0" smtClean="0"/>
              <a:t>藍、</a:t>
            </a:r>
            <a:r>
              <a:rPr lang="en-US" altLang="zh-TW" sz="3200" dirty="0" smtClean="0"/>
              <a:t>degree</a:t>
            </a:r>
            <a:r>
              <a:rPr lang="zh-TW" altLang="en-US" sz="3200" dirty="0" smtClean="0"/>
              <a:t>、政治</a:t>
            </a:r>
            <a:r>
              <a:rPr lang="zh-TW" altLang="en-US" sz="3200" dirty="0"/>
              <a:t>發文</a:t>
            </a:r>
            <a:r>
              <a:rPr lang="zh-TW" altLang="en-US" sz="3200" dirty="0" smtClean="0"/>
              <a:t>數、</a:t>
            </a:r>
            <a:endParaRPr lang="en-US" altLang="zh-TW" sz="3200" dirty="0" smtClean="0"/>
          </a:p>
          <a:p>
            <a:r>
              <a:rPr lang="zh-TW" altLang="en-US" sz="3200" dirty="0" smtClean="0"/>
              <a:t>反風向比例、回文數、登入次數、有效</a:t>
            </a:r>
            <a:r>
              <a:rPr lang="zh-TW" altLang="en-US" sz="3200" dirty="0"/>
              <a:t>文章</a:t>
            </a:r>
            <a:r>
              <a:rPr lang="zh-TW" altLang="en-US" sz="3200" dirty="0" smtClean="0"/>
              <a:t>數、活躍</a:t>
            </a:r>
            <a:r>
              <a:rPr lang="zh-TW" altLang="en-US" sz="3200" dirty="0"/>
              <a:t>天數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closeness_centrality</a:t>
            </a:r>
            <a:endParaRPr lang="en-US" altLang="zh-TW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672" y="46558"/>
            <a:ext cx="9013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K-Means</a:t>
            </a:r>
            <a:endParaRPr lang="en-US" altLang="zh-TW" sz="4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0667" r="52204" b="51459"/>
          <a:stretch/>
        </p:blipFill>
        <p:spPr bwMode="auto">
          <a:xfrm>
            <a:off x="395536" y="3212976"/>
            <a:ext cx="813690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903</Words>
  <Application>Microsoft Office PowerPoint</Application>
  <PresentationFormat>如螢幕大小 (4:3)</PresentationFormat>
  <Paragraphs>145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henry</dc:creator>
  <cp:lastModifiedBy>henry</cp:lastModifiedBy>
  <cp:revision>23</cp:revision>
  <dcterms:created xsi:type="dcterms:W3CDTF">2016-01-18T15:16:59Z</dcterms:created>
  <dcterms:modified xsi:type="dcterms:W3CDTF">2016-01-19T07:47:09Z</dcterms:modified>
</cp:coreProperties>
</file>