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30" r:id="rId2"/>
  </p:sldMasterIdLst>
  <p:notesMasterIdLst>
    <p:notesMasterId r:id="rId15"/>
  </p:notesMasterIdLst>
  <p:sldIdLst>
    <p:sldId id="284" r:id="rId3"/>
    <p:sldId id="285" r:id="rId4"/>
    <p:sldId id="286" r:id="rId5"/>
    <p:sldId id="293" r:id="rId6"/>
    <p:sldId id="294" r:id="rId7"/>
    <p:sldId id="287" r:id="rId8"/>
    <p:sldId id="288" r:id="rId9"/>
    <p:sldId id="291" r:id="rId10"/>
    <p:sldId id="292" r:id="rId11"/>
    <p:sldId id="289" r:id="rId12"/>
    <p:sldId id="290" r:id="rId13"/>
    <p:sldId id="29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7" autoAdjust="0"/>
    <p:restoredTop sz="86043" autoAdjust="0"/>
  </p:normalViewPr>
  <p:slideViewPr>
    <p:cSldViewPr snapToGrid="0" showGuides="1">
      <p:cViewPr varScale="1">
        <p:scale>
          <a:sx n="95" d="100"/>
          <a:sy n="95" d="100"/>
        </p:scale>
        <p:origin x="22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499DD-D9CC-495D-8DD1-1E0F204A1447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051A9-7F72-483A-81D1-837708AF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37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9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01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73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61D0-AE2D-4982-BAF5-FD08BB2711FF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25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Font typeface="Wingdings" panose="05000000000000000000" pitchFamily="2" charset="2"/>
              <a:buChar char="p"/>
              <a:defRPr/>
            </a:lvl1pPr>
            <a:lvl2pPr marL="541338" indent="-341313">
              <a:buFont typeface="Wingdings" panose="05000000000000000000" pitchFamily="2" charset="2"/>
              <a:buChar char="Ø"/>
              <a:defRPr/>
            </a:lvl2pPr>
            <a:lvl3pPr marL="719138" indent="-334963">
              <a:buSzPct val="70000"/>
              <a:buFont typeface="Wingdings" panose="05000000000000000000" pitchFamily="2" charset="2"/>
              <a:buChar char="l"/>
              <a:defRPr sz="1600"/>
            </a:lvl3pPr>
            <a:lvl4pPr marL="896938" indent="-330200">
              <a:defRPr/>
            </a:lvl4pPr>
            <a:lvl5pPr marL="1074738" indent="-325438"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807-42D1-4E23-92ED-E7E09A17E597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19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F422-7F30-4F45-8E79-CADD1DFB61F8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67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E38A-D3CC-4D28-9283-8DADF087B02F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241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56E3-8592-4CA5-B601-832B73264E1F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570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636-741F-4EAB-B72E-8D557C7541F2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887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3802-67A3-4023-8B76-3A941250BF02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291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19B92-7C6D-453B-8DC0-E157D367B56B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949386-4DC1-4645-BE4D-26F0C03351F2}" type="slidenum">
              <a:rPr lang="zh-TW" altLang="en-US" smtClean="0">
                <a:solidFill>
                  <a:srgbClr val="455F51"/>
                </a:solidFill>
              </a:rPr>
              <a:pPr/>
              <a:t>‹#›</a:t>
            </a:fld>
            <a:endParaRPr lang="zh-TW" altLang="en-US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0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218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90AC-9B70-42AF-8B26-B6CE04DF79EC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985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7A89-8B58-4EF7-877B-BA4BAE0C6B1B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166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2AF9-0023-4F01-8275-5113CF844323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190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一般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E06B33F-9837-5343-B0B9-68F5B334D4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04869" y="6187252"/>
            <a:ext cx="1727515" cy="47667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1" baseline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9BC9D23-45EA-4B88-AD0D-30FB081EB08E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31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一般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7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一般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 userDrawn="1"/>
        </p:nvSpPr>
        <p:spPr>
          <a:xfrm>
            <a:off x="527381" y="404664"/>
            <a:ext cx="92170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4000" dirty="0">
              <a:solidFill>
                <a:prstClr val="black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2305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49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22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77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84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1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91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33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2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18CCC3-3467-450F-A362-EF42663A9C55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14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jlee@narlabs.org.tw" TargetMode="External"/><Relationship Id="rId2" Type="http://schemas.openxmlformats.org/officeDocument/2006/relationships/hyperlink" Target="mailto:nanyow@narlabs.org.tw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xxx@gmail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xxx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505569"/>
            <a:ext cx="10058400" cy="3566160"/>
          </a:xfrm>
        </p:spPr>
        <p:txBody>
          <a:bodyPr>
            <a:normAutofit/>
          </a:bodyPr>
          <a:lstStyle/>
          <a:p>
            <a:pPr algn="r"/>
            <a:r>
              <a:rPr lang="en-US" altLang="zh-TW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</a:rPr>
              <a:t>GITHUB </a:t>
            </a:r>
            <a:r>
              <a:rPr lang="zh-TW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</a:rPr>
              <a:t>使用說明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345450"/>
            <a:ext cx="10058400" cy="2297720"/>
          </a:xfrm>
        </p:spPr>
        <p:txBody>
          <a:bodyPr>
            <a:normAutofit/>
          </a:bodyPr>
          <a:lstStyle/>
          <a:p>
            <a:pPr algn="r"/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</a:rPr>
              <a:t>陳南佑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(nan-yow Chen)</a:t>
            </a:r>
          </a:p>
          <a:p>
            <a:pPr algn="r"/>
            <a:r>
              <a:rPr lang="en-US" altLang="zh-TW" cap="none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nanyow@narlabs.org.tw</a:t>
            </a:r>
            <a:endParaRPr lang="en-US" altLang="zh-TW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r"/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</a:rPr>
              <a:t>李玟頡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(Wen-Jay lee)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r"/>
            <a:r>
              <a:rPr lang="en-US" altLang="zh-TW" cap="none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wjlee@narlabs.org</a:t>
            </a:r>
            <a:r>
              <a:rPr lang="en-US" altLang="zh-TW" cap="none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.tw</a:t>
            </a:r>
            <a:r>
              <a:rPr lang="en-US" altLang="zh-TW" cap="non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6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BC5A7-C559-1C9B-4045-BE440D5E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0128FB-E41A-053A-F305-85211CCF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D14D1B-F0F5-DA33-0736-D4ED3A1D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3" y="837838"/>
            <a:ext cx="11698333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0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D9D99-8A9F-BD56-34EB-491B2EFC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590E7D-7330-D7A4-3A98-0FE5EC84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DE3CC3-7A36-61FB-D557-E3C67451C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8" b="-9918"/>
          <a:stretch/>
        </p:blipFill>
        <p:spPr>
          <a:xfrm>
            <a:off x="255431" y="286603"/>
            <a:ext cx="11681138" cy="682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2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632F9-AC2E-4EE3-893E-50D647E2E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0125"/>
            <a:ext cx="10058400" cy="592666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800" dirty="0"/>
              <a:t>使用管理員開啟</a:t>
            </a:r>
            <a:r>
              <a:rPr lang="en-US" altLang="zh-TW" sz="2800" dirty="0"/>
              <a:t>anaconda </a:t>
            </a:r>
            <a:r>
              <a:rPr lang="en-US" altLang="zh-TW" sz="2800" dirty="0" err="1"/>
              <a:t>powershell</a:t>
            </a:r>
            <a:r>
              <a:rPr lang="en-US" altLang="zh-TW" sz="2800" dirty="0"/>
              <a:t> Prompt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 err="1"/>
              <a:t>conda</a:t>
            </a:r>
            <a:r>
              <a:rPr lang="en-US" altLang="zh-TW" sz="2800" dirty="0"/>
              <a:t> install git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sym typeface="Wingdings" panose="05000000000000000000" pitchFamily="2" charset="2"/>
              </a:rPr>
              <a:t>使用一般</a:t>
            </a:r>
            <a:r>
              <a:rPr lang="en-US" altLang="zh-TW" sz="2800" dirty="0">
                <a:sym typeface="Wingdings" panose="05000000000000000000" pitchFamily="2" charset="2"/>
              </a:rPr>
              <a:t>user</a:t>
            </a:r>
            <a:r>
              <a:rPr lang="zh-TW" altLang="en-US" sz="2800" dirty="0"/>
              <a:t>開啟</a:t>
            </a:r>
            <a:r>
              <a:rPr lang="en-US" altLang="zh-TW" sz="2800" dirty="0"/>
              <a:t>anaconda </a:t>
            </a:r>
            <a:r>
              <a:rPr lang="en-US" altLang="zh-TW" sz="2800" dirty="0" err="1"/>
              <a:t>powershell</a:t>
            </a:r>
            <a:r>
              <a:rPr lang="en-US" altLang="zh-TW" sz="2800" dirty="0"/>
              <a:t> Prompt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/>
              <a:t>git clone </a:t>
            </a:r>
            <a:r>
              <a:rPr lang="en-US" altLang="zh-TW" sz="2800" u="sng" dirty="0">
                <a:solidFill>
                  <a:srgbClr val="92D050"/>
                </a:solidFill>
                <a:sym typeface="Wingdings" panose="05000000000000000000" pitchFamily="2" charset="2"/>
              </a:rPr>
              <a:t>HTTPS </a:t>
            </a:r>
            <a:r>
              <a:rPr lang="en-US" altLang="zh-TW" sz="2800" u="sng" dirty="0" err="1">
                <a:solidFill>
                  <a:srgbClr val="92D050"/>
                </a:solidFill>
                <a:sym typeface="Wingdings" panose="05000000000000000000" pitchFamily="2" charset="2"/>
              </a:rPr>
              <a:t>url</a:t>
            </a:r>
            <a:r>
              <a:rPr lang="en-US" altLang="zh-TW" sz="2800" u="sng" dirty="0">
                <a:solidFill>
                  <a:srgbClr val="92D050"/>
                </a:solidFill>
                <a:sym typeface="Wingdings" panose="05000000000000000000" pitchFamily="2" charset="2"/>
              </a:rPr>
              <a:t>   </a:t>
            </a:r>
            <a:r>
              <a:rPr lang="zh-TW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下載</a:t>
            </a:r>
            <a:r>
              <a:rPr lang="en-US" altLang="zh-TW" sz="2800" dirty="0">
                <a:solidFill>
                  <a:schemeClr val="tx1"/>
                </a:solidFill>
                <a:sym typeface="Wingdings" panose="05000000000000000000" pitchFamily="2" charset="2"/>
              </a:rPr>
              <a:t>2024_NCTU_MI_course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sym typeface="Wingdings" panose="05000000000000000000" pitchFamily="2" charset="2"/>
              </a:rPr>
              <a:t>進入</a:t>
            </a:r>
            <a:r>
              <a:rPr lang="en-US" altLang="zh-TW" sz="2800" u="sng" dirty="0">
                <a:solidFill>
                  <a:srgbClr val="92D050"/>
                </a:solidFill>
                <a:sym typeface="Wingdings" panose="05000000000000000000" pitchFamily="2" charset="2"/>
              </a:rPr>
              <a:t>2024_NCTU_MI_course</a:t>
            </a:r>
            <a:r>
              <a:rPr lang="zh-TW" altLang="en-US" sz="2800" dirty="0">
                <a:sym typeface="Wingdings" panose="05000000000000000000" pitchFamily="2" charset="2"/>
              </a:rPr>
              <a:t>資料夾</a:t>
            </a:r>
            <a:endParaRPr lang="en-US" altLang="zh-TW" sz="28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sym typeface="Wingdings" panose="05000000000000000000" pitchFamily="2" charset="2"/>
              </a:rPr>
              <a:t>git </a:t>
            </a:r>
            <a:r>
              <a:rPr lang="en-US" altLang="zh-TW" sz="2800" dirty="0" err="1">
                <a:sym typeface="Wingdings" panose="05000000000000000000" pitchFamily="2" charset="2"/>
              </a:rPr>
              <a:t>init</a:t>
            </a:r>
            <a:r>
              <a:rPr lang="en-US" altLang="zh-TW" sz="2800">
                <a:sym typeface="Wingdings" panose="05000000000000000000" pitchFamily="2" charset="2"/>
              </a:rPr>
              <a:t> </a:t>
            </a:r>
            <a:endParaRPr lang="en-US" altLang="zh-TW" sz="28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solidFill>
                  <a:schemeClr val="tx1"/>
                </a:solidFill>
              </a:rPr>
              <a:t>git add </a:t>
            </a:r>
            <a:r>
              <a:rPr lang="en-US" altLang="zh-TW" sz="2400" dirty="0">
                <a:solidFill>
                  <a:srgbClr val="92D050"/>
                </a:solidFill>
              </a:rPr>
              <a:t>XX</a:t>
            </a:r>
            <a:r>
              <a:rPr lang="en-US" altLang="zh-TW" sz="2400" dirty="0">
                <a:solidFill>
                  <a:schemeClr val="tx1"/>
                </a:solidFill>
              </a:rPr>
              <a:t> (</a:t>
            </a:r>
            <a:r>
              <a:rPr lang="zh-TW" altLang="en-US" sz="2400" dirty="0">
                <a:solidFill>
                  <a:schemeClr val="tx1"/>
                </a:solidFill>
              </a:rPr>
              <a:t>檔名、資料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solidFill>
                  <a:schemeClr val="tx1"/>
                </a:solidFill>
                <a:latin typeface="Söhne"/>
              </a:rPr>
              <a:t>git</a:t>
            </a:r>
            <a:r>
              <a:rPr lang="en-US" altLang="zh-TW" sz="28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öhne"/>
              </a:rPr>
              <a:t>commit –m “0312_update”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solidFill>
                  <a:schemeClr val="tx1"/>
                </a:solidFill>
                <a:latin typeface="Söhne"/>
              </a:rPr>
              <a:t>git config --global </a:t>
            </a:r>
            <a:r>
              <a:rPr lang="en-US" altLang="zh-TW" sz="2400" dirty="0" err="1">
                <a:solidFill>
                  <a:schemeClr val="tx1"/>
                </a:solidFill>
                <a:latin typeface="Söhne"/>
              </a:rPr>
              <a:t>user.email</a:t>
            </a:r>
            <a:r>
              <a:rPr lang="en-US" altLang="zh-TW" sz="24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altLang="zh-TW" sz="2400" dirty="0">
                <a:solidFill>
                  <a:srgbClr val="92D050"/>
                </a:solidFill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xxx@gmail.com</a:t>
            </a:r>
            <a:endParaRPr lang="en-US" altLang="zh-TW" sz="2400" dirty="0">
              <a:solidFill>
                <a:schemeClr val="tx1"/>
              </a:solidFill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solidFill>
                  <a:schemeClr val="tx1"/>
                </a:solidFill>
                <a:latin typeface="Söhne"/>
              </a:rPr>
              <a:t>git confit --global user.name “</a:t>
            </a:r>
            <a:r>
              <a:rPr lang="en-US" altLang="zh-TW" sz="2400" dirty="0" err="1">
                <a:solidFill>
                  <a:srgbClr val="92D050"/>
                </a:solidFill>
                <a:latin typeface="Söhne"/>
              </a:rPr>
              <a:t>wjlee</a:t>
            </a:r>
            <a:r>
              <a:rPr lang="en-US" altLang="zh-TW" sz="2400" dirty="0">
                <a:solidFill>
                  <a:schemeClr val="tx1"/>
                </a:solidFill>
                <a:latin typeface="Söhne"/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solidFill>
                  <a:schemeClr val="tx1"/>
                </a:solidFill>
                <a:latin typeface="Söhne"/>
              </a:rPr>
              <a:t>git branch –M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strike="sngStrike" dirty="0">
                <a:solidFill>
                  <a:schemeClr val="tx1"/>
                </a:solidFill>
                <a:latin typeface="Söhne"/>
              </a:rPr>
              <a:t>git push</a:t>
            </a:r>
            <a:endParaRPr lang="en-US" altLang="zh-TW" sz="2800" strike="sngStrike" dirty="0"/>
          </a:p>
          <a:p>
            <a:endParaRPr lang="zh-TW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152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D032E-EF53-E6E7-7A7C-80FE3CC8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 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27A7CA-E353-D73D-F340-C237409C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開啟</a:t>
            </a:r>
            <a:r>
              <a:rPr lang="en-US" altLang="zh-TW" dirty="0"/>
              <a:t>Anaconda prompt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檢查是否有安裝 ： </a:t>
            </a:r>
            <a:endParaRPr lang="en-US" altLang="zh-TW" dirty="0"/>
          </a:p>
          <a:p>
            <a:pPr marL="475488" lvl="2" indent="0">
              <a:buNone/>
            </a:pPr>
            <a:r>
              <a:rPr lang="en-US" altLang="zh-TW" sz="1800" dirty="0" err="1"/>
              <a:t>conda</a:t>
            </a:r>
            <a:r>
              <a:rPr lang="en-US" altLang="zh-TW" sz="1800" dirty="0"/>
              <a:t> list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安裝</a:t>
            </a:r>
            <a:r>
              <a:rPr lang="en-US" altLang="zh-TW" dirty="0"/>
              <a:t>git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75488" lvl="2" indent="0">
              <a:buNone/>
            </a:pPr>
            <a:r>
              <a:rPr lang="en-US" altLang="zh-TW" sz="1800" dirty="0" err="1"/>
              <a:t>conda</a:t>
            </a:r>
            <a:r>
              <a:rPr lang="en-US" altLang="zh-TW" sz="1800" dirty="0"/>
              <a:t> install git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檢查是否順利安裝：</a:t>
            </a:r>
            <a:endParaRPr lang="en-US" altLang="zh-TW" dirty="0"/>
          </a:p>
          <a:p>
            <a:pPr marL="475488" lvl="2" indent="0">
              <a:buNone/>
            </a:pPr>
            <a:r>
              <a:rPr lang="en-US" altLang="zh-TW" sz="1800" dirty="0"/>
              <a:t>git –V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437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6AB75-C256-3805-F2B0-5C555605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 </a:t>
            </a:r>
            <a:r>
              <a:rPr lang="zh-TW" altLang="en-US" dirty="0"/>
              <a:t>下載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2348DF-DFEA-4D04-AD3E-E9B83FA5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進入工作資料匣： </a:t>
            </a:r>
            <a:endParaRPr lang="en-US" altLang="zh-TW" dirty="0"/>
          </a:p>
          <a:p>
            <a:pPr marL="475488" lvl="2" indent="0">
              <a:buNone/>
            </a:pPr>
            <a:r>
              <a:rPr lang="en-US" altLang="zh-TW" sz="1800" dirty="0" err="1"/>
              <a:t>dir</a:t>
            </a:r>
            <a:r>
              <a:rPr lang="en-US" altLang="zh-TW" sz="1800" dirty="0"/>
              <a:t> (</a:t>
            </a:r>
            <a:r>
              <a:rPr lang="zh-TW" altLang="en-US" sz="1800" dirty="0"/>
              <a:t>觀看目錄</a:t>
            </a:r>
            <a:r>
              <a:rPr lang="en-US" altLang="zh-TW" sz="1800" dirty="0"/>
              <a:t>)</a:t>
            </a:r>
            <a:r>
              <a:rPr lang="zh-TW" altLang="en-US" sz="1800" dirty="0">
                <a:sym typeface="Wingdings" panose="05000000000000000000" pitchFamily="2" charset="2"/>
              </a:rPr>
              <a:t>、</a:t>
            </a:r>
            <a:r>
              <a:rPr lang="en-US" altLang="zh-TW" sz="1800" dirty="0">
                <a:sym typeface="Wingdings" panose="05000000000000000000" pitchFamily="2" charset="2"/>
              </a:rPr>
              <a:t>cd xxx</a:t>
            </a:r>
            <a:r>
              <a:rPr lang="zh-TW" altLang="en-US" sz="1800" dirty="0">
                <a:sym typeface="Wingdings" panose="05000000000000000000" pitchFamily="2" charset="2"/>
              </a:rPr>
              <a:t> </a:t>
            </a:r>
            <a:r>
              <a:rPr lang="en-US" altLang="zh-TW" sz="1800" dirty="0"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sym typeface="Wingdings" panose="05000000000000000000" pitchFamily="2" charset="2"/>
              </a:rPr>
              <a:t>進入工作資料夾</a:t>
            </a:r>
            <a:r>
              <a:rPr lang="en-US" altLang="zh-TW" sz="1800" dirty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ym typeface="Wingdings" panose="05000000000000000000" pitchFamily="2" charset="2"/>
              </a:rPr>
              <a:t>搜尋希望下載的</a:t>
            </a:r>
            <a:r>
              <a:rPr lang="en-US" altLang="zh-TW" dirty="0" err="1">
                <a:sym typeface="Wingdings" panose="05000000000000000000" pitchFamily="2" charset="2"/>
              </a:rPr>
              <a:t>Github</a:t>
            </a:r>
            <a:r>
              <a:rPr lang="en-US" altLang="zh-TW" dirty="0">
                <a:sym typeface="Wingdings" panose="05000000000000000000" pitchFamily="2" charset="2"/>
              </a:rPr>
              <a:t> code 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475488" lvl="2" indent="0">
              <a:buNone/>
            </a:pPr>
            <a:r>
              <a:rPr lang="zh-TW" altLang="en-US" sz="1800" dirty="0">
                <a:sym typeface="Wingdings" panose="05000000000000000000" pitchFamily="2" charset="2"/>
              </a:rPr>
              <a:t>選擇一個</a:t>
            </a:r>
            <a:r>
              <a:rPr lang="en-US" altLang="zh-TW" sz="1800" dirty="0" err="1">
                <a:sym typeface="Wingdings" panose="05000000000000000000" pitchFamily="2" charset="2"/>
              </a:rPr>
              <a:t>github</a:t>
            </a:r>
            <a:r>
              <a:rPr lang="zh-TW" altLang="en-US" sz="1800" dirty="0">
                <a:sym typeface="Wingdings" panose="05000000000000000000" pitchFamily="2" charset="2"/>
              </a:rPr>
              <a:t> 連結 </a:t>
            </a:r>
            <a:r>
              <a:rPr lang="en-US" altLang="zh-TW" sz="1800" dirty="0">
                <a:sym typeface="Wingdings" panose="05000000000000000000" pitchFamily="2" charset="2"/>
              </a:rPr>
              <a:t></a:t>
            </a:r>
            <a:r>
              <a:rPr lang="zh-TW" altLang="en-US" sz="1800" dirty="0">
                <a:sym typeface="Wingdings" panose="05000000000000000000" pitchFamily="2" charset="2"/>
              </a:rPr>
              <a:t>點選</a:t>
            </a:r>
            <a:r>
              <a:rPr lang="en-US" altLang="zh-TW" sz="1800" dirty="0">
                <a:sym typeface="Wingdings" panose="05000000000000000000" pitchFamily="2" charset="2"/>
              </a:rPr>
              <a:t>Code</a:t>
            </a:r>
            <a:r>
              <a:rPr lang="zh-TW" altLang="en-US" sz="1800" dirty="0">
                <a:sym typeface="Wingdings" panose="05000000000000000000" pitchFamily="2" charset="2"/>
              </a:rPr>
              <a:t>複製</a:t>
            </a:r>
            <a:r>
              <a:rPr lang="en-US" altLang="zh-TW" sz="1800" u="sng" dirty="0">
                <a:solidFill>
                  <a:srgbClr val="92D050"/>
                </a:solidFill>
                <a:sym typeface="Wingdings" panose="05000000000000000000" pitchFamily="2" charset="2"/>
              </a:rPr>
              <a:t>HTTPS </a:t>
            </a:r>
            <a:r>
              <a:rPr lang="en-US" altLang="zh-TW" sz="1800" u="sng" dirty="0" err="1">
                <a:solidFill>
                  <a:srgbClr val="92D050"/>
                </a:solidFill>
                <a:sym typeface="Wingdings" panose="05000000000000000000" pitchFamily="2" charset="2"/>
              </a:rPr>
              <a:t>url</a:t>
            </a:r>
            <a:endParaRPr lang="en-US" altLang="zh-TW" sz="1800" u="sng" dirty="0">
              <a:solidFill>
                <a:srgbClr val="92D05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下載</a:t>
            </a:r>
            <a:r>
              <a:rPr lang="en-US" altLang="zh-TW" dirty="0"/>
              <a:t>code : </a:t>
            </a:r>
          </a:p>
          <a:p>
            <a:pPr marL="475488" lvl="2" indent="0">
              <a:buNone/>
            </a:pPr>
            <a:r>
              <a:rPr lang="en-US" altLang="zh-TW" sz="2000" dirty="0"/>
              <a:t>git clone </a:t>
            </a:r>
            <a:r>
              <a:rPr lang="en-US" altLang="zh-TW" sz="2000" u="sng" dirty="0">
                <a:solidFill>
                  <a:srgbClr val="92D050"/>
                </a:solidFill>
                <a:sym typeface="Wingdings" panose="05000000000000000000" pitchFamily="2" charset="2"/>
              </a:rPr>
              <a:t>HTTPS </a:t>
            </a:r>
            <a:r>
              <a:rPr lang="en-US" altLang="zh-TW" sz="2000" u="sng" dirty="0" err="1">
                <a:solidFill>
                  <a:srgbClr val="92D050"/>
                </a:solidFill>
                <a:sym typeface="Wingdings" panose="05000000000000000000" pitchFamily="2" charset="2"/>
              </a:rPr>
              <a:t>url</a:t>
            </a:r>
            <a:r>
              <a:rPr lang="en-US" altLang="zh-TW" sz="2000" u="sng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ym typeface="Wingdings" panose="05000000000000000000" pitchFamily="2" charset="2"/>
              </a:rPr>
              <a:t>更新下載的程式碼：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475488" lvl="2" indent="0">
              <a:buNone/>
            </a:pPr>
            <a:r>
              <a:rPr lang="zh-TW" altLang="en-US" sz="1800" dirty="0">
                <a:sym typeface="Wingdings" panose="05000000000000000000" pitchFamily="2" charset="2"/>
              </a:rPr>
              <a:t>先切換至同名的下載資料目錄下</a:t>
            </a:r>
            <a:r>
              <a:rPr lang="en-US" altLang="zh-TW" sz="1800" dirty="0">
                <a:sym typeface="Wingdings" panose="05000000000000000000" pitchFamily="2" charset="2"/>
              </a:rPr>
              <a:t>git pull</a:t>
            </a:r>
          </a:p>
          <a:p>
            <a:pPr marL="457200" indent="-457200">
              <a:buFont typeface="+mj-lt"/>
              <a:buAutoNum type="arabicParenR"/>
            </a:pPr>
            <a:endParaRPr lang="zh-TW" altLang="en-US" u="sng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CD0FFE-C7F7-E910-9A20-6E7F15A53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440" y="3429000"/>
            <a:ext cx="5651830" cy="281454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FB6AF71-32EC-BC33-99EA-26450A1CE598}"/>
              </a:ext>
            </a:extLst>
          </p:cNvPr>
          <p:cNvSpPr/>
          <p:nvPr/>
        </p:nvSpPr>
        <p:spPr>
          <a:xfrm>
            <a:off x="9451910" y="5103845"/>
            <a:ext cx="2341984" cy="231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02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78CFB0-FD55-1114-C248-851CBCE1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F56A802-3309-0A2B-535D-FA5B5F13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/>
              <a:t>遠端軟體倉儲設定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072DB0-9D52-1854-D147-9A40EB0CE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88"/>
          <a:stretch/>
        </p:blipFill>
        <p:spPr>
          <a:xfrm>
            <a:off x="1383738" y="1996915"/>
            <a:ext cx="3622534" cy="372099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D1DB428-F857-8585-A8D0-195359ED5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762"/>
          <a:stretch/>
        </p:blipFill>
        <p:spPr>
          <a:xfrm>
            <a:off x="5577289" y="1996915"/>
            <a:ext cx="6039319" cy="3720998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7578ECD9-532A-C823-2A3D-AC3E62C4E7CD}"/>
              </a:ext>
            </a:extLst>
          </p:cNvPr>
          <p:cNvSpPr/>
          <p:nvPr/>
        </p:nvSpPr>
        <p:spPr>
          <a:xfrm>
            <a:off x="1554084" y="2465842"/>
            <a:ext cx="2341984" cy="231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E7EB6A6-47A6-92A4-9106-76DF376C8D56}"/>
              </a:ext>
            </a:extLst>
          </p:cNvPr>
          <p:cNvSpPr/>
          <p:nvPr/>
        </p:nvSpPr>
        <p:spPr>
          <a:xfrm>
            <a:off x="7704030" y="3429000"/>
            <a:ext cx="2341984" cy="231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B0BFEE9-9094-2789-08AA-9946D5AD3A8B}"/>
              </a:ext>
            </a:extLst>
          </p:cNvPr>
          <p:cNvSpPr txBox="1"/>
          <p:nvPr/>
        </p:nvSpPr>
        <p:spPr>
          <a:xfrm>
            <a:off x="9319053" y="2945302"/>
            <a:ext cx="2122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名稱與</a:t>
            </a:r>
            <a:r>
              <a:rPr lang="en-US" altLang="zh-TW" dirty="0">
                <a:solidFill>
                  <a:srgbClr val="FF0000"/>
                </a:solidFill>
              </a:rPr>
              <a:t>local</a:t>
            </a:r>
            <a:r>
              <a:rPr lang="zh-TW" altLang="en-US" dirty="0">
                <a:solidFill>
                  <a:srgbClr val="FF0000"/>
                </a:solidFill>
              </a:rPr>
              <a:t>端一樣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9A19D1E-FCC8-DD9E-5D85-BA6C596CC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4942" y="5852697"/>
            <a:ext cx="2019404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4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E58B2-38F0-E8AA-649C-0B97F007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遠端軟體倉儲設定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F5695-8AB5-F9B0-3C61-F8EB23FB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B1B2E7-E77B-9A92-FA09-F8BF3BC7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66" y="1737360"/>
            <a:ext cx="10775894" cy="595341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A5B0360-7375-68DE-C295-1B44E6A8B24B}"/>
              </a:ext>
            </a:extLst>
          </p:cNvPr>
          <p:cNvSpPr/>
          <p:nvPr/>
        </p:nvSpPr>
        <p:spPr>
          <a:xfrm>
            <a:off x="797065" y="3429000"/>
            <a:ext cx="5741299" cy="15799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B17CF55-8613-32A9-5C2C-1E6201B7CC22}"/>
              </a:ext>
            </a:extLst>
          </p:cNvPr>
          <p:cNvSpPr txBox="1"/>
          <p:nvPr/>
        </p:nvSpPr>
        <p:spPr>
          <a:xfrm>
            <a:off x="6627040" y="4161168"/>
            <a:ext cx="2122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main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 master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FD3C7C-52A2-6FC6-F724-AE0121C8A82B}"/>
              </a:ext>
            </a:extLst>
          </p:cNvPr>
          <p:cNvSpPr txBox="1"/>
          <p:nvPr/>
        </p:nvSpPr>
        <p:spPr>
          <a:xfrm>
            <a:off x="5564960" y="3003451"/>
            <a:ext cx="106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照著做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6C5BC-3FE5-91D5-9369-587B07FE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本地端軟體倉儲設定</a:t>
            </a:r>
            <a:r>
              <a:rPr lang="en-US" altLang="zh-TW" dirty="0"/>
              <a:t>/</a:t>
            </a:r>
            <a:r>
              <a:rPr lang="zh-TW" altLang="en-US" dirty="0"/>
              <a:t>修改</a:t>
            </a:r>
            <a:r>
              <a:rPr lang="en-US" altLang="zh-TW" dirty="0"/>
              <a:t>/</a:t>
            </a:r>
            <a:r>
              <a:rPr lang="zh-TW" altLang="en-US" dirty="0"/>
              <a:t>上傳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F28AA-85DD-24C7-270D-14FCA553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1980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進入工作資料夾</a:t>
            </a:r>
            <a:endParaRPr lang="en-US" altLang="zh-TW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olidFill>
                  <a:schemeClr val="tx1"/>
                </a:solidFill>
              </a:rPr>
              <a:t>初始化</a:t>
            </a:r>
            <a:r>
              <a:rPr lang="en-US" altLang="zh-TW" dirty="0">
                <a:solidFill>
                  <a:schemeClr val="tx1"/>
                </a:solidFill>
              </a:rPr>
              <a:t>repository</a:t>
            </a:r>
            <a:r>
              <a:rPr lang="zh-TW" altLang="en-US" dirty="0">
                <a:solidFill>
                  <a:schemeClr val="tx1"/>
                </a:solidFill>
              </a:rPr>
              <a:t>：</a:t>
            </a:r>
            <a:endParaRPr lang="en-US" altLang="zh-TW" dirty="0">
              <a:solidFill>
                <a:schemeClr val="tx1"/>
              </a:solidFill>
            </a:endParaRP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git </a:t>
            </a:r>
            <a:r>
              <a:rPr lang="en-US" altLang="zh-TW" sz="1800" dirty="0" err="1">
                <a:solidFill>
                  <a:schemeClr val="tx1"/>
                </a:solidFill>
              </a:rPr>
              <a:t>init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olidFill>
                  <a:schemeClr val="tx1"/>
                </a:solidFill>
              </a:rPr>
              <a:t>添加索引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sz="2000" dirty="0">
                <a:solidFill>
                  <a:schemeClr val="tx1"/>
                </a:solidFill>
              </a:rPr>
              <a:t>將更改添加到暫存區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：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git add </a:t>
            </a:r>
            <a:r>
              <a:rPr lang="en-US" altLang="zh-TW" sz="1800" dirty="0">
                <a:solidFill>
                  <a:srgbClr val="92D050"/>
                </a:solidFill>
              </a:rPr>
              <a:t>XX</a:t>
            </a:r>
            <a:r>
              <a:rPr lang="en-US" altLang="zh-TW" sz="1800" dirty="0">
                <a:solidFill>
                  <a:schemeClr val="tx1"/>
                </a:solidFill>
              </a:rPr>
              <a:t> (</a:t>
            </a:r>
            <a:r>
              <a:rPr lang="zh-TW" altLang="en-US" sz="1800" dirty="0">
                <a:solidFill>
                  <a:schemeClr val="tx1"/>
                </a:solidFill>
              </a:rPr>
              <a:t>檔名、資料</a:t>
            </a:r>
            <a:r>
              <a:rPr lang="en-US" altLang="zh-TW" sz="1800" dirty="0">
                <a:solidFill>
                  <a:schemeClr val="tx1"/>
                </a:solidFill>
              </a:rPr>
              <a:t>)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endParaRPr lang="en-US" altLang="zh-TW" sz="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創建提交文件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(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將暫存區中的更改記錄到本地倉庫中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)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：</a:t>
            </a: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git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commit –m “add feature”</a:t>
            </a: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git config --global </a:t>
            </a:r>
            <a:r>
              <a:rPr lang="en-US" altLang="zh-TW" sz="1800" b="0" i="0" dirty="0" err="1">
                <a:solidFill>
                  <a:schemeClr val="tx1"/>
                </a:solidFill>
                <a:effectLst/>
                <a:latin typeface="Söhne"/>
              </a:rPr>
              <a:t>user.email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altLang="zh-TW" sz="1800" b="0" i="0" dirty="0">
                <a:solidFill>
                  <a:srgbClr val="6B9F25"/>
                </a:solidFill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TW" sz="1800" b="0" i="0" dirty="0">
                <a:solidFill>
                  <a:srgbClr val="92D050"/>
                </a:solidFill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xxx@gmail.com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”</a:t>
            </a: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git confit --global user.name “</a:t>
            </a:r>
            <a:r>
              <a:rPr lang="en-US" altLang="zh-TW" sz="1800" b="0" i="0" dirty="0" err="1">
                <a:solidFill>
                  <a:srgbClr val="92D050"/>
                </a:solidFill>
                <a:effectLst/>
                <a:latin typeface="Söhne"/>
              </a:rPr>
              <a:t>wjlee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”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olidFill>
                  <a:schemeClr val="tx1"/>
                </a:solidFill>
                <a:latin typeface="Söhne"/>
              </a:rPr>
              <a:t>設置主支或分支</a:t>
            </a:r>
            <a:endParaRPr lang="en-US" altLang="zh-TW" dirty="0">
              <a:solidFill>
                <a:schemeClr val="tx1"/>
              </a:solidFill>
              <a:latin typeface="Söhne"/>
            </a:endParaRP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  <a:latin typeface="Söhne"/>
              </a:rPr>
              <a:t>git branch –M master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olidFill>
                  <a:schemeClr val="tx1"/>
                </a:solidFill>
                <a:latin typeface="Söhne"/>
              </a:rPr>
              <a:t>添加遠程倉庫 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(origin </a:t>
            </a:r>
            <a:r>
              <a:rPr lang="zh-TW" altLang="en-US" dirty="0">
                <a:solidFill>
                  <a:schemeClr val="tx1"/>
                </a:solidFill>
                <a:latin typeface="Söhne"/>
              </a:rPr>
              <a:t>是遠程倉庫的名稱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Söhne"/>
              </a:rPr>
              <a:t>慣用名稱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)</a:t>
            </a: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  <a:latin typeface="Söhne"/>
              </a:rPr>
              <a:t>git remote add origin https://github.com/waccoco/2024_NCTU_MI_course.git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本地倉庫提交推到遠程倉庫：</a:t>
            </a: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git push –u origin master    </a:t>
            </a: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(-u </a:t>
            </a:r>
            <a:r>
              <a:rPr lang="zh-TW" altLang="en-US" sz="1800" b="0" i="0" dirty="0">
                <a:solidFill>
                  <a:schemeClr val="tx1"/>
                </a:solidFill>
                <a:effectLst/>
                <a:latin typeface="Söhne"/>
              </a:rPr>
              <a:t>首次推送本地 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master </a:t>
            </a:r>
            <a:r>
              <a:rPr lang="zh-TW" altLang="en-US" sz="1800" b="0" i="0" dirty="0">
                <a:solidFill>
                  <a:schemeClr val="tx1"/>
                </a:solidFill>
                <a:effectLst/>
                <a:latin typeface="Söhne"/>
              </a:rPr>
              <a:t>分支到遠程時建立跟蹤關係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  <a:p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627145-54F3-DE88-0D94-FBB80951DE3E}"/>
              </a:ext>
            </a:extLst>
          </p:cNvPr>
          <p:cNvSpPr txBox="1"/>
          <p:nvPr/>
        </p:nvSpPr>
        <p:spPr>
          <a:xfrm>
            <a:off x="5648326" y="1911048"/>
            <a:ext cx="62108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0" i="0" dirty="0">
                <a:effectLst/>
                <a:latin typeface="Söhne"/>
              </a:rPr>
              <a:t>在</a:t>
            </a:r>
            <a:r>
              <a:rPr lang="en-US" altLang="zh-TW" sz="1400" b="0" i="0" dirty="0">
                <a:effectLst/>
                <a:latin typeface="Söhne"/>
              </a:rPr>
              <a:t>GitHub</a:t>
            </a:r>
            <a:r>
              <a:rPr lang="zh-TW" altLang="en-US" sz="1400" b="0" i="0" dirty="0">
                <a:effectLst/>
                <a:latin typeface="Söhne"/>
              </a:rPr>
              <a:t>上創建一個</a:t>
            </a:r>
            <a:r>
              <a:rPr lang="en-US" altLang="zh-TW" sz="1400" b="0" i="0" dirty="0">
                <a:effectLst/>
                <a:latin typeface="Söhne"/>
              </a:rPr>
              <a:t>repository</a:t>
            </a:r>
            <a:r>
              <a:rPr lang="zh-TW" altLang="en-US" sz="1400" b="0" i="0" dirty="0">
                <a:effectLst/>
                <a:latin typeface="Söhne"/>
              </a:rPr>
              <a:t>時，</a:t>
            </a:r>
            <a:r>
              <a:rPr lang="zh-TW" altLang="en-US" sz="1400" dirty="0">
                <a:latin typeface="Söhne"/>
              </a:rPr>
              <a:t>需要設定主線</a:t>
            </a:r>
            <a:r>
              <a:rPr lang="zh-TW" altLang="en-US" sz="1400" b="0" i="0" dirty="0">
                <a:effectLst/>
                <a:latin typeface="Söhne"/>
              </a:rPr>
              <a:t>（</a:t>
            </a:r>
            <a:r>
              <a:rPr lang="en-US" altLang="zh-TW" sz="1400" b="0" i="0" dirty="0">
                <a:effectLst/>
                <a:latin typeface="Söhne"/>
              </a:rPr>
              <a:t>main/master </a:t>
            </a:r>
            <a:r>
              <a:rPr lang="zh-TW" altLang="en-US" sz="1400" b="0" i="0" dirty="0">
                <a:effectLst/>
                <a:latin typeface="Söhne"/>
              </a:rPr>
              <a:t>） </a:t>
            </a:r>
            <a:r>
              <a:rPr lang="en-US" altLang="zh-TW" sz="1400" dirty="0">
                <a:latin typeface="Söhne"/>
              </a:rPr>
              <a:t>/</a:t>
            </a:r>
            <a:r>
              <a:rPr lang="zh-TW" altLang="en-US" sz="1400" b="0" i="0" dirty="0">
                <a:effectLst/>
                <a:latin typeface="Söhne"/>
              </a:rPr>
              <a:t>分支（</a:t>
            </a:r>
            <a:r>
              <a:rPr lang="en-US" altLang="zh-TW" sz="1400" b="0" i="0" dirty="0">
                <a:effectLst/>
                <a:latin typeface="Söhne"/>
              </a:rPr>
              <a:t>branch</a:t>
            </a:r>
            <a:r>
              <a:rPr lang="zh-TW" altLang="en-US" sz="1400" b="0" i="0" dirty="0">
                <a:effectLst/>
                <a:latin typeface="Söhne"/>
              </a:rPr>
              <a:t>）是非常核心的一個概念。分支是開發的平行版本，允許您在不影響主線的情況下開發新功能或進行實驗。每個分支都是獨立的，直到它被合併（</a:t>
            </a:r>
            <a:r>
              <a:rPr lang="en-US" altLang="zh-TW" sz="1400" b="0" i="0" dirty="0">
                <a:effectLst/>
                <a:latin typeface="Söhne"/>
              </a:rPr>
              <a:t>merge</a:t>
            </a:r>
            <a:r>
              <a:rPr lang="zh-TW" altLang="en-US" sz="1400" b="0" i="0" dirty="0">
                <a:effectLst/>
                <a:latin typeface="Söhne"/>
              </a:rPr>
              <a:t>）回主線或另一個分支。這使得多人協作、功能開發、問題修復和代碼審查變得更為便利。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6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94F00E-6E4E-5087-CC08-16C606A87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DA544-C86C-0563-678F-63874722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創建分支共同協作開發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720EC3-3CB9-B11A-AC8E-C2A164E4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858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zh-TW" altLang="en-US" sz="2100" dirty="0"/>
              <a:t>下載主線程式</a:t>
            </a:r>
            <a:r>
              <a:rPr lang="en-US" altLang="zh-TW" sz="2100" dirty="0"/>
              <a:t> : </a:t>
            </a:r>
          </a:p>
          <a:p>
            <a:pPr marL="475488" lvl="2" indent="0">
              <a:buNone/>
            </a:pPr>
            <a:r>
              <a:rPr lang="en-US" altLang="zh-TW" sz="1800" dirty="0"/>
              <a:t>git clone </a:t>
            </a:r>
            <a:r>
              <a:rPr lang="en-US" altLang="zh-TW" sz="1800" u="sng" dirty="0">
                <a:solidFill>
                  <a:srgbClr val="92D050"/>
                </a:solidFill>
                <a:sym typeface="Wingdings" panose="05000000000000000000" pitchFamily="2" charset="2"/>
              </a:rPr>
              <a:t>HTTPS </a:t>
            </a:r>
            <a:r>
              <a:rPr lang="en-US" altLang="zh-TW" sz="1800" u="sng" dirty="0" err="1">
                <a:solidFill>
                  <a:srgbClr val="92D050"/>
                </a:solidFill>
                <a:sym typeface="Wingdings" panose="05000000000000000000" pitchFamily="2" charset="2"/>
              </a:rPr>
              <a:t>url</a:t>
            </a:r>
            <a:r>
              <a:rPr lang="en-US" altLang="zh-TW" sz="1800" u="sng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sz="2100" dirty="0">
                <a:solidFill>
                  <a:srgbClr val="00B0F0"/>
                </a:solidFill>
              </a:rPr>
              <a:t>確認在主分支</a:t>
            </a:r>
            <a:endParaRPr lang="en-US" altLang="zh-TW" sz="2100" dirty="0">
              <a:solidFill>
                <a:srgbClr val="00B0F0"/>
              </a:solidFill>
            </a:endParaRPr>
          </a:p>
          <a:p>
            <a:pPr marL="475488" lvl="2" indent="0">
              <a:buNone/>
            </a:pPr>
            <a:r>
              <a:rPr lang="en-US" altLang="zh-TW" sz="1800" dirty="0">
                <a:solidFill>
                  <a:srgbClr val="00B0F0"/>
                </a:solidFill>
              </a:rPr>
              <a:t>git checkout master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sz="2100" dirty="0">
                <a:solidFill>
                  <a:srgbClr val="00B0F0"/>
                </a:solidFill>
              </a:rPr>
              <a:t>確認最新更改</a:t>
            </a:r>
          </a:p>
          <a:p>
            <a:pPr marL="475488" lvl="2" indent="0">
              <a:buNone/>
            </a:pPr>
            <a:r>
              <a:rPr lang="en-US" altLang="zh-TW" sz="1800" dirty="0">
                <a:solidFill>
                  <a:srgbClr val="00B0F0"/>
                </a:solidFill>
              </a:rPr>
              <a:t>git pull origin master</a:t>
            </a:r>
            <a:endParaRPr lang="zh-TW" altLang="en-US" sz="1800" dirty="0">
              <a:solidFill>
                <a:srgbClr val="00B0F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sz="2100" dirty="0"/>
              <a:t>從主分支創建新分支</a:t>
            </a:r>
            <a:endParaRPr lang="en-US" altLang="zh-TW" sz="2100" dirty="0"/>
          </a:p>
          <a:p>
            <a:pPr marL="475488" lvl="2" indent="0">
              <a:buNone/>
            </a:pPr>
            <a:r>
              <a:rPr lang="en-US" altLang="zh-TW" sz="1800" dirty="0"/>
              <a:t>git checkout -b </a:t>
            </a:r>
            <a:r>
              <a:rPr lang="en-US" altLang="zh-TW" sz="1800" dirty="0">
                <a:solidFill>
                  <a:srgbClr val="92D050"/>
                </a:solidFill>
              </a:rPr>
              <a:t>your-new-branch-name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sz="2100" dirty="0"/>
              <a:t>分享給團隊時</a:t>
            </a:r>
            <a:endParaRPr lang="en-US" altLang="zh-TW" sz="2100" dirty="0"/>
          </a:p>
          <a:p>
            <a:pPr marL="475488" lvl="2" indent="0">
              <a:buNone/>
            </a:pPr>
            <a:r>
              <a:rPr lang="en-US" altLang="zh-TW" sz="1800" dirty="0"/>
              <a:t>git push -u origin </a:t>
            </a:r>
            <a:r>
              <a:rPr lang="en-US" altLang="zh-TW" sz="1800" dirty="0">
                <a:solidFill>
                  <a:srgbClr val="92D050"/>
                </a:solidFill>
              </a:rPr>
              <a:t>your-new-branch-name</a:t>
            </a:r>
            <a:endParaRPr lang="en-US" altLang="zh-TW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87C20D-B63E-D5B1-B89A-7D76B460B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inherit"/>
              </a:rPr>
              <a:t>git checkout master </a:t>
            </a:r>
            <a:endParaRPr kumimoji="0" lang="zh-TW" altLang="zh-TW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4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CF4D5-6846-D171-B8EC-42F6AC06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C7AC97-030D-98BB-7C1E-D381CF7D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ED48A9-B8B6-3FEF-869F-AA4EA9F7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40" y="0"/>
            <a:ext cx="9028319" cy="685800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A2F11843-41A2-0798-DB9B-3F246C148F21}"/>
              </a:ext>
            </a:extLst>
          </p:cNvPr>
          <p:cNvSpPr/>
          <p:nvPr/>
        </p:nvSpPr>
        <p:spPr>
          <a:xfrm>
            <a:off x="2905041" y="226577"/>
            <a:ext cx="1440382" cy="6302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F7C8054-24FE-2B7D-DFC8-925E93BD1789}"/>
              </a:ext>
            </a:extLst>
          </p:cNvPr>
          <p:cNvSpPr/>
          <p:nvPr/>
        </p:nvSpPr>
        <p:spPr>
          <a:xfrm>
            <a:off x="3073624" y="6227749"/>
            <a:ext cx="2348039" cy="6302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DE1A9C-4841-F6F1-0725-28750B655AA0}"/>
              </a:ext>
            </a:extLst>
          </p:cNvPr>
          <p:cNvSpPr txBox="1"/>
          <p:nvPr/>
        </p:nvSpPr>
        <p:spPr>
          <a:xfrm>
            <a:off x="4418251" y="25230"/>
            <a:ext cx="52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(1)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DC22CBD-5432-149C-9A77-F353652EF695}"/>
              </a:ext>
            </a:extLst>
          </p:cNvPr>
          <p:cNvSpPr txBox="1"/>
          <p:nvPr/>
        </p:nvSpPr>
        <p:spPr>
          <a:xfrm>
            <a:off x="2528102" y="6181838"/>
            <a:ext cx="52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(2)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A7AB55-C65C-2DED-E70E-2DB54BB7743C}"/>
              </a:ext>
            </a:extLst>
          </p:cNvPr>
          <p:cNvSpPr txBox="1"/>
          <p:nvPr/>
        </p:nvSpPr>
        <p:spPr>
          <a:xfrm>
            <a:off x="7540428" y="5792802"/>
            <a:ext cx="20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(3)Merge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5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1BFE9884-4073-D5D4-D552-163E0AB7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/>
              <a:t>以分支協作開發與更新遠端倉儲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ED1865C-F2A1-63DC-7CF9-0D5F9F312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858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zh-TW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進入工作資料夾</a:t>
            </a:r>
            <a:endParaRPr lang="en-US" altLang="zh-TW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sz="2400" dirty="0">
                <a:solidFill>
                  <a:schemeClr val="tx1"/>
                </a:solidFill>
              </a:rPr>
              <a:t>check-out </a:t>
            </a:r>
            <a:r>
              <a:rPr lang="zh-TW" altLang="en-US" sz="2400" dirty="0">
                <a:solidFill>
                  <a:schemeClr val="tx1"/>
                </a:solidFill>
              </a:rPr>
              <a:t>既有的</a:t>
            </a:r>
            <a:r>
              <a:rPr lang="en-US" altLang="zh-TW" sz="2400" dirty="0">
                <a:solidFill>
                  <a:schemeClr val="tx1"/>
                </a:solidFill>
              </a:rPr>
              <a:t>branch</a:t>
            </a: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git checkout </a:t>
            </a:r>
            <a:r>
              <a:rPr lang="en-US" altLang="zh-TW" sz="1800" dirty="0">
                <a:solidFill>
                  <a:srgbClr val="92D050"/>
                </a:solidFill>
              </a:rPr>
              <a:t>new-branch-name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sz="2400" dirty="0">
                <a:solidFill>
                  <a:schemeClr val="tx1"/>
                </a:solidFill>
              </a:rPr>
              <a:t>開始程式編譯或文件編譯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sz="2400" dirty="0">
                <a:solidFill>
                  <a:schemeClr val="tx1"/>
                </a:solidFill>
              </a:rPr>
              <a:t>添加索引</a:t>
            </a:r>
            <a:r>
              <a:rPr lang="en-US" altLang="zh-TW" sz="2400" dirty="0">
                <a:solidFill>
                  <a:schemeClr val="tx1"/>
                </a:solidFill>
              </a:rPr>
              <a:t>(</a:t>
            </a:r>
            <a:r>
              <a:rPr lang="zh-TW" altLang="en-US" sz="2400" dirty="0">
                <a:solidFill>
                  <a:schemeClr val="tx1"/>
                </a:solidFill>
              </a:rPr>
              <a:t>將更改添加到暫存區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  <a:r>
              <a:rPr lang="zh-TW" altLang="en-US" sz="2400" dirty="0">
                <a:solidFill>
                  <a:schemeClr val="tx1"/>
                </a:solidFill>
              </a:rPr>
              <a:t>：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git add </a:t>
            </a:r>
            <a:r>
              <a:rPr lang="en-US" altLang="zh-TW" sz="1800" dirty="0">
                <a:solidFill>
                  <a:srgbClr val="92D050"/>
                </a:solidFill>
              </a:rPr>
              <a:t>XX</a:t>
            </a:r>
            <a:r>
              <a:rPr lang="en-US" altLang="zh-TW" sz="1800" dirty="0">
                <a:solidFill>
                  <a:schemeClr val="tx1"/>
                </a:solidFill>
              </a:rPr>
              <a:t> (</a:t>
            </a:r>
            <a:r>
              <a:rPr lang="zh-TW" altLang="en-US" sz="1800" dirty="0">
                <a:solidFill>
                  <a:schemeClr val="tx1"/>
                </a:solidFill>
              </a:rPr>
              <a:t>檔名、資料</a:t>
            </a:r>
            <a:r>
              <a:rPr lang="en-US" altLang="zh-TW" sz="1800" dirty="0">
                <a:solidFill>
                  <a:schemeClr val="tx1"/>
                </a:solidFill>
              </a:rPr>
              <a:t>)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endParaRPr lang="en-US" altLang="zh-TW" sz="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sz="2400" b="0" i="0" dirty="0">
                <a:solidFill>
                  <a:schemeClr val="tx1"/>
                </a:solidFill>
                <a:effectLst/>
                <a:latin typeface="Söhne"/>
              </a:rPr>
              <a:t>創建提交文件</a:t>
            </a:r>
            <a:r>
              <a:rPr lang="en-US" altLang="zh-TW" sz="2400" b="0" i="0" dirty="0">
                <a:solidFill>
                  <a:schemeClr val="tx1"/>
                </a:solidFill>
                <a:effectLst/>
                <a:latin typeface="Söhne"/>
              </a:rPr>
              <a:t>(</a:t>
            </a:r>
            <a:r>
              <a:rPr lang="zh-TW" altLang="en-US" sz="2400" b="0" i="0" dirty="0">
                <a:solidFill>
                  <a:schemeClr val="tx1"/>
                </a:solidFill>
                <a:effectLst/>
                <a:latin typeface="Söhne"/>
              </a:rPr>
              <a:t>將暫存區中的更改記錄到本地倉庫中</a:t>
            </a:r>
            <a:r>
              <a:rPr lang="en-US" altLang="zh-TW" sz="2400" b="0" i="0" dirty="0">
                <a:solidFill>
                  <a:schemeClr val="tx1"/>
                </a:solidFill>
                <a:effectLst/>
                <a:latin typeface="Söhne"/>
              </a:rPr>
              <a:t>)</a:t>
            </a:r>
            <a:r>
              <a:rPr lang="zh-TW" altLang="en-US" sz="2400" b="0" i="0" dirty="0">
                <a:solidFill>
                  <a:schemeClr val="tx1"/>
                </a:solidFill>
                <a:effectLst/>
                <a:latin typeface="Söhne"/>
              </a:rPr>
              <a:t>：</a:t>
            </a:r>
            <a:endParaRPr lang="en-US" altLang="zh-TW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git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commit –m “add feature”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sz="2400" dirty="0">
                <a:solidFill>
                  <a:schemeClr val="tx1"/>
                </a:solidFill>
              </a:rPr>
              <a:t>提交遠端倉儲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475488" lvl="2" indent="0">
              <a:buNone/>
            </a:pPr>
            <a:r>
              <a:rPr lang="en-US" altLang="zh-TW" sz="1800" dirty="0"/>
              <a:t>git push 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669635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8597</TotalTime>
  <Words>606</Words>
  <Application>Microsoft Office PowerPoint</Application>
  <PresentationFormat>寬螢幕</PresentationFormat>
  <Paragraphs>84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4" baseType="lpstr">
      <vt:lpstr>Arial Unicode MS</vt:lpstr>
      <vt:lpstr>inherit</vt:lpstr>
      <vt:lpstr>Söhne</vt:lpstr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回顧</vt:lpstr>
      <vt:lpstr>1_回顧</vt:lpstr>
      <vt:lpstr>GITHUB 使用說明</vt:lpstr>
      <vt:lpstr>GitHub 安裝</vt:lpstr>
      <vt:lpstr>GitHub 下載</vt:lpstr>
      <vt:lpstr>遠端軟體倉儲設定</vt:lpstr>
      <vt:lpstr>遠端軟體倉儲設定</vt:lpstr>
      <vt:lpstr>本地端軟體倉儲設定/修改/上傳</vt:lpstr>
      <vt:lpstr>創建分支共同協作開發</vt:lpstr>
      <vt:lpstr>PowerPoint 簡報</vt:lpstr>
      <vt:lpstr>以分支協作開發與更新遠端倉儲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on Material Informatics</dc:title>
  <dc:creator>楊安正</dc:creator>
  <cp:lastModifiedBy>User</cp:lastModifiedBy>
  <cp:revision>149</cp:revision>
  <dcterms:created xsi:type="dcterms:W3CDTF">2019-02-18T02:23:06Z</dcterms:created>
  <dcterms:modified xsi:type="dcterms:W3CDTF">2024-03-12T07:18:27Z</dcterms:modified>
</cp:coreProperties>
</file>