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5" r:id="rId12"/>
    <p:sldId id="269" r:id="rId13"/>
  </p:sldIdLst>
  <p:sldSz cx="18288000" cy="10287000"/>
  <p:notesSz cx="6858000" cy="9144000"/>
  <p:embeddedFontLst>
    <p:embeddedFont>
      <p:font typeface="Aleo Bold" panose="020B0604020202020204" charset="0"/>
      <p:regular r:id="rId14"/>
    </p:embeddedFont>
    <p:embeddedFont>
      <p:font typeface="Aleo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Bodoni MT Black" panose="02070A03080606020203" pitchFamily="18" charset="0"/>
      <p:bold r:id="rId23"/>
      <p:boldItalic r:id="rId24"/>
    </p:embeddedFont>
    <p:embeddedFont>
      <p:font typeface="Oswald Bold" panose="020B0604020202020204" charset="0"/>
      <p:regular r:id="rId25"/>
      <p:bold r:id="rId26"/>
    </p:embeddedFont>
    <p:embeddedFont>
      <p:font typeface="Arial Black" panose="020B0A04020102020204" pitchFamily="34" charset="0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116"/>
    <a:srgbClr val="65B8E8"/>
    <a:srgbClr val="E30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18" autoAdjust="0"/>
  </p:normalViewPr>
  <p:slideViewPr>
    <p:cSldViewPr snapToGrid="0">
      <p:cViewPr varScale="1">
        <p:scale>
          <a:sx n="45" d="100"/>
          <a:sy n="45" d="100"/>
        </p:scale>
        <p:origin x="8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634247" y="5239894"/>
            <a:ext cx="9457398" cy="962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0"/>
              </a:lnSpc>
            </a:pPr>
            <a:r>
              <a:rPr lang="es-CO" sz="5943" dirty="0">
                <a:solidFill>
                  <a:srgbClr val="242D3C"/>
                </a:solidFill>
                <a:latin typeface="Aleo"/>
              </a:rPr>
              <a:t>Formación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565719" y="6078943"/>
            <a:ext cx="8463933" cy="1774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56"/>
              </a:lnSpc>
            </a:pPr>
            <a:r>
              <a:rPr lang="en-US" sz="10750" dirty="0">
                <a:solidFill>
                  <a:srgbClr val="242D3C"/>
                </a:solidFill>
                <a:latin typeface="Oswald Bold"/>
              </a:rPr>
              <a:t>LLAMADAS</a:t>
            </a:r>
            <a:endParaRPr lang="en-US" sz="10754" dirty="0">
              <a:solidFill>
                <a:srgbClr val="242D3C"/>
              </a:solidFill>
              <a:latin typeface="Oswald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693755" y="7777459"/>
            <a:ext cx="11338381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0"/>
              </a:lnSpc>
            </a:pPr>
            <a:r>
              <a:rPr lang="es-CO" sz="5943" dirty="0">
                <a:solidFill>
                  <a:srgbClr val="242D3C"/>
                </a:solidFill>
                <a:latin typeface="Aleo"/>
              </a:rPr>
              <a:t>Telefonía - Protocolo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7F4987-2CC8-4EE7-BE20-C731A1105503}"/>
              </a:ext>
            </a:extLst>
          </p:cNvPr>
          <p:cNvSpPr txBox="1"/>
          <p:nvPr/>
        </p:nvSpPr>
        <p:spPr>
          <a:xfrm>
            <a:off x="4460000" y="8746881"/>
            <a:ext cx="9805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0" dirty="0">
                <a:solidFill>
                  <a:srgbClr val="FFC000"/>
                </a:solidFill>
                <a:latin typeface="Bodoni MT Black" panose="02070A03080606020203" pitchFamily="18" charset="0"/>
              </a:rPr>
              <a:t>. . . . . . . . . . . . . . . . . . . .</a:t>
            </a:r>
          </a:p>
        </p:txBody>
      </p:sp>
      <p:pic>
        <p:nvPicPr>
          <p:cNvPr id="9" name="Picture 3" descr="Comsistelco – Un mundo de soluciones a su alcanc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948" y="2357416"/>
            <a:ext cx="9025994" cy="261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13748" y="3338978"/>
            <a:ext cx="7519538" cy="2653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727"/>
              </a:lnSpc>
            </a:pPr>
            <a:endParaRPr dirty="0"/>
          </a:p>
          <a:p>
            <a:pPr algn="r">
              <a:lnSpc>
                <a:spcPts val="10727"/>
              </a:lnSpc>
            </a:pPr>
            <a:r>
              <a:rPr lang="en-US" sz="7662" dirty="0">
                <a:solidFill>
                  <a:srgbClr val="FEFF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 Bold"/>
              </a:rPr>
              <a:t>APRENDEREMOS A: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685198" y="2245988"/>
            <a:ext cx="7340203" cy="2095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320"/>
              </a:lnSpc>
            </a:pPr>
            <a:r>
              <a:rPr lang="en-US" sz="5943" dirty="0">
                <a:solidFill>
                  <a:srgbClr val="242D3C"/>
                </a:solidFill>
                <a:latin typeface="Aleo Bold"/>
              </a:rPr>
              <a:t>en </a:t>
            </a:r>
            <a:r>
              <a:rPr lang="en-US" sz="5943" dirty="0" err="1">
                <a:solidFill>
                  <a:srgbClr val="242D3C"/>
                </a:solidFill>
                <a:latin typeface="Aleo Bold"/>
              </a:rPr>
              <a:t>este</a:t>
            </a:r>
            <a:r>
              <a:rPr lang="en-US" sz="5943" dirty="0">
                <a:solidFill>
                  <a:srgbClr val="242D3C"/>
                </a:solidFill>
                <a:latin typeface="Aleo Bold"/>
              </a:rPr>
              <a:t> </a:t>
            </a:r>
          </a:p>
          <a:p>
            <a:pPr algn="r">
              <a:lnSpc>
                <a:spcPts val="8320"/>
              </a:lnSpc>
            </a:pPr>
            <a:r>
              <a:rPr lang="en-US" sz="5943" dirty="0" err="1">
                <a:solidFill>
                  <a:srgbClr val="242D3C"/>
                </a:solidFill>
                <a:latin typeface="Aleo Bold"/>
              </a:rPr>
              <a:t>documento</a:t>
            </a:r>
            <a:r>
              <a:rPr lang="en-US" sz="5943" dirty="0">
                <a:solidFill>
                  <a:srgbClr val="242D3C"/>
                </a:solidFill>
                <a:latin typeface="Aleo Bold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27363" y="6528887"/>
            <a:ext cx="7098038" cy="578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es-CO" sz="3600" dirty="0">
                <a:solidFill>
                  <a:srgbClr val="242D3C"/>
                </a:solidFill>
                <a:latin typeface="Aleo Bold"/>
              </a:rPr>
              <a:t>Contestar una llamada</a:t>
            </a:r>
          </a:p>
        </p:txBody>
      </p:sp>
      <p:pic>
        <p:nvPicPr>
          <p:cNvPr id="9" name="Gráfico 8" descr="Micrófono de radiocomunicación">
            <a:extLst>
              <a:ext uri="{FF2B5EF4-FFF2-40B4-BE49-F238E27FC236}">
                <a16:creationId xmlns:a16="http://schemas.microsoft.com/office/drawing/2014/main" id="{C931361A-ECEE-48A7-9B3E-66AD267F8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200" y="4229100"/>
            <a:ext cx="4202002" cy="420200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133E395-1D67-494A-8210-527E2AB64849}"/>
              </a:ext>
            </a:extLst>
          </p:cNvPr>
          <p:cNvSpPr txBox="1"/>
          <p:nvPr/>
        </p:nvSpPr>
        <p:spPr>
          <a:xfrm>
            <a:off x="4803625" y="509978"/>
            <a:ext cx="9805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0">
                <a:solidFill>
                  <a:schemeClr val="bg1"/>
                </a:solidFill>
                <a:latin typeface="Bodoni MT Black" panose="02070A03080606020203" pitchFamily="18" charset="0"/>
              </a:rPr>
              <a:t>. . . . . . . . . . . . . . . . .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317379" y="4188889"/>
            <a:ext cx="6456164" cy="1305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93"/>
              </a:lnSpc>
            </a:pPr>
            <a:r>
              <a:rPr lang="en-US" sz="7924" dirty="0">
                <a:solidFill>
                  <a:srgbClr val="FEFF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 Bold"/>
              </a:rPr>
              <a:t>PROTOCOLO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303984" y="2245536"/>
            <a:ext cx="6402586" cy="2095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20"/>
              </a:lnSpc>
            </a:pPr>
            <a:r>
              <a:rPr lang="es-CO" sz="5943" dirty="0">
                <a:solidFill>
                  <a:srgbClr val="242D3C"/>
                </a:solidFill>
                <a:latin typeface="Aleo Bold"/>
              </a:rPr>
              <a:t>En una llamada se sigue  un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17379" y="5970568"/>
            <a:ext cx="6429375" cy="1467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242D3C"/>
                </a:solidFill>
                <a:latin typeface="Aleo"/>
              </a:rPr>
              <a:t>Guía para manejar una llamada - Seguir </a:t>
            </a:r>
          </a:p>
        </p:txBody>
      </p:sp>
      <p:pic>
        <p:nvPicPr>
          <p:cNvPr id="9" name="Gráfico 8" descr="Auricular">
            <a:extLst>
              <a:ext uri="{FF2B5EF4-FFF2-40B4-BE49-F238E27FC236}">
                <a16:creationId xmlns:a16="http://schemas.microsoft.com/office/drawing/2014/main" id="{20612F0C-C837-4352-A0F4-34E39862E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13345" y="3149406"/>
            <a:ext cx="4267200" cy="42672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30FD37F-A356-48E9-885D-C81025A5D02C}"/>
              </a:ext>
            </a:extLst>
          </p:cNvPr>
          <p:cNvSpPr txBox="1"/>
          <p:nvPr/>
        </p:nvSpPr>
        <p:spPr>
          <a:xfrm>
            <a:off x="4427388" y="212351"/>
            <a:ext cx="9805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0">
                <a:solidFill>
                  <a:schemeClr val="bg1"/>
                </a:solidFill>
                <a:latin typeface="Bodoni MT Black" panose="02070A03080606020203" pitchFamily="18" charset="0"/>
              </a:rPr>
              <a:t>. . . . . . . . . . . . . . . . .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>
            <a:extLst>
              <a:ext uri="{FF2B5EF4-FFF2-40B4-BE49-F238E27FC236}">
                <a16:creationId xmlns:a16="http://schemas.microsoft.com/office/drawing/2014/main" id="{52AC6D0A-3147-4D6D-B7B2-95B1F149B80A}"/>
              </a:ext>
            </a:extLst>
          </p:cNvPr>
          <p:cNvSpPr/>
          <p:nvPr/>
        </p:nvSpPr>
        <p:spPr>
          <a:xfrm>
            <a:off x="10744200" y="1893114"/>
            <a:ext cx="2706492" cy="27064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EEF10AB-55C3-480F-AE12-7AFAAE374E67}"/>
              </a:ext>
            </a:extLst>
          </p:cNvPr>
          <p:cNvSpPr/>
          <p:nvPr/>
        </p:nvSpPr>
        <p:spPr>
          <a:xfrm>
            <a:off x="5081148" y="1868551"/>
            <a:ext cx="2706492" cy="27064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TextBox 6"/>
          <p:cNvSpPr txBox="1"/>
          <p:nvPr/>
        </p:nvSpPr>
        <p:spPr>
          <a:xfrm>
            <a:off x="3918307" y="5651266"/>
            <a:ext cx="4785680" cy="1310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93"/>
              </a:lnSpc>
            </a:pPr>
            <a:r>
              <a:rPr lang="en-US" sz="7200" dirty="0">
                <a:solidFill>
                  <a:srgbClr val="FEFF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SALUDO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08818" y="4683792"/>
            <a:ext cx="4451152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5943" b="1" dirty="0">
                <a:solidFill>
                  <a:srgbClr val="242D3C"/>
                </a:solidFill>
                <a:latin typeface="+mj-lt"/>
              </a:rPr>
              <a:t>Se </a:t>
            </a:r>
            <a:r>
              <a:rPr lang="es-CO" sz="5943" b="1" dirty="0">
                <a:solidFill>
                  <a:srgbClr val="242D3C"/>
                </a:solidFill>
                <a:latin typeface="+mj-lt"/>
              </a:rPr>
              <a:t>inicia</a:t>
            </a:r>
            <a:r>
              <a:rPr lang="en-US" sz="5943" b="1" dirty="0">
                <a:solidFill>
                  <a:srgbClr val="242D3C"/>
                </a:solidFill>
                <a:latin typeface="+mj-lt"/>
              </a:rPr>
              <a:t> con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330333" y="5640913"/>
            <a:ext cx="5491939" cy="1350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93"/>
              </a:lnSpc>
            </a:pPr>
            <a:r>
              <a:rPr lang="en-US" sz="7200" dirty="0">
                <a:solidFill>
                  <a:srgbClr val="FEFF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357122" y="4670398"/>
            <a:ext cx="5465311" cy="103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5943" b="1" dirty="0">
                <a:solidFill>
                  <a:srgbClr val="242D3C"/>
                </a:solidFill>
                <a:latin typeface="+mj-lt"/>
              </a:rPr>
              <a:t>Se </a:t>
            </a:r>
            <a:r>
              <a:rPr lang="es-CO" sz="5943" b="1" dirty="0">
                <a:solidFill>
                  <a:srgbClr val="242D3C"/>
                </a:solidFill>
                <a:latin typeface="+mj-lt"/>
              </a:rPr>
              <a:t>validan</a:t>
            </a:r>
            <a:r>
              <a:rPr lang="en-US" sz="5943" b="1" dirty="0">
                <a:solidFill>
                  <a:srgbClr val="242D3C"/>
                </a:solidFill>
                <a:latin typeface="+mj-lt"/>
              </a:rPr>
              <a:t>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686485" y="2340348"/>
            <a:ext cx="1500188" cy="1762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63"/>
              </a:lnSpc>
            </a:pPr>
            <a:r>
              <a:rPr lang="en-US" sz="10188">
                <a:solidFill>
                  <a:srgbClr val="65B8E8"/>
                </a:solidFill>
                <a:latin typeface="Aleo Bold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26118" y="2364911"/>
            <a:ext cx="1500188" cy="1762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63"/>
              </a:lnSpc>
            </a:pPr>
            <a:r>
              <a:rPr lang="en-US" sz="10188">
                <a:solidFill>
                  <a:srgbClr val="65B8E8"/>
                </a:solidFill>
                <a:latin typeface="Aleo Bold"/>
              </a:rPr>
              <a:t>02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923D4FB-7752-41A4-96B8-11B498DBE6BA}"/>
              </a:ext>
            </a:extLst>
          </p:cNvPr>
          <p:cNvSpPr txBox="1"/>
          <p:nvPr/>
        </p:nvSpPr>
        <p:spPr>
          <a:xfrm>
            <a:off x="14854005" y="8022428"/>
            <a:ext cx="34339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 smtClean="0"/>
              <a:t>Nombre completo</a:t>
            </a:r>
            <a:endParaRPr lang="es-CO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 smtClean="0"/>
              <a:t>Sede</a:t>
            </a:r>
            <a:endParaRPr lang="es-CO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000" dirty="0" smtClean="0"/>
              <a:t>Piso</a:t>
            </a:r>
            <a:endParaRPr lang="es-CO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000" dirty="0"/>
              <a:t>Área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000" dirty="0" smtClean="0"/>
              <a:t>Extensión/Celular/Correo</a:t>
            </a:r>
            <a:endParaRPr lang="es-CO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 smtClean="0"/>
              <a:t>Cedula/Registro</a:t>
            </a:r>
            <a:endParaRPr lang="es-CO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000" dirty="0"/>
              <a:t>Tipo de </a:t>
            </a:r>
            <a:r>
              <a:rPr lang="es-CO" sz="2000" dirty="0" smtClean="0"/>
              <a:t>equipo/Aplicación</a:t>
            </a:r>
            <a:endParaRPr lang="es-CO" sz="2000" dirty="0"/>
          </a:p>
          <a:p>
            <a:endParaRPr lang="es-CO" sz="20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0CF53C7-8EBA-4BBA-8972-20007ED54851}"/>
              </a:ext>
            </a:extLst>
          </p:cNvPr>
          <p:cNvSpPr txBox="1"/>
          <p:nvPr/>
        </p:nvSpPr>
        <p:spPr>
          <a:xfrm>
            <a:off x="4427388" y="212351"/>
            <a:ext cx="9805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0">
                <a:solidFill>
                  <a:srgbClr val="65B8E8"/>
                </a:solidFill>
                <a:latin typeface="Bodoni MT Black" panose="02070A03080606020203" pitchFamily="18" charset="0"/>
              </a:rPr>
              <a:t>. . . . . . . . . . . . . . . . . . . .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4D47E8C-4D6D-4D45-A886-233980612012}"/>
              </a:ext>
            </a:extLst>
          </p:cNvPr>
          <p:cNvSpPr txBox="1"/>
          <p:nvPr/>
        </p:nvSpPr>
        <p:spPr>
          <a:xfrm>
            <a:off x="4040996" y="7180440"/>
            <a:ext cx="45206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Bienvenido a la Mesa de </a:t>
            </a:r>
            <a:r>
              <a:rPr lang="es-CO" sz="2800" dirty="0" smtClean="0"/>
              <a:t>Servicios de EMCALI, </a:t>
            </a:r>
            <a:r>
              <a:rPr lang="es-CO" sz="2800" dirty="0"/>
              <a:t>habla con (Nombre y apellido del analista), ¿con quien tengo el gusto de hablar?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CF7A33E-794D-4EEE-B6C1-B226200EB9F3}"/>
              </a:ext>
            </a:extLst>
          </p:cNvPr>
          <p:cNvSpPr txBox="1"/>
          <p:nvPr/>
        </p:nvSpPr>
        <p:spPr>
          <a:xfrm>
            <a:off x="9713207" y="7151213"/>
            <a:ext cx="4520635" cy="25237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2800" dirty="0">
                <a:ea typeface="+mn-lt"/>
                <a:cs typeface="+mn-lt"/>
              </a:rPr>
              <a:t>En que le puedo colaborar? </a:t>
            </a:r>
            <a:endParaRPr lang="en-US" sz="2800" dirty="0">
              <a:ea typeface="+mn-lt"/>
              <a:cs typeface="+mn-lt"/>
            </a:endParaRPr>
          </a:p>
          <a:p>
            <a:pPr algn="ctr"/>
            <a:endParaRPr lang="es-CO" dirty="0" err="1"/>
          </a:p>
          <a:p>
            <a:pPr algn="ctr"/>
            <a:endParaRPr lang="es-CO" sz="2800" dirty="0"/>
          </a:p>
          <a:p>
            <a:pPr algn="ctr"/>
            <a:r>
              <a:rPr lang="es-CO" sz="2800" dirty="0"/>
              <a:t>Me confirmas lo siguientes datos </a:t>
            </a:r>
            <a:endParaRPr lang="es-CO" dirty="0"/>
          </a:p>
          <a:p>
            <a:pPr algn="ctr"/>
            <a:endParaRPr lang="es-CO" sz="28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4807929" y="5690432"/>
            <a:ext cx="3332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Registra la información en </a:t>
            </a:r>
            <a:r>
              <a:rPr lang="es-ES" sz="2000" dirty="0" smtClean="0"/>
              <a:t>SOLMAN </a:t>
            </a:r>
            <a:r>
              <a:rPr lang="es-ES" sz="2000" dirty="0"/>
              <a:t>durante el proceso de recopilación de datos.</a:t>
            </a:r>
            <a:endParaRPr lang="en-US" sz="1400" dirty="0"/>
          </a:p>
        </p:txBody>
      </p:sp>
      <p:sp>
        <p:nvSpPr>
          <p:cNvPr id="4" name="Rectángulo 3"/>
          <p:cNvSpPr/>
          <p:nvPr/>
        </p:nvSpPr>
        <p:spPr>
          <a:xfrm>
            <a:off x="250134" y="6260162"/>
            <a:ext cx="2971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Escucha  atentamente y utiliza frases para clarificar lo manifestado por el usuario (parafraseo)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251269" y="8764561"/>
            <a:ext cx="3215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endParaRPr lang="es-ES" dirty="0"/>
          </a:p>
          <a:p>
            <a:pPr algn="ctr"/>
            <a:r>
              <a:rPr lang="es-ES" dirty="0"/>
              <a:t>Evita interrumpir al usuario, pidiendo la palabra</a:t>
            </a:r>
            <a:endParaRPr lang="en-US" dirty="0"/>
          </a:p>
        </p:txBody>
      </p:sp>
      <p:pic>
        <p:nvPicPr>
          <p:cNvPr id="21" name="Gráfico 23" descr="Flecha curva en el sentido de las agujas del reloj">
            <a:extLst>
              <a:ext uri="{FF2B5EF4-FFF2-40B4-BE49-F238E27FC236}">
                <a16:creationId xmlns:a16="http://schemas.microsoft.com/office/drawing/2014/main" id="{09508592-6A45-462F-9F12-4A554E1988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031469">
            <a:off x="13804001" y="6596388"/>
            <a:ext cx="914400" cy="914400"/>
          </a:xfrm>
          <a:prstGeom prst="rect">
            <a:avLst/>
          </a:prstGeom>
        </p:spPr>
      </p:pic>
      <p:pic>
        <p:nvPicPr>
          <p:cNvPr id="22" name="Gráfico 25" descr="Flecha curva en el sentido contrario a las agujas del reloj">
            <a:extLst>
              <a:ext uri="{FF2B5EF4-FFF2-40B4-BE49-F238E27FC236}">
                <a16:creationId xmlns:a16="http://schemas.microsoft.com/office/drawing/2014/main" id="{B74EB438-FFE1-4803-B613-4E7AE8F3C4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272633">
            <a:off x="13787478" y="8565224"/>
            <a:ext cx="914400" cy="914400"/>
          </a:xfrm>
          <a:prstGeom prst="rect">
            <a:avLst/>
          </a:prstGeom>
        </p:spPr>
      </p:pic>
      <p:pic>
        <p:nvPicPr>
          <p:cNvPr id="23" name="Gráfico 23" descr="Flecha curva en el sentido de las agujas del reloj">
            <a:extLst>
              <a:ext uri="{FF2B5EF4-FFF2-40B4-BE49-F238E27FC236}">
                <a16:creationId xmlns:a16="http://schemas.microsoft.com/office/drawing/2014/main" id="{09508592-6A45-462F-9F12-4A554E1988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089736">
            <a:off x="3296754" y="8565223"/>
            <a:ext cx="914400" cy="914400"/>
          </a:xfrm>
          <a:prstGeom prst="rect">
            <a:avLst/>
          </a:prstGeom>
        </p:spPr>
      </p:pic>
      <p:pic>
        <p:nvPicPr>
          <p:cNvPr id="24" name="Gráfico 25" descr="Flecha curva en el sentido contrario a las agujas del reloj">
            <a:extLst>
              <a:ext uri="{FF2B5EF4-FFF2-40B4-BE49-F238E27FC236}">
                <a16:creationId xmlns:a16="http://schemas.microsoft.com/office/drawing/2014/main" id="{B74EB438-FFE1-4803-B613-4E7AE8F3C4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749175">
            <a:off x="3198481" y="6992236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id="{65D7BA0F-BC8E-49AA-983C-CA64A1FB8FFA}"/>
              </a:ext>
            </a:extLst>
          </p:cNvPr>
          <p:cNvSpPr/>
          <p:nvPr/>
        </p:nvSpPr>
        <p:spPr>
          <a:xfrm>
            <a:off x="11267717" y="1395398"/>
            <a:ext cx="2706492" cy="27064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6E63646-3E78-41C4-B33B-749F8457F1B6}"/>
              </a:ext>
            </a:extLst>
          </p:cNvPr>
          <p:cNvSpPr/>
          <p:nvPr/>
        </p:nvSpPr>
        <p:spPr>
          <a:xfrm>
            <a:off x="3972938" y="1433214"/>
            <a:ext cx="2706492" cy="27064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extBox 9"/>
          <p:cNvSpPr txBox="1"/>
          <p:nvPr/>
        </p:nvSpPr>
        <p:spPr>
          <a:xfrm>
            <a:off x="2582489" y="5120908"/>
            <a:ext cx="5491939" cy="1350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93"/>
              </a:lnSpc>
            </a:pPr>
            <a:r>
              <a:rPr lang="en-US" sz="7200" dirty="0">
                <a:solidFill>
                  <a:srgbClr val="FEFF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FILTRO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09278" y="4150392"/>
            <a:ext cx="5465311" cy="99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5900" b="1" noProof="1">
                <a:solidFill>
                  <a:srgbClr val="242D3C"/>
                </a:solidFill>
                <a:latin typeface="+mj-lt"/>
              </a:rPr>
              <a:t>Preguntas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74995" y="5095407"/>
            <a:ext cx="5491939" cy="1350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93"/>
              </a:lnSpc>
            </a:pPr>
            <a:r>
              <a:rPr lang="en-US" sz="7200" dirty="0">
                <a:solidFill>
                  <a:srgbClr val="FEFF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TIEMPO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888308" y="4176282"/>
            <a:ext cx="5465311" cy="103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5943" b="1" dirty="0">
                <a:solidFill>
                  <a:srgbClr val="242D3C"/>
                </a:solidFill>
                <a:latin typeface="+mj-lt"/>
              </a:rPr>
              <a:t>Manejo del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578275" y="1907987"/>
            <a:ext cx="1500188" cy="1756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63"/>
              </a:lnSpc>
            </a:pPr>
            <a:r>
              <a:rPr lang="en-US" sz="10188">
                <a:solidFill>
                  <a:srgbClr val="65B8E8"/>
                </a:solidFill>
                <a:latin typeface="Aleo Bold"/>
              </a:rPr>
              <a:t>03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889127" y="1870171"/>
            <a:ext cx="1500188" cy="1756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63"/>
              </a:lnSpc>
            </a:pPr>
            <a:r>
              <a:rPr lang="en-US" sz="10188">
                <a:solidFill>
                  <a:srgbClr val="65B8E8"/>
                </a:solidFill>
                <a:latin typeface="Aleo Bold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063611" y="5327121"/>
            <a:ext cx="2166644" cy="2180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41"/>
              </a:lnSpc>
            </a:pPr>
            <a:r>
              <a:rPr lang="en-US" sz="2800" dirty="0">
                <a:solidFill>
                  <a:srgbClr val="242D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 </a:t>
            </a:r>
            <a:r>
              <a:rPr lang="es-CO" sz="2800" dirty="0">
                <a:solidFill>
                  <a:srgbClr val="242D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retomar</a:t>
            </a:r>
            <a:r>
              <a:rPr lang="en-US" sz="2800" dirty="0">
                <a:solidFill>
                  <a:srgbClr val="242D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800" dirty="0">
                <a:solidFill>
                  <a:srgbClr val="242D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llamada</a:t>
            </a:r>
            <a:r>
              <a:rPr lang="en-US" sz="2800" dirty="0">
                <a:solidFill>
                  <a:srgbClr val="242D3C"/>
                </a:solidFill>
              </a:rPr>
              <a:t>:  Gracias </a:t>
            </a:r>
            <a:r>
              <a:rPr lang="es-CO" sz="2800" dirty="0">
                <a:solidFill>
                  <a:srgbClr val="242D3C"/>
                </a:solidFill>
              </a:rPr>
              <a:t>por</a:t>
            </a:r>
            <a:r>
              <a:rPr lang="en-US" sz="2800" dirty="0">
                <a:solidFill>
                  <a:srgbClr val="242D3C"/>
                </a:solidFill>
              </a:rPr>
              <a:t> </a:t>
            </a:r>
            <a:r>
              <a:rPr lang="es-CO" sz="2800" dirty="0">
                <a:solidFill>
                  <a:srgbClr val="242D3C"/>
                </a:solidFill>
              </a:rPr>
              <a:t>tu</a:t>
            </a:r>
            <a:r>
              <a:rPr lang="en-US" sz="2800" dirty="0">
                <a:solidFill>
                  <a:srgbClr val="242D3C"/>
                </a:solidFill>
              </a:rPr>
              <a:t> </a:t>
            </a:r>
            <a:r>
              <a:rPr lang="es-CO" sz="2800" dirty="0">
                <a:solidFill>
                  <a:srgbClr val="242D3C"/>
                </a:solidFill>
              </a:rPr>
              <a:t>espera</a:t>
            </a:r>
            <a:r>
              <a:rPr lang="en-US" sz="2800" dirty="0">
                <a:solidFill>
                  <a:srgbClr val="242D3C"/>
                </a:solidFill>
              </a:rPr>
              <a:t> </a:t>
            </a:r>
            <a:r>
              <a:rPr lang="es-CO" sz="2800" dirty="0">
                <a:solidFill>
                  <a:srgbClr val="242D3C"/>
                </a:solidFill>
              </a:rPr>
              <a:t>en</a:t>
            </a:r>
            <a:r>
              <a:rPr lang="en-US" sz="2800" dirty="0">
                <a:solidFill>
                  <a:srgbClr val="242D3C"/>
                </a:solidFill>
              </a:rPr>
              <a:t> </a:t>
            </a:r>
            <a:r>
              <a:rPr lang="es-CO" sz="2800" dirty="0">
                <a:solidFill>
                  <a:srgbClr val="242D3C"/>
                </a:solidFill>
              </a:rPr>
              <a:t>línea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04800" y="5107555"/>
            <a:ext cx="2277689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1"/>
              </a:lnSpc>
            </a:pPr>
            <a:r>
              <a:rPr lang="en-US" sz="2800" noProof="1">
                <a:solidFill>
                  <a:srgbClr val="242D3C"/>
                </a:solidFill>
              </a:rPr>
              <a:t>Siempre</a:t>
            </a:r>
            <a:r>
              <a:rPr lang="en-US" sz="2800" dirty="0">
                <a:solidFill>
                  <a:srgbClr val="242D3C"/>
                </a:solidFill>
              </a:rPr>
              <a:t> se debe </a:t>
            </a:r>
            <a:r>
              <a:rPr lang="en-US" sz="2800" noProof="1">
                <a:solidFill>
                  <a:srgbClr val="242D3C"/>
                </a:solidFill>
              </a:rPr>
              <a:t>preguntar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376167" y="8576053"/>
            <a:ext cx="1854088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41"/>
              </a:lnSpc>
            </a:pPr>
            <a:r>
              <a:rPr lang="en-US" sz="2800" dirty="0">
                <a:solidFill>
                  <a:srgbClr val="242D3C"/>
                </a:solidFill>
              </a:rPr>
              <a:t>Si se require </a:t>
            </a:r>
            <a:r>
              <a:rPr lang="es-CO" sz="2800" dirty="0">
                <a:solidFill>
                  <a:srgbClr val="242D3C"/>
                </a:solidFill>
              </a:rPr>
              <a:t>más</a:t>
            </a:r>
            <a:r>
              <a:rPr lang="en-US" sz="2800" dirty="0">
                <a:solidFill>
                  <a:srgbClr val="242D3C"/>
                </a:solidFill>
              </a:rPr>
              <a:t> </a:t>
            </a:r>
            <a:r>
              <a:rPr lang="es-CO" sz="2800" dirty="0">
                <a:solidFill>
                  <a:srgbClr val="242D3C"/>
                </a:solidFill>
              </a:rPr>
              <a:t>tiempo</a:t>
            </a:r>
            <a:r>
              <a:rPr lang="en-US" sz="2800" dirty="0">
                <a:solidFill>
                  <a:srgbClr val="242D3C"/>
                </a:solidFill>
              </a:rPr>
              <a:t> </a:t>
            </a:r>
          </a:p>
        </p:txBody>
      </p:sp>
      <p:pic>
        <p:nvPicPr>
          <p:cNvPr id="22" name="Gráfico 21" descr="Flecha curva en el sentido de las agujas del reloj">
            <a:extLst>
              <a:ext uri="{FF2B5EF4-FFF2-40B4-BE49-F238E27FC236}">
                <a16:creationId xmlns:a16="http://schemas.microsoft.com/office/drawing/2014/main" id="{75D9442C-02DB-42E0-BA74-87A8CE188F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356124">
            <a:off x="791467" y="6250915"/>
            <a:ext cx="1082130" cy="1082130"/>
          </a:xfrm>
          <a:prstGeom prst="rect">
            <a:avLst/>
          </a:prstGeom>
        </p:spPr>
      </p:pic>
      <p:pic>
        <p:nvPicPr>
          <p:cNvPr id="24" name="Gráfico 23" descr="Flecha curva en el sentido de las agujas del reloj">
            <a:extLst>
              <a:ext uri="{FF2B5EF4-FFF2-40B4-BE49-F238E27FC236}">
                <a16:creationId xmlns:a16="http://schemas.microsoft.com/office/drawing/2014/main" id="{09508592-6A45-462F-9F12-4A554E1988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5246349" y="5637220"/>
            <a:ext cx="914400" cy="914400"/>
          </a:xfrm>
          <a:prstGeom prst="rect">
            <a:avLst/>
          </a:prstGeom>
        </p:spPr>
      </p:pic>
      <p:pic>
        <p:nvPicPr>
          <p:cNvPr id="26" name="Gráfico 25" descr="Flecha curva en el sentido contrario a las agujas del reloj">
            <a:extLst>
              <a:ext uri="{FF2B5EF4-FFF2-40B4-BE49-F238E27FC236}">
                <a16:creationId xmlns:a16="http://schemas.microsoft.com/office/drawing/2014/main" id="{B74EB438-FFE1-4803-B613-4E7AE8F3C4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162551">
            <a:off x="15343098" y="9136966"/>
            <a:ext cx="989743" cy="989743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AF1A7FE5-42D6-4312-B34F-CEE17DF70C4D}"/>
              </a:ext>
            </a:extLst>
          </p:cNvPr>
          <p:cNvSpPr txBox="1"/>
          <p:nvPr/>
        </p:nvSpPr>
        <p:spPr>
          <a:xfrm>
            <a:off x="4427388" y="212351"/>
            <a:ext cx="9805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0" dirty="0">
                <a:solidFill>
                  <a:srgbClr val="65B8E8"/>
                </a:solidFill>
                <a:latin typeface="Bodoni MT Black" panose="02070A03080606020203" pitchFamily="18" charset="0"/>
              </a:rPr>
              <a:t>. . . . . . . . . . . . . . . . . . . 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9F5F246-63BD-419D-BABA-360EFBB581D5}"/>
              </a:ext>
            </a:extLst>
          </p:cNvPr>
          <p:cNvSpPr txBox="1"/>
          <p:nvPr/>
        </p:nvSpPr>
        <p:spPr>
          <a:xfrm>
            <a:off x="1573619" y="6339544"/>
            <a:ext cx="7604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2800" dirty="0"/>
              <a:t>¿Ha reportado anteriormente esta falla o solicitud? </a:t>
            </a:r>
            <a:endParaRPr lang="es-CO" sz="2800" dirty="0"/>
          </a:p>
          <a:p>
            <a:pPr algn="ctr"/>
            <a:r>
              <a:rPr lang="es-CO" sz="2800" dirty="0" smtClean="0"/>
              <a:t>(</a:t>
            </a:r>
            <a:r>
              <a:rPr lang="es-CO" sz="2800" dirty="0"/>
              <a:t>El analista debe mirar el historial en la herramienta de </a:t>
            </a:r>
            <a:r>
              <a:rPr lang="es-CO" sz="2800" dirty="0" smtClean="0"/>
              <a:t>gestión, buscando por medio del criterio </a:t>
            </a:r>
            <a:r>
              <a:rPr lang="es-CO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 del aviso.</a:t>
            </a:r>
            <a:r>
              <a:rPr lang="es-CO" sz="2800" dirty="0" smtClean="0"/>
              <a:t> Por Ej. “</a:t>
            </a:r>
            <a:r>
              <a:rPr lang="es-CO" sz="2800" dirty="0" err="1" smtClean="0"/>
              <a:t>b</a:t>
            </a:r>
            <a:r>
              <a:rPr lang="es-CO" sz="2800" dirty="0" err="1" smtClean="0"/>
              <a:t>grojas</a:t>
            </a:r>
            <a:r>
              <a:rPr lang="es-CO" sz="2800" dirty="0" smtClean="0"/>
              <a:t>” </a:t>
            </a:r>
            <a:r>
              <a:rPr lang="es-CO" sz="2800" dirty="0"/>
              <a:t>).</a:t>
            </a:r>
          </a:p>
          <a:p>
            <a:endParaRPr lang="es-CO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2800" dirty="0"/>
              <a:t>Me permites ingresar remotamente a su equipo?, le enviaré el mensaje de control remoto, por favor lo acepta. 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6E712E2-AC70-4A72-943E-680BF541CFA3}"/>
              </a:ext>
            </a:extLst>
          </p:cNvPr>
          <p:cNvSpPr txBox="1"/>
          <p:nvPr/>
        </p:nvSpPr>
        <p:spPr>
          <a:xfrm>
            <a:off x="8915386" y="6323591"/>
            <a:ext cx="6865853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ES" sz="2800" dirty="0" smtClean="0"/>
              <a:t>Sr(a). “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Persona</a:t>
            </a:r>
            <a:r>
              <a:rPr lang="es-ES" sz="2800" dirty="0" smtClean="0"/>
              <a:t>”… Permítame </a:t>
            </a:r>
            <a:r>
              <a:rPr lang="es-ES" sz="2800" dirty="0"/>
              <a:t>un momento en línea por favor</a:t>
            </a:r>
            <a:r>
              <a:rPr lang="es-CO" sz="2800" dirty="0"/>
              <a:t>,  voy </a:t>
            </a:r>
            <a:r>
              <a:rPr lang="es-CO" sz="2800" dirty="0" smtClean="0"/>
              <a:t>a: </a:t>
            </a:r>
            <a:r>
              <a:rPr lang="es-CO" sz="2800" dirty="0"/>
              <a:t>(indicar el procedimiento con palabras sencillas) - </a:t>
            </a:r>
            <a:r>
              <a:rPr lang="es-E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Personaliza la llamada utilizando el nombre de la persona con las que está hablando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s-CO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ES" sz="2800" dirty="0"/>
              <a:t>Permítame un momento </a:t>
            </a:r>
            <a:r>
              <a:rPr lang="es-CO" sz="2800" dirty="0"/>
              <a:t>más en la línea que voy a (se explica el procedimiento).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>
            <a:extLst>
              <a:ext uri="{FF2B5EF4-FFF2-40B4-BE49-F238E27FC236}">
                <a16:creationId xmlns:a16="http://schemas.microsoft.com/office/drawing/2014/main" id="{09E17FCD-9038-472E-A434-611E1B10CDCE}"/>
              </a:ext>
            </a:extLst>
          </p:cNvPr>
          <p:cNvSpPr/>
          <p:nvPr/>
        </p:nvSpPr>
        <p:spPr>
          <a:xfrm>
            <a:off x="5142108" y="1647690"/>
            <a:ext cx="2706492" cy="27064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extBox 5"/>
          <p:cNvSpPr txBox="1"/>
          <p:nvPr/>
        </p:nvSpPr>
        <p:spPr>
          <a:xfrm>
            <a:off x="3904059" y="5654308"/>
            <a:ext cx="5491939" cy="1350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93"/>
              </a:lnSpc>
            </a:pPr>
            <a:r>
              <a:rPr lang="en-US" sz="7200" dirty="0">
                <a:solidFill>
                  <a:srgbClr val="FEFF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TICKET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930848" y="4683792"/>
            <a:ext cx="5465311" cy="103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0"/>
              </a:lnSpc>
            </a:pPr>
            <a:r>
              <a:rPr lang="es-CO" sz="5943" b="1" dirty="0">
                <a:solidFill>
                  <a:srgbClr val="242D3C"/>
                </a:solidFill>
                <a:latin typeface="+mj-lt"/>
              </a:rPr>
              <a:t>Entrega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28395" y="2122463"/>
            <a:ext cx="1500188" cy="1756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63"/>
              </a:lnSpc>
            </a:pPr>
            <a:r>
              <a:rPr lang="en-US" sz="10188">
                <a:solidFill>
                  <a:srgbClr val="65B8E8"/>
                </a:solidFill>
                <a:latin typeface="Aleo Bold"/>
              </a:rPr>
              <a:t>05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E7675B1-C7C2-4AF4-8CE6-69B40620EBA7}"/>
              </a:ext>
            </a:extLst>
          </p:cNvPr>
          <p:cNvSpPr txBox="1"/>
          <p:nvPr/>
        </p:nvSpPr>
        <p:spPr>
          <a:xfrm>
            <a:off x="4427388" y="212351"/>
            <a:ext cx="9805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0">
                <a:solidFill>
                  <a:srgbClr val="65B8E8"/>
                </a:solidFill>
                <a:latin typeface="Bodoni MT Black" panose="02070A03080606020203" pitchFamily="18" charset="0"/>
              </a:rPr>
              <a:t>. . . . . . . . . . . . . . . . . . . 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2C218E0-D186-47FC-9E9D-2DAC2F5937D8}"/>
              </a:ext>
            </a:extLst>
          </p:cNvPr>
          <p:cNvSpPr txBox="1"/>
          <p:nvPr/>
        </p:nvSpPr>
        <p:spPr>
          <a:xfrm>
            <a:off x="2888887" y="7098246"/>
            <a:ext cx="6744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2800" dirty="0"/>
              <a:t>Para </a:t>
            </a:r>
            <a:r>
              <a:rPr lang="es-CO" sz="2800" dirty="0" smtClean="0"/>
              <a:t>escalar: </a:t>
            </a:r>
            <a:r>
              <a:rPr lang="es-CO" sz="2800" dirty="0"/>
              <a:t>Sr(a</a:t>
            </a:r>
            <a:r>
              <a:rPr lang="es-CO" sz="2800" dirty="0" smtClean="0"/>
              <a:t>). “</a:t>
            </a:r>
            <a:r>
              <a:rPr lang="es-CO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</a:t>
            </a:r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Usuario”</a:t>
            </a:r>
            <a:r>
              <a:rPr lang="es-CO" sz="2800" dirty="0"/>
              <a:t>, le informo que </a:t>
            </a:r>
            <a:r>
              <a:rPr lang="es-CO" sz="2800" dirty="0" smtClean="0"/>
              <a:t>debido a la complejidad del caso, la </a:t>
            </a:r>
            <a:r>
              <a:rPr lang="es-CO" sz="2800" dirty="0"/>
              <a:t>solicitud </a:t>
            </a:r>
            <a:r>
              <a:rPr lang="es-CO" sz="2800" dirty="0" smtClean="0"/>
              <a:t>debe  </a:t>
            </a:r>
            <a:r>
              <a:rPr lang="es-CO" sz="2800" dirty="0"/>
              <a:t>ser </a:t>
            </a:r>
            <a:r>
              <a:rPr lang="es-CO" sz="2800" dirty="0" smtClean="0"/>
              <a:t>escalada al área encargada (si es necesario, precisar el servicio)..., </a:t>
            </a:r>
            <a:r>
              <a:rPr lang="es-CO" sz="2800" dirty="0"/>
              <a:t>el número de caso es el XXXXX</a:t>
            </a:r>
          </a:p>
        </p:txBody>
      </p:sp>
      <p:pic>
        <p:nvPicPr>
          <p:cNvPr id="15" name="Gráfico 14" descr="Flecha curva en el sentido de las agujas del reloj">
            <a:extLst>
              <a:ext uri="{FF2B5EF4-FFF2-40B4-BE49-F238E27FC236}">
                <a16:creationId xmlns:a16="http://schemas.microsoft.com/office/drawing/2014/main" id="{0A019F59-1D7D-49AE-A91D-491C1BACBC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394345">
            <a:off x="9500866" y="6236180"/>
            <a:ext cx="914400" cy="9144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B856C91-8A5B-455C-8AD6-32670BCC039E}"/>
              </a:ext>
            </a:extLst>
          </p:cNvPr>
          <p:cNvSpPr txBox="1"/>
          <p:nvPr/>
        </p:nvSpPr>
        <p:spPr>
          <a:xfrm>
            <a:off x="10527690" y="4354182"/>
            <a:ext cx="6561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suministrar datos de grupo o especialista asignado.</a:t>
            </a:r>
          </a:p>
          <a:p>
            <a:pPr algn="ctr"/>
            <a:r>
              <a:rPr lang="es-CO" sz="2800" b="1" dirty="0"/>
              <a:t>Si el usuario solicita información: </a:t>
            </a:r>
          </a:p>
          <a:p>
            <a:pPr algn="ctr"/>
            <a:r>
              <a:rPr lang="es-CO" sz="2800" dirty="0" smtClean="0"/>
              <a:t>Informar: “El área encargada lo contactara para </a:t>
            </a:r>
            <a:r>
              <a:rPr lang="es-CO" sz="2800" dirty="0"/>
              <a:t>dar </a:t>
            </a:r>
            <a:r>
              <a:rPr lang="es-CO" sz="2800" dirty="0" smtClean="0"/>
              <a:t>solución del caso reportado”</a:t>
            </a:r>
          </a:p>
          <a:p>
            <a:pPr algn="ctr"/>
            <a:endParaRPr lang="es-CO" sz="2800" dirty="0" smtClean="0"/>
          </a:p>
          <a:p>
            <a:r>
              <a:rPr lang="es-ES" sz="2400" u="sng" dirty="0" smtClean="0"/>
              <a:t>Lideres de grupo:</a:t>
            </a:r>
            <a:endParaRPr lang="es-CO" sz="2400" u="sng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/>
              <a:t>Servidores: Ing. Benjamin Dorado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/>
              <a:t>BD/Accesos: Ing. Elurdiz Orozco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err="1" smtClean="0"/>
              <a:t>Sis</a:t>
            </a:r>
            <a:r>
              <a:rPr lang="es-ES" sz="2400" dirty="0" smtClean="0"/>
              <a:t>. Comercial: Ing. Fabio Oviedo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err="1" smtClean="0"/>
              <a:t>Sis</a:t>
            </a:r>
            <a:r>
              <a:rPr lang="es-ES" sz="2400" dirty="0" smtClean="0"/>
              <a:t>. </a:t>
            </a:r>
            <a:r>
              <a:rPr lang="es-ES" sz="2400" dirty="0" err="1" smtClean="0"/>
              <a:t>Admin</a:t>
            </a:r>
            <a:r>
              <a:rPr lang="es-ES" sz="2400" dirty="0" smtClean="0"/>
              <a:t>/Financiero: Ing. Hector Jaime Paez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/>
              <a:t>Intranet: Ing. Rodrigo Rodriguez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/>
              <a:t>Comunicaciones: Ing. Lennart Madera</a:t>
            </a:r>
            <a:endParaRPr lang="es-CO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EFA3C427-4E0C-40B2-895B-0978D0467604}"/>
              </a:ext>
            </a:extLst>
          </p:cNvPr>
          <p:cNvSpPr/>
          <p:nvPr/>
        </p:nvSpPr>
        <p:spPr>
          <a:xfrm>
            <a:off x="8305800" y="1647686"/>
            <a:ext cx="2706492" cy="27064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extBox 4"/>
          <p:cNvSpPr txBox="1"/>
          <p:nvPr/>
        </p:nvSpPr>
        <p:spPr>
          <a:xfrm>
            <a:off x="6899762" y="5770001"/>
            <a:ext cx="5491939" cy="135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93"/>
              </a:lnSpc>
            </a:pPr>
            <a:r>
              <a:rPr lang="en-US" sz="7200" dirty="0">
                <a:solidFill>
                  <a:srgbClr val="FEFF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CIERRE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926390" y="4654804"/>
            <a:ext cx="5465311" cy="999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0"/>
              </a:lnSpc>
            </a:pPr>
            <a:r>
              <a:rPr lang="es-CO" sz="5943" b="1" dirty="0">
                <a:solidFill>
                  <a:srgbClr val="242D3C"/>
                </a:solidFill>
                <a:latin typeface="+mj-lt"/>
              </a:rPr>
              <a:t>Garantizar</a:t>
            </a:r>
            <a:r>
              <a:rPr lang="en-US" sz="5943" b="1" dirty="0">
                <a:solidFill>
                  <a:srgbClr val="242D3C"/>
                </a:solidFill>
                <a:latin typeface="+mj-lt"/>
              </a:rPr>
              <a:t> 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09745" y="2122459"/>
            <a:ext cx="1500188" cy="1650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63"/>
              </a:lnSpc>
            </a:pPr>
            <a:r>
              <a:rPr lang="en-US" sz="10188" dirty="0">
                <a:solidFill>
                  <a:srgbClr val="65B8E8"/>
                </a:solidFill>
                <a:latin typeface="Aleo Bold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892951" y="8421101"/>
            <a:ext cx="468644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endParaRPr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98A1232-6E46-46A1-B0B5-F7B1E777BD9A}"/>
              </a:ext>
            </a:extLst>
          </p:cNvPr>
          <p:cNvSpPr txBox="1"/>
          <p:nvPr/>
        </p:nvSpPr>
        <p:spPr>
          <a:xfrm>
            <a:off x="6294474" y="7273189"/>
            <a:ext cx="6911163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800" dirty="0"/>
              <a:t>-</a:t>
            </a:r>
            <a:r>
              <a:rPr lang="es-CO" sz="2800" dirty="0" smtClean="0"/>
              <a:t> “</a:t>
            </a:r>
            <a:r>
              <a:rPr lang="es-CO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Voy </a:t>
            </a:r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proceder al cierre del </a:t>
            </a:r>
            <a:r>
              <a:rPr lang="es-CO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ticket”</a:t>
            </a:r>
            <a:r>
              <a:rPr lang="es-CO" sz="2800" dirty="0" smtClean="0"/>
              <a:t> (Dar una explicación resumida de las actividades realizadas)</a:t>
            </a:r>
            <a:r>
              <a:rPr lang="es-ES" sz="2800" dirty="0" smtClean="0"/>
              <a:t> </a:t>
            </a:r>
          </a:p>
          <a:p>
            <a:r>
              <a:rPr lang="es-ES" sz="2800" dirty="0"/>
              <a:t>-</a:t>
            </a:r>
            <a:r>
              <a:rPr lang="es-ES" sz="2800" dirty="0" smtClean="0"/>
              <a:t> 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"¿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clara la información suministrada?" </a:t>
            </a:r>
            <a:r>
              <a:rPr lang="es-CO" sz="2800" dirty="0"/>
              <a:t> 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2598CD8-AD20-40EA-B2BB-5BE915DA6C0A}"/>
              </a:ext>
            </a:extLst>
          </p:cNvPr>
          <p:cNvSpPr txBox="1"/>
          <p:nvPr/>
        </p:nvSpPr>
        <p:spPr>
          <a:xfrm>
            <a:off x="4427388" y="212351"/>
            <a:ext cx="9805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0">
                <a:solidFill>
                  <a:srgbClr val="65B8E8"/>
                </a:solidFill>
                <a:latin typeface="Bodoni MT Black" panose="02070A03080606020203" pitchFamily="18" charset="0"/>
              </a:rPr>
              <a:t>. . . . . . . . . . . . . . . . . . .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34353CA4-1A74-4AC2-81C5-084025C5E198}"/>
              </a:ext>
            </a:extLst>
          </p:cNvPr>
          <p:cNvSpPr/>
          <p:nvPr/>
        </p:nvSpPr>
        <p:spPr>
          <a:xfrm>
            <a:off x="7924800" y="1636326"/>
            <a:ext cx="2706492" cy="27064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extBox 4"/>
          <p:cNvSpPr txBox="1"/>
          <p:nvPr/>
        </p:nvSpPr>
        <p:spPr>
          <a:xfrm>
            <a:off x="5973143" y="5785491"/>
            <a:ext cx="6605231" cy="1310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93"/>
              </a:lnSpc>
            </a:pPr>
            <a:r>
              <a:rPr lang="en-US" sz="7200" dirty="0">
                <a:solidFill>
                  <a:srgbClr val="FEFF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DESPEDIDA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11344" y="4669346"/>
            <a:ext cx="5465311" cy="103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0"/>
              </a:lnSpc>
            </a:pPr>
            <a:r>
              <a:rPr lang="es-CO" sz="5943" b="1" dirty="0">
                <a:solidFill>
                  <a:srgbClr val="242D3C"/>
                </a:solidFill>
              </a:rPr>
              <a:t>Por</a:t>
            </a:r>
            <a:r>
              <a:rPr lang="en-US" sz="5943" b="1" dirty="0">
                <a:solidFill>
                  <a:srgbClr val="242D3C"/>
                </a:solidFill>
              </a:rPr>
              <a:t> ultimo la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525666" y="2111099"/>
            <a:ext cx="1500188" cy="1650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63"/>
              </a:lnSpc>
            </a:pPr>
            <a:r>
              <a:rPr lang="en-US" sz="10188" dirty="0">
                <a:solidFill>
                  <a:srgbClr val="65B8E8"/>
                </a:solidFill>
                <a:latin typeface="Aleo Bold"/>
              </a:rPr>
              <a:t>07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921F1C-3F72-4F00-ACF7-1E533146222F}"/>
              </a:ext>
            </a:extLst>
          </p:cNvPr>
          <p:cNvSpPr txBox="1"/>
          <p:nvPr/>
        </p:nvSpPr>
        <p:spPr>
          <a:xfrm>
            <a:off x="5823388" y="7096363"/>
            <a:ext cx="6641222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Gelion" pitchFamily="2" charset="77"/>
                <a:cs typeface="Arial" panose="020B0604020202020204" pitchFamily="34" charset="0"/>
              </a:rPr>
              <a:t>“…Gracias 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Gelion" pitchFamily="2" charset="77"/>
                <a:cs typeface="Arial" panose="020B0604020202020204" pitchFamily="34" charset="0"/>
              </a:rPr>
              <a:t>por llamar a la Mesa de 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Gelion" pitchFamily="2" charset="77"/>
                <a:cs typeface="Arial" panose="020B0604020202020204" pitchFamily="34" charset="0"/>
              </a:rPr>
              <a:t>Servicios, </a:t>
            </a:r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Gelion" pitchFamily="2" charset="77"/>
                <a:cs typeface="Arial" panose="020B0604020202020204" pitchFamily="34" charset="0"/>
              </a:rPr>
              <a:t>que tengas un buen </a:t>
            </a:r>
            <a:r>
              <a:rPr lang="es-CO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Gelion" pitchFamily="2" charset="77"/>
                <a:cs typeface="Arial" panose="020B0604020202020204" pitchFamily="34" charset="0"/>
              </a:rPr>
              <a:t>día/tarde”</a:t>
            </a:r>
            <a:r>
              <a:rPr lang="es-CO" sz="2800" b="1" dirty="0">
                <a:latin typeface="Arial" panose="020B0604020202020204" pitchFamily="34" charset="0"/>
                <a:ea typeface="Gelion" pitchFamily="2" charset="77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33A520-0B22-4FD9-9CA8-D05602FF1A3A}"/>
              </a:ext>
            </a:extLst>
          </p:cNvPr>
          <p:cNvSpPr txBox="1"/>
          <p:nvPr/>
        </p:nvSpPr>
        <p:spPr>
          <a:xfrm>
            <a:off x="4427388" y="212351"/>
            <a:ext cx="9805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0">
                <a:solidFill>
                  <a:srgbClr val="65B8E8"/>
                </a:solidFill>
                <a:latin typeface="Bodoni MT Black" panose="02070A03080606020203" pitchFamily="18" charset="0"/>
              </a:rPr>
              <a:t>. . . . . . . . . . . . . . . . . . . 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AE33A520-0B22-4FD9-9CA8-D05602FF1A3A}"/>
              </a:ext>
            </a:extLst>
          </p:cNvPr>
          <p:cNvSpPr txBox="1"/>
          <p:nvPr/>
        </p:nvSpPr>
        <p:spPr>
          <a:xfrm>
            <a:off x="4427388" y="212351"/>
            <a:ext cx="9805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0">
                <a:solidFill>
                  <a:srgbClr val="65B8E8"/>
                </a:solidFill>
                <a:latin typeface="Bodoni MT Black" panose="02070A03080606020203" pitchFamily="18" charset="0"/>
              </a:rPr>
              <a:t>. . . . . . . . . . . . . . . . . . . .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EF178C9-8CB6-43E6-9B51-D0A5631FC8A7}"/>
              </a:ext>
            </a:extLst>
          </p:cNvPr>
          <p:cNvGrpSpPr/>
          <p:nvPr/>
        </p:nvGrpSpPr>
        <p:grpSpPr>
          <a:xfrm>
            <a:off x="243839" y="1341120"/>
            <a:ext cx="17695245" cy="8583966"/>
            <a:chOff x="243839" y="1341120"/>
            <a:chExt cx="17695245" cy="8583966"/>
          </a:xfrm>
        </p:grpSpPr>
        <p:sp>
          <p:nvSpPr>
            <p:cNvPr id="15" name="TextBox 5">
              <a:extLst>
                <a:ext uri="{FF2B5EF4-FFF2-40B4-BE49-F238E27FC236}">
                  <a16:creationId xmlns:a16="http://schemas.microsoft.com/office/drawing/2014/main" id="{127A19AC-60AF-4E27-8911-800B793B9F88}"/>
                </a:ext>
              </a:extLst>
            </p:cNvPr>
            <p:cNvSpPr txBox="1"/>
            <p:nvPr/>
          </p:nvSpPr>
          <p:spPr>
            <a:xfrm>
              <a:off x="292268" y="1669987"/>
              <a:ext cx="8270240" cy="10643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320"/>
                </a:lnSpc>
              </a:pPr>
              <a:r>
                <a:rPr lang="en-US" sz="5943" b="1" dirty="0">
                  <a:solidFill>
                    <a:srgbClr val="242D3C"/>
                  </a:solidFill>
                </a:rPr>
                <a:t>1. </a:t>
              </a:r>
              <a:r>
                <a:rPr lang="es-CO" sz="5943" b="1" dirty="0">
                  <a:solidFill>
                    <a:srgbClr val="242D3C"/>
                  </a:solidFill>
                </a:rPr>
                <a:t>Atención de llamadas</a:t>
              </a: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C5F21B72-48B6-4F53-AC1B-24A113249AC0}"/>
                </a:ext>
              </a:extLst>
            </p:cNvPr>
            <p:cNvSpPr/>
            <p:nvPr/>
          </p:nvSpPr>
          <p:spPr>
            <a:xfrm>
              <a:off x="612433" y="2938558"/>
              <a:ext cx="7391401" cy="69865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s-ES" sz="2800" dirty="0">
                  <a:solidFill>
                    <a:srgbClr val="112C46"/>
                  </a:solidFill>
                  <a:cs typeface="Arial" panose="020B0604020202020204" pitchFamily="34" charset="0"/>
                </a:rPr>
                <a:t>Escucha  Atentamente lo Manifestado por el usuario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s-ES" sz="2800" dirty="0">
                <a:solidFill>
                  <a:srgbClr val="112C46"/>
                </a:solidFill>
                <a:cs typeface="Arial" panose="020B0604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s-ES" sz="2800" dirty="0">
                  <a:solidFill>
                    <a:srgbClr val="112C46"/>
                  </a:solidFill>
                  <a:cs typeface="Arial" panose="020B0604020202020204" pitchFamily="34" charset="0"/>
                </a:rPr>
                <a:t>Tener seguridad a la hora de dar respuestas.</a:t>
              </a:r>
            </a:p>
            <a:p>
              <a:endParaRPr lang="es-ES" sz="2800" dirty="0">
                <a:solidFill>
                  <a:srgbClr val="112C46"/>
                </a:solidFill>
                <a:cs typeface="Arial" panose="020B0604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s-ES" sz="2800" dirty="0">
                  <a:solidFill>
                    <a:srgbClr val="112C46"/>
                  </a:solidFill>
                  <a:cs typeface="Arial" panose="020B0604020202020204" pitchFamily="34" charset="0"/>
                </a:rPr>
                <a:t>Utiliza frases para clarificar lo manifestado por el usuario (</a:t>
              </a:r>
              <a:r>
                <a:rPr lang="es-ES" sz="2800" b="1" dirty="0">
                  <a:solidFill>
                    <a:srgbClr val="112C46"/>
                  </a:solidFill>
                  <a:cs typeface="Arial" panose="020B0604020202020204" pitchFamily="34" charset="0"/>
                </a:rPr>
                <a:t>parafraseo</a:t>
              </a:r>
              <a:r>
                <a:rPr lang="es-ES" sz="2800" dirty="0">
                  <a:solidFill>
                    <a:srgbClr val="112C46"/>
                  </a:solidFill>
                  <a:cs typeface="Arial" panose="020B0604020202020204" pitchFamily="34" charset="0"/>
                </a:rPr>
                <a:t>)</a:t>
              </a:r>
              <a:br>
                <a:rPr lang="es-ES" sz="2800" dirty="0">
                  <a:solidFill>
                    <a:srgbClr val="112C46"/>
                  </a:solidFill>
                  <a:cs typeface="Arial" panose="020B0604020202020204" pitchFamily="34" charset="0"/>
                </a:rPr>
              </a:br>
              <a:endParaRPr lang="es-ES" sz="2800" dirty="0">
                <a:solidFill>
                  <a:srgbClr val="112C46"/>
                </a:solidFill>
                <a:cs typeface="Arial" panose="020B0604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s-ES" sz="2800" dirty="0">
                  <a:solidFill>
                    <a:srgbClr val="112C46"/>
                  </a:solidFill>
                  <a:cs typeface="Arial" panose="020B0604020202020204" pitchFamily="34" charset="0"/>
                </a:rPr>
                <a:t>Evita volver a preguntar información ya suministrada por el usuario</a:t>
              </a:r>
              <a:br>
                <a:rPr lang="es-ES" sz="2800" dirty="0">
                  <a:solidFill>
                    <a:srgbClr val="112C46"/>
                  </a:solidFill>
                  <a:cs typeface="Arial" panose="020B0604020202020204" pitchFamily="34" charset="0"/>
                </a:rPr>
              </a:br>
              <a:endParaRPr lang="es-ES" sz="2800" dirty="0">
                <a:solidFill>
                  <a:srgbClr val="112C46"/>
                </a:solidFill>
                <a:cs typeface="Arial" panose="020B0604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s-ES" sz="2800" dirty="0">
                  <a:solidFill>
                    <a:srgbClr val="112C46"/>
                  </a:solidFill>
                  <a:cs typeface="Arial" panose="020B0604020202020204" pitchFamily="34" charset="0"/>
                </a:rPr>
                <a:t>Realiza las preguntas requeridas para identificar la solicitud</a:t>
              </a:r>
              <a:br>
                <a:rPr lang="es-ES" sz="2800" dirty="0">
                  <a:solidFill>
                    <a:srgbClr val="112C46"/>
                  </a:solidFill>
                  <a:cs typeface="Arial" panose="020B0604020202020204" pitchFamily="34" charset="0"/>
                </a:rPr>
              </a:br>
              <a:endParaRPr lang="es-ES" sz="2800" dirty="0">
                <a:solidFill>
                  <a:srgbClr val="112C46"/>
                </a:solidFill>
                <a:cs typeface="Arial" panose="020B0604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s-ES" sz="2800" dirty="0">
                  <a:solidFill>
                    <a:srgbClr val="112C46"/>
                  </a:solidFill>
                  <a:cs typeface="Arial" panose="020B0604020202020204" pitchFamily="34" charset="0"/>
                </a:rPr>
                <a:t>Evita interrumpir al usuario, pidiendo la palabra</a:t>
              </a:r>
              <a:endParaRPr lang="es-CO" sz="2800" dirty="0">
                <a:solidFill>
                  <a:srgbClr val="112C4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4676BA6E-814C-407B-A937-C4FB0F684F1C}"/>
                </a:ext>
              </a:extLst>
            </p:cNvPr>
            <p:cNvSpPr txBox="1"/>
            <p:nvPr/>
          </p:nvSpPr>
          <p:spPr>
            <a:xfrm>
              <a:off x="9386102" y="1605097"/>
              <a:ext cx="8270240" cy="21287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320"/>
                </a:lnSpc>
              </a:pPr>
              <a:r>
                <a:rPr lang="en-US" sz="5943" b="1" dirty="0">
                  <a:solidFill>
                    <a:srgbClr val="242D3C"/>
                  </a:solidFill>
                </a:rPr>
                <a:t>2</a:t>
              </a:r>
              <a:r>
                <a:rPr lang="es-CO" sz="5943" b="1" dirty="0">
                  <a:solidFill>
                    <a:srgbClr val="242D3C"/>
                  </a:solidFill>
                </a:rPr>
                <a:t>. Manejo de llamada difícil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43AD11CA-A930-4282-989E-39E3CBA608F7}"/>
                </a:ext>
              </a:extLst>
            </p:cNvPr>
            <p:cNvSpPr/>
            <p:nvPr/>
          </p:nvSpPr>
          <p:spPr>
            <a:xfrm>
              <a:off x="9386102" y="3997861"/>
              <a:ext cx="8270240" cy="4401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s-ES" sz="2800" dirty="0">
                  <a:solidFill>
                    <a:srgbClr val="112C46"/>
                  </a:solidFill>
                  <a:cs typeface="Arial" panose="020B0604020202020204" pitchFamily="34" charset="0"/>
                </a:rPr>
                <a:t>Mantén la calma en todo momento, incluyendo usuarios y casos difíciles</a:t>
              </a:r>
              <a:br>
                <a:rPr lang="es-ES" sz="2800" dirty="0">
                  <a:solidFill>
                    <a:srgbClr val="112C46"/>
                  </a:solidFill>
                  <a:cs typeface="Arial" panose="020B0604020202020204" pitchFamily="34" charset="0"/>
                </a:rPr>
              </a:br>
              <a:endParaRPr lang="es-ES" sz="2800" dirty="0">
                <a:solidFill>
                  <a:srgbClr val="112C46"/>
                </a:solidFill>
                <a:cs typeface="Arial" panose="020B0604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s-ES" sz="2800" dirty="0">
                  <a:solidFill>
                    <a:srgbClr val="112C46"/>
                  </a:solidFill>
                  <a:cs typeface="Arial" panose="020B0604020202020204" pitchFamily="34" charset="0"/>
                </a:rPr>
                <a:t>Evita palabras o expresiones descorteses con el usuario</a:t>
              </a:r>
              <a:br>
                <a:rPr lang="es-ES" sz="2800" dirty="0">
                  <a:solidFill>
                    <a:srgbClr val="112C46"/>
                  </a:solidFill>
                  <a:cs typeface="Arial" panose="020B0604020202020204" pitchFamily="34" charset="0"/>
                </a:rPr>
              </a:br>
              <a:endParaRPr lang="es-ES" sz="2800" dirty="0">
                <a:solidFill>
                  <a:srgbClr val="112C46"/>
                </a:solidFill>
                <a:cs typeface="Arial" panose="020B0604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s-ES" sz="2800" dirty="0">
                  <a:solidFill>
                    <a:srgbClr val="112C46"/>
                  </a:solidFill>
                  <a:cs typeface="Arial" panose="020B0604020202020204" pitchFamily="34" charset="0"/>
                </a:rPr>
                <a:t>Evita agresión verbal con el usuario</a:t>
              </a:r>
              <a:br>
                <a:rPr lang="es-ES" sz="2800" dirty="0">
                  <a:solidFill>
                    <a:srgbClr val="112C46"/>
                  </a:solidFill>
                  <a:cs typeface="Arial" panose="020B0604020202020204" pitchFamily="34" charset="0"/>
                </a:rPr>
              </a:br>
              <a:endParaRPr lang="es-ES" sz="2800" dirty="0">
                <a:solidFill>
                  <a:srgbClr val="112C46"/>
                </a:solidFill>
                <a:cs typeface="Arial" panose="020B0604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s-ES" sz="2800" dirty="0">
                  <a:solidFill>
                    <a:srgbClr val="112C46"/>
                  </a:solidFill>
                  <a:cs typeface="Arial" panose="020B0604020202020204" pitchFamily="34" charset="0"/>
                </a:rPr>
                <a:t>Evita variar el tono de la voz y silencios en la comunicación con el usuario</a:t>
              </a:r>
              <a:endParaRPr lang="es-CO" sz="2800" dirty="0">
                <a:solidFill>
                  <a:srgbClr val="112C4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Rectángulo redondeado 1">
              <a:extLst>
                <a:ext uri="{FF2B5EF4-FFF2-40B4-BE49-F238E27FC236}">
                  <a16:creationId xmlns:a16="http://schemas.microsoft.com/office/drawing/2014/main" id="{42E0661F-53A0-41A3-A6AF-ED1619DB5C5D}"/>
                </a:ext>
              </a:extLst>
            </p:cNvPr>
            <p:cNvSpPr/>
            <p:nvPr/>
          </p:nvSpPr>
          <p:spPr>
            <a:xfrm>
              <a:off x="243839" y="1341120"/>
              <a:ext cx="8425505" cy="858396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ángulo redondeado 11">
              <a:extLst>
                <a:ext uri="{FF2B5EF4-FFF2-40B4-BE49-F238E27FC236}">
                  <a16:creationId xmlns:a16="http://schemas.microsoft.com/office/drawing/2014/main" id="{295DF75E-0176-454E-B4D0-E104148AF791}"/>
                </a:ext>
              </a:extLst>
            </p:cNvPr>
            <p:cNvSpPr/>
            <p:nvPr/>
          </p:nvSpPr>
          <p:spPr>
            <a:xfrm>
              <a:off x="9103360" y="1341121"/>
              <a:ext cx="8835724" cy="8583964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285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E9F8D3401C664BB2A213915387D489" ma:contentTypeVersion="10" ma:contentTypeDescription="Crear nuevo documento." ma:contentTypeScope="" ma:versionID="357f45fd04c6045ad06a7d53afd98ea4">
  <xsd:schema xmlns:xsd="http://www.w3.org/2001/XMLSchema" xmlns:xs="http://www.w3.org/2001/XMLSchema" xmlns:p="http://schemas.microsoft.com/office/2006/metadata/properties" xmlns:ns2="cad1a729-c419-4a44-a3a2-9c4d0373193e" xmlns:ns3="5c3e54cd-2f6a-4ad0-8292-c309c1448ce8" targetNamespace="http://schemas.microsoft.com/office/2006/metadata/properties" ma:root="true" ma:fieldsID="5a7e216c4c89daf17149f040d31332c6" ns2:_="" ns3:_="">
    <xsd:import namespace="cad1a729-c419-4a44-a3a2-9c4d0373193e"/>
    <xsd:import namespace="5c3e54cd-2f6a-4ad0-8292-c309c1448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1a729-c419-4a44-a3a2-9c4d037319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e54cd-2f6a-4ad0-8292-c309c1448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c3e54cd-2f6a-4ad0-8292-c309c1448ce8">
      <UserInfo>
        <DisplayName>Yeraldine Ocampo Agudelo</DisplayName>
        <AccountId>12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D2FDE0-A8E9-45B7-A961-4862D6DB57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d1a729-c419-4a44-a3a2-9c4d0373193e"/>
    <ds:schemaRef ds:uri="5c3e54cd-2f6a-4ad0-8292-c309c1448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B5CFFB-6386-4D9A-ACB2-FD24C24C4E8C}">
  <ds:schemaRefs>
    <ds:schemaRef ds:uri="5c3e54cd-2f6a-4ad0-8292-c309c1448ce8"/>
    <ds:schemaRef ds:uri="cad1a729-c419-4a44-a3a2-9c4d0373193e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96FDD2B-8299-4779-9ADD-FE99144005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4156</TotalTime>
  <Words>665</Words>
  <Application>Microsoft Office PowerPoint</Application>
  <PresentationFormat>Personalizado</PresentationFormat>
  <Paragraphs>96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Aleo Bold</vt:lpstr>
      <vt:lpstr>Aleo</vt:lpstr>
      <vt:lpstr>Calibri</vt:lpstr>
      <vt:lpstr>Bodoni MT Black</vt:lpstr>
      <vt:lpstr>Gelion</vt:lpstr>
      <vt:lpstr>Oswald Bold</vt:lpstr>
      <vt:lpstr>Arial Black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 POSTOBON</dc:title>
  <dc:creator>ADMINLOC</dc:creator>
  <cp:lastModifiedBy>Bryan Giovanny Rojas Quejada</cp:lastModifiedBy>
  <cp:revision>85</cp:revision>
  <dcterms:created xsi:type="dcterms:W3CDTF">2006-08-16T00:00:00Z</dcterms:created>
  <dcterms:modified xsi:type="dcterms:W3CDTF">2023-10-24T19:53:17Z</dcterms:modified>
  <dc:identifier>DAEVrkHEWPY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0x0101007FE9F8D3401C664BB2A213915387D489</vt:lpwstr>
  </property>
</Properties>
</file>