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73" r:id="rId9"/>
    <p:sldId id="267" r:id="rId10"/>
    <p:sldId id="268" r:id="rId11"/>
    <p:sldId id="269" r:id="rId12"/>
    <p:sldId id="271" r:id="rId13"/>
    <p:sldId id="270" r:id="rId14"/>
    <p:sldId id="261" r:id="rId15"/>
    <p:sldId id="262" r:id="rId16"/>
    <p:sldId id="263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ori Tu" initials="Kaori" lastIdx="3" clrIdx="0"/>
  <p:cmAuthor id="1" name="Kaori Tu" initials="HL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90"/>
    <a:srgbClr val="00A29E"/>
    <a:srgbClr val="D7661F"/>
    <a:srgbClr val="116EB6"/>
    <a:srgbClr val="E69C19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76"/>
  </p:normalViewPr>
  <p:slideViewPr>
    <p:cSldViewPr snapToGrid="0" snapToObjects="1">
      <p:cViewPr varScale="1">
        <p:scale>
          <a:sx n="105" d="100"/>
          <a:sy n="105" d="100"/>
        </p:scale>
        <p:origin x="-17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4" d="100"/>
          <a:sy n="164" d="100"/>
        </p:scale>
        <p:origin x="54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9DCEF-5161-CB48-A2B6-A036D3EAEBCE}" type="datetimeFigureOut">
              <a:rPr kumimoji="1" lang="zh-TW" altLang="en-US" smtClean="0"/>
              <a:t>2018/7/18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2DB2B-4309-A248-BE0B-688AC175B3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4307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+mn-lt"/>
                <a:ea typeface="Microsoft JhengHei" charset="-120"/>
                <a:cs typeface="Microsoft JhengHei" charset="-120"/>
              </a:defRPr>
            </a:lvl1pPr>
          </a:lstStyle>
          <a:p>
            <a:r>
              <a:rPr lang="zh-TW" altLang="en-US" dirty="0" smtClean="0"/>
              <a:t>按一下以編母片標題樣式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Microsoft JhengHei" charset="-12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18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0361" y="1388330"/>
            <a:ext cx="4620973" cy="2277954"/>
          </a:xfrm>
          <a:noFill/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i="0" dirty="0">
                <a:latin typeface="+mn-lt"/>
                <a:ea typeface="Microsoft JhengHei" charset="-120"/>
                <a:cs typeface="Microsoft JhengHei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3900361" y="3734515"/>
            <a:ext cx="4620973" cy="2277954"/>
          </a:xfrm>
          <a:noFill/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8" name="文字方塊 17"/>
          <p:cNvSpPr txBox="1"/>
          <p:nvPr userDrawn="1"/>
        </p:nvSpPr>
        <p:spPr>
          <a:xfrm>
            <a:off x="5825319" y="3256588"/>
            <a:ext cx="2644311" cy="33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TW" altLang="en-US" sz="1600" dirty="0" smtClean="0">
                <a:solidFill>
                  <a:schemeClr val="bg1"/>
                </a:solidFill>
              </a:rPr>
              <a:t>按一下以編輯母片文字樣式</a:t>
            </a:r>
          </a:p>
          <a:p>
            <a:pPr marL="0" indent="0">
              <a:buFont typeface="Arial" charset="0"/>
              <a:buNone/>
            </a:pPr>
            <a:endParaRPr kumimoji="1"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5832814" y="5600542"/>
            <a:ext cx="2644311" cy="33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TW" altLang="en-US" sz="1600" dirty="0" smtClean="0">
                <a:solidFill>
                  <a:schemeClr val="bg1"/>
                </a:solidFill>
              </a:rPr>
              <a:t>按一下以編輯母片文字樣式</a:t>
            </a:r>
          </a:p>
          <a:p>
            <a:pPr marL="0" indent="0">
              <a:buFont typeface="Arial" charset="0"/>
              <a:buNone/>
            </a:pPr>
            <a:endParaRPr kumimoji="1"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字版面配置區 8"/>
          <p:cNvSpPr>
            <a:spLocks noGrp="1"/>
          </p:cNvSpPr>
          <p:nvPr>
            <p:ph type="body" sz="quarter" idx="13"/>
          </p:nvPr>
        </p:nvSpPr>
        <p:spPr>
          <a:xfrm>
            <a:off x="628651" y="1403243"/>
            <a:ext cx="3198882" cy="4609226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94679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25563"/>
            <a:ext cx="2556825" cy="2169778"/>
          </a:xfrm>
          <a:noFill/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293587" y="1325563"/>
            <a:ext cx="2556825" cy="2169778"/>
          </a:xfrm>
          <a:noFill/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5958525" y="1325563"/>
            <a:ext cx="2556825" cy="2169778"/>
          </a:xfrm>
          <a:noFill/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i="0" dirty="0">
                <a:latin typeface="+mn-lt"/>
                <a:ea typeface="Microsoft JhengHei" charset="-120"/>
                <a:cs typeface="Microsoft JhengHei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9"/>
          </p:nvPr>
        </p:nvSpPr>
        <p:spPr>
          <a:xfrm>
            <a:off x="628650" y="3585808"/>
            <a:ext cx="2557463" cy="1225550"/>
          </a:xfrm>
        </p:spPr>
        <p:txBody>
          <a:bodyPr/>
          <a:lstStyle>
            <a:lvl1pPr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20" name="文字版面配置區 7"/>
          <p:cNvSpPr>
            <a:spLocks noGrp="1"/>
          </p:cNvSpPr>
          <p:nvPr>
            <p:ph type="body" sz="quarter" idx="20"/>
          </p:nvPr>
        </p:nvSpPr>
        <p:spPr>
          <a:xfrm>
            <a:off x="3292949" y="3587134"/>
            <a:ext cx="2557463" cy="1225550"/>
          </a:xfr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21" name="文字版面配置區 7"/>
          <p:cNvSpPr>
            <a:spLocks noGrp="1"/>
          </p:cNvSpPr>
          <p:nvPr>
            <p:ph type="body" sz="quarter" idx="21"/>
          </p:nvPr>
        </p:nvSpPr>
        <p:spPr>
          <a:xfrm>
            <a:off x="5958525" y="3577639"/>
            <a:ext cx="2557463" cy="1225550"/>
          </a:xfrm>
        </p:spPr>
        <p:txBody>
          <a:bodyPr/>
          <a:lstStyle>
            <a:lvl1pPr>
              <a:defRPr sz="18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35933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0000"/>
            <a:ext cx="7887891" cy="4921657"/>
          </a:xfrm>
          <a:noFill/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18000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icrosoft JhengHei" charset="-120"/>
                <a:cs typeface="Microsoft JhengHei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9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350" y="1325563"/>
            <a:ext cx="2160000" cy="2160000"/>
          </a:xfrm>
          <a:noFill/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i="0" dirty="0">
                <a:latin typeface="+mn-lt"/>
                <a:ea typeface="Microsoft JhengHei" charset="-120"/>
                <a:cs typeface="Microsoft JhengHei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27461" y="1325563"/>
            <a:ext cx="3331076" cy="4533586"/>
          </a:xfrm>
          <a:noFill/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076943" y="1325563"/>
            <a:ext cx="2160000" cy="2160000"/>
          </a:xfrm>
          <a:noFill/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5" name="文字版面配置區 8"/>
          <p:cNvSpPr>
            <a:spLocks noGrp="1"/>
          </p:cNvSpPr>
          <p:nvPr>
            <p:ph type="body" sz="quarter" idx="13"/>
          </p:nvPr>
        </p:nvSpPr>
        <p:spPr>
          <a:xfrm>
            <a:off x="4076943" y="3577787"/>
            <a:ext cx="2160000" cy="2281362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6" name="文字版面配置區 8"/>
          <p:cNvSpPr>
            <a:spLocks noGrp="1"/>
          </p:cNvSpPr>
          <p:nvPr>
            <p:ph type="body" sz="quarter" idx="16"/>
          </p:nvPr>
        </p:nvSpPr>
        <p:spPr>
          <a:xfrm>
            <a:off x="6355350" y="3577787"/>
            <a:ext cx="2160000" cy="2281362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862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18000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i="0" dirty="0">
                <a:latin typeface="+mn-lt"/>
                <a:ea typeface="Microsoft JhengHei" charset="-120"/>
                <a:cs typeface="Microsoft JhengHei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sz="quarter" idx="10"/>
          </p:nvPr>
        </p:nvSpPr>
        <p:spPr>
          <a:xfrm>
            <a:off x="628650" y="1080000"/>
            <a:ext cx="7886700" cy="4914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58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i="0" dirty="0">
                <a:latin typeface="+mn-lt"/>
                <a:ea typeface="Microsoft JhengHei" charset="-120"/>
                <a:cs typeface="Microsoft JhengHei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quarter" idx="10"/>
          </p:nvPr>
        </p:nvSpPr>
        <p:spPr>
          <a:xfrm>
            <a:off x="628650" y="1391829"/>
            <a:ext cx="4260850" cy="445871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文字版面配置區 8"/>
          <p:cNvSpPr>
            <a:spLocks noGrp="1"/>
          </p:cNvSpPr>
          <p:nvPr>
            <p:ph type="body" sz="quarter" idx="13"/>
          </p:nvPr>
        </p:nvSpPr>
        <p:spPr>
          <a:xfrm>
            <a:off x="4957890" y="1403243"/>
            <a:ext cx="3557460" cy="4447299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42348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18000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i="0" dirty="0">
                <a:latin typeface="+mn-lt"/>
                <a:ea typeface="Microsoft JhengHei" charset="-120"/>
                <a:cs typeface="Microsoft JhengHei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graphicFrame>
        <p:nvGraphicFramePr>
          <p:cNvPr id="2" name="圖表 1"/>
          <p:cNvGraphicFramePr/>
          <p:nvPr userDrawn="1">
            <p:extLst>
              <p:ext uri="{D42A27DB-BD31-4B8C-83A1-F6EECF244321}">
                <p14:modId xmlns:p14="http://schemas.microsoft.com/office/powerpoint/2010/main" val="433841310"/>
              </p:ext>
            </p:extLst>
          </p:nvPr>
        </p:nvGraphicFramePr>
        <p:xfrm>
          <a:off x="628651" y="2224907"/>
          <a:ext cx="4066050" cy="355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圖表 9"/>
          <p:cNvGraphicFramePr/>
          <p:nvPr userDrawn="1">
            <p:extLst>
              <p:ext uri="{D42A27DB-BD31-4B8C-83A1-F6EECF244321}">
                <p14:modId xmlns:p14="http://schemas.microsoft.com/office/powerpoint/2010/main" val="484063671"/>
              </p:ext>
            </p:extLst>
          </p:nvPr>
        </p:nvGraphicFramePr>
        <p:xfrm>
          <a:off x="4449300" y="2224907"/>
          <a:ext cx="4066050" cy="355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圖表版面配置區 3"/>
          <p:cNvSpPr>
            <a:spLocks noGrp="1"/>
          </p:cNvSpPr>
          <p:nvPr>
            <p:ph type="chart" sz="quarter" idx="10"/>
          </p:nvPr>
        </p:nvSpPr>
        <p:spPr>
          <a:xfrm>
            <a:off x="628650" y="1836737"/>
            <a:ext cx="3960813" cy="376737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圖表版面配置區 3"/>
          <p:cNvSpPr>
            <a:spLocks noGrp="1"/>
          </p:cNvSpPr>
          <p:nvPr>
            <p:ph type="chart" sz="quarter" idx="11"/>
          </p:nvPr>
        </p:nvSpPr>
        <p:spPr>
          <a:xfrm>
            <a:off x="4681307" y="1836737"/>
            <a:ext cx="3834043" cy="376737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/>
          </p:nvPr>
        </p:nvSpPr>
        <p:spPr>
          <a:xfrm>
            <a:off x="628651" y="1127018"/>
            <a:ext cx="3960812" cy="57626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1" name="文字版面配置區 8"/>
          <p:cNvSpPr>
            <a:spLocks noGrp="1"/>
          </p:cNvSpPr>
          <p:nvPr>
            <p:ph type="body" sz="quarter" idx="14"/>
          </p:nvPr>
        </p:nvSpPr>
        <p:spPr>
          <a:xfrm>
            <a:off x="4681307" y="1127018"/>
            <a:ext cx="3834043" cy="57626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18285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18000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i="0" dirty="0">
                <a:latin typeface="+mn-lt"/>
                <a:ea typeface="Microsoft JhengHei" charset="-120"/>
                <a:cs typeface="Microsoft JhengHei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/>
          </p:nvPr>
        </p:nvSpPr>
        <p:spPr>
          <a:xfrm>
            <a:off x="628651" y="1127018"/>
            <a:ext cx="3960812" cy="57626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1" name="文字版面配置區 8"/>
          <p:cNvSpPr>
            <a:spLocks noGrp="1"/>
          </p:cNvSpPr>
          <p:nvPr>
            <p:ph type="body" sz="quarter" idx="14"/>
          </p:nvPr>
        </p:nvSpPr>
        <p:spPr>
          <a:xfrm>
            <a:off x="4681307" y="1127018"/>
            <a:ext cx="3834043" cy="57626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5"/>
          </p:nvPr>
        </p:nvSpPr>
        <p:spPr>
          <a:xfrm>
            <a:off x="628649" y="1836738"/>
            <a:ext cx="3960813" cy="376737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quarter" idx="16"/>
          </p:nvPr>
        </p:nvSpPr>
        <p:spPr>
          <a:xfrm>
            <a:off x="4681306" y="1836738"/>
            <a:ext cx="3834043" cy="376737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149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18000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i="0" dirty="0">
                <a:latin typeface="+mn-lt"/>
                <a:ea typeface="Microsoft JhengHei" charset="-120"/>
                <a:cs typeface="Microsoft JhengHei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graphicFrame>
        <p:nvGraphicFramePr>
          <p:cNvPr id="2" name="圖表 1"/>
          <p:cNvGraphicFramePr/>
          <p:nvPr userDrawn="1"/>
        </p:nvGraphicFramePr>
        <p:xfrm>
          <a:off x="628651" y="2329682"/>
          <a:ext cx="4066050" cy="355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字版面配置區 8"/>
          <p:cNvSpPr>
            <a:spLocks noGrp="1"/>
          </p:cNvSpPr>
          <p:nvPr>
            <p:ph type="body" sz="quarter" idx="13"/>
          </p:nvPr>
        </p:nvSpPr>
        <p:spPr>
          <a:xfrm>
            <a:off x="628650" y="985657"/>
            <a:ext cx="7886699" cy="418300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8" name="圖表版面配置區 7"/>
          <p:cNvSpPr>
            <a:spLocks noGrp="1"/>
          </p:cNvSpPr>
          <p:nvPr>
            <p:ph type="chart" sz="quarter" idx="14"/>
          </p:nvPr>
        </p:nvSpPr>
        <p:spPr>
          <a:xfrm>
            <a:off x="628652" y="1473200"/>
            <a:ext cx="7886698" cy="4651829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78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18000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i="0" dirty="0">
                <a:latin typeface="+mn-lt"/>
                <a:ea typeface="Microsoft JhengHei" charset="-120"/>
                <a:cs typeface="Microsoft JhengHei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graphicFrame>
        <p:nvGraphicFramePr>
          <p:cNvPr id="2" name="圖表 1"/>
          <p:cNvGraphicFramePr/>
          <p:nvPr userDrawn="1"/>
        </p:nvGraphicFramePr>
        <p:xfrm>
          <a:off x="628651" y="2329682"/>
          <a:ext cx="4066050" cy="355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字版面配置區 8"/>
          <p:cNvSpPr>
            <a:spLocks noGrp="1"/>
          </p:cNvSpPr>
          <p:nvPr>
            <p:ph type="body" sz="quarter" idx="13"/>
          </p:nvPr>
        </p:nvSpPr>
        <p:spPr>
          <a:xfrm>
            <a:off x="628650" y="985657"/>
            <a:ext cx="7886699" cy="418300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4"/>
          </p:nvPr>
        </p:nvSpPr>
        <p:spPr>
          <a:xfrm>
            <a:off x="628651" y="1476376"/>
            <a:ext cx="7886698" cy="4543424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15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7297"/>
            <a:ext cx="7772400" cy="8234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Microsoft JhengHei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THANK YOU!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43000" y="3840704"/>
            <a:ext cx="6858000" cy="392629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Microsoft JhengHei" charset="-12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94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/>
          <p:cNvGraphicFramePr/>
          <p:nvPr userDrawn="1"/>
        </p:nvGraphicFramePr>
        <p:xfrm>
          <a:off x="628651" y="2329682"/>
          <a:ext cx="4066050" cy="355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7297"/>
            <a:ext cx="7772400" cy="8234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009390"/>
                </a:solidFill>
                <a:latin typeface="Arial" panose="020B0604020202020204" pitchFamily="34" charset="0"/>
                <a:ea typeface="Microsoft JhengHei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1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4800" b="1" i="0">
                <a:solidFill>
                  <a:srgbClr val="009390"/>
                </a:solidFill>
                <a:latin typeface="Arial" panose="020B0604020202020204" pitchFamily="34" charset="0"/>
                <a:ea typeface="Microsoft JhengHei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+mn-lt"/>
                <a:ea typeface="Microsoft JhengHei" charset="-120"/>
                <a:cs typeface="Microsoft JhengHei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-2188564" y="-7195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3057369" y="6410282"/>
            <a:ext cx="3029262" cy="2722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b="1" i="1" dirty="0" smtClean="0">
                <a:solidFill>
                  <a:srgbClr val="009390"/>
                </a:solidFill>
                <a:latin typeface="+mn-lt"/>
              </a:rPr>
              <a:t>Confidential</a:t>
            </a:r>
            <a:endParaRPr lang="en-US" sz="1400" b="1" i="1" dirty="0">
              <a:solidFill>
                <a:srgbClr val="009390"/>
              </a:solidFill>
              <a:latin typeface="+mn-lt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457950" y="6410282"/>
            <a:ext cx="2057400" cy="2722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BF0458F-A4AD-7146-832E-D67BFD471E67}" type="slidenum">
              <a:rPr lang="en-US" sz="1400" b="1" i="1" smtClean="0">
                <a:solidFill>
                  <a:srgbClr val="009390"/>
                </a:solidFill>
                <a:latin typeface="+mn-lt"/>
              </a:rPr>
              <a:t>‹#›</a:t>
            </a:fld>
            <a:endParaRPr lang="en-US" sz="1400" b="1" i="1" dirty="0">
              <a:solidFill>
                <a:srgbClr val="00939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7072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0889"/>
            <a:ext cx="3950266" cy="141907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 i="0">
                <a:solidFill>
                  <a:srgbClr val="009390"/>
                </a:solidFill>
                <a:latin typeface="+mn-lt"/>
                <a:ea typeface="Microsoft JhengHei" charset="-120"/>
                <a:cs typeface="Microsoft JhengHei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9511"/>
            <a:ext cx="3950266" cy="6904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ea typeface="Microsoft JhengHei" charset="-120"/>
                <a:cs typeface="Microsoft JhengHei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778495" y="2090890"/>
            <a:ext cx="3602534" cy="2219022"/>
          </a:xfrm>
          <a:noFill/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3057369" y="6410282"/>
            <a:ext cx="3029262" cy="2722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b="1" i="1" dirty="0" smtClean="0">
                <a:solidFill>
                  <a:srgbClr val="009390"/>
                </a:solidFill>
                <a:latin typeface="+mn-lt"/>
              </a:rPr>
              <a:t>Confidential</a:t>
            </a:r>
            <a:endParaRPr lang="en-US" sz="1400" b="1" i="1" dirty="0">
              <a:solidFill>
                <a:srgbClr val="009390"/>
              </a:solidFill>
              <a:latin typeface="+mn-lt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457950" y="6410282"/>
            <a:ext cx="2057400" cy="2722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BF0458F-A4AD-7146-832E-D67BFD471E67}" type="slidenum">
              <a:rPr lang="en-US" sz="1400" b="1" i="1" smtClean="0">
                <a:solidFill>
                  <a:srgbClr val="009390"/>
                </a:solidFill>
                <a:latin typeface="+mn-lt"/>
              </a:rPr>
              <a:t>‹#›</a:t>
            </a:fld>
            <a:endParaRPr lang="en-US" sz="1400" b="1" i="1" dirty="0">
              <a:solidFill>
                <a:srgbClr val="00939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9514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18000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i="0" dirty="0">
                <a:latin typeface="+mn-lt"/>
                <a:ea typeface="Microsoft JhengHei" charset="-120"/>
                <a:cs typeface="Microsoft JhengHei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4" name="文字版面配置區 8"/>
          <p:cNvSpPr>
            <a:spLocks noGrp="1"/>
          </p:cNvSpPr>
          <p:nvPr>
            <p:ph type="body" sz="quarter" idx="13"/>
          </p:nvPr>
        </p:nvSpPr>
        <p:spPr>
          <a:xfrm>
            <a:off x="628650" y="1080000"/>
            <a:ext cx="7886699" cy="4856343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94589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000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i="0" dirty="0">
                <a:latin typeface="+mn-lt"/>
                <a:ea typeface="Microsoft JhengHei" charset="-120"/>
                <a:cs typeface="Microsoft JhengHei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6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628650" y="1080000"/>
            <a:ext cx="7886700" cy="4907143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111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8000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i="0" dirty="0">
                <a:latin typeface="+mn-lt"/>
                <a:ea typeface="Microsoft JhengHei" charset="-120"/>
                <a:cs typeface="Microsoft JhengHei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628650" y="1080000"/>
            <a:ext cx="3886706" cy="48255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文字版面配置區 6"/>
          <p:cNvSpPr>
            <a:spLocks noGrp="1"/>
          </p:cNvSpPr>
          <p:nvPr>
            <p:ph type="body" sz="quarter" idx="11"/>
          </p:nvPr>
        </p:nvSpPr>
        <p:spPr>
          <a:xfrm>
            <a:off x="4628644" y="1080000"/>
            <a:ext cx="3886706" cy="48255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6860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03243"/>
            <a:ext cx="4629150" cy="4447299"/>
          </a:xfrm>
          <a:noFill/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i="0" dirty="0">
                <a:latin typeface="+mn-lt"/>
                <a:ea typeface="Microsoft JhengHei" charset="-120"/>
                <a:cs typeface="Microsoft JhengHei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4" name="文字版面配置區 8"/>
          <p:cNvSpPr>
            <a:spLocks noGrp="1"/>
          </p:cNvSpPr>
          <p:nvPr>
            <p:ph type="body" sz="quarter" idx="13"/>
          </p:nvPr>
        </p:nvSpPr>
        <p:spPr>
          <a:xfrm>
            <a:off x="628651" y="1403243"/>
            <a:ext cx="3198882" cy="4447299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608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3262533"/>
            <a:ext cx="3867635" cy="2529605"/>
          </a:xfrm>
          <a:noFill/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7715" y="3262533"/>
            <a:ext cx="3867635" cy="2529605"/>
          </a:xfrm>
          <a:noFill/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i="0" dirty="0">
                <a:latin typeface="+mn-lt"/>
                <a:ea typeface="Microsoft JhengHei" charset="-120"/>
                <a:cs typeface="Microsoft JhengHei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9" name="文字方塊 18"/>
          <p:cNvSpPr txBox="1"/>
          <p:nvPr userDrawn="1"/>
        </p:nvSpPr>
        <p:spPr>
          <a:xfrm>
            <a:off x="5825319" y="5371663"/>
            <a:ext cx="2644311" cy="33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TW" altLang="en-US" sz="1600" dirty="0" smtClean="0">
                <a:solidFill>
                  <a:schemeClr val="bg1"/>
                </a:solidFill>
              </a:rPr>
              <a:t>按一下以編輯母片文字樣式</a:t>
            </a:r>
          </a:p>
          <a:p>
            <a:pPr marL="0" indent="0">
              <a:buFont typeface="Arial" charset="0"/>
              <a:buNone/>
            </a:pPr>
            <a:endParaRPr kumimoji="1"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 userDrawn="1"/>
        </p:nvSpPr>
        <p:spPr>
          <a:xfrm>
            <a:off x="1806253" y="5371663"/>
            <a:ext cx="2644311" cy="33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TW" altLang="en-US" sz="1600" dirty="0" smtClean="0">
                <a:solidFill>
                  <a:schemeClr val="bg1"/>
                </a:solidFill>
              </a:rPr>
              <a:t>按一下以編輯母片文字樣式</a:t>
            </a:r>
          </a:p>
          <a:p>
            <a:pPr marL="0" indent="0">
              <a:buFont typeface="Arial" charset="0"/>
              <a:buNone/>
            </a:pPr>
            <a:endParaRPr kumimoji="1"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文字版面配置區 8"/>
          <p:cNvSpPr>
            <a:spLocks noGrp="1"/>
          </p:cNvSpPr>
          <p:nvPr>
            <p:ph type="body" sz="quarter" idx="13"/>
          </p:nvPr>
        </p:nvSpPr>
        <p:spPr>
          <a:xfrm>
            <a:off x="628650" y="1403243"/>
            <a:ext cx="7886699" cy="1801203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3828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0000"/>
            <a:ext cx="7886700" cy="5023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標題版面配置區 6"/>
          <p:cNvSpPr>
            <a:spLocks noGrp="1"/>
          </p:cNvSpPr>
          <p:nvPr>
            <p:ph type="title"/>
          </p:nvPr>
        </p:nvSpPr>
        <p:spPr>
          <a:xfrm>
            <a:off x="628650" y="180000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3057369" y="6410282"/>
            <a:ext cx="3029262" cy="2722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i="1" dirty="0" smtClean="0">
                <a:latin typeface="+mn-lt"/>
              </a:rPr>
              <a:t>Confidential</a:t>
            </a:r>
            <a:endParaRPr lang="en-US" sz="1400" b="1" i="1" dirty="0">
              <a:latin typeface="+mn-lt"/>
            </a:endParaRP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6457950" y="6410282"/>
            <a:ext cx="2057400" cy="2722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BF0458F-A4AD-7146-832E-D67BFD471E67}" type="slidenum">
              <a:rPr lang="en-US" sz="1400" b="1" i="1" smtClean="0">
                <a:latin typeface="+mn-lt"/>
              </a:rPr>
              <a:t>‹#›</a:t>
            </a:fld>
            <a:endParaRPr lang="en-US" sz="14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070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76" r:id="rId3"/>
    <p:sldLayoutId id="2147483680" r:id="rId4"/>
    <p:sldLayoutId id="2147483666" r:id="rId5"/>
    <p:sldLayoutId id="2147483662" r:id="rId6"/>
    <p:sldLayoutId id="2147483664" r:id="rId7"/>
    <p:sldLayoutId id="2147483668" r:id="rId8"/>
    <p:sldLayoutId id="2147483669" r:id="rId9"/>
    <p:sldLayoutId id="2147483681" r:id="rId10"/>
    <p:sldLayoutId id="2147483671" r:id="rId11"/>
    <p:sldLayoutId id="2147483672" r:id="rId12"/>
    <p:sldLayoutId id="2147483674" r:id="rId13"/>
    <p:sldLayoutId id="2147483675" r:id="rId14"/>
    <p:sldLayoutId id="2147483677" r:id="rId15"/>
    <p:sldLayoutId id="2147483678" r:id="rId16"/>
    <p:sldLayoutId id="2147483684" r:id="rId17"/>
    <p:sldLayoutId id="2147483679" r:id="rId18"/>
    <p:sldLayoutId id="2147483685" r:id="rId19"/>
    <p:sldLayoutId id="2147483682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39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buddy</a:t>
            </a:r>
            <a:r>
              <a:rPr lang="zh-CN" altLang="en-US" dirty="0" smtClean="0"/>
              <a:t>的二叉树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管理分配内存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提案</a:t>
            </a:r>
            <a:r>
              <a:rPr lang="zh-CN" altLang="en-US" smtClean="0"/>
              <a:t>人：</a:t>
            </a:r>
            <a:r>
              <a:rPr lang="en-US" altLang="zh-CN" smtClean="0"/>
              <a:t>Henry</a:t>
            </a:r>
            <a:r>
              <a:rPr lang="en-US" altLang="zh-TW" smtClean="0"/>
              <a:t>.Zeng</a:t>
            </a:r>
            <a:r>
              <a:rPr lang="en-US" altLang="zh-TW" dirty="0" smtClean="0"/>
              <a:t>/</a:t>
            </a:r>
            <a:r>
              <a:rPr lang="en-US" altLang="zh-CN" dirty="0" err="1" smtClean="0"/>
              <a:t>Barry.Wu</a:t>
            </a:r>
            <a:r>
              <a:rPr lang="en-US" altLang="zh-TW" dirty="0" smtClean="0"/>
              <a:t>/</a:t>
            </a:r>
            <a:r>
              <a:rPr lang="en-US" altLang="zh-CN" dirty="0" err="1" smtClean="0"/>
              <a:t>Youri.Zhang</a:t>
            </a:r>
            <a:endParaRPr lang="en-US" altLang="zh-TW" dirty="0" smtClean="0"/>
          </a:p>
          <a:p>
            <a:r>
              <a:rPr lang="zh-CN" altLang="en-US" dirty="0"/>
              <a:t>构想</a:t>
            </a:r>
            <a:r>
              <a:rPr lang="zh-TW" altLang="en-US" dirty="0" smtClean="0"/>
              <a:t>提出日：</a:t>
            </a:r>
            <a:r>
              <a:rPr lang="en-US" altLang="zh-TW" dirty="0" smtClean="0"/>
              <a:t>2018/02/01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05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Arial" charset="0"/>
              </a:rPr>
              <a:t>3. </a:t>
            </a:r>
            <a:r>
              <a:rPr lang="zh-TW" altLang="en-US" dirty="0">
                <a:cs typeface="Arial" charset="0"/>
              </a:rPr>
              <a:t>本發明的做法及主要技術</a:t>
            </a:r>
            <a:r>
              <a:rPr lang="zh-TW" altLang="en-US" dirty="0" smtClean="0">
                <a:cs typeface="Arial" charset="0"/>
              </a:rPr>
              <a:t>特徵 </a:t>
            </a:r>
            <a:r>
              <a:rPr lang="en-US" altLang="zh-TW" dirty="0" smtClean="0">
                <a:cs typeface="Arial" charset="0"/>
              </a:rPr>
              <a:t>(</a:t>
            </a:r>
            <a:r>
              <a:rPr lang="zh-TW" altLang="en-US" dirty="0" smtClean="0">
                <a:cs typeface="Arial" charset="0"/>
              </a:rPr>
              <a:t>續</a:t>
            </a:r>
            <a:r>
              <a:rPr lang="en-US" altLang="zh-TW" dirty="0" smtClean="0">
                <a:cs typeface="Arial" charset="0"/>
              </a:rPr>
              <a:t>)</a:t>
            </a:r>
            <a:endParaRPr lang="zh-TW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81050" y="1232400"/>
            <a:ext cx="7887891" cy="492165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分配内存方式：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Step </a:t>
            </a:r>
            <a:r>
              <a:rPr lang="en-US" altLang="zh-CN" sz="1600" dirty="0"/>
              <a:t>4</a:t>
            </a:r>
            <a:r>
              <a:rPr lang="zh-CN" altLang="en-US" sz="1600" dirty="0" smtClean="0"/>
              <a:t>： 修改</a:t>
            </a:r>
            <a:r>
              <a:rPr lang="en-US" altLang="zh-CN" sz="1600" dirty="0" smtClean="0"/>
              <a:t>index 7</a:t>
            </a:r>
            <a:r>
              <a:rPr lang="zh-CN" altLang="en-US" sz="1600" dirty="0" smtClean="0"/>
              <a:t>节点，</a:t>
            </a:r>
            <a:r>
              <a:rPr lang="en-US" altLang="zh-CN" sz="1600" dirty="0" smtClean="0"/>
              <a:t>order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0</a:t>
            </a:r>
          </a:p>
          <a:p>
            <a:pPr lvl="1"/>
            <a:r>
              <a:rPr lang="en-US" altLang="zh-CN" sz="1600" dirty="0" smtClean="0"/>
              <a:t>Step 5</a:t>
            </a:r>
            <a:r>
              <a:rPr lang="zh-CN" altLang="en-US" sz="1600" dirty="0" smtClean="0"/>
              <a:t>： 修改父节点为其左右子节点的最大值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Step 6</a:t>
            </a:r>
            <a:r>
              <a:rPr lang="zh-CN" altLang="en-US" sz="1600" dirty="0" smtClean="0"/>
              <a:t>： 若父节点 </a:t>
            </a:r>
            <a:r>
              <a:rPr lang="en-US" altLang="zh-CN" sz="1600" dirty="0" smtClean="0"/>
              <a:t>order </a:t>
            </a:r>
            <a:r>
              <a:rPr lang="zh-CN" altLang="en-US" sz="1600" dirty="0" smtClean="0"/>
              <a:t>不变，则停止，否则至</a:t>
            </a:r>
            <a:r>
              <a:rPr lang="zh-CN" altLang="en-US" sz="1600" dirty="0"/>
              <a:t>根</a:t>
            </a:r>
            <a:r>
              <a:rPr lang="zh-CN" altLang="en-US" sz="1600" dirty="0" smtClean="0"/>
              <a:t>节点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停止，如图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Step 7</a:t>
            </a:r>
            <a:r>
              <a:rPr lang="zh-CN" altLang="en-US" sz="1600" dirty="0" smtClean="0"/>
              <a:t>： 返回 </a:t>
            </a:r>
            <a:r>
              <a:rPr lang="en-US" altLang="zh-CN" sz="1600" dirty="0" smtClean="0"/>
              <a:t>index 7</a:t>
            </a:r>
            <a:r>
              <a:rPr lang="zh-CN" altLang="en-US" sz="1600" dirty="0" smtClean="0"/>
              <a:t>的地址</a:t>
            </a:r>
            <a:endParaRPr lang="en-US" altLang="zh-CN" sz="1600" dirty="0" smtClean="0"/>
          </a:p>
          <a:p>
            <a:endParaRPr lang="en-US" altLang="zh-CN" dirty="0" smtClean="0"/>
          </a:p>
        </p:txBody>
      </p:sp>
      <p:pic>
        <p:nvPicPr>
          <p:cNvPr id="5122" name="Picture 2" descr="C:\Users\Henry.Zeng\Desktop\allocate_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128" y="3023232"/>
            <a:ext cx="57245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70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Arial" charset="0"/>
              </a:rPr>
              <a:t>3. </a:t>
            </a:r>
            <a:r>
              <a:rPr lang="zh-TW" altLang="en-US" dirty="0">
                <a:cs typeface="Arial" charset="0"/>
              </a:rPr>
              <a:t>本發明的做法及主要技術</a:t>
            </a:r>
            <a:r>
              <a:rPr lang="zh-TW" altLang="en-US" dirty="0" smtClean="0">
                <a:cs typeface="Arial" charset="0"/>
              </a:rPr>
              <a:t>特徵 </a:t>
            </a:r>
            <a:r>
              <a:rPr lang="en-US" altLang="zh-TW" dirty="0" smtClean="0">
                <a:cs typeface="Arial" charset="0"/>
              </a:rPr>
              <a:t>(</a:t>
            </a:r>
            <a:r>
              <a:rPr lang="zh-TW" altLang="en-US" dirty="0" smtClean="0">
                <a:cs typeface="Arial" charset="0"/>
              </a:rPr>
              <a:t>續</a:t>
            </a:r>
            <a:r>
              <a:rPr lang="en-US" altLang="zh-TW" dirty="0" smtClean="0">
                <a:cs typeface="Arial" charset="0"/>
              </a:rPr>
              <a:t>)</a:t>
            </a:r>
            <a:endParaRPr lang="zh-TW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81050" y="1232400"/>
            <a:ext cx="7887891" cy="492165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分配内存方式：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在前面基础上，</a:t>
            </a:r>
            <a:r>
              <a:rPr lang="zh-CN" altLang="en-US" sz="1600" dirty="0"/>
              <a:t>继续</a:t>
            </a:r>
            <a:r>
              <a:rPr lang="zh-CN" altLang="en-US" sz="1600" dirty="0" smtClean="0"/>
              <a:t>分配 </a:t>
            </a:r>
            <a:r>
              <a:rPr lang="en-US" altLang="zh-CN" sz="1600" dirty="0" smtClean="0"/>
              <a:t>256(2^8) bytes</a:t>
            </a:r>
            <a:r>
              <a:rPr lang="zh-CN" altLang="en-US" sz="1600" dirty="0" smtClean="0"/>
              <a:t>，如下图</a:t>
            </a:r>
            <a:endParaRPr lang="en-US" altLang="zh-CN" sz="1600" dirty="0" smtClean="0"/>
          </a:p>
        </p:txBody>
      </p:sp>
      <p:pic>
        <p:nvPicPr>
          <p:cNvPr id="6146" name="Picture 2" descr="C:\Users\Henry.Zeng\Desktop\allocate_7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2597731"/>
            <a:ext cx="57245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69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Arial" charset="0"/>
              </a:rPr>
              <a:t>3. </a:t>
            </a:r>
            <a:r>
              <a:rPr lang="zh-TW" altLang="en-US" dirty="0">
                <a:cs typeface="Arial" charset="0"/>
              </a:rPr>
              <a:t>本發明的做法及主要技術</a:t>
            </a:r>
            <a:r>
              <a:rPr lang="zh-TW" altLang="en-US" dirty="0" smtClean="0">
                <a:cs typeface="Arial" charset="0"/>
              </a:rPr>
              <a:t>特徵 </a:t>
            </a:r>
            <a:r>
              <a:rPr lang="en-US" altLang="zh-TW" dirty="0" smtClean="0">
                <a:cs typeface="Arial" charset="0"/>
              </a:rPr>
              <a:t>(</a:t>
            </a:r>
            <a:r>
              <a:rPr lang="zh-TW" altLang="en-US" dirty="0" smtClean="0">
                <a:cs typeface="Arial" charset="0"/>
              </a:rPr>
              <a:t>續</a:t>
            </a:r>
            <a:r>
              <a:rPr lang="en-US" altLang="zh-TW" dirty="0" smtClean="0">
                <a:cs typeface="Arial" charset="0"/>
              </a:rPr>
              <a:t>)</a:t>
            </a:r>
            <a:endParaRPr lang="zh-TW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81050" y="1232400"/>
            <a:ext cx="7887891" cy="492165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内存释放返回方式：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在下图基础上，释放 </a:t>
            </a:r>
            <a:r>
              <a:rPr lang="en-US" altLang="zh-CN" sz="1600" dirty="0" smtClean="0"/>
              <a:t>256(2^8) bytes</a:t>
            </a:r>
            <a:r>
              <a:rPr lang="zh-CN" altLang="en-US" sz="1600" dirty="0"/>
              <a:t>：</a:t>
            </a:r>
            <a:endParaRPr lang="en-US" altLang="zh-CN" sz="1600" dirty="0" smtClean="0"/>
          </a:p>
        </p:txBody>
      </p:sp>
      <p:pic>
        <p:nvPicPr>
          <p:cNvPr id="7170" name="Picture 2" descr="C:\Users\Henry.Zeng\Desktop\f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10" y="2452895"/>
            <a:ext cx="57245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9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Arial" charset="0"/>
              </a:rPr>
              <a:t>3. </a:t>
            </a:r>
            <a:r>
              <a:rPr lang="zh-TW" altLang="en-US" dirty="0">
                <a:cs typeface="Arial" charset="0"/>
              </a:rPr>
              <a:t>本發明的做法及主要技術</a:t>
            </a:r>
            <a:r>
              <a:rPr lang="zh-TW" altLang="en-US" dirty="0" smtClean="0">
                <a:cs typeface="Arial" charset="0"/>
              </a:rPr>
              <a:t>特徵 </a:t>
            </a:r>
            <a:r>
              <a:rPr lang="en-US" altLang="zh-TW" dirty="0" smtClean="0">
                <a:cs typeface="Arial" charset="0"/>
              </a:rPr>
              <a:t>(</a:t>
            </a:r>
            <a:r>
              <a:rPr lang="zh-TW" altLang="en-US" dirty="0" smtClean="0">
                <a:cs typeface="Arial" charset="0"/>
              </a:rPr>
              <a:t>續</a:t>
            </a:r>
            <a:r>
              <a:rPr lang="en-US" altLang="zh-TW" dirty="0" smtClean="0">
                <a:cs typeface="Arial" charset="0"/>
              </a:rPr>
              <a:t>)</a:t>
            </a:r>
            <a:endParaRPr lang="zh-TW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81050" y="1232400"/>
            <a:ext cx="7887891" cy="492165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内存释放返回方式：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Step1</a:t>
            </a:r>
            <a:r>
              <a:rPr lang="zh-CN" altLang="en-US" sz="1600" dirty="0" smtClean="0"/>
              <a:t>：通过 </a:t>
            </a:r>
            <a:r>
              <a:rPr lang="en-US" altLang="zh-CN" sz="1600" dirty="0" err="1" smtClean="0"/>
              <a:t>addr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找到对应的</a:t>
            </a:r>
            <a:r>
              <a:rPr lang="en-US" altLang="zh-CN" sz="1600" dirty="0" smtClean="0"/>
              <a:t>index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index=(</a:t>
            </a:r>
            <a:r>
              <a:rPr lang="en-US" altLang="zh-CN" sz="1600" dirty="0" err="1" smtClean="0"/>
              <a:t>addr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+ </a:t>
            </a:r>
            <a:r>
              <a:rPr lang="en-US" altLang="zh-CN" sz="1600" dirty="0" smtClean="0"/>
              <a:t>1024) </a:t>
            </a:r>
            <a:r>
              <a:rPr lang="en-US" altLang="zh-CN" sz="1600" dirty="0"/>
              <a:t>/ </a:t>
            </a:r>
            <a:r>
              <a:rPr lang="en-US" altLang="zh-CN" sz="1600" dirty="0" smtClean="0"/>
              <a:t>128 </a:t>
            </a:r>
            <a:r>
              <a:rPr lang="en-US" altLang="zh-CN" sz="1600" dirty="0"/>
              <a:t>- 1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Step2</a:t>
            </a:r>
            <a:r>
              <a:rPr lang="zh-CN" altLang="en-US" sz="1600" dirty="0" smtClean="0"/>
              <a:t>：判断</a:t>
            </a:r>
            <a:r>
              <a:rPr lang="en-US" altLang="zh-CN" sz="1600" dirty="0" smtClean="0"/>
              <a:t>index</a:t>
            </a:r>
            <a:r>
              <a:rPr lang="zh-CN" altLang="en-US" sz="1600" dirty="0" smtClean="0"/>
              <a:t>对应的</a:t>
            </a:r>
            <a:r>
              <a:rPr lang="en-US" altLang="zh-CN" sz="1600" dirty="0" smtClean="0"/>
              <a:t>order</a:t>
            </a:r>
            <a:r>
              <a:rPr lang="zh-CN" altLang="en-US" sz="1600" dirty="0" smtClean="0"/>
              <a:t>是否为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，否则继续检查父节点，</a:t>
            </a:r>
            <a:r>
              <a:rPr lang="en-US" altLang="zh-CN" sz="1600" dirty="0" err="1" smtClean="0"/>
              <a:t>parent_index</a:t>
            </a:r>
            <a:r>
              <a:rPr lang="en-US" altLang="zh-CN" sz="1600" dirty="0" smtClean="0"/>
              <a:t> = (index + 1) /2 -1</a:t>
            </a:r>
          </a:p>
          <a:p>
            <a:pPr lvl="1"/>
            <a:r>
              <a:rPr lang="en-US" altLang="zh-CN" sz="1600" dirty="0" smtClean="0"/>
              <a:t>Step3</a:t>
            </a:r>
            <a:r>
              <a:rPr lang="zh-CN" altLang="en-US" sz="1600" dirty="0" smtClean="0"/>
              <a:t>：找到对应</a:t>
            </a:r>
            <a:r>
              <a:rPr lang="en-US" altLang="zh-CN" sz="1600" dirty="0" smtClean="0"/>
              <a:t>index 3 </a:t>
            </a:r>
            <a:r>
              <a:rPr lang="zh-CN" altLang="en-US" sz="1600" dirty="0" smtClean="0"/>
              <a:t>并将 </a:t>
            </a:r>
            <a:r>
              <a:rPr lang="en-US" altLang="zh-CN" sz="1600" dirty="0" smtClean="0"/>
              <a:t>order </a:t>
            </a:r>
            <a:r>
              <a:rPr lang="zh-CN" altLang="en-US" sz="1600" dirty="0" smtClean="0"/>
              <a:t>改为 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（该父节点必是被整块分配，修改回其原来的</a:t>
            </a:r>
            <a:r>
              <a:rPr lang="en-US" altLang="zh-CN" sz="1600" dirty="0" smtClean="0"/>
              <a:t>order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Step4</a:t>
            </a:r>
            <a:r>
              <a:rPr lang="zh-CN" altLang="en-US" sz="1600" dirty="0" smtClean="0"/>
              <a:t>：重新整理父节点，将父节点的 </a:t>
            </a:r>
            <a:r>
              <a:rPr lang="en-US" altLang="zh-CN" sz="1600" dirty="0" smtClean="0"/>
              <a:t>order </a:t>
            </a:r>
            <a:r>
              <a:rPr lang="zh-CN" altLang="en-US" sz="1600" dirty="0" smtClean="0"/>
              <a:t>修改为左右子节点</a:t>
            </a:r>
            <a:r>
              <a:rPr lang="en-US" altLang="zh-CN" sz="1600" dirty="0" smtClean="0"/>
              <a:t>order</a:t>
            </a:r>
            <a:r>
              <a:rPr lang="zh-CN" altLang="en-US" sz="1600" dirty="0" smtClean="0"/>
              <a:t>的最大值，若左右子节点的最大值相等，那么父节点</a:t>
            </a:r>
            <a:r>
              <a:rPr lang="en-US" altLang="zh-CN" sz="1600" dirty="0" smtClean="0"/>
              <a:t>order</a:t>
            </a:r>
            <a:r>
              <a:rPr lang="zh-CN" altLang="en-US" sz="1600" dirty="0" smtClean="0"/>
              <a:t>为子节点</a:t>
            </a:r>
            <a:r>
              <a:rPr lang="en-US" altLang="zh-CN" sz="1600" dirty="0" smtClean="0"/>
              <a:t>(order+1)</a:t>
            </a:r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endParaRPr lang="en-US" altLang="zh-CN" dirty="0" smtClean="0"/>
          </a:p>
        </p:txBody>
      </p:sp>
      <p:pic>
        <p:nvPicPr>
          <p:cNvPr id="7171" name="Picture 3" descr="C:\Users\Henry.Zeng\Desktop\fre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6" y="3466855"/>
            <a:ext cx="57245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7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376826"/>
              </p:ext>
            </p:extLst>
          </p:nvPr>
        </p:nvGraphicFramePr>
        <p:xfrm>
          <a:off x="628649" y="1079501"/>
          <a:ext cx="7311239" cy="379984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788586"/>
                <a:gridCol w="4522653"/>
              </a:tblGrid>
              <a:tr h="268852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 anchorCtr="1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93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本發明做法</a:t>
                      </a:r>
                      <a:endParaRPr lang="zh-TW" altLang="en-US" sz="1800" dirty="0"/>
                    </a:p>
                  </a:txBody>
                  <a:tcPr anchor="ctr" anchorCtr="1">
                    <a:solidFill>
                      <a:srgbClr val="009390"/>
                    </a:solidFill>
                  </a:tcPr>
                </a:tc>
              </a:tr>
              <a:tr h="11446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技術面</a:t>
                      </a:r>
                      <a:endParaRPr lang="en-US" altLang="zh-TW" sz="1600" b="1" dirty="0" smtClean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zh-TW" alt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具體作法、技術特徵等</a:t>
                      </a:r>
                      <a:r>
                        <a:rPr lang="en-US" altLang="zh-TW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altLang="zh-TW" sz="160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利用</a:t>
                      </a:r>
                      <a:r>
                        <a:rPr lang="en-US" altLang="zh-CN" sz="1400" dirty="0" smtClean="0"/>
                        <a:t>buddy</a:t>
                      </a:r>
                      <a:r>
                        <a:rPr lang="zh-CN" altLang="en-US" sz="1400" smtClean="0"/>
                        <a:t>思想，以二叉树的方法实现对内存的高效管理。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11446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優點</a:t>
                      </a:r>
                      <a:endParaRPr lang="zh-TW" altLang="en-US" sz="1600" b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在规模为 </a:t>
                      </a:r>
                      <a:r>
                        <a:rPr lang="en-US" altLang="zh-CN" sz="1600" dirty="0" smtClean="0"/>
                        <a:t>N </a:t>
                      </a:r>
                      <a:r>
                        <a:rPr lang="zh-CN" altLang="en-US" sz="1600" dirty="0" smtClean="0"/>
                        <a:t>* </a:t>
                      </a:r>
                      <a:r>
                        <a:rPr lang="en-US" altLang="zh-CN" sz="1600" dirty="0" err="1" smtClean="0"/>
                        <a:t>node_size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找到符合要求大小的连续内存，最坏期望为 </a:t>
                      </a:r>
                      <a:r>
                        <a:rPr lang="en-US" altLang="zh-CN" sz="1600" dirty="0" smtClean="0"/>
                        <a:t>log2(2 x N)</a:t>
                      </a:r>
                      <a:r>
                        <a:rPr lang="zh-CN" altLang="en-US" sz="1600" dirty="0" smtClean="0"/>
                        <a:t>，即复杂度为 </a:t>
                      </a:r>
                      <a:r>
                        <a:rPr lang="en-US" altLang="zh-CN" sz="1600" dirty="0" smtClean="0"/>
                        <a:t>O(log2N)</a:t>
                      </a:r>
                      <a:r>
                        <a:rPr lang="zh-CN" altLang="en-US" sz="1600" dirty="0" smtClean="0"/>
                        <a:t>。</a:t>
                      </a:r>
                      <a:endParaRPr lang="en-US" altLang="zh-CN" sz="1600" dirty="0" smtClean="0"/>
                    </a:p>
                    <a:p>
                      <a:endParaRPr lang="zh-TW" altLang="en-US" sz="1400" dirty="0"/>
                    </a:p>
                  </a:txBody>
                  <a:tcPr anchor="ctr"/>
                </a:tc>
              </a:tr>
              <a:tr h="11446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缺點</a:t>
                      </a:r>
                      <a:endParaRPr lang="en-US" altLang="zh-TW" sz="1600" b="1" dirty="0" smtClean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zh-TW" alt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可能的副作用</a:t>
                      </a:r>
                      <a:r>
                        <a:rPr lang="en-US" altLang="zh-TW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zh-TW" altLang="en-US" sz="160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 </a:t>
                      </a:r>
                      <a:r>
                        <a:rPr lang="zh-CN" altLang="en-US" sz="1400" dirty="0" smtClean="0"/>
                        <a:t>难以利用</a:t>
                      </a:r>
                      <a:r>
                        <a:rPr lang="en-US" altLang="zh-CN" sz="1400" dirty="0" smtClean="0"/>
                        <a:t>warm cache</a:t>
                      </a:r>
                      <a:r>
                        <a:rPr lang="zh-CN" altLang="en-US" sz="1400" dirty="0" smtClean="0"/>
                        <a:t>的 </a:t>
                      </a:r>
                      <a:r>
                        <a:rPr lang="en-US" altLang="zh-CN" sz="1400" dirty="0" smtClean="0"/>
                        <a:t>feature</a:t>
                      </a:r>
                      <a:r>
                        <a:rPr lang="zh-CN" altLang="en-US" sz="1400" dirty="0" smtClean="0"/>
                        <a:t>；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2. </a:t>
                      </a:r>
                      <a:r>
                        <a:rPr lang="zh-CN" altLang="en-US" sz="1400" dirty="0" smtClean="0"/>
                        <a:t>对管理并非</a:t>
                      </a:r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的幂次方大小的内存空间，会对管理区一定程度的浪费。</a:t>
                      </a:r>
                      <a:endParaRPr lang="zh-TW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cs typeface="Arial" charset="0"/>
              </a:rPr>
              <a:t>4. </a:t>
            </a:r>
            <a:r>
              <a:rPr lang="zh-TW" altLang="en-US" dirty="0" smtClean="0">
                <a:cs typeface="Arial" charset="0"/>
              </a:rPr>
              <a:t>本</a:t>
            </a:r>
            <a:r>
              <a:rPr lang="zh-TW" altLang="en-US" dirty="0">
                <a:cs typeface="Arial" charset="0"/>
              </a:rPr>
              <a:t>發明</a:t>
            </a:r>
            <a:r>
              <a:rPr lang="zh-TW" altLang="en-US" dirty="0" smtClean="0">
                <a:cs typeface="Arial" charset="0"/>
              </a:rPr>
              <a:t>與現有／競爭者的差異分析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18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5. 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自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評本發明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的證明方法及證明難度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zh-TW" dirty="0" smtClean="0">
                <a:solidFill>
                  <a:srgbClr val="C00000"/>
                </a:solidFill>
                <a:latin typeface="+mn-ea"/>
                <a:cs typeface="Arial" pitchFamily="34" charset="0"/>
              </a:rPr>
              <a:t>※</a:t>
            </a:r>
            <a:r>
              <a:rPr lang="zh-TW" altLang="en-US" dirty="0" smtClean="0">
                <a:solidFill>
                  <a:srgbClr val="C00000"/>
                </a:solidFill>
                <a:latin typeface="+mn-ea"/>
                <a:cs typeface="Arial" pitchFamily="34" charset="0"/>
              </a:rPr>
              <a:t>「證明方法</a:t>
            </a:r>
            <a:r>
              <a:rPr lang="zh-TW" altLang="en-US" dirty="0">
                <a:solidFill>
                  <a:srgbClr val="C00000"/>
                </a:solidFill>
                <a:latin typeface="+mn-ea"/>
                <a:cs typeface="Arial" pitchFamily="34" charset="0"/>
              </a:rPr>
              <a:t>」是指：若</a:t>
            </a:r>
            <a:r>
              <a:rPr lang="zh-TW" altLang="en-US" dirty="0" smtClean="0">
                <a:solidFill>
                  <a:srgbClr val="C00000"/>
                </a:solidFill>
                <a:latin typeface="+mn-ea"/>
                <a:cs typeface="Arial" pitchFamily="34" charset="0"/>
              </a:rPr>
              <a:t>您懷疑別人的產品仿冒了本發明技術，</a:t>
            </a:r>
            <a:r>
              <a:rPr lang="zh-TW" altLang="en-US" dirty="0">
                <a:solidFill>
                  <a:srgbClr val="C00000"/>
                </a:solidFill>
                <a:latin typeface="+mn-ea"/>
                <a:cs typeface="Arial" pitchFamily="34" charset="0"/>
              </a:rPr>
              <a:t>您</a:t>
            </a:r>
            <a:r>
              <a:rPr lang="zh-TW" altLang="en-US" dirty="0" smtClean="0">
                <a:solidFill>
                  <a:srgbClr val="C00000"/>
                </a:solidFill>
                <a:latin typeface="+mn-ea"/>
                <a:cs typeface="Arial" pitchFamily="34" charset="0"/>
              </a:rPr>
              <a:t>用</a:t>
            </a:r>
            <a:r>
              <a:rPr lang="zh-TW" altLang="en-US" dirty="0">
                <a:solidFill>
                  <a:srgbClr val="C00000"/>
                </a:solidFill>
                <a:latin typeface="+mn-ea"/>
                <a:cs typeface="Arial" pitchFamily="34" charset="0"/>
              </a:rPr>
              <a:t>什麼</a:t>
            </a:r>
            <a:r>
              <a:rPr lang="zh-TW" altLang="en-US" dirty="0" smtClean="0">
                <a:solidFill>
                  <a:srgbClr val="C00000"/>
                </a:solidFill>
                <a:latin typeface="+mn-ea"/>
                <a:cs typeface="Arial" pitchFamily="34" charset="0"/>
              </a:rPr>
              <a:t>方式證明該產品和本發明的</a:t>
            </a:r>
            <a:r>
              <a:rPr lang="zh-TW" altLang="en-US" u="sng" dirty="0">
                <a:solidFill>
                  <a:srgbClr val="C00000"/>
                </a:solidFill>
                <a:latin typeface="+mn-ea"/>
                <a:cs typeface="Arial" pitchFamily="34" charset="0"/>
              </a:rPr>
              <a:t>做</a:t>
            </a:r>
            <a:r>
              <a:rPr lang="zh-TW" altLang="en-US" u="sng" dirty="0" smtClean="0">
                <a:solidFill>
                  <a:srgbClr val="C00000"/>
                </a:solidFill>
                <a:latin typeface="+mn-ea"/>
                <a:cs typeface="Arial" pitchFamily="34" charset="0"/>
              </a:rPr>
              <a:t>法</a:t>
            </a:r>
            <a:r>
              <a:rPr lang="zh-TW" altLang="en-US" dirty="0" smtClean="0">
                <a:solidFill>
                  <a:srgbClr val="C00000"/>
                </a:solidFill>
                <a:latin typeface="+mn-ea"/>
                <a:cs typeface="Arial" pitchFamily="34" charset="0"/>
              </a:rPr>
              <a:t>相同？（若只知道「結果</a:t>
            </a:r>
            <a:r>
              <a:rPr lang="en-US" altLang="zh-TW" dirty="0" smtClean="0">
                <a:solidFill>
                  <a:srgbClr val="C00000"/>
                </a:solidFill>
                <a:latin typeface="+mn-ea"/>
                <a:cs typeface="Arial" pitchFamily="34" charset="0"/>
              </a:rPr>
              <a:t>/</a:t>
            </a:r>
            <a:r>
              <a:rPr lang="zh-TW" altLang="en-US" dirty="0">
                <a:solidFill>
                  <a:srgbClr val="C00000"/>
                </a:solidFill>
                <a:latin typeface="+mn-ea"/>
                <a:cs typeface="Arial" pitchFamily="34" charset="0"/>
              </a:rPr>
              <a:t>產出</a:t>
            </a:r>
            <a:r>
              <a:rPr lang="zh-TW" altLang="en-US" dirty="0" smtClean="0">
                <a:solidFill>
                  <a:srgbClr val="C00000"/>
                </a:solidFill>
                <a:latin typeface="+mn-ea"/>
                <a:cs typeface="Arial" pitchFamily="34" charset="0"/>
              </a:rPr>
              <a:t>相同」是不夠的）</a:t>
            </a:r>
            <a:endParaRPr lang="en-US" altLang="zh-TW" dirty="0" smtClean="0">
              <a:solidFill>
                <a:srgbClr val="C00000"/>
              </a:solidFill>
              <a:latin typeface="+mn-ea"/>
              <a:cs typeface="Arial" pitchFamily="34" charset="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672747685"/>
              </p:ext>
            </p:extLst>
          </p:nvPr>
        </p:nvGraphicFramePr>
        <p:xfrm>
          <a:off x="628650" y="1476375"/>
          <a:ext cx="7886700" cy="41554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4010025"/>
                <a:gridCol w="387667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請選擇您認為適用的證明方法</a:t>
                      </a:r>
                      <a:r>
                        <a:rPr lang="zh-TW" altLang="en-US" b="0" dirty="0" smtClean="0"/>
                        <a:t>（可複選）</a:t>
                      </a:r>
                      <a:endParaRPr lang="zh-TW" altLang="en-US" b="0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600" dirty="0" smtClean="0"/>
                        <a:t>須取得對方的</a:t>
                      </a:r>
                      <a:r>
                        <a:rPr lang="en-US" altLang="zh-TW" sz="1600" baseline="0" dirty="0" smtClean="0"/>
                        <a:t>codes</a:t>
                      </a:r>
                      <a:r>
                        <a:rPr lang="zh-TW" altLang="en-US" sz="1600" baseline="0" dirty="0" smtClean="0"/>
                        <a:t>進行分析比對</a:t>
                      </a:r>
                      <a:r>
                        <a:rPr lang="zh-TW" altLang="en-US" sz="800" baseline="0" dirty="0" smtClean="0"/>
                        <a:t>（如演算法或利用軟件完成的發明）</a:t>
                      </a:r>
                      <a:endParaRPr lang="en-US" altLang="zh-TW" sz="80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600" dirty="0" smtClean="0"/>
                        <a:t>須進入對方的廠房或辦公室才能接觸到產品</a:t>
                      </a:r>
                      <a:r>
                        <a:rPr lang="zh-TW" altLang="en-US" sz="800" dirty="0" smtClean="0"/>
                        <a:t>（如測試機台、驗證方法、</a:t>
                      </a:r>
                      <a:r>
                        <a:rPr lang="en-US" altLang="zh-TW" sz="800" dirty="0" smtClean="0"/>
                        <a:t>EDA</a:t>
                      </a:r>
                      <a:r>
                        <a:rPr lang="en-US" altLang="zh-TW" sz="800" baseline="0" dirty="0" smtClean="0"/>
                        <a:t> tools</a:t>
                      </a:r>
                      <a:r>
                        <a:rPr lang="zh-TW" altLang="en-US" sz="800" dirty="0" smtClean="0"/>
                        <a:t>）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600" dirty="0" smtClean="0"/>
                        <a:t>須深度反向工程以獲得隱藏在產品內部的信息</a:t>
                      </a:r>
                      <a:r>
                        <a:rPr lang="zh-TW" altLang="en-US" sz="800" dirty="0" smtClean="0"/>
                        <a:t>（如還原電路原理圖、製程分析）</a:t>
                      </a:r>
                      <a:endParaRPr lang="en-US" altLang="zh-TW" sz="8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600" dirty="0" smtClean="0"/>
                        <a:t>須反向工程以解析產品內組件的功能、信號路徑等信息</a:t>
                      </a:r>
                      <a:r>
                        <a:rPr lang="zh-TW" altLang="en-US" sz="800" dirty="0" smtClean="0"/>
                        <a:t>（如須利用分析儀量測信號變化、電壓電流）</a:t>
                      </a:r>
                      <a:endParaRPr lang="en-US" altLang="zh-TW" sz="8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600" dirty="0" smtClean="0"/>
                        <a:t>目視或直接操作即可得知他人所用的作法</a:t>
                      </a:r>
                      <a:r>
                        <a:rPr lang="zh-TW" altLang="en-US" sz="800" dirty="0" smtClean="0"/>
                        <a:t>（如</a:t>
                      </a:r>
                      <a:r>
                        <a:rPr lang="en-US" altLang="zh-TW" sz="800" dirty="0" smtClean="0"/>
                        <a:t>STB</a:t>
                      </a:r>
                      <a:r>
                        <a:rPr lang="zh-TW" altLang="en-US" sz="800" dirty="0" smtClean="0"/>
                        <a:t>操作方法、拍攝</a:t>
                      </a:r>
                      <a:r>
                        <a:rPr lang="en-US" altLang="zh-TW" sz="800" dirty="0" smtClean="0"/>
                        <a:t>X</a:t>
                      </a:r>
                      <a:r>
                        <a:rPr lang="zh-TW" altLang="en-US" sz="800" dirty="0" smtClean="0"/>
                        <a:t>光或</a:t>
                      </a:r>
                      <a:r>
                        <a:rPr lang="en-US" altLang="zh-TW" sz="800" dirty="0" err="1" smtClean="0"/>
                        <a:t>decap</a:t>
                      </a:r>
                      <a:r>
                        <a:rPr lang="zh-TW" altLang="en-US" sz="800" dirty="0" smtClean="0"/>
                        <a:t>後照像觀察元件有無）</a:t>
                      </a:r>
                      <a:endParaRPr lang="en-US" altLang="zh-TW" sz="8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600" dirty="0" smtClean="0"/>
                        <a:t>對方產品的</a:t>
                      </a:r>
                      <a:r>
                        <a:rPr lang="en-US" altLang="zh-TW" sz="1600" dirty="0" smtClean="0"/>
                        <a:t>data</a:t>
                      </a:r>
                      <a:r>
                        <a:rPr lang="en-US" altLang="zh-TW" sz="1600" baseline="0" dirty="0" smtClean="0"/>
                        <a:t> sheet</a:t>
                      </a:r>
                      <a:r>
                        <a:rPr lang="zh-TW" altLang="en-US" sz="1600" dirty="0" smtClean="0"/>
                        <a:t>、</a:t>
                      </a:r>
                      <a:r>
                        <a:rPr lang="en-US" altLang="zh-TW" sz="1600" dirty="0" smtClean="0"/>
                        <a:t>user</a:t>
                      </a:r>
                      <a:r>
                        <a:rPr lang="en-US" altLang="zh-TW" sz="1600" baseline="0" dirty="0" smtClean="0"/>
                        <a:t> manual</a:t>
                      </a:r>
                      <a:r>
                        <a:rPr lang="zh-TW" altLang="en-US" sz="1600" baseline="0" dirty="0" smtClean="0"/>
                        <a:t>中會記載或繪示其技術</a:t>
                      </a:r>
                      <a:r>
                        <a:rPr lang="zh-TW" altLang="en-US" sz="800" baseline="0" dirty="0" smtClean="0"/>
                        <a:t>（如</a:t>
                      </a:r>
                      <a:r>
                        <a:rPr lang="en-US" altLang="zh-TW" sz="800" baseline="0" dirty="0" smtClean="0"/>
                        <a:t>pin assignment</a:t>
                      </a:r>
                      <a:r>
                        <a:rPr lang="zh-TW" altLang="en-US" sz="800" baseline="0" dirty="0" smtClean="0"/>
                        <a:t>）</a:t>
                      </a:r>
                      <a:endParaRPr lang="zh-TW" altLang="en-US" sz="8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600" dirty="0" smtClean="0"/>
                        <a:t>本發明技術即將被納入業界</a:t>
                      </a:r>
                      <a:r>
                        <a:rPr lang="en-US" altLang="zh-TW" sz="1600" dirty="0" smtClean="0"/>
                        <a:t>standard specification</a:t>
                      </a:r>
                      <a:r>
                        <a:rPr lang="zh-TW" altLang="en-US" sz="1600" dirty="0" smtClean="0"/>
                        <a:t>中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600" dirty="0" smtClean="0"/>
                        <a:t>其他</a:t>
                      </a:r>
                      <a:r>
                        <a:rPr lang="zh-TW" altLang="en-US" sz="800" dirty="0" smtClean="0"/>
                        <a:t>（請於下方詳述）</a:t>
                      </a:r>
                      <a:endParaRPr lang="zh-TW" altLang="en-US" sz="800" dirty="0"/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bg1"/>
                          </a:solidFill>
                        </a:rPr>
                        <a:t>請具體說明如何實施上述證明方法</a:t>
                      </a:r>
                      <a:endParaRPr lang="en-US" altLang="zh-TW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93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aseline="0" dirty="0" smtClean="0">
                          <a:solidFill>
                            <a:schemeClr val="bg1"/>
                          </a:solidFill>
                        </a:rPr>
                        <a:t>例如反向工程</a:t>
                      </a:r>
                      <a:r>
                        <a:rPr lang="en-US" altLang="zh-TW" sz="900" baseline="0" dirty="0" smtClean="0">
                          <a:solidFill>
                            <a:schemeClr val="bg1"/>
                          </a:solidFill>
                        </a:rPr>
                        <a:t>(RE)</a:t>
                      </a:r>
                      <a:r>
                        <a:rPr lang="zh-TW" altLang="en-US" sz="900" baseline="0" dirty="0" smtClean="0">
                          <a:solidFill>
                            <a:schemeClr val="bg1"/>
                          </a:solidFill>
                        </a:rPr>
                        <a:t>可能涵蓋多項內容，難易不等，應說明可能會需要執行的項目，又例如將納入</a:t>
                      </a:r>
                      <a:r>
                        <a:rPr lang="en-US" altLang="zh-TW" sz="900" baseline="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r>
                        <a:rPr lang="zh-TW" altLang="en-US" sz="900" baseline="0" dirty="0" smtClean="0">
                          <a:solidFill>
                            <a:schemeClr val="bg1"/>
                          </a:solidFill>
                        </a:rPr>
                        <a:t>者，請出示草案文件及段落</a:t>
                      </a:r>
                      <a:endParaRPr lang="zh-TW" altLang="en-US" sz="9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93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9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TW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 smtClean="0"/>
                        <a:t>从他人软件开发过程中，很容易就知道是否用了类似的方法。</a:t>
                      </a:r>
                      <a:endParaRPr lang="en-US" altLang="zh-TW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TW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TW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TW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TW" sz="1400" dirty="0" smtClean="0"/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80490"/>
              </p:ext>
            </p:extLst>
          </p:nvPr>
        </p:nvGraphicFramePr>
        <p:xfrm>
          <a:off x="628650" y="1079500"/>
          <a:ext cx="7888288" cy="43383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788828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本發明可應用到的產品</a:t>
                      </a:r>
                      <a:r>
                        <a:rPr lang="zh-TW" altLang="en-US" b="0" dirty="0" smtClean="0"/>
                        <a:t>（不限於</a:t>
                      </a:r>
                      <a:r>
                        <a:rPr lang="en-US" altLang="zh-TW" b="0" dirty="0" err="1" smtClean="0"/>
                        <a:t>ALi</a:t>
                      </a:r>
                      <a:r>
                        <a:rPr lang="zh-TW" altLang="en-US" b="0" dirty="0" smtClean="0"/>
                        <a:t>產品）</a:t>
                      </a:r>
                      <a:endParaRPr lang="zh-TW" altLang="en-US" b="0" dirty="0">
                        <a:latin typeface="+mn-ea"/>
                        <a:ea typeface="+mn-ea"/>
                      </a:endParaRPr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9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TW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TW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/>
                        <a:t>所有需要碎片管理方法的场合</a:t>
                      </a:r>
                      <a:endParaRPr lang="en-US" altLang="zh-TW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TW" sz="1600" dirty="0" smtClean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TW" sz="1600" dirty="0" smtClean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TW" sz="1600" dirty="0" smtClean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TW" sz="1600" dirty="0" smtClean="0"/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bg1"/>
                          </a:solidFill>
                        </a:rPr>
                        <a:t>該產品可能銷售的市場</a:t>
                      </a:r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（國家／地區）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9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TW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TW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All</a:t>
                      </a:r>
                      <a:endParaRPr lang="en-US" altLang="zh-TW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TW" sz="1600" dirty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TW" sz="1600" dirty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TW" sz="1600" dirty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TW" sz="1600" dirty="0" smtClean="0"/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Arial" charset="0"/>
              </a:rPr>
              <a:t>6. </a:t>
            </a:r>
            <a:r>
              <a:rPr lang="zh-TW" altLang="en-US" dirty="0" smtClean="0">
                <a:cs typeface="Arial" charset="0"/>
              </a:rPr>
              <a:t>自</a:t>
            </a:r>
            <a:r>
              <a:rPr lang="zh-TW" altLang="en-US" dirty="0">
                <a:cs typeface="Arial" charset="0"/>
              </a:rPr>
              <a:t>評本發明的應用範圍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59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審查委員評鑑項目提點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1050" dirty="0" smtClean="0">
                <a:solidFill>
                  <a:srgbClr val="C00000"/>
                </a:solidFill>
                <a:latin typeface="+mj-ea"/>
              </a:rPr>
              <a:t>※</a:t>
            </a:r>
            <a:r>
              <a:rPr lang="zh-TW" altLang="en-US" sz="1050" dirty="0">
                <a:solidFill>
                  <a:srgbClr val="C00000"/>
                </a:solidFill>
                <a:latin typeface="+mj-ea"/>
              </a:rPr>
              <a:t> </a:t>
            </a:r>
            <a:r>
              <a:rPr lang="zh-TW" altLang="en-US" sz="1050" dirty="0" smtClean="0">
                <a:solidFill>
                  <a:srgbClr val="C00000"/>
                </a:solidFill>
                <a:latin typeface="+mj-ea"/>
              </a:rPr>
              <a:t>可</a:t>
            </a:r>
            <a:r>
              <a:rPr lang="zh-TW" altLang="en-US" sz="1050" dirty="0">
                <a:solidFill>
                  <a:srgbClr val="C00000"/>
                </a:solidFill>
                <a:latin typeface="+mj-ea"/>
              </a:rPr>
              <a:t>參考以下</a:t>
            </a:r>
            <a:r>
              <a:rPr lang="zh-TW" altLang="en-US" sz="1050" dirty="0" smtClean="0">
                <a:solidFill>
                  <a:srgbClr val="C00000"/>
                </a:solidFill>
                <a:latin typeface="+mj-ea"/>
              </a:rPr>
              <a:t>審查評鑑</a:t>
            </a:r>
            <a:r>
              <a:rPr lang="zh-TW" altLang="en-US" sz="1050" dirty="0">
                <a:solidFill>
                  <a:srgbClr val="C00000"/>
                </a:solidFill>
                <a:latin typeface="+mj-ea"/>
              </a:rPr>
              <a:t>項目，以做為報告重點依據</a:t>
            </a:r>
            <a:r>
              <a:rPr lang="zh-TW" altLang="en-US" sz="1050" dirty="0" smtClean="0">
                <a:solidFill>
                  <a:srgbClr val="C00000"/>
                </a:solidFill>
                <a:latin typeface="+mj-ea"/>
              </a:rPr>
              <a:t>。</a:t>
            </a:r>
            <a:r>
              <a:rPr lang="zh-TW" altLang="en-US" sz="1050" dirty="0">
                <a:solidFill>
                  <a:srgbClr val="C00000"/>
                </a:solidFill>
                <a:latin typeface="+mj-ea"/>
              </a:rPr>
              <a:t>（</a:t>
            </a:r>
            <a:r>
              <a:rPr lang="zh-TW" altLang="en-US" sz="1050" dirty="0" smtClean="0">
                <a:solidFill>
                  <a:srgbClr val="C00000"/>
                </a:solidFill>
                <a:latin typeface="+mj-ea"/>
              </a:rPr>
              <a:t>本</a:t>
            </a:r>
            <a:r>
              <a:rPr lang="zh-TW" altLang="en-US" sz="1050" dirty="0">
                <a:solidFill>
                  <a:srgbClr val="C00000"/>
                </a:solidFill>
                <a:latin typeface="+mj-ea"/>
              </a:rPr>
              <a:t>頁無須</a:t>
            </a:r>
            <a:r>
              <a:rPr lang="zh-TW" altLang="en-US" sz="1050" dirty="0" smtClean="0">
                <a:solidFill>
                  <a:srgbClr val="C00000"/>
                </a:solidFill>
                <a:latin typeface="+mj-ea"/>
              </a:rPr>
              <a:t>報告</a:t>
            </a:r>
            <a:r>
              <a:rPr lang="zh-TW" altLang="en-US" sz="1050" dirty="0">
                <a:solidFill>
                  <a:srgbClr val="C00000"/>
                </a:solidFill>
                <a:latin typeface="+mj-ea"/>
              </a:rPr>
              <a:t>）</a:t>
            </a:r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881749896"/>
              </p:ext>
            </p:extLst>
          </p:nvPr>
        </p:nvGraphicFramePr>
        <p:xfrm>
          <a:off x="628650" y="1476375"/>
          <a:ext cx="7886700" cy="4363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9700"/>
                <a:gridCol w="6477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審查評鑑項目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93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技術可行性</a:t>
                      </a:r>
                      <a:endParaRPr lang="zh-TW" alt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400" dirty="0" smtClean="0"/>
                        <a:t>與前案或公知技術差異不大 </a:t>
                      </a:r>
                      <a:r>
                        <a:rPr lang="en-US" altLang="zh-TW" sz="1400" dirty="0" smtClean="0"/>
                        <a:t>(1</a:t>
                      </a:r>
                      <a:r>
                        <a:rPr lang="zh-TW" altLang="en-US" sz="1400" dirty="0" smtClean="0"/>
                        <a:t>分</a:t>
                      </a:r>
                      <a:r>
                        <a:rPr lang="en-US" altLang="zh-TW" sz="1400" dirty="0" smtClean="0"/>
                        <a:t>) 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400" dirty="0" smtClean="0"/>
                        <a:t>屬構想階段，無具體實施內容或實驗數據 </a:t>
                      </a:r>
                      <a:r>
                        <a:rPr lang="en-US" altLang="zh-TW" sz="1400" dirty="0" smtClean="0"/>
                        <a:t>(3</a:t>
                      </a:r>
                      <a:r>
                        <a:rPr lang="zh-TW" altLang="en-US" sz="1400" dirty="0" smtClean="0"/>
                        <a:t>分</a:t>
                      </a:r>
                      <a:r>
                        <a:rPr lang="en-US" altLang="zh-TW" sz="1400" dirty="0" smtClean="0"/>
                        <a:t>)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400" dirty="0" smtClean="0"/>
                        <a:t>有具體實施內容或實驗數據，可實施於產品中 </a:t>
                      </a:r>
                      <a:r>
                        <a:rPr lang="en-US" altLang="zh-TW" sz="1400" dirty="0" smtClean="0"/>
                        <a:t>(7</a:t>
                      </a:r>
                      <a:r>
                        <a:rPr lang="zh-TW" altLang="en-US" sz="1400" dirty="0" smtClean="0"/>
                        <a:t>分</a:t>
                      </a:r>
                      <a:r>
                        <a:rPr lang="en-US" altLang="zh-TW" sz="1400" dirty="0" smtClean="0"/>
                        <a:t>) 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400" dirty="0" smtClean="0"/>
                        <a:t>可實施於產品，且會增加銷售或降低製造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材料成本 </a:t>
                      </a:r>
                      <a:r>
                        <a:rPr lang="en-US" altLang="zh-TW" sz="1400" dirty="0" smtClean="0"/>
                        <a:t>(9</a:t>
                      </a:r>
                      <a:r>
                        <a:rPr lang="zh-TW" altLang="en-US" sz="1400" dirty="0" smtClean="0"/>
                        <a:t>分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400" kern="100" dirty="0" smtClean="0">
                          <a:effectLst/>
                        </a:rPr>
                        <a:t>迴避困難度</a:t>
                      </a:r>
                      <a:endParaRPr lang="zh-TW" altLang="zh-TW" sz="1400" b="1" kern="100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400" dirty="0" smtClean="0"/>
                        <a:t>市場上已存在成本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功效接近的技術方案 </a:t>
                      </a:r>
                      <a:r>
                        <a:rPr lang="en-US" altLang="zh-TW" sz="1400" dirty="0" smtClean="0"/>
                        <a:t>(1</a:t>
                      </a:r>
                      <a:r>
                        <a:rPr lang="zh-TW" altLang="en-US" sz="1400" dirty="0" smtClean="0"/>
                        <a:t>分</a:t>
                      </a:r>
                      <a:r>
                        <a:rPr lang="en-US" altLang="zh-TW" sz="1400" dirty="0" smtClean="0"/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400" dirty="0" smtClean="0"/>
                        <a:t>市場上已存在其他較昂貴、體積較大、較耗電、雜訊較大、速度較慢的替代技術方案 </a:t>
                      </a:r>
                      <a:r>
                        <a:rPr lang="en-US" altLang="zh-TW" sz="1400" dirty="0" smtClean="0"/>
                        <a:t>(5</a:t>
                      </a:r>
                      <a:r>
                        <a:rPr lang="zh-TW" altLang="en-US" sz="1400" dirty="0" smtClean="0"/>
                        <a:t>分</a:t>
                      </a:r>
                      <a:r>
                        <a:rPr lang="en-US" altLang="zh-TW" sz="1400" dirty="0" smtClean="0"/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400" dirty="0" smtClean="0"/>
                        <a:t>預期可能成為業界普遍技術方案、或不成文技術標準 </a:t>
                      </a:r>
                      <a:r>
                        <a:rPr lang="en-US" altLang="zh-TW" sz="1400" dirty="0" smtClean="0"/>
                        <a:t>(7</a:t>
                      </a:r>
                      <a:r>
                        <a:rPr lang="zh-TW" altLang="en-US" sz="1400" dirty="0" smtClean="0"/>
                        <a:t>分</a:t>
                      </a:r>
                      <a:r>
                        <a:rPr lang="en-US" altLang="zh-TW" sz="1400" dirty="0" smtClean="0"/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400" dirty="0" smtClean="0"/>
                        <a:t>預期可能成為業界必然技術方案，無法迴避的技術標準 </a:t>
                      </a:r>
                      <a:r>
                        <a:rPr lang="en-US" altLang="zh-TW" sz="1400" dirty="0" smtClean="0"/>
                        <a:t>(9</a:t>
                      </a:r>
                      <a:r>
                        <a:rPr lang="zh-TW" altLang="en-US" sz="1400" dirty="0" smtClean="0"/>
                        <a:t>分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舉證難易度</a:t>
                      </a:r>
                      <a:endParaRPr lang="zh-TW" altLang="en-US" sz="14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400" dirty="0" smtClean="0"/>
                        <a:t>該發明隱藏於軟體或硬體內部的改良，難以觀察或分析 </a:t>
                      </a:r>
                      <a:r>
                        <a:rPr lang="en-US" altLang="zh-TW" sz="1400" dirty="0" smtClean="0"/>
                        <a:t>(1</a:t>
                      </a:r>
                      <a:r>
                        <a:rPr lang="zh-TW" altLang="en-US" sz="1400" dirty="0" smtClean="0"/>
                        <a:t>分</a:t>
                      </a:r>
                      <a:r>
                        <a:rPr lang="en-US" altLang="zh-TW" sz="1400" dirty="0" smtClean="0"/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400" dirty="0" smtClean="0"/>
                        <a:t>分解產品後，能進行邏輯或硬體分析 </a:t>
                      </a:r>
                      <a:r>
                        <a:rPr lang="en-US" altLang="zh-TW" sz="1400" dirty="0" smtClean="0"/>
                        <a:t>(5</a:t>
                      </a:r>
                      <a:r>
                        <a:rPr lang="zh-TW" altLang="en-US" sz="1400" dirty="0" smtClean="0"/>
                        <a:t>分</a:t>
                      </a:r>
                      <a:r>
                        <a:rPr lang="en-US" altLang="zh-TW" sz="1400" dirty="0" smtClean="0"/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400" dirty="0" smtClean="0"/>
                        <a:t>分解產品後，能以肉眼觀察得知，或描述於</a:t>
                      </a:r>
                      <a:r>
                        <a:rPr lang="en-US" altLang="zh-TW" sz="1400" dirty="0" smtClean="0"/>
                        <a:t>IC</a:t>
                      </a:r>
                      <a:r>
                        <a:rPr lang="zh-TW" altLang="en-US" sz="1400" dirty="0" smtClean="0"/>
                        <a:t>規格書、產品手冊中 </a:t>
                      </a:r>
                      <a:r>
                        <a:rPr lang="en-US" altLang="zh-TW" sz="1400" dirty="0" smtClean="0"/>
                        <a:t>(7</a:t>
                      </a:r>
                      <a:r>
                        <a:rPr lang="zh-TW" altLang="en-US" sz="1400" dirty="0" smtClean="0"/>
                        <a:t>分</a:t>
                      </a:r>
                      <a:r>
                        <a:rPr lang="en-US" altLang="zh-TW" sz="1400" dirty="0" smtClean="0"/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400" dirty="0" smtClean="0"/>
                        <a:t>預期可能明定於業界標準中，或描述產品相關印刷刊物、廣告文件中 </a:t>
                      </a:r>
                      <a:r>
                        <a:rPr lang="en-US" altLang="zh-TW" sz="1400" dirty="0" smtClean="0"/>
                        <a:t>(9</a:t>
                      </a:r>
                      <a:r>
                        <a:rPr lang="zh-TW" altLang="en-US" sz="1400" dirty="0" smtClean="0"/>
                        <a:t>分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商業價值</a:t>
                      </a:r>
                      <a:endParaRPr lang="zh-TW" alt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400" dirty="0" smtClean="0"/>
                        <a:t>預期該發明可應用在未來性</a:t>
                      </a:r>
                      <a:r>
                        <a:rPr lang="en-US" altLang="zh-TW" sz="1400" dirty="0" smtClean="0"/>
                        <a:t>/ </a:t>
                      </a:r>
                      <a:r>
                        <a:rPr lang="zh-TW" altLang="en-US" sz="1400" dirty="0" smtClean="0"/>
                        <a:t>實驗性</a:t>
                      </a:r>
                      <a:r>
                        <a:rPr lang="en-US" altLang="zh-TW" sz="1400" dirty="0" smtClean="0"/>
                        <a:t>/ </a:t>
                      </a:r>
                      <a:r>
                        <a:rPr lang="zh-TW" altLang="en-US" sz="1400" dirty="0" smtClean="0"/>
                        <a:t>概念性產品上 </a:t>
                      </a:r>
                      <a:r>
                        <a:rPr lang="en-US" altLang="zh-TW" sz="1400" dirty="0" smtClean="0"/>
                        <a:t>(3</a:t>
                      </a:r>
                      <a:r>
                        <a:rPr lang="zh-TW" altLang="en-US" sz="1400" dirty="0" smtClean="0"/>
                        <a:t>分</a:t>
                      </a:r>
                      <a:r>
                        <a:rPr lang="en-US" altLang="zh-TW" sz="1400" dirty="0" smtClean="0"/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400" dirty="0" smtClean="0"/>
                        <a:t>預期該發明可應用在公司樣品或將出貨的產品上 </a:t>
                      </a:r>
                      <a:r>
                        <a:rPr lang="en-US" altLang="zh-TW" sz="1400" dirty="0" smtClean="0"/>
                        <a:t>(5</a:t>
                      </a:r>
                      <a:r>
                        <a:rPr lang="zh-TW" altLang="en-US" sz="1400" dirty="0" smtClean="0"/>
                        <a:t>分</a:t>
                      </a:r>
                      <a:r>
                        <a:rPr lang="en-US" altLang="zh-TW" sz="1400" dirty="0" smtClean="0"/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400" dirty="0" smtClean="0"/>
                        <a:t>預期該發明可應用公司產品及其他產業領域的產品上 </a:t>
                      </a:r>
                      <a:r>
                        <a:rPr lang="en-US" altLang="zh-TW" sz="1400" dirty="0" smtClean="0"/>
                        <a:t>(7</a:t>
                      </a:r>
                      <a:r>
                        <a:rPr lang="zh-TW" altLang="en-US" sz="1400" dirty="0" smtClean="0"/>
                        <a:t>分</a:t>
                      </a:r>
                      <a:r>
                        <a:rPr lang="en-US" altLang="zh-TW" sz="1400" dirty="0" smtClean="0"/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400" dirty="0" smtClean="0"/>
                        <a:t>預期實施該發明可導致權利金收入或減少可能的權利金支出 </a:t>
                      </a:r>
                      <a:r>
                        <a:rPr lang="en-US" altLang="zh-TW" sz="1400" dirty="0" smtClean="0"/>
                        <a:t>(9</a:t>
                      </a:r>
                      <a:r>
                        <a:rPr lang="zh-TW" altLang="en-US" sz="1400" dirty="0" smtClean="0"/>
                        <a:t>分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74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内存使用过程中会产生内存</a:t>
            </a:r>
            <a:r>
              <a:rPr lang="zh-CN" altLang="en-US" sz="2400" dirty="0"/>
              <a:t>碎片，分为外碎片和内碎片</a:t>
            </a:r>
            <a:r>
              <a:rPr lang="zh-CN" altLang="en-US" sz="2400" dirty="0" smtClean="0"/>
              <a:t>两种，其中本案欲解决的是内存外碎片问题。</a:t>
            </a:r>
            <a:endParaRPr lang="en-US" altLang="zh-CN" sz="2400" dirty="0" smtClean="0"/>
          </a:p>
          <a:p>
            <a:r>
              <a:rPr lang="zh-CN" altLang="en-US" sz="2400" dirty="0"/>
              <a:t>外</a:t>
            </a:r>
            <a:r>
              <a:rPr lang="zh-CN" altLang="en-US" sz="2400" dirty="0" smtClean="0"/>
              <a:t>碎片问题就是</a:t>
            </a:r>
            <a:r>
              <a:rPr lang="zh-CN" altLang="en-US" sz="2400" dirty="0"/>
              <a:t>，当内存频繁申请和释放后，出现了很多空洞，但是它们不是连续的，当下次将要分配</a:t>
            </a:r>
            <a:r>
              <a:rPr lang="zh-CN" altLang="en-US" sz="2400" dirty="0" smtClean="0"/>
              <a:t>一块连续空间内存</a:t>
            </a:r>
            <a:r>
              <a:rPr lang="zh-CN" altLang="en-US" sz="2400" dirty="0"/>
              <a:t>时，虽然空闲内存总量大于所需分配的大小，但由于这些空洞不是连续的，导致无法满足</a:t>
            </a:r>
            <a:r>
              <a:rPr lang="zh-CN" altLang="en-US" sz="2400" dirty="0" smtClean="0"/>
              <a:t>需求。</a:t>
            </a:r>
            <a:endParaRPr lang="en-US" altLang="zh-CN" sz="2400" dirty="0" smtClean="0"/>
          </a:p>
          <a:p>
            <a:r>
              <a:rPr lang="zh-CN" altLang="en-US" sz="2400" dirty="0" smtClean="0"/>
              <a:t>分配策略需要满足两个重要性能需求：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en-US" altLang="zh-CN" sz="2400" dirty="0"/>
              <a:t>. </a:t>
            </a:r>
            <a:r>
              <a:rPr lang="zh-CN" altLang="en-US" sz="2400" dirty="0"/>
              <a:t>减少碎片，提高</a:t>
            </a:r>
            <a:r>
              <a:rPr lang="zh-CN" altLang="en-US" sz="2400" dirty="0" smtClean="0"/>
              <a:t>利用率。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en-US" altLang="zh-CN" sz="2400" dirty="0"/>
              <a:t>. </a:t>
            </a:r>
            <a:r>
              <a:rPr lang="zh-CN" altLang="en-US" sz="2400" dirty="0"/>
              <a:t>分配和释放的速度要</a:t>
            </a:r>
            <a:r>
              <a:rPr lang="zh-CN" altLang="en-US" sz="2400" dirty="0" smtClean="0"/>
              <a:t>快</a:t>
            </a:r>
            <a:r>
              <a:rPr lang="zh-CN" altLang="en-US" sz="2400" dirty="0"/>
              <a:t>。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Arial" charset="0"/>
              </a:rPr>
              <a:t>1. </a:t>
            </a:r>
            <a:r>
              <a:rPr lang="zh-TW" altLang="en-US" dirty="0" smtClean="0">
                <a:cs typeface="Arial" charset="0"/>
              </a:rPr>
              <a:t>本</a:t>
            </a:r>
            <a:r>
              <a:rPr lang="zh-CN" altLang="en-US" dirty="0" smtClean="0">
                <a:cs typeface="Arial" charset="0"/>
              </a:rPr>
              <a:t>发明欲解决的问题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583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04800" y="813300"/>
            <a:ext cx="7887891" cy="4921657"/>
          </a:xfrm>
        </p:spPr>
        <p:txBody>
          <a:bodyPr/>
          <a:lstStyle/>
          <a:p>
            <a:r>
              <a:rPr lang="zh-CN" altLang="en-US" sz="2400" dirty="0" smtClean="0"/>
              <a:t>没有对内存碎片进行管理。</a:t>
            </a:r>
            <a:endParaRPr lang="en-US" altLang="zh-CN" sz="2400" dirty="0" smtClean="0"/>
          </a:p>
          <a:p>
            <a:r>
              <a:rPr lang="zh-CN" altLang="en-US" sz="2400" dirty="0"/>
              <a:t>对</a:t>
            </a:r>
            <a:r>
              <a:rPr lang="zh-CN" altLang="en-US" sz="2400" dirty="0" smtClean="0"/>
              <a:t>内存碎片进行管理，但并非采用</a:t>
            </a:r>
            <a:r>
              <a:rPr lang="en-US" altLang="zh-CN" sz="2400" dirty="0" smtClean="0"/>
              <a:t>buddy</a:t>
            </a:r>
            <a:r>
              <a:rPr lang="zh-CN" altLang="en-US" sz="2400" dirty="0"/>
              <a:t>思想</a:t>
            </a:r>
            <a:r>
              <a:rPr lang="zh-CN" altLang="en-US" sz="2400" dirty="0" smtClean="0"/>
              <a:t>进行管理。</a:t>
            </a:r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buddy</a:t>
            </a:r>
            <a:r>
              <a:rPr lang="zh-CN" altLang="en-US" sz="2400" dirty="0"/>
              <a:t>思想</a:t>
            </a:r>
            <a:r>
              <a:rPr lang="zh-CN" altLang="en-US" sz="2400" dirty="0" smtClean="0"/>
              <a:t>进行碎片管理，但对</a:t>
            </a:r>
            <a:r>
              <a:rPr lang="en-US" altLang="zh-CN" sz="2400" dirty="0" smtClean="0"/>
              <a:t>buddy</a:t>
            </a:r>
            <a:r>
              <a:rPr lang="zh-CN" altLang="en-US" sz="2400" dirty="0" smtClean="0"/>
              <a:t>的检索方式并非采用二叉树的方式。</a:t>
            </a:r>
            <a:endParaRPr lang="en-US" altLang="zh-CN" sz="2400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Arial" charset="0"/>
              </a:rPr>
              <a:t>2. </a:t>
            </a:r>
            <a:r>
              <a:rPr lang="zh-TW" altLang="en-US" dirty="0" smtClean="0">
                <a:cs typeface="Arial" charset="0"/>
              </a:rPr>
              <a:t>現有技術或其他</a:t>
            </a:r>
            <a:r>
              <a:rPr lang="zh-TW" altLang="en-US" dirty="0">
                <a:cs typeface="Arial" charset="0"/>
              </a:rPr>
              <a:t>競爭者</a:t>
            </a:r>
            <a:r>
              <a:rPr lang="zh-TW" altLang="en-US" dirty="0" smtClean="0">
                <a:cs typeface="Arial" charset="0"/>
              </a:rPr>
              <a:t>的做法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41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Arial" charset="0"/>
              </a:rPr>
              <a:t>3. </a:t>
            </a:r>
            <a:r>
              <a:rPr lang="zh-TW" altLang="en-US" dirty="0" smtClean="0">
                <a:cs typeface="Arial" charset="0"/>
              </a:rPr>
              <a:t>本</a:t>
            </a:r>
            <a:r>
              <a:rPr lang="zh-TW" altLang="en-US" dirty="0">
                <a:cs typeface="Arial" charset="0"/>
              </a:rPr>
              <a:t>發明的做法及主要技術特徵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※ </a:t>
            </a:r>
            <a:r>
              <a:rPr lang="zh-TW" altLang="en-US" dirty="0">
                <a:solidFill>
                  <a:srgbClr val="C00000"/>
                </a:solidFill>
              </a:rPr>
              <a:t>請搭配</a:t>
            </a:r>
            <a:r>
              <a:rPr lang="zh-TW" altLang="en-US" u="sng" dirty="0">
                <a:solidFill>
                  <a:srgbClr val="C00000"/>
                </a:solidFill>
              </a:rPr>
              <a:t>框圖或流程圖</a:t>
            </a:r>
            <a:r>
              <a:rPr lang="zh-TW" altLang="en-US" dirty="0">
                <a:solidFill>
                  <a:srgbClr val="C00000"/>
                </a:solidFill>
              </a:rPr>
              <a:t>說明至少一種具體</a:t>
            </a:r>
            <a:r>
              <a:rPr lang="zh-TW" altLang="en-US" u="sng" dirty="0">
                <a:solidFill>
                  <a:srgbClr val="C00000"/>
                </a:solidFill>
              </a:rPr>
              <a:t>詳細</a:t>
            </a:r>
            <a:r>
              <a:rPr lang="zh-TW" altLang="en-US" dirty="0">
                <a:solidFill>
                  <a:srgbClr val="C00000"/>
                </a:solidFill>
              </a:rPr>
              <a:t>做法，並</a:t>
            </a:r>
            <a:r>
              <a:rPr lang="zh-TW" altLang="en-US" u="sng" dirty="0">
                <a:solidFill>
                  <a:srgbClr val="C00000"/>
                </a:solidFill>
              </a:rPr>
              <a:t>標示</a:t>
            </a:r>
            <a:r>
              <a:rPr lang="zh-TW" altLang="en-US" dirty="0">
                <a:solidFill>
                  <a:srgbClr val="C00000"/>
                </a:solidFill>
              </a:rPr>
              <a:t>出本發明</a:t>
            </a:r>
            <a:r>
              <a:rPr lang="zh-TW" altLang="en-US" u="sng" dirty="0">
                <a:solidFill>
                  <a:srgbClr val="C00000"/>
                </a:solidFill>
              </a:rPr>
              <a:t>和現有技術不同的特徵</a:t>
            </a:r>
            <a:r>
              <a:rPr lang="zh-TW" altLang="en-US" dirty="0">
                <a:solidFill>
                  <a:srgbClr val="C00000"/>
                </a:solidFill>
              </a:rPr>
              <a:t>所在（例如以不同顏色框示所要強調的重要特徵）。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※ </a:t>
            </a:r>
            <a:r>
              <a:rPr lang="zh-TW" altLang="en-US" dirty="0">
                <a:solidFill>
                  <a:srgbClr val="C00000"/>
                </a:solidFill>
              </a:rPr>
              <a:t>請以數據或圖表方式說明</a:t>
            </a:r>
            <a:r>
              <a:rPr lang="en-US" altLang="zh-TW" dirty="0">
                <a:solidFill>
                  <a:srgbClr val="C00000"/>
                </a:solidFill>
              </a:rPr>
              <a:t>Performance</a:t>
            </a:r>
            <a:r>
              <a:rPr lang="zh-TW" altLang="en-US" dirty="0">
                <a:solidFill>
                  <a:srgbClr val="C00000"/>
                </a:solidFill>
              </a:rPr>
              <a:t>及</a:t>
            </a:r>
            <a:r>
              <a:rPr lang="en-US" altLang="zh-TW" dirty="0">
                <a:solidFill>
                  <a:srgbClr val="C00000"/>
                </a:solidFill>
              </a:rPr>
              <a:t>Cost </a:t>
            </a:r>
            <a:r>
              <a:rPr lang="zh-TW" altLang="en-US" dirty="0">
                <a:solidFill>
                  <a:srgbClr val="C00000"/>
                </a:solidFill>
              </a:rPr>
              <a:t>的表現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4294967295"/>
          </p:nvPr>
        </p:nvSpPr>
        <p:spPr>
          <a:xfrm>
            <a:off x="304800" y="1575304"/>
            <a:ext cx="7887891" cy="415965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Buddy </a:t>
            </a:r>
            <a:r>
              <a:rPr lang="zh-CN" altLang="en-US" dirty="0"/>
              <a:t>是</a:t>
            </a:r>
            <a:r>
              <a:rPr lang="zh-CN" altLang="en-US" dirty="0" smtClean="0"/>
              <a:t>把</a:t>
            </a:r>
            <a:r>
              <a:rPr lang="zh-CN" altLang="en-US" dirty="0"/>
              <a:t>内存大小分类</a:t>
            </a:r>
            <a:r>
              <a:rPr lang="zh-CN" altLang="en-US" dirty="0" smtClean="0"/>
              <a:t>为以固定大小（如</a:t>
            </a:r>
            <a:r>
              <a:rPr lang="en-US" altLang="zh-CN" dirty="0" smtClean="0"/>
              <a:t>page size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4096 bytes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次方，不同</a:t>
            </a:r>
            <a:r>
              <a:rPr lang="zh-CN" altLang="en-US" dirty="0"/>
              <a:t>规格的容量，分别为 </a:t>
            </a:r>
            <a:r>
              <a:rPr lang="en-US" altLang="zh-CN" dirty="0"/>
              <a:t>2 </a:t>
            </a:r>
            <a:r>
              <a:rPr lang="zh-CN" altLang="en-US" dirty="0"/>
              <a:t>的 </a:t>
            </a:r>
            <a:r>
              <a:rPr lang="en-US" altLang="zh-CN" dirty="0"/>
              <a:t>n </a:t>
            </a:r>
            <a:r>
              <a:rPr lang="zh-CN" altLang="en-US" dirty="0"/>
              <a:t>次方个 </a:t>
            </a:r>
            <a:r>
              <a:rPr lang="en-US" altLang="zh-CN" dirty="0"/>
              <a:t>page </a:t>
            </a:r>
            <a:r>
              <a:rPr lang="zh-CN" altLang="en-US" dirty="0"/>
              <a:t>的大小</a:t>
            </a:r>
          </a:p>
          <a:p>
            <a:r>
              <a:rPr lang="zh-CN" altLang="en-US" dirty="0"/>
              <a:t>满足</a:t>
            </a:r>
            <a:r>
              <a:rPr lang="zh-CN" altLang="en-US" dirty="0" smtClean="0"/>
              <a:t>以下三个条件</a:t>
            </a:r>
            <a:r>
              <a:rPr lang="zh-CN" altLang="en-US" dirty="0"/>
              <a:t>的两块内存</a:t>
            </a:r>
            <a:r>
              <a:rPr lang="zh-CN" altLang="en-US" dirty="0" smtClean="0"/>
              <a:t>为</a:t>
            </a:r>
            <a:r>
              <a:rPr lang="zh-CN" altLang="en-US" dirty="0"/>
              <a:t> </a:t>
            </a:r>
            <a:r>
              <a:rPr lang="en-US" altLang="zh-CN" dirty="0" smtClean="0"/>
              <a:t>buddy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/>
              <a:t>两个块具有相同的大小 </a:t>
            </a:r>
            <a:r>
              <a:rPr lang="en-US" altLang="zh-CN" dirty="0" smtClean="0"/>
              <a:t>b</a:t>
            </a:r>
            <a:endParaRPr lang="en-US" altLang="zh-CN" dirty="0"/>
          </a:p>
          <a:p>
            <a:pPr lvl="1"/>
            <a:r>
              <a:rPr lang="zh-CN" altLang="en-US" dirty="0"/>
              <a:t>物理地址是连续的</a:t>
            </a:r>
          </a:p>
          <a:p>
            <a:pPr lvl="1"/>
            <a:r>
              <a:rPr lang="zh-CN" altLang="en-US" dirty="0"/>
              <a:t>第一块的第一个 </a:t>
            </a:r>
            <a:r>
              <a:rPr lang="en-US" altLang="zh-CN" dirty="0" smtClean="0"/>
              <a:t>page </a:t>
            </a:r>
            <a:r>
              <a:rPr lang="zh-CN" altLang="en-US" dirty="0" smtClean="0"/>
              <a:t>的</a:t>
            </a:r>
            <a:r>
              <a:rPr lang="zh-CN" altLang="en-US" dirty="0"/>
              <a:t>物理地址是 </a:t>
            </a:r>
            <a:r>
              <a:rPr lang="en-US" altLang="zh-CN" dirty="0" smtClean="0"/>
              <a:t>(2 </a:t>
            </a:r>
            <a:r>
              <a:rPr lang="en-US" altLang="zh-CN" dirty="0"/>
              <a:t>x </a:t>
            </a:r>
            <a:r>
              <a:rPr lang="en-US" altLang="zh-CN" dirty="0" smtClean="0"/>
              <a:t>b) </a:t>
            </a:r>
            <a:r>
              <a:rPr lang="zh-CN" altLang="en-US" dirty="0" smtClean="0"/>
              <a:t>的倍数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16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Arial" charset="0"/>
              </a:rPr>
              <a:t>3. </a:t>
            </a:r>
            <a:r>
              <a:rPr lang="zh-TW" altLang="en-US" dirty="0">
                <a:cs typeface="Arial" charset="0"/>
              </a:rPr>
              <a:t>本發明的做法及主要技術</a:t>
            </a:r>
            <a:r>
              <a:rPr lang="zh-TW" altLang="en-US" dirty="0" smtClean="0">
                <a:cs typeface="Arial" charset="0"/>
              </a:rPr>
              <a:t>特徵 </a:t>
            </a:r>
            <a:r>
              <a:rPr lang="en-US" altLang="zh-TW" dirty="0" smtClean="0">
                <a:cs typeface="Arial" charset="0"/>
              </a:rPr>
              <a:t>(</a:t>
            </a:r>
            <a:r>
              <a:rPr lang="zh-TW" altLang="en-US" dirty="0" smtClean="0">
                <a:cs typeface="Arial" charset="0"/>
              </a:rPr>
              <a:t>續</a:t>
            </a:r>
            <a:r>
              <a:rPr lang="en-US" altLang="zh-TW" dirty="0" smtClean="0">
                <a:cs typeface="Arial" charset="0"/>
              </a:rPr>
              <a:t>)</a:t>
            </a:r>
            <a:endParaRPr lang="zh-TW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516933"/>
              </p:ext>
            </p:extLst>
          </p:nvPr>
        </p:nvGraphicFramePr>
        <p:xfrm>
          <a:off x="628650" y="1369196"/>
          <a:ext cx="78882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036"/>
                <a:gridCol w="986036"/>
                <a:gridCol w="986036"/>
                <a:gridCol w="986036"/>
                <a:gridCol w="986036"/>
                <a:gridCol w="986036"/>
                <a:gridCol w="986036"/>
                <a:gridCol w="986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內容版面配置區 1"/>
          <p:cNvSpPr txBox="1">
            <a:spLocks/>
          </p:cNvSpPr>
          <p:nvPr/>
        </p:nvSpPr>
        <p:spPr>
          <a:xfrm>
            <a:off x="630708" y="2951430"/>
            <a:ext cx="7887891" cy="267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buddy</a:t>
            </a:r>
            <a:r>
              <a:rPr lang="zh-CN" altLang="en-US" dirty="0" smtClean="0"/>
              <a:t>都是唯一的。</a:t>
            </a:r>
          </a:p>
          <a:p>
            <a:r>
              <a:rPr lang="zh-CN" altLang="en-US" dirty="0" smtClean="0"/>
              <a:t>如上图</a:t>
            </a:r>
            <a:r>
              <a:rPr lang="zh-CN" altLang="en-US" dirty="0"/>
              <a:t>所示</a:t>
            </a:r>
            <a:r>
              <a:rPr lang="zh-CN" altLang="en-US" dirty="0" smtClean="0"/>
              <a:t>：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，互为</a:t>
            </a:r>
            <a:r>
              <a:rPr lang="en-US" altLang="zh-CN" dirty="0" smtClean="0"/>
              <a:t>buddy</a:t>
            </a:r>
            <a:endParaRPr lang="zh-CN" altLang="en-US" dirty="0" smtClean="0"/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b3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b4</a:t>
            </a:r>
            <a:r>
              <a:rPr lang="zh-CN" altLang="en-US" dirty="0" smtClean="0"/>
              <a:t>，互为</a:t>
            </a:r>
            <a:r>
              <a:rPr lang="en-US" altLang="zh-CN" dirty="0" smtClean="0"/>
              <a:t>buddy</a:t>
            </a:r>
          </a:p>
          <a:p>
            <a:pPr lvl="1"/>
            <a:r>
              <a:rPr lang="en-US" altLang="zh-CN" dirty="0" smtClean="0"/>
              <a:t>a1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a3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a5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a7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a8</a:t>
            </a:r>
            <a:r>
              <a:rPr lang="zh-CN" altLang="en-US" dirty="0" smtClean="0"/>
              <a:t>，互为</a:t>
            </a:r>
            <a:r>
              <a:rPr lang="en-US" altLang="zh-CN" dirty="0" smtClean="0"/>
              <a:t>buddy</a:t>
            </a:r>
          </a:p>
        </p:txBody>
      </p:sp>
    </p:spTree>
    <p:extLst>
      <p:ext uri="{BB962C8B-B14F-4D97-AF65-F5344CB8AC3E}">
        <p14:creationId xmlns:p14="http://schemas.microsoft.com/office/powerpoint/2010/main" val="35062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Arial" charset="0"/>
              </a:rPr>
              <a:t>3. </a:t>
            </a:r>
            <a:r>
              <a:rPr lang="zh-TW" altLang="en-US" dirty="0">
                <a:cs typeface="Arial" charset="0"/>
              </a:rPr>
              <a:t>本發明的做法及主要技術</a:t>
            </a:r>
            <a:r>
              <a:rPr lang="zh-TW" altLang="en-US" dirty="0" smtClean="0">
                <a:cs typeface="Arial" charset="0"/>
              </a:rPr>
              <a:t>特徵 </a:t>
            </a:r>
            <a:r>
              <a:rPr lang="en-US" altLang="zh-TW" dirty="0" smtClean="0">
                <a:cs typeface="Arial" charset="0"/>
              </a:rPr>
              <a:t>(</a:t>
            </a:r>
            <a:r>
              <a:rPr lang="zh-TW" altLang="en-US" dirty="0" smtClean="0">
                <a:cs typeface="Arial" charset="0"/>
              </a:rPr>
              <a:t>續</a:t>
            </a:r>
            <a:r>
              <a:rPr lang="en-US" altLang="zh-TW" dirty="0" smtClean="0">
                <a:cs typeface="Arial" charset="0"/>
              </a:rPr>
              <a:t>)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分配和检索目标内存的</a:t>
            </a:r>
            <a:r>
              <a:rPr lang="en-US" altLang="zh-CN" sz="2000" dirty="0" smtClean="0"/>
              <a:t>buddy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现以管理 </a:t>
            </a:r>
            <a:r>
              <a:rPr lang="en-US" altLang="zh-CN" sz="1600" dirty="0" smtClean="0"/>
              <a:t>1024(2^10) bytes (address: 0 ~ 1023)</a:t>
            </a:r>
            <a:r>
              <a:rPr lang="zh-CN" altLang="en-US" sz="1600" dirty="0" smtClean="0"/>
              <a:t>举例，单位</a:t>
            </a:r>
            <a:r>
              <a:rPr lang="en-US" altLang="zh-CN" sz="1600" dirty="0" smtClean="0"/>
              <a:t>node</a:t>
            </a:r>
            <a:r>
              <a:rPr lang="zh-CN" altLang="en-US" sz="1600" dirty="0" smtClean="0"/>
              <a:t>为 </a:t>
            </a:r>
            <a:r>
              <a:rPr lang="en-US" altLang="zh-CN" sz="1600" dirty="0" smtClean="0"/>
              <a:t>128(2^7) bytes</a:t>
            </a:r>
          </a:p>
          <a:p>
            <a:pPr lvl="1"/>
            <a:r>
              <a:rPr lang="zh-CN" altLang="en-US" sz="1600" dirty="0"/>
              <a:t>以静态数组</a:t>
            </a:r>
            <a:r>
              <a:rPr lang="zh-CN" altLang="en-US" sz="1600" dirty="0" smtClean="0"/>
              <a:t>方式</a:t>
            </a:r>
            <a:r>
              <a:rPr lang="zh-CN" altLang="en-US" sz="1600" dirty="0"/>
              <a:t>进行</a:t>
            </a:r>
            <a:r>
              <a:rPr lang="zh-CN" altLang="en-US" sz="1600" dirty="0" smtClean="0"/>
              <a:t>组织，如下图，其中数字代表 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index|order</a:t>
            </a:r>
            <a:r>
              <a:rPr lang="en-US" altLang="zh-CN" sz="1600" dirty="0" smtClean="0"/>
              <a:t>)</a:t>
            </a:r>
          </a:p>
          <a:p>
            <a:pPr lvl="1"/>
            <a:r>
              <a:rPr lang="en-US" altLang="zh-CN" sz="1600" dirty="0" smtClean="0"/>
              <a:t>Interface API:	</a:t>
            </a:r>
          </a:p>
          <a:p>
            <a:pPr marL="457200" lvl="1" indent="0">
              <a:buNone/>
            </a:pPr>
            <a:r>
              <a:rPr lang="en-US" altLang="zh-CN" sz="1200" dirty="0" smtClean="0"/>
              <a:t>	</a:t>
            </a:r>
            <a:r>
              <a:rPr lang="en-US" altLang="zh-CN" sz="1600" dirty="0" err="1"/>
              <a:t>addr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malloc</a:t>
            </a:r>
            <a:r>
              <a:rPr lang="en-US" altLang="zh-CN" sz="1600" dirty="0"/>
              <a:t>(size);</a:t>
            </a:r>
          </a:p>
          <a:p>
            <a:pPr marL="457200" lvl="1" indent="0">
              <a:buNone/>
            </a:pPr>
            <a:r>
              <a:rPr lang="en-US" altLang="zh-CN" sz="1600" dirty="0"/>
              <a:t>	free(</a:t>
            </a:r>
            <a:r>
              <a:rPr lang="en-US" altLang="zh-CN" sz="1600" dirty="0" err="1"/>
              <a:t>addr</a:t>
            </a:r>
            <a:r>
              <a:rPr lang="en-US" altLang="zh-CN" sz="1600" dirty="0"/>
              <a:t>);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43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Arial" charset="0"/>
              </a:rPr>
              <a:t>3. </a:t>
            </a:r>
            <a:r>
              <a:rPr lang="zh-TW" altLang="en-US" dirty="0">
                <a:cs typeface="Arial" charset="0"/>
              </a:rPr>
              <a:t>本發明的做法及主要技術</a:t>
            </a:r>
            <a:r>
              <a:rPr lang="zh-TW" altLang="en-US" dirty="0" smtClean="0">
                <a:cs typeface="Arial" charset="0"/>
              </a:rPr>
              <a:t>特徵 </a:t>
            </a:r>
            <a:r>
              <a:rPr lang="en-US" altLang="zh-TW" dirty="0" smtClean="0">
                <a:cs typeface="Arial" charset="0"/>
              </a:rPr>
              <a:t>(</a:t>
            </a:r>
            <a:r>
              <a:rPr lang="zh-TW" altLang="en-US" dirty="0" smtClean="0">
                <a:cs typeface="Arial" charset="0"/>
              </a:rPr>
              <a:t>續</a:t>
            </a:r>
            <a:r>
              <a:rPr lang="en-US" altLang="zh-TW" dirty="0" smtClean="0">
                <a:cs typeface="Arial" charset="0"/>
              </a:rPr>
              <a:t>)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smtClean="0"/>
              <a:t>Initial Buddy Tree</a:t>
            </a:r>
            <a:r>
              <a:rPr lang="en-US" altLang="zh-CN" sz="2000" dirty="0"/>
              <a:t>:</a:t>
            </a:r>
            <a:endParaRPr lang="en-US" altLang="zh-CN" sz="2000" dirty="0" smtClean="0"/>
          </a:p>
        </p:txBody>
      </p:sp>
      <p:pic>
        <p:nvPicPr>
          <p:cNvPr id="3160" name="Picture 88" descr="C:\Users\Henry.Zeng\Desktop\in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01" y="2475960"/>
            <a:ext cx="6275419" cy="293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9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720000"/>
          </a:xfrm>
        </p:spPr>
        <p:txBody>
          <a:bodyPr/>
          <a:lstStyle/>
          <a:p>
            <a:r>
              <a:rPr lang="en-US" altLang="zh-TW" dirty="0">
                <a:cs typeface="Arial" charset="0"/>
              </a:rPr>
              <a:t>3. </a:t>
            </a:r>
            <a:r>
              <a:rPr lang="zh-TW" altLang="en-US" dirty="0">
                <a:cs typeface="Arial" charset="0"/>
              </a:rPr>
              <a:t>本發明的做法及主要技術</a:t>
            </a:r>
            <a:r>
              <a:rPr lang="zh-TW" altLang="en-US" dirty="0" smtClean="0">
                <a:cs typeface="Arial" charset="0"/>
              </a:rPr>
              <a:t>特徵 </a:t>
            </a:r>
            <a:r>
              <a:rPr lang="en-US" altLang="zh-TW" dirty="0" smtClean="0">
                <a:cs typeface="Arial" charset="0"/>
              </a:rPr>
              <a:t>(</a:t>
            </a:r>
            <a:r>
              <a:rPr lang="zh-TW" altLang="en-US" dirty="0" smtClean="0">
                <a:cs typeface="Arial" charset="0"/>
              </a:rPr>
              <a:t>續</a:t>
            </a:r>
            <a:r>
              <a:rPr lang="en-US" altLang="zh-TW" dirty="0" smtClean="0">
                <a:cs typeface="Arial" charset="0"/>
              </a:rPr>
              <a:t>)</a:t>
            </a:r>
            <a:endParaRPr lang="zh-TW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1080000"/>
            <a:ext cx="7887891" cy="4921657"/>
          </a:xfrm>
        </p:spPr>
        <p:txBody>
          <a:bodyPr/>
          <a:lstStyle/>
          <a:p>
            <a:r>
              <a:rPr lang="zh-CN" altLang="en-US" sz="2000" dirty="0" smtClean="0"/>
              <a:t>分配内存方式：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现分配 </a:t>
            </a:r>
            <a:r>
              <a:rPr lang="en-US" altLang="zh-CN" sz="1600" dirty="0" smtClean="0"/>
              <a:t>128(2^7) bytes </a:t>
            </a:r>
            <a:r>
              <a:rPr lang="zh-CN" altLang="en-US" sz="1600" dirty="0" smtClean="0"/>
              <a:t>如图所示：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Step 1</a:t>
            </a:r>
            <a:r>
              <a:rPr lang="zh-CN" altLang="en-US" sz="1600" dirty="0" smtClean="0"/>
              <a:t>： 从根节点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出发，若发现</a:t>
            </a:r>
            <a:r>
              <a:rPr lang="en-US" altLang="zh-CN" sz="1600" dirty="0" smtClean="0"/>
              <a:t>order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大于目标值，则继续向下检查其两个子节点 </a:t>
            </a:r>
            <a:r>
              <a:rPr lang="en-US" altLang="zh-CN" sz="1600" dirty="0" err="1" smtClean="0"/>
              <a:t>left_child_index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(index + 1) </a:t>
            </a:r>
            <a:r>
              <a:rPr lang="en-US" altLang="zh-CN" sz="1600" dirty="0" smtClean="0"/>
              <a:t>*2 </a:t>
            </a:r>
            <a:r>
              <a:rPr lang="en-US" altLang="zh-CN" sz="1600" dirty="0"/>
              <a:t>-</a:t>
            </a:r>
            <a:r>
              <a:rPr lang="en-US" altLang="zh-CN" sz="1600" dirty="0" smtClean="0"/>
              <a:t>1, </a:t>
            </a:r>
            <a:r>
              <a:rPr lang="en-US" altLang="zh-CN" sz="1600" dirty="0" err="1" smtClean="0"/>
              <a:t>right_child_index</a:t>
            </a:r>
            <a:r>
              <a:rPr lang="en-US" altLang="zh-CN" sz="1600" dirty="0" smtClean="0"/>
              <a:t> = (index + 1)*2</a:t>
            </a:r>
          </a:p>
          <a:p>
            <a:pPr lvl="1"/>
            <a:r>
              <a:rPr lang="en-US" altLang="zh-CN" sz="1600" dirty="0" smtClean="0"/>
              <a:t>Step 2</a:t>
            </a:r>
            <a:r>
              <a:rPr lang="zh-CN" altLang="en-US" sz="1600" dirty="0" smtClean="0"/>
              <a:t>： 若检查左子节点是否大于等于目标值，否则检查右子节点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Step 3</a:t>
            </a:r>
            <a:r>
              <a:rPr lang="zh-CN" altLang="en-US" sz="1600" dirty="0" smtClean="0"/>
              <a:t>： 检查至叶子节点停止，即图中的 </a:t>
            </a:r>
            <a:r>
              <a:rPr lang="en-US" altLang="zh-CN" sz="1600" dirty="0" smtClean="0"/>
              <a:t>index 7</a:t>
            </a:r>
          </a:p>
          <a:p>
            <a:endParaRPr lang="en-US" altLang="zh-CN" dirty="0" smtClean="0"/>
          </a:p>
        </p:txBody>
      </p:sp>
      <p:pic>
        <p:nvPicPr>
          <p:cNvPr id="4185" name="Picture 89" descr="C:\Users\Henry.Zeng\Desktop\allocate_b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68" y="2987032"/>
            <a:ext cx="57245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6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8110</TotalTime>
  <Words>1848</Words>
  <Application>Microsoft Office PowerPoint</Application>
  <PresentationFormat>全屏显示(4:3)</PresentationFormat>
  <Paragraphs>140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佈景主題</vt:lpstr>
      <vt:lpstr>基于buddy的二叉树 管理分配内存</vt:lpstr>
      <vt:lpstr>審查委員評鑑項目提點</vt:lpstr>
      <vt:lpstr>1. 本发明欲解决的问题</vt:lpstr>
      <vt:lpstr>2. 現有技術或其他競爭者的做法</vt:lpstr>
      <vt:lpstr>3. 本發明的做法及主要技術特徵</vt:lpstr>
      <vt:lpstr>3. 本發明的做法及主要技術特徵 (續)</vt:lpstr>
      <vt:lpstr>3. 本發明的做法及主要技術特徵 (續)</vt:lpstr>
      <vt:lpstr>3. 本發明的做法及主要技術特徵 (續)</vt:lpstr>
      <vt:lpstr>3. 本發明的做法及主要技術特徵 (續)</vt:lpstr>
      <vt:lpstr>3. 本發明的做法及主要技術特徵 (續)</vt:lpstr>
      <vt:lpstr>3. 本發明的做法及主要技術特徵 (續)</vt:lpstr>
      <vt:lpstr>3. 本發明的做法及主要技術特徵 (續)</vt:lpstr>
      <vt:lpstr>3. 本發明的做法及主要技術特徵 (續)</vt:lpstr>
      <vt:lpstr>4. 本發明與現有／競爭者的差異分析</vt:lpstr>
      <vt:lpstr>5. 自評本發明的證明方法及證明難度</vt:lpstr>
      <vt:lpstr>6. 自評本發明的應用範圍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Samuel Wang</dc:creator>
  <cp:lastModifiedBy>曾亨</cp:lastModifiedBy>
  <cp:revision>265</cp:revision>
  <dcterms:created xsi:type="dcterms:W3CDTF">2016-10-21T06:14:28Z</dcterms:created>
  <dcterms:modified xsi:type="dcterms:W3CDTF">2018-07-18T07:28:12Z</dcterms:modified>
</cp:coreProperties>
</file>