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72" r:id="rId11"/>
    <p:sldId id="264" r:id="rId12"/>
    <p:sldId id="271"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E2963E-EAAB-4CFA-A8D5-7B235A6778A0}">
          <p14:sldIdLst>
            <p14:sldId id="256"/>
            <p14:sldId id="257"/>
            <p14:sldId id="258"/>
            <p14:sldId id="273"/>
            <p14:sldId id="259"/>
            <p14:sldId id="260"/>
            <p14:sldId id="261"/>
            <p14:sldId id="262"/>
            <p14:sldId id="263"/>
            <p14:sldId id="272"/>
            <p14:sldId id="264"/>
            <p14:sldId id="271"/>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AD11-D100-46A1-B176-034680964A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2A84-5DCD-43EC-9A3C-69C6B44EF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38BEF9-125C-452A-8295-87DB1EA129B7}"/>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5" name="Footer Placeholder 4">
            <a:extLst>
              <a:ext uri="{FF2B5EF4-FFF2-40B4-BE49-F238E27FC236}">
                <a16:creationId xmlns:a16="http://schemas.microsoft.com/office/drawing/2014/main" id="{26C36B86-03D8-445D-A58B-7177DB6BB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A5378-A8AD-45A8-BA71-42E86A87477A}"/>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41378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16F5-8685-4428-B33D-BDF998D4B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185B8A-5BC2-49B3-8D3E-2C097EAEBD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4228C-5697-4F48-A200-13355E77E1F5}"/>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5" name="Footer Placeholder 4">
            <a:extLst>
              <a:ext uri="{FF2B5EF4-FFF2-40B4-BE49-F238E27FC236}">
                <a16:creationId xmlns:a16="http://schemas.microsoft.com/office/drawing/2014/main" id="{9023CA01-DAED-4D11-BE97-6CD7D89ED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A7E9-9E84-474F-B98F-85C93261BB9A}"/>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53391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04F88-FBB8-4328-A14D-0045B5CF26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46836-FEA3-47C8-A7A4-FF0D4668F7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52E4-165A-40AB-9138-B208BF619036}"/>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5" name="Footer Placeholder 4">
            <a:extLst>
              <a:ext uri="{FF2B5EF4-FFF2-40B4-BE49-F238E27FC236}">
                <a16:creationId xmlns:a16="http://schemas.microsoft.com/office/drawing/2014/main" id="{9839E8DC-BA90-4A12-AE46-93FD4139D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72A27-342A-4023-84C4-82A95619D04F}"/>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25236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7A85-89B7-4406-84CA-EC20DC3246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8F8E9-1EEB-4F62-B08C-6FB150641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CF89D-17F5-41B6-8F1D-BA9706468D93}"/>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5" name="Footer Placeholder 4">
            <a:extLst>
              <a:ext uri="{FF2B5EF4-FFF2-40B4-BE49-F238E27FC236}">
                <a16:creationId xmlns:a16="http://schemas.microsoft.com/office/drawing/2014/main" id="{C57C9899-6966-4FDE-AE89-D0DB5D8AC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9C4F-FCD6-4AC7-BAD4-8E932817C57B}"/>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21252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2951-C24C-4BFE-8111-6F3CAEB5F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2A4856-D20B-493F-A47C-65D72169F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86048-CAC1-44CB-AA21-786DD22D28FB}"/>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5" name="Footer Placeholder 4">
            <a:extLst>
              <a:ext uri="{FF2B5EF4-FFF2-40B4-BE49-F238E27FC236}">
                <a16:creationId xmlns:a16="http://schemas.microsoft.com/office/drawing/2014/main" id="{62FEAFC8-A381-46EB-97C6-5EA6ADC14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44FDE-534F-48AD-BACE-ABC91ADF1AF9}"/>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152101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F581-E79D-4DC8-96D4-50D9BC03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BDB7C-B553-4918-AEAC-1CE3ACA6E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8E0E9-AD09-4482-A53C-D52EE80A0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C71ADF-12A7-4F12-ABB0-ACB9A915E7B4}"/>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6" name="Footer Placeholder 5">
            <a:extLst>
              <a:ext uri="{FF2B5EF4-FFF2-40B4-BE49-F238E27FC236}">
                <a16:creationId xmlns:a16="http://schemas.microsoft.com/office/drawing/2014/main" id="{DEC41281-AC5C-4E71-BF63-DA7D6E7A9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59760-05DB-4B06-B4BC-D2F6EEE30B82}"/>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276074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3ED8-6B65-4E7B-BC6C-5DA489A6C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A173EA-0593-4795-B63C-964DB088F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1E19C-52E6-4C61-B0DF-323F530B9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A2833-CE12-4280-9348-521A62C4F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4B083-609D-441C-89CD-E10085BF1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8875C-DBB5-4347-8CEF-2450D457F7EF}"/>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8" name="Footer Placeholder 7">
            <a:extLst>
              <a:ext uri="{FF2B5EF4-FFF2-40B4-BE49-F238E27FC236}">
                <a16:creationId xmlns:a16="http://schemas.microsoft.com/office/drawing/2014/main" id="{1216E705-3777-4B7F-90E3-C882A09379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BCB638-0382-46C9-A0F2-6D81C891FFB8}"/>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286111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A9CC-166E-4E07-B1D7-A900A639A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17E489-3594-45AF-AE2E-DA842653C98F}"/>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4" name="Footer Placeholder 3">
            <a:extLst>
              <a:ext uri="{FF2B5EF4-FFF2-40B4-BE49-F238E27FC236}">
                <a16:creationId xmlns:a16="http://schemas.microsoft.com/office/drawing/2014/main" id="{E307C4E6-11E3-4194-A214-17D772677C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E240-3449-418E-89DF-29A06B9B3144}"/>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28705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D6824-344B-4A73-A293-FBDC92C01A9B}"/>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3" name="Footer Placeholder 2">
            <a:extLst>
              <a:ext uri="{FF2B5EF4-FFF2-40B4-BE49-F238E27FC236}">
                <a16:creationId xmlns:a16="http://schemas.microsoft.com/office/drawing/2014/main" id="{77408968-B2F1-4174-AF8A-817995CCE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C0C46-8D99-4426-BF10-ADB3C75AE242}"/>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269188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8353-8067-4562-B6AC-39E1C68BC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970058-7899-4FA0-B025-2EDA314E2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9F7F01-7FCD-4D54-A66D-4C7307A25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98B45-FC90-42C8-A2FD-9AC4B7596DB1}"/>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6" name="Footer Placeholder 5">
            <a:extLst>
              <a:ext uri="{FF2B5EF4-FFF2-40B4-BE49-F238E27FC236}">
                <a16:creationId xmlns:a16="http://schemas.microsoft.com/office/drawing/2014/main" id="{9B046316-CBB3-4A6A-B8D1-260A0F142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4F697-868B-4BB4-8B42-A37D435EB144}"/>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166313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706D-FAB9-4125-9978-17B61FCF7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DCD58-6B17-4044-93EC-4EEEEDB91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C3DBD-2652-4C3D-8126-84F03453E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31605-1404-49D9-B2F2-397C7B6A4CD4}"/>
              </a:ext>
            </a:extLst>
          </p:cNvPr>
          <p:cNvSpPr>
            <a:spLocks noGrp="1"/>
          </p:cNvSpPr>
          <p:nvPr>
            <p:ph type="dt" sz="half" idx="10"/>
          </p:nvPr>
        </p:nvSpPr>
        <p:spPr/>
        <p:txBody>
          <a:bodyPr/>
          <a:lstStyle/>
          <a:p>
            <a:fld id="{8BD4B1F8-C59D-41A9-896D-8BA5E02344F5}" type="datetimeFigureOut">
              <a:rPr lang="en-US" smtClean="0"/>
              <a:t>3/31/2019</a:t>
            </a:fld>
            <a:endParaRPr lang="en-US"/>
          </a:p>
        </p:txBody>
      </p:sp>
      <p:sp>
        <p:nvSpPr>
          <p:cNvPr id="6" name="Footer Placeholder 5">
            <a:extLst>
              <a:ext uri="{FF2B5EF4-FFF2-40B4-BE49-F238E27FC236}">
                <a16:creationId xmlns:a16="http://schemas.microsoft.com/office/drawing/2014/main" id="{77E548D8-0F13-41E0-A97A-7BB81D727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2F013-5ACD-4530-9190-D315AC0D5371}"/>
              </a:ext>
            </a:extLst>
          </p:cNvPr>
          <p:cNvSpPr>
            <a:spLocks noGrp="1"/>
          </p:cNvSpPr>
          <p:nvPr>
            <p:ph type="sldNum" sz="quarter" idx="12"/>
          </p:nvPr>
        </p:nvSpPr>
        <p:spPr/>
        <p:txBody>
          <a:bodyPr/>
          <a:lstStyle/>
          <a:p>
            <a:fld id="{8C48CFA8-B15B-4A65-9422-03D691A73617}" type="slidenum">
              <a:rPr lang="en-US" smtClean="0"/>
              <a:t>‹#›</a:t>
            </a:fld>
            <a:endParaRPr lang="en-US"/>
          </a:p>
        </p:txBody>
      </p:sp>
    </p:spTree>
    <p:extLst>
      <p:ext uri="{BB962C8B-B14F-4D97-AF65-F5344CB8AC3E}">
        <p14:creationId xmlns:p14="http://schemas.microsoft.com/office/powerpoint/2010/main" val="132408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1E1AA-715A-4E2E-93BC-B2CC2F580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CD01AE-307D-4ACB-9FB9-4EBE0B190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68F6B-B191-49D2-A118-8D8F3110D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4B1F8-C59D-41A9-896D-8BA5E02344F5}" type="datetimeFigureOut">
              <a:rPr lang="en-US" smtClean="0"/>
              <a:t>3/31/2019</a:t>
            </a:fld>
            <a:endParaRPr lang="en-US"/>
          </a:p>
        </p:txBody>
      </p:sp>
      <p:sp>
        <p:nvSpPr>
          <p:cNvPr id="5" name="Footer Placeholder 4">
            <a:extLst>
              <a:ext uri="{FF2B5EF4-FFF2-40B4-BE49-F238E27FC236}">
                <a16:creationId xmlns:a16="http://schemas.microsoft.com/office/drawing/2014/main" id="{D6B58D47-600D-480A-8A46-D23922A83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8C4199-3454-4FF9-B9ED-4A702DF15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8CFA8-B15B-4A65-9422-03D691A73617}" type="slidenum">
              <a:rPr lang="en-US" smtClean="0"/>
              <a:t>‹#›</a:t>
            </a:fld>
            <a:endParaRPr lang="en-US"/>
          </a:p>
        </p:txBody>
      </p:sp>
    </p:spTree>
    <p:extLst>
      <p:ext uri="{BB962C8B-B14F-4D97-AF65-F5344CB8AC3E}">
        <p14:creationId xmlns:p14="http://schemas.microsoft.com/office/powerpoint/2010/main" val="3041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3F6F-E2E8-4EBE-992F-D49D3D199B0B}"/>
              </a:ext>
            </a:extLst>
          </p:cNvPr>
          <p:cNvSpPr>
            <a:spLocks noGrp="1"/>
          </p:cNvSpPr>
          <p:nvPr>
            <p:ph type="ctrTitle"/>
          </p:nvPr>
        </p:nvSpPr>
        <p:spPr>
          <a:xfrm>
            <a:off x="1665110" y="213519"/>
            <a:ext cx="9144000" cy="2387600"/>
          </a:xfrm>
        </p:spPr>
        <p:txBody>
          <a:bodyPr/>
          <a:lstStyle/>
          <a:p>
            <a:r>
              <a:rPr lang="en-US" dirty="0">
                <a:latin typeface="Adobe Devanagari" panose="02040503050201020203" pitchFamily="18" charset="0"/>
                <a:cs typeface="Adobe Devanagari" panose="02040503050201020203" pitchFamily="18" charset="0"/>
              </a:rPr>
              <a:t>Default Ordering System:</a:t>
            </a:r>
            <a:br>
              <a:rPr lang="en-US" dirty="0">
                <a:latin typeface="Adobe Devanagari" panose="02040503050201020203" pitchFamily="18" charset="0"/>
                <a:cs typeface="Adobe Devanagari" panose="02040503050201020203" pitchFamily="18" charset="0"/>
              </a:rPr>
            </a:br>
            <a:r>
              <a:rPr lang="en-US" dirty="0">
                <a:latin typeface="Adobe Devanagari" panose="02040503050201020203" pitchFamily="18" charset="0"/>
                <a:cs typeface="Adobe Devanagari" panose="02040503050201020203" pitchFamily="18" charset="0"/>
              </a:rPr>
              <a:t>A Data Analytics Approach</a:t>
            </a:r>
          </a:p>
        </p:txBody>
      </p:sp>
      <p:sp>
        <p:nvSpPr>
          <p:cNvPr id="3" name="Subtitle 2">
            <a:extLst>
              <a:ext uri="{FF2B5EF4-FFF2-40B4-BE49-F238E27FC236}">
                <a16:creationId xmlns:a16="http://schemas.microsoft.com/office/drawing/2014/main" id="{4B2BB81E-61D1-4C5F-B97D-20360CD24597}"/>
              </a:ext>
            </a:extLst>
          </p:cNvPr>
          <p:cNvSpPr>
            <a:spLocks noGrp="1"/>
          </p:cNvSpPr>
          <p:nvPr>
            <p:ph type="subTitle" idx="1"/>
          </p:nvPr>
        </p:nvSpPr>
        <p:spPr>
          <a:xfrm>
            <a:off x="1964265" y="3429000"/>
            <a:ext cx="8545689" cy="1655762"/>
          </a:xfrm>
        </p:spPr>
        <p:txBody>
          <a:bodyPr>
            <a:normAutofit fontScale="92500" lnSpcReduction="20000"/>
          </a:bodyPr>
          <a:lstStyle/>
          <a:p>
            <a:pPr algn="l"/>
            <a:r>
              <a:rPr lang="en-US" sz="3600" dirty="0">
                <a:latin typeface="Adobe Caslon Pro Bold" panose="0205070206050A020403" pitchFamily="18" charset="0"/>
              </a:rPr>
              <a:t>Henry Fritz</a:t>
            </a:r>
          </a:p>
          <a:p>
            <a:pPr algn="l"/>
            <a:r>
              <a:rPr lang="en-US" dirty="0">
                <a:latin typeface="Adobe Caslon Pro Bold" panose="0205070206050A020403" pitchFamily="18" charset="0"/>
              </a:rPr>
              <a:t>Computer Information Systems Major</a:t>
            </a:r>
          </a:p>
          <a:p>
            <a:pPr algn="l"/>
            <a:r>
              <a:rPr lang="en-US" dirty="0">
                <a:latin typeface="Adobe Caslon Pro Bold" panose="0205070206050A020403" pitchFamily="18" charset="0"/>
              </a:rPr>
              <a:t>Eastern Kentucky University</a:t>
            </a:r>
          </a:p>
          <a:p>
            <a:pPr algn="l"/>
            <a:r>
              <a:rPr lang="en-US" dirty="0">
                <a:latin typeface="Adobe Caslon Pro Bold" panose="0205070206050A020403" pitchFamily="18" charset="0"/>
              </a:rPr>
              <a:t>Graduating Spring 2019</a:t>
            </a:r>
          </a:p>
          <a:p>
            <a:pPr algn="l"/>
            <a:endParaRPr lang="en-US" dirty="0">
              <a:latin typeface="Adobe Caslon Pro Bold" panose="0205070206050A020403" pitchFamily="18" charset="0"/>
            </a:endParaRPr>
          </a:p>
        </p:txBody>
      </p:sp>
      <p:sp>
        <p:nvSpPr>
          <p:cNvPr id="4" name="TextBox 3">
            <a:extLst>
              <a:ext uri="{FF2B5EF4-FFF2-40B4-BE49-F238E27FC236}">
                <a16:creationId xmlns:a16="http://schemas.microsoft.com/office/drawing/2014/main" id="{C5036BB1-52EF-4123-ACB5-B740CE3F789B}"/>
              </a:ext>
            </a:extLst>
          </p:cNvPr>
          <p:cNvSpPr txBox="1"/>
          <p:nvPr/>
        </p:nvSpPr>
        <p:spPr>
          <a:xfrm>
            <a:off x="1964265" y="5084762"/>
            <a:ext cx="4492977" cy="1077218"/>
          </a:xfrm>
          <a:prstGeom prst="rect">
            <a:avLst/>
          </a:prstGeom>
          <a:noFill/>
        </p:spPr>
        <p:txBody>
          <a:bodyPr wrap="square" rtlCol="0">
            <a:spAutoFit/>
          </a:bodyPr>
          <a:lstStyle/>
          <a:p>
            <a:r>
              <a:rPr lang="en-US" sz="3200" dirty="0">
                <a:latin typeface="Adobe Devanagari" panose="02040503050201020203" pitchFamily="18" charset="0"/>
                <a:ea typeface="Adobe Gothic Std B" panose="020B0800000000000000" pitchFamily="34" charset="-128"/>
                <a:cs typeface="Adobe Devanagari" panose="02040503050201020203" pitchFamily="18" charset="0"/>
              </a:rPr>
              <a:t>https://henryfritz.xyz</a:t>
            </a:r>
          </a:p>
          <a:p>
            <a:endParaRPr lang="en-US" sz="3200" dirty="0">
              <a:latin typeface="Adobe Devanagari" panose="02040503050201020203" pitchFamily="18" charset="0"/>
              <a:ea typeface="Adobe Gothic Std B" panose="020B0800000000000000" pitchFamily="34" charset="-128"/>
              <a:cs typeface="Adobe Devanagari" panose="02040503050201020203" pitchFamily="18" charset="0"/>
            </a:endParaRPr>
          </a:p>
        </p:txBody>
      </p:sp>
      <p:sp>
        <p:nvSpPr>
          <p:cNvPr id="5" name="Content Placeholder 2">
            <a:extLst>
              <a:ext uri="{FF2B5EF4-FFF2-40B4-BE49-F238E27FC236}">
                <a16:creationId xmlns:a16="http://schemas.microsoft.com/office/drawing/2014/main" id="{CC3109D2-C66C-4B60-82C9-580D993048FA}"/>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344136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8FC2-2816-4069-86B9-9C56B882BCA6}"/>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Acquiring, Cleaning, and Processing Data</a:t>
            </a:r>
          </a:p>
        </p:txBody>
      </p:sp>
      <p:pic>
        <p:nvPicPr>
          <p:cNvPr id="5" name="Content Placeholder 4">
            <a:extLst>
              <a:ext uri="{FF2B5EF4-FFF2-40B4-BE49-F238E27FC236}">
                <a16:creationId xmlns:a16="http://schemas.microsoft.com/office/drawing/2014/main" id="{2FF8CCD9-BD8A-4B49-98F9-A170272A53E1}"/>
              </a:ext>
            </a:extLst>
          </p:cNvPr>
          <p:cNvPicPr>
            <a:picLocks noGrp="1" noChangeAspect="1"/>
          </p:cNvPicPr>
          <p:nvPr>
            <p:ph idx="1"/>
          </p:nvPr>
        </p:nvPicPr>
        <p:blipFill>
          <a:blip r:embed="rId2"/>
          <a:stretch>
            <a:fillRect/>
          </a:stretch>
        </p:blipFill>
        <p:spPr>
          <a:xfrm>
            <a:off x="659758" y="1690688"/>
            <a:ext cx="8796760" cy="4949650"/>
          </a:xfrm>
          <a:prstGeom prst="rect">
            <a:avLst/>
          </a:prstGeom>
        </p:spPr>
      </p:pic>
      <p:sp>
        <p:nvSpPr>
          <p:cNvPr id="4" name="Content Placeholder 2">
            <a:extLst>
              <a:ext uri="{FF2B5EF4-FFF2-40B4-BE49-F238E27FC236}">
                <a16:creationId xmlns:a16="http://schemas.microsoft.com/office/drawing/2014/main" id="{0E09B793-27D6-45A2-BFA2-3E099EE89A54}"/>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
        <p:nvSpPr>
          <p:cNvPr id="6" name="TextBox 5">
            <a:extLst>
              <a:ext uri="{FF2B5EF4-FFF2-40B4-BE49-F238E27FC236}">
                <a16:creationId xmlns:a16="http://schemas.microsoft.com/office/drawing/2014/main" id="{41FCF71A-24FB-4B37-A8B4-2F30D933AD58}"/>
              </a:ext>
            </a:extLst>
          </p:cNvPr>
          <p:cNvSpPr txBox="1"/>
          <p:nvPr/>
        </p:nvSpPr>
        <p:spPr>
          <a:xfrm>
            <a:off x="3472405" y="1367522"/>
            <a:ext cx="3578224" cy="646331"/>
          </a:xfrm>
          <a:prstGeom prst="rect">
            <a:avLst/>
          </a:prstGeom>
          <a:noFill/>
        </p:spPr>
        <p:txBody>
          <a:bodyPr wrap="none" rtlCol="0">
            <a:spAutoFit/>
          </a:bodyPr>
          <a:lstStyle/>
          <a:p>
            <a:r>
              <a:rPr lang="en-US" b="1" dirty="0">
                <a:latin typeface="Adobe Devanagari" panose="02040503050201020203" pitchFamily="18" charset="0"/>
                <a:cs typeface="Adobe Devanagari" panose="02040503050201020203" pitchFamily="18" charset="0"/>
              </a:rPr>
              <a:t>MORE THAN 280,000 DATA POINTS</a:t>
            </a:r>
          </a:p>
          <a:p>
            <a:endParaRPr lang="en-US" b="1" dirty="0">
              <a:latin typeface="Adobe Devanagari" panose="02040503050201020203" pitchFamily="18" charset="0"/>
              <a:cs typeface="Adobe Devanagari" panose="02040503050201020203" pitchFamily="18" charset="0"/>
            </a:endParaRPr>
          </a:p>
        </p:txBody>
      </p:sp>
      <p:sp>
        <p:nvSpPr>
          <p:cNvPr id="7" name="TextBox 6">
            <a:extLst>
              <a:ext uri="{FF2B5EF4-FFF2-40B4-BE49-F238E27FC236}">
                <a16:creationId xmlns:a16="http://schemas.microsoft.com/office/drawing/2014/main" id="{54289834-6144-46CC-B3EB-8EC17DDAA0FA}"/>
              </a:ext>
            </a:extLst>
          </p:cNvPr>
          <p:cNvSpPr txBox="1"/>
          <p:nvPr/>
        </p:nvSpPr>
        <p:spPr>
          <a:xfrm>
            <a:off x="9606988" y="2604303"/>
            <a:ext cx="2169184" cy="2031325"/>
          </a:xfrm>
          <a:prstGeom prst="rect">
            <a:avLst/>
          </a:prstGeom>
          <a:noFill/>
        </p:spPr>
        <p:txBody>
          <a:bodyPr wrap="none" rtlCol="0">
            <a:spAutoFit/>
          </a:bodyPr>
          <a:lstStyle/>
          <a:p>
            <a:r>
              <a:rPr lang="en-US" dirty="0">
                <a:latin typeface="Adobe Devanagari" panose="02040503050201020203" pitchFamily="18" charset="0"/>
                <a:cs typeface="Adobe Devanagari" panose="02040503050201020203" pitchFamily="18" charset="0"/>
              </a:rPr>
              <a:t>I put in about 10 hours</a:t>
            </a:r>
          </a:p>
          <a:p>
            <a:r>
              <a:rPr lang="en-US" dirty="0">
                <a:latin typeface="Adobe Devanagari" panose="02040503050201020203" pitchFamily="18" charset="0"/>
                <a:cs typeface="Adobe Devanagari" panose="02040503050201020203" pitchFamily="18" charset="0"/>
              </a:rPr>
              <a:t>alone on cleaning up</a:t>
            </a:r>
          </a:p>
          <a:p>
            <a:r>
              <a:rPr lang="en-US" dirty="0">
                <a:latin typeface="Adobe Devanagari" panose="02040503050201020203" pitchFamily="18" charset="0"/>
                <a:cs typeface="Adobe Devanagari" panose="02040503050201020203" pitchFamily="18" charset="0"/>
              </a:rPr>
              <a:t>and standardizing data</a:t>
            </a:r>
          </a:p>
          <a:p>
            <a:r>
              <a:rPr lang="en-US" dirty="0">
                <a:latin typeface="Adobe Devanagari" panose="02040503050201020203" pitchFamily="18" charset="0"/>
                <a:cs typeface="Adobe Devanagari" panose="02040503050201020203" pitchFamily="18" charset="0"/>
              </a:rPr>
              <a:t>from a space-delimited</a:t>
            </a:r>
          </a:p>
          <a:p>
            <a:r>
              <a:rPr lang="en-US" dirty="0">
                <a:latin typeface="Adobe Devanagari" panose="02040503050201020203" pitchFamily="18" charset="0"/>
                <a:cs typeface="Adobe Devanagari" panose="02040503050201020203" pitchFamily="18" charset="0"/>
              </a:rPr>
              <a:t>PDF, so I’ve become </a:t>
            </a:r>
          </a:p>
          <a:p>
            <a:r>
              <a:rPr lang="en-US" dirty="0">
                <a:latin typeface="Adobe Devanagari" panose="02040503050201020203" pitchFamily="18" charset="0"/>
                <a:cs typeface="Adobe Devanagari" panose="02040503050201020203" pitchFamily="18" charset="0"/>
              </a:rPr>
              <a:t>unfortunately intimate</a:t>
            </a:r>
          </a:p>
          <a:p>
            <a:r>
              <a:rPr lang="en-US" dirty="0">
                <a:latin typeface="Adobe Devanagari" panose="02040503050201020203" pitchFamily="18" charset="0"/>
                <a:cs typeface="Adobe Devanagari" panose="02040503050201020203" pitchFamily="18" charset="0"/>
              </a:rPr>
              <a:t>with it.</a:t>
            </a:r>
          </a:p>
        </p:txBody>
      </p:sp>
    </p:spTree>
    <p:extLst>
      <p:ext uri="{BB962C8B-B14F-4D97-AF65-F5344CB8AC3E}">
        <p14:creationId xmlns:p14="http://schemas.microsoft.com/office/powerpoint/2010/main" val="383076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347D-AACB-4087-9C06-041755C90356}"/>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Tooling</a:t>
            </a:r>
          </a:p>
        </p:txBody>
      </p:sp>
      <p:sp>
        <p:nvSpPr>
          <p:cNvPr id="3" name="Content Placeholder 2">
            <a:extLst>
              <a:ext uri="{FF2B5EF4-FFF2-40B4-BE49-F238E27FC236}">
                <a16:creationId xmlns:a16="http://schemas.microsoft.com/office/drawing/2014/main" id="{BB3B96D4-1670-4323-B21A-203F83896C00}"/>
              </a:ext>
            </a:extLst>
          </p:cNvPr>
          <p:cNvSpPr>
            <a:spLocks noGrp="1"/>
          </p:cNvSpPr>
          <p:nvPr>
            <p:ph idx="1"/>
          </p:nvPr>
        </p:nvSpPr>
        <p:spPr/>
        <p:txBody>
          <a:bodyPr/>
          <a:lstStyle/>
          <a:p>
            <a:r>
              <a:rPr lang="en-US" dirty="0">
                <a:latin typeface="Adobe Devanagari" panose="02040503050201020203" pitchFamily="18" charset="0"/>
                <a:cs typeface="Adobe Devanagari" panose="02040503050201020203" pitchFamily="18" charset="0"/>
              </a:rPr>
              <a:t>For this project I chose dive into the deep end with Python, a language I’ve been trying to get more familiar with.</a:t>
            </a:r>
          </a:p>
          <a:p>
            <a:r>
              <a:rPr lang="en-US" dirty="0">
                <a:latin typeface="Adobe Devanagari" panose="02040503050201020203" pitchFamily="18" charset="0"/>
                <a:cs typeface="Adobe Devanagari" panose="02040503050201020203" pitchFamily="18" charset="0"/>
              </a:rPr>
              <a:t>I decided to use the Pandas Library to build my model. Pandas is an open source, BSD-licensed library providing high-performance, easy-to-use data structures and data analysis tools for the Python programming language.</a:t>
            </a:r>
          </a:p>
          <a:p>
            <a:r>
              <a:rPr lang="en-US" dirty="0">
                <a:latin typeface="Adobe Devanagari" panose="02040503050201020203" pitchFamily="18" charset="0"/>
                <a:cs typeface="Adobe Devanagari" panose="02040503050201020203" pitchFamily="18" charset="0"/>
              </a:rPr>
              <a:t>Pandas works excellent for large tabular data, and is ideal for spreadsheet analysis and deriving new information from old data that might be saved as .</a:t>
            </a:r>
            <a:r>
              <a:rPr lang="en-US" dirty="0" err="1">
                <a:latin typeface="Adobe Devanagari" panose="02040503050201020203" pitchFamily="18" charset="0"/>
                <a:cs typeface="Adobe Devanagari" panose="02040503050201020203" pitchFamily="18" charset="0"/>
              </a:rPr>
              <a:t>xls</a:t>
            </a:r>
            <a:r>
              <a:rPr lang="en-US" dirty="0">
                <a:latin typeface="Adobe Devanagari" panose="02040503050201020203" pitchFamily="18" charset="0"/>
                <a:cs typeface="Adobe Devanagari" panose="02040503050201020203" pitchFamily="18" charset="0"/>
              </a:rPr>
              <a:t> or .csv files</a:t>
            </a:r>
          </a:p>
          <a:p>
            <a:endParaRPr lang="en-US" dirty="0"/>
          </a:p>
        </p:txBody>
      </p:sp>
      <p:sp>
        <p:nvSpPr>
          <p:cNvPr id="4" name="Content Placeholder 2">
            <a:extLst>
              <a:ext uri="{FF2B5EF4-FFF2-40B4-BE49-F238E27FC236}">
                <a16:creationId xmlns:a16="http://schemas.microsoft.com/office/drawing/2014/main" id="{550B360C-EAB5-4A10-8B9E-6A7B7CCEB3A8}"/>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41416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347D-AACB-4087-9C06-041755C90356}"/>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Building the Model</a:t>
            </a:r>
          </a:p>
        </p:txBody>
      </p:sp>
      <p:sp>
        <p:nvSpPr>
          <p:cNvPr id="3" name="Content Placeholder 2">
            <a:extLst>
              <a:ext uri="{FF2B5EF4-FFF2-40B4-BE49-F238E27FC236}">
                <a16:creationId xmlns:a16="http://schemas.microsoft.com/office/drawing/2014/main" id="{BB3B96D4-1670-4323-B21A-203F83896C00}"/>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550B360C-EAB5-4A10-8B9E-6A7B7CCEB3A8}"/>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301590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DC38-552D-4590-B439-39D0FF267C8F}"/>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Testing and Analyzing the Model</a:t>
            </a:r>
          </a:p>
        </p:txBody>
      </p:sp>
      <p:sp>
        <p:nvSpPr>
          <p:cNvPr id="3" name="Content Placeholder 2">
            <a:extLst>
              <a:ext uri="{FF2B5EF4-FFF2-40B4-BE49-F238E27FC236}">
                <a16:creationId xmlns:a16="http://schemas.microsoft.com/office/drawing/2014/main" id="{86F3D0B5-0B42-4042-8E21-964B0E57468D}"/>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ACDEF2D4-4616-4A29-B176-3B69CA447DAD}"/>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5215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9395-6723-48BE-B7C6-162CC3A5FE22}"/>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Utilizing the Model</a:t>
            </a:r>
          </a:p>
        </p:txBody>
      </p:sp>
      <p:sp>
        <p:nvSpPr>
          <p:cNvPr id="3" name="Content Placeholder 2">
            <a:extLst>
              <a:ext uri="{FF2B5EF4-FFF2-40B4-BE49-F238E27FC236}">
                <a16:creationId xmlns:a16="http://schemas.microsoft.com/office/drawing/2014/main" id="{81CA76A6-6399-429F-A84F-99E2DF623836}"/>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93397D9C-CB22-4E79-A57D-C8D1F365930C}"/>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302433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9699-FD79-45A0-8E08-F891C324CA82}"/>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What went right and wrong</a:t>
            </a:r>
          </a:p>
        </p:txBody>
      </p:sp>
      <p:sp>
        <p:nvSpPr>
          <p:cNvPr id="3" name="Content Placeholder 2">
            <a:extLst>
              <a:ext uri="{FF2B5EF4-FFF2-40B4-BE49-F238E27FC236}">
                <a16:creationId xmlns:a16="http://schemas.microsoft.com/office/drawing/2014/main" id="{CAB8208F-63E3-409D-9990-CC4E28A5E2A7}"/>
              </a:ext>
            </a:extLst>
          </p:cNvPr>
          <p:cNvSpPr>
            <a:spLocks noGrp="1"/>
          </p:cNvSpPr>
          <p:nvPr>
            <p:ph idx="1"/>
          </p:nvPr>
        </p:nvSpPr>
        <p:spPr/>
        <p:txBody>
          <a:bodyPr/>
          <a:lstStyle/>
          <a:p>
            <a:r>
              <a:rPr lang="en-US" dirty="0">
                <a:latin typeface="Adobe Devanagari" panose="02040503050201020203" pitchFamily="18" charset="0"/>
                <a:cs typeface="Adobe Devanagari" panose="02040503050201020203" pitchFamily="18" charset="0"/>
              </a:rPr>
              <a:t>The model could use additional tags for international holidays, as our store’s demographic has much more ethnic and religious diversity compared to other stores in our market.</a:t>
            </a:r>
          </a:p>
          <a:p>
            <a:r>
              <a:rPr lang="en-US" dirty="0">
                <a:latin typeface="Adobe Devanagari" panose="02040503050201020203" pitchFamily="18" charset="0"/>
                <a:cs typeface="Adobe Devanagari" panose="02040503050201020203" pitchFamily="18" charset="0"/>
              </a:rPr>
              <a:t>The model, although not fully implemented into our business practices, can offer suggestions on what to order to employees who might not be confident about their order placement</a:t>
            </a:r>
          </a:p>
          <a:p>
            <a:r>
              <a:rPr lang="en-US" dirty="0">
                <a:latin typeface="Adobe Devanagari" panose="02040503050201020203" pitchFamily="18" charset="0"/>
                <a:cs typeface="Adobe Devanagari" panose="02040503050201020203" pitchFamily="18" charset="0"/>
              </a:rPr>
              <a:t>Because the system is CLI-based, most potential users are scared of it and would prefer a user-friendly User Interface, which brings me to…</a:t>
            </a:r>
          </a:p>
        </p:txBody>
      </p:sp>
      <p:sp>
        <p:nvSpPr>
          <p:cNvPr id="4" name="Content Placeholder 2">
            <a:extLst>
              <a:ext uri="{FF2B5EF4-FFF2-40B4-BE49-F238E27FC236}">
                <a16:creationId xmlns:a16="http://schemas.microsoft.com/office/drawing/2014/main" id="{ACBA5B4E-106D-4B82-B484-9FD2F886D045}"/>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369067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0727-D3F1-4E4C-BDB7-315ECEFD61DD}"/>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The Future of this Project</a:t>
            </a:r>
          </a:p>
        </p:txBody>
      </p:sp>
      <p:sp>
        <p:nvSpPr>
          <p:cNvPr id="3" name="Content Placeholder 2">
            <a:extLst>
              <a:ext uri="{FF2B5EF4-FFF2-40B4-BE49-F238E27FC236}">
                <a16:creationId xmlns:a16="http://schemas.microsoft.com/office/drawing/2014/main" id="{83E66892-4067-4EC0-A0D8-2E8327C353B1}"/>
              </a:ext>
            </a:extLst>
          </p:cNvPr>
          <p:cNvSpPr>
            <a:spLocks noGrp="1"/>
          </p:cNvSpPr>
          <p:nvPr>
            <p:ph idx="1"/>
          </p:nvPr>
        </p:nvSpPr>
        <p:spPr/>
        <p:txBody>
          <a:bodyPr>
            <a:normAutofit/>
          </a:bodyPr>
          <a:lstStyle/>
          <a:p>
            <a:r>
              <a:rPr lang="en-US" dirty="0">
                <a:latin typeface="Adobe Devanagari" panose="02040503050201020203" pitchFamily="18" charset="0"/>
                <a:cs typeface="Adobe Devanagari" panose="02040503050201020203" pitchFamily="18" charset="0"/>
              </a:rPr>
              <a:t>In order to take full advantage of the ordering system, I will be building out a front-end user interface that makes it easy to navigate and tweak parameters and run queries.</a:t>
            </a:r>
          </a:p>
          <a:p>
            <a:r>
              <a:rPr lang="en-US" dirty="0">
                <a:latin typeface="Adobe Devanagari" panose="02040503050201020203" pitchFamily="18" charset="0"/>
                <a:cs typeface="Adobe Devanagari" panose="02040503050201020203" pitchFamily="18" charset="0"/>
              </a:rPr>
              <a:t>Considering the size of the data is actually rather small, a </a:t>
            </a:r>
            <a:r>
              <a:rPr lang="en-US" dirty="0" err="1">
                <a:latin typeface="Adobe Devanagari" panose="02040503050201020203" pitchFamily="18" charset="0"/>
                <a:cs typeface="Adobe Devanagari" panose="02040503050201020203" pitchFamily="18" charset="0"/>
              </a:rPr>
              <a:t>javascript</a:t>
            </a:r>
            <a:r>
              <a:rPr lang="en-US" dirty="0">
                <a:latin typeface="Adobe Devanagari" panose="02040503050201020203" pitchFamily="18" charset="0"/>
                <a:cs typeface="Adobe Devanagari" panose="02040503050201020203" pitchFamily="18" charset="0"/>
              </a:rPr>
              <a:t> implementation can be ran – completely browser based– with Tensorflow.JS, which supports OpenGL GPU-based arithmetic acceleration.</a:t>
            </a:r>
          </a:p>
          <a:p>
            <a:r>
              <a:rPr lang="en-US" dirty="0">
                <a:latin typeface="Adobe Devanagari" panose="02040503050201020203" pitchFamily="18" charset="0"/>
                <a:cs typeface="Adobe Devanagari" panose="02040503050201020203" pitchFamily="18" charset="0"/>
              </a:rPr>
              <a:t>This project works more as a proof-of-concept than as a standalone system, and going forward I would like to help implement a fully automated ordering system that helps minimize shrink and out-of-stocks by integrating other business processes.</a:t>
            </a:r>
          </a:p>
        </p:txBody>
      </p:sp>
      <p:sp>
        <p:nvSpPr>
          <p:cNvPr id="4" name="Content Placeholder 2">
            <a:extLst>
              <a:ext uri="{FF2B5EF4-FFF2-40B4-BE49-F238E27FC236}">
                <a16:creationId xmlns:a16="http://schemas.microsoft.com/office/drawing/2014/main" id="{DD2F2385-0C27-4B4A-93C3-0A2C7A4C8A75}"/>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237353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0734-655F-4783-819F-91F0604F70C7}"/>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The Future for Me</a:t>
            </a:r>
          </a:p>
        </p:txBody>
      </p:sp>
      <p:sp>
        <p:nvSpPr>
          <p:cNvPr id="3" name="Content Placeholder 2">
            <a:extLst>
              <a:ext uri="{FF2B5EF4-FFF2-40B4-BE49-F238E27FC236}">
                <a16:creationId xmlns:a16="http://schemas.microsoft.com/office/drawing/2014/main" id="{9B6F5AB4-78D0-491A-8A91-4D62BBA731B8}"/>
              </a:ext>
            </a:extLst>
          </p:cNvPr>
          <p:cNvSpPr>
            <a:spLocks noGrp="1"/>
          </p:cNvSpPr>
          <p:nvPr>
            <p:ph idx="1"/>
          </p:nvPr>
        </p:nvSpPr>
        <p:spPr/>
        <p:txBody>
          <a:bodyPr/>
          <a:lstStyle/>
          <a:p>
            <a:r>
              <a:rPr lang="en-US" dirty="0">
                <a:latin typeface="Adobe Devanagari" panose="02040503050201020203" pitchFamily="18" charset="0"/>
                <a:cs typeface="Adobe Devanagari" panose="02040503050201020203" pitchFamily="18" charset="0"/>
              </a:rPr>
              <a:t>Graduating in May. </a:t>
            </a:r>
          </a:p>
          <a:p>
            <a:r>
              <a:rPr lang="en-US" dirty="0">
                <a:latin typeface="Adobe Devanagari" panose="02040503050201020203" pitchFamily="18" charset="0"/>
                <a:cs typeface="Adobe Devanagari" panose="02040503050201020203" pitchFamily="18" charset="0"/>
              </a:rPr>
              <a:t>Moving to Grand Rapids to join the Meijer IT Development Team as an intern the following week.</a:t>
            </a:r>
          </a:p>
          <a:p>
            <a:r>
              <a:rPr lang="en-US" dirty="0">
                <a:latin typeface="Adobe Devanagari" panose="02040503050201020203" pitchFamily="18" charset="0"/>
                <a:cs typeface="Adobe Devanagari" panose="02040503050201020203" pitchFamily="18" charset="0"/>
              </a:rPr>
              <a:t>Someday I’d like to make my freelance work my fulltime work, bringing on more creative businesses looking for creative solutions.</a:t>
            </a:r>
          </a:p>
          <a:p>
            <a:r>
              <a:rPr lang="en-US" dirty="0">
                <a:latin typeface="Adobe Devanagari" panose="02040503050201020203" pitchFamily="18" charset="0"/>
                <a:cs typeface="Adobe Devanagari" panose="02040503050201020203" pitchFamily="18" charset="0"/>
              </a:rPr>
              <a:t>I am currently applying for positions as a Web Developer and Web Designer but if nothing else I’m quite versatile, so if you’ve got questions for me, feel free to yell at me after I stop talking!</a:t>
            </a:r>
          </a:p>
          <a:p>
            <a:pPr marL="0" indent="0">
              <a:buNone/>
            </a:pPr>
            <a:endParaRPr lang="en-US" dirty="0"/>
          </a:p>
        </p:txBody>
      </p:sp>
      <p:sp>
        <p:nvSpPr>
          <p:cNvPr id="4" name="Content Placeholder 2">
            <a:extLst>
              <a:ext uri="{FF2B5EF4-FFF2-40B4-BE49-F238E27FC236}">
                <a16:creationId xmlns:a16="http://schemas.microsoft.com/office/drawing/2014/main" id="{D40E9265-C06B-44ED-818E-8F88FC339DF0}"/>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420298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CFED-5E9D-4960-9F39-9229B2C3BAF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900DBA6-BE51-4282-8957-41760CB347D9}"/>
              </a:ext>
            </a:extLst>
          </p:cNvPr>
          <p:cNvSpPr>
            <a:spLocks noGrp="1"/>
          </p:cNvSpPr>
          <p:nvPr>
            <p:ph idx="1"/>
          </p:nvPr>
        </p:nvSpPr>
        <p:spPr>
          <a:xfrm>
            <a:off x="7950199" y="4955822"/>
            <a:ext cx="4027312" cy="1672696"/>
          </a:xfrm>
        </p:spPr>
        <p:txBody>
          <a:bodyPr/>
          <a:lstStyle/>
          <a:p>
            <a:pPr marL="0" indent="0">
              <a:lnSpc>
                <a:spcPct val="100000"/>
              </a:lnSpc>
              <a:spcBef>
                <a:spcPts val="0"/>
              </a:spcBef>
              <a:buNone/>
            </a:pPr>
            <a:r>
              <a:rPr lang="en-US" sz="5400" b="1" spc="-300" dirty="0">
                <a:latin typeface="Century Gothic" panose="020B0502020202020204" pitchFamily="34" charset="0"/>
                <a:cs typeface="Adobe Devanagari" panose="02040503050201020203" pitchFamily="18" charset="0"/>
              </a:rPr>
              <a:t>Henry Fritz</a:t>
            </a:r>
          </a:p>
          <a:p>
            <a:pPr marL="0" indent="0">
              <a:lnSpc>
                <a:spcPct val="100000"/>
              </a:lnSpc>
              <a:spcBef>
                <a:spcPts val="0"/>
              </a:spcBef>
              <a:buNone/>
            </a:pPr>
            <a:r>
              <a:rPr lang="en-US" sz="2600" u="sng" spc="-300" dirty="0">
                <a:latin typeface="Century Gothic" panose="020B0502020202020204" pitchFamily="34" charset="0"/>
              </a:rPr>
              <a:t>Design &amp; Development</a:t>
            </a:r>
          </a:p>
        </p:txBody>
      </p:sp>
    </p:spTree>
    <p:extLst>
      <p:ext uri="{BB962C8B-B14F-4D97-AF65-F5344CB8AC3E}">
        <p14:creationId xmlns:p14="http://schemas.microsoft.com/office/powerpoint/2010/main" val="219480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95EE-CD6E-4700-8453-0F8A5C7021BC}"/>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A little about me</a:t>
            </a:r>
          </a:p>
        </p:txBody>
      </p:sp>
      <p:sp>
        <p:nvSpPr>
          <p:cNvPr id="3" name="Content Placeholder 2">
            <a:extLst>
              <a:ext uri="{FF2B5EF4-FFF2-40B4-BE49-F238E27FC236}">
                <a16:creationId xmlns:a16="http://schemas.microsoft.com/office/drawing/2014/main" id="{0F2AF9BD-A200-4941-AF02-C1791A6CC4ED}"/>
              </a:ext>
            </a:extLst>
          </p:cNvPr>
          <p:cNvSpPr>
            <a:spLocks noGrp="1"/>
          </p:cNvSpPr>
          <p:nvPr>
            <p:ph idx="1"/>
          </p:nvPr>
        </p:nvSpPr>
        <p:spPr/>
        <p:txBody>
          <a:bodyPr>
            <a:normAutofit fontScale="92500"/>
          </a:bodyPr>
          <a:lstStyle/>
          <a:p>
            <a:r>
              <a:rPr lang="en-US" dirty="0">
                <a:latin typeface="Adobe Devanagari" panose="02040503050201020203" pitchFamily="18" charset="0"/>
                <a:cs typeface="Adobe Devanagari" panose="02040503050201020203" pitchFamily="18" charset="0"/>
              </a:rPr>
              <a:t>From Richmond, Ky, Graduated from Madison Central High School</a:t>
            </a:r>
          </a:p>
          <a:p>
            <a:r>
              <a:rPr lang="en-US" dirty="0">
                <a:latin typeface="Adobe Devanagari" panose="02040503050201020203" pitchFamily="18" charset="0"/>
                <a:cs typeface="Adobe Devanagari" panose="02040503050201020203" pitchFamily="18" charset="0"/>
              </a:rPr>
              <a:t>Originally studied Computer Science at University of Kentucky and was a DJ at WRFL 88.1FM</a:t>
            </a:r>
          </a:p>
          <a:p>
            <a:r>
              <a:rPr lang="en-US" dirty="0">
                <a:latin typeface="Adobe Devanagari" panose="02040503050201020203" pitchFamily="18" charset="0"/>
                <a:cs typeface="Adobe Devanagari" panose="02040503050201020203" pitchFamily="18" charset="0"/>
              </a:rPr>
              <a:t>Took a job in Retail Management due to financial situation</a:t>
            </a:r>
          </a:p>
          <a:p>
            <a:r>
              <a:rPr lang="en-US" dirty="0">
                <a:latin typeface="Adobe Devanagari" panose="02040503050201020203" pitchFamily="18" charset="0"/>
                <a:cs typeface="Adobe Devanagari" panose="02040503050201020203" pitchFamily="18" charset="0"/>
              </a:rPr>
              <a:t>Started a band and moved to Louisville to be a performing musician</a:t>
            </a:r>
          </a:p>
          <a:p>
            <a:r>
              <a:rPr lang="en-US" dirty="0">
                <a:latin typeface="Adobe Devanagari" panose="02040503050201020203" pitchFamily="18" charset="0"/>
                <a:cs typeface="Adobe Devanagari" panose="02040503050201020203" pitchFamily="18" charset="0"/>
              </a:rPr>
              <a:t>Moved back to finish a degree, ultimately deciding on the CIS B.B.A. here at EKU</a:t>
            </a:r>
          </a:p>
          <a:p>
            <a:r>
              <a:rPr lang="en-US" dirty="0">
                <a:latin typeface="Adobe Devanagari" panose="02040503050201020203" pitchFamily="18" charset="0"/>
                <a:cs typeface="Adobe Devanagari" panose="02040503050201020203" pitchFamily="18" charset="0"/>
              </a:rPr>
              <a:t>Currently employed by Habitat for Humanity of Madison &amp; Clark Counties as a Web Developer/Designer, a Grocery Clerk at Meijer, and I’ve got a handful of freelance clients for graphic design, motion graphics, and web development.</a:t>
            </a:r>
          </a:p>
        </p:txBody>
      </p:sp>
      <p:sp>
        <p:nvSpPr>
          <p:cNvPr id="4" name="Content Placeholder 2">
            <a:extLst>
              <a:ext uri="{FF2B5EF4-FFF2-40B4-BE49-F238E27FC236}">
                <a16:creationId xmlns:a16="http://schemas.microsoft.com/office/drawing/2014/main" id="{1D2CED66-9713-44B4-B110-07F86554F4E3}"/>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387909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AC40-A4B8-499F-B859-8C3C1C44B523}"/>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My introduction to Data Analytics</a:t>
            </a:r>
          </a:p>
        </p:txBody>
      </p:sp>
      <p:sp>
        <p:nvSpPr>
          <p:cNvPr id="3" name="Content Placeholder 2">
            <a:extLst>
              <a:ext uri="{FF2B5EF4-FFF2-40B4-BE49-F238E27FC236}">
                <a16:creationId xmlns:a16="http://schemas.microsoft.com/office/drawing/2014/main" id="{24D03197-3A26-4241-8328-D4CD6EE65072}"/>
              </a:ext>
            </a:extLst>
          </p:cNvPr>
          <p:cNvSpPr>
            <a:spLocks noGrp="1"/>
          </p:cNvSpPr>
          <p:nvPr>
            <p:ph idx="1"/>
          </p:nvPr>
        </p:nvSpPr>
        <p:spPr>
          <a:xfrm>
            <a:off x="838200" y="1825625"/>
            <a:ext cx="10515600" cy="3984866"/>
          </a:xfrm>
        </p:spPr>
        <p:txBody>
          <a:bodyPr>
            <a:normAutofit lnSpcReduction="10000"/>
          </a:bodyPr>
          <a:lstStyle/>
          <a:p>
            <a:r>
              <a:rPr lang="en-US" dirty="0">
                <a:latin typeface="Adobe Devanagari" panose="02040503050201020203" pitchFamily="18" charset="0"/>
                <a:cs typeface="Adobe Devanagari" panose="02040503050201020203" pitchFamily="18" charset="0"/>
              </a:rPr>
              <a:t>After seeing the results of projects like Pix2Pix, Google </a:t>
            </a:r>
            <a:r>
              <a:rPr lang="en-US" dirty="0" err="1">
                <a:latin typeface="Adobe Devanagari" panose="02040503050201020203" pitchFamily="18" charset="0"/>
                <a:cs typeface="Adobe Devanagari" panose="02040503050201020203" pitchFamily="18" charset="0"/>
              </a:rPr>
              <a:t>DeepDream</a:t>
            </a:r>
            <a:r>
              <a:rPr lang="en-US" dirty="0">
                <a:latin typeface="Adobe Devanagari" panose="02040503050201020203" pitchFamily="18" charset="0"/>
                <a:cs typeface="Adobe Devanagari" panose="02040503050201020203" pitchFamily="18" charset="0"/>
              </a:rPr>
              <a:t>, and Robbie </a:t>
            </a:r>
            <a:r>
              <a:rPr lang="en-US" dirty="0" err="1">
                <a:latin typeface="Adobe Devanagari" panose="02040503050201020203" pitchFamily="18" charset="0"/>
                <a:cs typeface="Adobe Devanagari" panose="02040503050201020203" pitchFamily="18" charset="0"/>
              </a:rPr>
              <a:t>Barrat’s</a:t>
            </a:r>
            <a:r>
              <a:rPr lang="en-US" dirty="0">
                <a:latin typeface="Adobe Devanagari" panose="02040503050201020203" pitchFamily="18" charset="0"/>
                <a:cs typeface="Adobe Devanagari" panose="02040503050201020203" pitchFamily="18" charset="0"/>
              </a:rPr>
              <a:t> Implementation of art-DC-GAN, I became interested in how data could be applied to art and visual design.</a:t>
            </a:r>
          </a:p>
          <a:p>
            <a:r>
              <a:rPr lang="en-US" dirty="0">
                <a:latin typeface="Adobe Devanagari" panose="02040503050201020203" pitchFamily="18" charset="0"/>
                <a:cs typeface="Adobe Devanagari" panose="02040503050201020203" pitchFamily="18" charset="0"/>
              </a:rPr>
              <a:t>I decided to take Dr. Mahaney’s Data Mining Course (</a:t>
            </a:r>
            <a:r>
              <a:rPr lang="en-US">
                <a:latin typeface="Adobe Devanagari" panose="02040503050201020203" pitchFamily="18" charset="0"/>
                <a:cs typeface="Adobe Devanagari" panose="02040503050201020203" pitchFamily="18" charset="0"/>
              </a:rPr>
              <a:t>CIS 430</a:t>
            </a:r>
            <a:r>
              <a:rPr lang="en-US" dirty="0">
                <a:latin typeface="Adobe Devanagari" panose="02040503050201020203" pitchFamily="18" charset="0"/>
                <a:cs typeface="Adobe Devanagari" panose="02040503050201020203" pitchFamily="18" charset="0"/>
              </a:rPr>
              <a:t>) at EKU.</a:t>
            </a:r>
          </a:p>
          <a:p>
            <a:r>
              <a:rPr lang="en-US" dirty="0">
                <a:latin typeface="Adobe Devanagari" panose="02040503050201020203" pitchFamily="18" charset="0"/>
                <a:cs typeface="Adobe Devanagari" panose="02040503050201020203" pitchFamily="18" charset="0"/>
              </a:rPr>
              <a:t>Since then, I’ve found practical uses for analytic techniques applicable to my professional work. </a:t>
            </a:r>
          </a:p>
          <a:p>
            <a:r>
              <a:rPr lang="en-US" dirty="0">
                <a:latin typeface="Adobe Devanagari" panose="02040503050201020203" pitchFamily="18" charset="0"/>
                <a:cs typeface="Adobe Devanagari" panose="02040503050201020203" pitchFamily="18" charset="0"/>
              </a:rPr>
              <a:t>The work I’m presenting today is business focused, but my primary interest still lies within the artistic domain. I’m currently working on using a Generative Adversarial Network that amalgamates new and possibly terrifying product names and images from Amazon’s product database.</a:t>
            </a:r>
          </a:p>
        </p:txBody>
      </p:sp>
      <p:sp>
        <p:nvSpPr>
          <p:cNvPr id="4" name="Content Placeholder 2">
            <a:extLst>
              <a:ext uri="{FF2B5EF4-FFF2-40B4-BE49-F238E27FC236}">
                <a16:creationId xmlns:a16="http://schemas.microsoft.com/office/drawing/2014/main" id="{D6898760-71BC-4244-A063-D2D0D2E0A6BB}"/>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308502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AC40-A4B8-499F-B859-8C3C1C44B523}"/>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Project Background</a:t>
            </a:r>
          </a:p>
        </p:txBody>
      </p:sp>
      <p:sp>
        <p:nvSpPr>
          <p:cNvPr id="3" name="Content Placeholder 2">
            <a:extLst>
              <a:ext uri="{FF2B5EF4-FFF2-40B4-BE49-F238E27FC236}">
                <a16:creationId xmlns:a16="http://schemas.microsoft.com/office/drawing/2014/main" id="{24D03197-3A26-4241-8328-D4CD6EE65072}"/>
              </a:ext>
            </a:extLst>
          </p:cNvPr>
          <p:cNvSpPr>
            <a:spLocks noGrp="1"/>
          </p:cNvSpPr>
          <p:nvPr>
            <p:ph idx="1"/>
          </p:nvPr>
        </p:nvSpPr>
        <p:spPr>
          <a:xfrm>
            <a:off x="838200" y="1825625"/>
            <a:ext cx="10515600" cy="3984866"/>
          </a:xfrm>
        </p:spPr>
        <p:txBody>
          <a:bodyPr>
            <a:normAutofit fontScale="92500" lnSpcReduction="20000"/>
          </a:bodyPr>
          <a:lstStyle/>
          <a:p>
            <a:r>
              <a:rPr lang="en-US" dirty="0">
                <a:latin typeface="Adobe Devanagari" panose="02040503050201020203" pitchFamily="18" charset="0"/>
                <a:cs typeface="Adobe Devanagari" panose="02040503050201020203" pitchFamily="18" charset="0"/>
              </a:rPr>
              <a:t>I’m currently employed by Meijer, a privately owned retail grocer whose competition have all invested heavily in BI.</a:t>
            </a:r>
          </a:p>
          <a:p>
            <a:r>
              <a:rPr lang="en-US" dirty="0">
                <a:latin typeface="Adobe Devanagari" panose="02040503050201020203" pitchFamily="18" charset="0"/>
                <a:cs typeface="Adobe Devanagari" panose="02040503050201020203" pitchFamily="18" charset="0"/>
              </a:rPr>
              <a:t>Meijer, while earning record profits, has only started to invest heavily in its IT infrastructure and business analytics processes within the past few years, around the time Amazon purchased Whole Foods. </a:t>
            </a:r>
          </a:p>
          <a:p>
            <a:r>
              <a:rPr lang="en-US" dirty="0">
                <a:latin typeface="Adobe Devanagari" panose="02040503050201020203" pitchFamily="18" charset="0"/>
                <a:cs typeface="Adobe Devanagari" panose="02040503050201020203" pitchFamily="18" charset="0"/>
              </a:rPr>
              <a:t>As more retailers head in this direction, Meijer decided to look for answers from within. Meijer opened a program that allows employees to suggest ideas that bring efficient solutions in front of the eyes of the CIO and the development team.</a:t>
            </a:r>
          </a:p>
          <a:p>
            <a:r>
              <a:rPr lang="en-US" dirty="0">
                <a:latin typeface="Adobe Devanagari" panose="02040503050201020203" pitchFamily="18" charset="0"/>
                <a:cs typeface="Adobe Devanagari" panose="02040503050201020203" pitchFamily="18" charset="0"/>
              </a:rPr>
              <a:t>I’ve been with the company for nearly a decade and I figured my expert knowledge of our product department, as well as data analysis might allow me to solve a common problem that I’ve encountered in three different store:  sometimes we don’t have anyone who can place an order.</a:t>
            </a:r>
          </a:p>
        </p:txBody>
      </p:sp>
      <p:sp>
        <p:nvSpPr>
          <p:cNvPr id="4" name="Content Placeholder 2">
            <a:extLst>
              <a:ext uri="{FF2B5EF4-FFF2-40B4-BE49-F238E27FC236}">
                <a16:creationId xmlns:a16="http://schemas.microsoft.com/office/drawing/2014/main" id="{D6898760-71BC-4244-A063-D2D0D2E0A6BB}"/>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184456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FA6A-A62D-4814-9672-D134F4B89A4C}"/>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Problem Statement</a:t>
            </a:r>
          </a:p>
        </p:txBody>
      </p:sp>
      <p:sp>
        <p:nvSpPr>
          <p:cNvPr id="3" name="Content Placeholder 2">
            <a:extLst>
              <a:ext uri="{FF2B5EF4-FFF2-40B4-BE49-F238E27FC236}">
                <a16:creationId xmlns:a16="http://schemas.microsoft.com/office/drawing/2014/main" id="{B681254E-658E-45B1-B476-7B1B11C3405A}"/>
              </a:ext>
            </a:extLst>
          </p:cNvPr>
          <p:cNvSpPr>
            <a:spLocks noGrp="1"/>
          </p:cNvSpPr>
          <p:nvPr>
            <p:ph idx="1"/>
          </p:nvPr>
        </p:nvSpPr>
        <p:spPr/>
        <p:txBody>
          <a:bodyPr/>
          <a:lstStyle/>
          <a:p>
            <a:r>
              <a:rPr lang="en-US" dirty="0">
                <a:latin typeface="Adobe Devanagari" panose="02040503050201020203" pitchFamily="18" charset="0"/>
                <a:cs typeface="Adobe Devanagari" panose="02040503050201020203" pitchFamily="18" charset="0"/>
              </a:rPr>
              <a:t>Currently, Meijer has an automated ordering system that uses weighted monthly averages for its auto-replenish stock.</a:t>
            </a:r>
          </a:p>
          <a:p>
            <a:r>
              <a:rPr lang="en-US" dirty="0">
                <a:latin typeface="Adobe Devanagari" panose="02040503050201020203" pitchFamily="18" charset="0"/>
                <a:cs typeface="Adobe Devanagari" panose="02040503050201020203" pitchFamily="18" charset="0"/>
              </a:rPr>
              <a:t>All orders for fresh produce are currently made on a day-to-day basis by employees with expert knowledge in their field. There is no auto-replenish or backup system.</a:t>
            </a:r>
          </a:p>
          <a:p>
            <a:r>
              <a:rPr lang="en-US" dirty="0">
                <a:latin typeface="Adobe Devanagari" panose="02040503050201020203" pitchFamily="18" charset="0"/>
                <a:cs typeface="Adobe Devanagari" panose="02040503050201020203" pitchFamily="18" charset="0"/>
              </a:rPr>
              <a:t>At a set cutoff point of 8 A.M. each day, the order must be placed in the ordering system or an automatic order of 16 cases of Bananas is placed. </a:t>
            </a:r>
          </a:p>
          <a:p>
            <a:r>
              <a:rPr lang="en-US" dirty="0">
                <a:latin typeface="Adobe Devanagari" panose="02040503050201020203" pitchFamily="18" charset="0"/>
                <a:cs typeface="Adobe Devanagari" panose="02040503050201020203" pitchFamily="18" charset="0"/>
              </a:rPr>
              <a:t>In these cases an additional truck will be required to leave the DF once the correct order is placed, costing the company for an entire freight load, regardless of the breadth of the order.</a:t>
            </a:r>
          </a:p>
        </p:txBody>
      </p:sp>
      <p:sp>
        <p:nvSpPr>
          <p:cNvPr id="4" name="Content Placeholder 2">
            <a:extLst>
              <a:ext uri="{FF2B5EF4-FFF2-40B4-BE49-F238E27FC236}">
                <a16:creationId xmlns:a16="http://schemas.microsoft.com/office/drawing/2014/main" id="{3ED8C9CC-68B4-47C5-9DB5-FED9670C1E59}"/>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227296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18BA-98EB-4748-ACF3-48FD946A6253}"/>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Examining the problem	</a:t>
            </a:r>
          </a:p>
        </p:txBody>
      </p:sp>
      <p:sp>
        <p:nvSpPr>
          <p:cNvPr id="3" name="Content Placeholder 2">
            <a:extLst>
              <a:ext uri="{FF2B5EF4-FFF2-40B4-BE49-F238E27FC236}">
                <a16:creationId xmlns:a16="http://schemas.microsoft.com/office/drawing/2014/main" id="{DC69FA98-4A86-457A-8E36-10CAF9C12CC2}"/>
              </a:ext>
            </a:extLst>
          </p:cNvPr>
          <p:cNvSpPr>
            <a:spLocks noGrp="1"/>
          </p:cNvSpPr>
          <p:nvPr>
            <p:ph idx="1"/>
          </p:nvPr>
        </p:nvSpPr>
        <p:spPr/>
        <p:txBody>
          <a:bodyPr>
            <a:normAutofit/>
          </a:bodyPr>
          <a:lstStyle/>
          <a:p>
            <a:r>
              <a:rPr lang="en-US" dirty="0">
                <a:latin typeface="Adobe Devanagari" panose="02040503050201020203" pitchFamily="18" charset="0"/>
                <a:cs typeface="Adobe Devanagari" panose="02040503050201020203" pitchFamily="18" charset="0"/>
              </a:rPr>
              <a:t>The first thing to consider are the logistics constraints.</a:t>
            </a:r>
          </a:p>
          <a:p>
            <a:r>
              <a:rPr lang="en-US" dirty="0">
                <a:latin typeface="Adobe Devanagari" panose="02040503050201020203" pitchFamily="18" charset="0"/>
                <a:cs typeface="Adobe Devanagari" panose="02040503050201020203" pitchFamily="18" charset="0"/>
              </a:rPr>
              <a:t>Because the 8 A.M. limit is self-imposed, an additional order verification step was implemented over the last year to ensure that this is avoided when possible with a call from the DF to the store.</a:t>
            </a:r>
          </a:p>
          <a:p>
            <a:r>
              <a:rPr lang="en-US" dirty="0">
                <a:latin typeface="Adobe Devanagari" panose="02040503050201020203" pitchFamily="18" charset="0"/>
                <a:cs typeface="Adobe Devanagari" panose="02040503050201020203" pitchFamily="18" charset="0"/>
              </a:rPr>
              <a:t>The reality is that at some point, every store will encounter a situation when no one on the staff might have the intimate knowledge of the product order book to make the correct decisions (inclement weather, staff turnover, tardiness)</a:t>
            </a:r>
          </a:p>
          <a:p>
            <a:r>
              <a:rPr lang="en-US" dirty="0">
                <a:latin typeface="Adobe Devanagari" panose="02040503050201020203" pitchFamily="18" charset="0"/>
                <a:cs typeface="Adobe Devanagari" panose="02040503050201020203" pitchFamily="18" charset="0"/>
              </a:rPr>
              <a:t>This is where having an ordering model to “default to” will offer a business analytics advantage.</a:t>
            </a:r>
          </a:p>
        </p:txBody>
      </p:sp>
      <p:sp>
        <p:nvSpPr>
          <p:cNvPr id="4" name="Content Placeholder 2">
            <a:extLst>
              <a:ext uri="{FF2B5EF4-FFF2-40B4-BE49-F238E27FC236}">
                <a16:creationId xmlns:a16="http://schemas.microsoft.com/office/drawing/2014/main" id="{8807A87C-B19D-439B-9D16-E1A36ED9A7E0}"/>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63494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BE5B-A003-4D5E-9C9F-2AEF035E0611}"/>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Thinking Long-term</a:t>
            </a:r>
          </a:p>
        </p:txBody>
      </p:sp>
      <p:sp>
        <p:nvSpPr>
          <p:cNvPr id="3" name="Content Placeholder 2">
            <a:extLst>
              <a:ext uri="{FF2B5EF4-FFF2-40B4-BE49-F238E27FC236}">
                <a16:creationId xmlns:a16="http://schemas.microsoft.com/office/drawing/2014/main" id="{0292701A-4397-4EDA-9EF1-BD4E17FFB661}"/>
              </a:ext>
            </a:extLst>
          </p:cNvPr>
          <p:cNvSpPr>
            <a:spLocks noGrp="1"/>
          </p:cNvSpPr>
          <p:nvPr>
            <p:ph idx="1"/>
          </p:nvPr>
        </p:nvSpPr>
        <p:spPr/>
        <p:txBody>
          <a:bodyPr>
            <a:normAutofit lnSpcReduction="10000"/>
          </a:bodyPr>
          <a:lstStyle/>
          <a:p>
            <a:r>
              <a:rPr lang="en-US" dirty="0">
                <a:latin typeface="Adobe Devanagari" panose="02040503050201020203" pitchFamily="18" charset="0"/>
                <a:cs typeface="Adobe Devanagari" panose="02040503050201020203" pitchFamily="18" charset="0"/>
              </a:rPr>
              <a:t>Although this system was designed specifically for this scenario, the data gleaned from this process will offer insight on how to work towards full automation of a fresh ordering system.</a:t>
            </a:r>
          </a:p>
          <a:p>
            <a:r>
              <a:rPr lang="en-US" dirty="0">
                <a:latin typeface="Adobe Devanagari" panose="02040503050201020203" pitchFamily="18" charset="0"/>
                <a:cs typeface="Adobe Devanagari" panose="02040503050201020203" pitchFamily="18" charset="0"/>
              </a:rPr>
              <a:t>Two years ago I developed a perpetual inventory system that, implemented alongside this ordering system, would offer not only information about ordering and sales but also about sales velocity versus shrink, an incredibly important measure of efficiency in perishables.</a:t>
            </a:r>
          </a:p>
          <a:p>
            <a:r>
              <a:rPr lang="en-US" dirty="0">
                <a:latin typeface="Adobe Devanagari" panose="02040503050201020203" pitchFamily="18" charset="0"/>
                <a:cs typeface="Adobe Devanagari" panose="02040503050201020203" pitchFamily="18" charset="0"/>
              </a:rPr>
              <a:t>The longer this data process runs, the better it reflects its business environment, but it must be optimized for dynamics of the external environment (black swan events, economic downturns, legal and environmental changes, et c.)</a:t>
            </a:r>
          </a:p>
        </p:txBody>
      </p:sp>
      <p:sp>
        <p:nvSpPr>
          <p:cNvPr id="4" name="Content Placeholder 2">
            <a:extLst>
              <a:ext uri="{FF2B5EF4-FFF2-40B4-BE49-F238E27FC236}">
                <a16:creationId xmlns:a16="http://schemas.microsoft.com/office/drawing/2014/main" id="{1BA00CBE-E203-4350-936C-5B8D2CC17484}"/>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181909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5CCB-2321-40C9-BF73-B5420560A1CC}"/>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Research</a:t>
            </a:r>
          </a:p>
        </p:txBody>
      </p:sp>
      <p:sp>
        <p:nvSpPr>
          <p:cNvPr id="3" name="Content Placeholder 2">
            <a:extLst>
              <a:ext uri="{FF2B5EF4-FFF2-40B4-BE49-F238E27FC236}">
                <a16:creationId xmlns:a16="http://schemas.microsoft.com/office/drawing/2014/main" id="{A128A80B-B2F5-46AA-8AE3-ABF352FC1476}"/>
              </a:ext>
            </a:extLst>
          </p:cNvPr>
          <p:cNvSpPr>
            <a:spLocks noGrp="1"/>
          </p:cNvSpPr>
          <p:nvPr>
            <p:ph idx="1"/>
          </p:nvPr>
        </p:nvSpPr>
        <p:spPr>
          <a:xfrm>
            <a:off x="541867" y="1560191"/>
            <a:ext cx="10811933" cy="2577042"/>
          </a:xfrm>
        </p:spPr>
        <p:txBody>
          <a:bodyPr>
            <a:normAutofit lnSpcReduction="10000"/>
          </a:bodyPr>
          <a:lstStyle/>
          <a:p>
            <a:r>
              <a:rPr lang="en-US" dirty="0">
                <a:latin typeface="Adobe Devanagari" panose="02040503050201020203" pitchFamily="18" charset="0"/>
                <a:cs typeface="Adobe Devanagari" panose="02040503050201020203" pitchFamily="18" charset="0"/>
              </a:rPr>
              <a:t>Before building a model, I did a survey of employees with the role of Produce Order Writer to ask what factors could cause an increased demand of fresh produce.</a:t>
            </a:r>
          </a:p>
          <a:p>
            <a:r>
              <a:rPr lang="en-US" dirty="0">
                <a:latin typeface="Adobe Devanagari" panose="02040503050201020203" pitchFamily="18" charset="0"/>
                <a:cs typeface="Adobe Devanagari" panose="02040503050201020203" pitchFamily="18" charset="0"/>
              </a:rPr>
              <a:t>The survey was open ended and I used all instances that occurred twice or more as “Tags” with which to encode our sales data.</a:t>
            </a:r>
          </a:p>
          <a:p>
            <a:r>
              <a:rPr lang="en-US" dirty="0">
                <a:latin typeface="Adobe Devanagari" panose="02040503050201020203" pitchFamily="18" charset="0"/>
                <a:cs typeface="Adobe Devanagari" panose="02040503050201020203" pitchFamily="18" charset="0"/>
              </a:rPr>
              <a:t>The tags I chose were: </a:t>
            </a:r>
          </a:p>
          <a:p>
            <a:endParaRPr lang="en-US" dirty="0">
              <a:latin typeface="Adobe Devanagari" panose="02040503050201020203" pitchFamily="18" charset="0"/>
              <a:cs typeface="Adobe Devanagari" panose="02040503050201020203" pitchFamily="18" charset="0"/>
            </a:endParaRPr>
          </a:p>
        </p:txBody>
      </p:sp>
      <p:sp>
        <p:nvSpPr>
          <p:cNvPr id="5" name="TextBox 4">
            <a:extLst>
              <a:ext uri="{FF2B5EF4-FFF2-40B4-BE49-F238E27FC236}">
                <a16:creationId xmlns:a16="http://schemas.microsoft.com/office/drawing/2014/main" id="{DCB11015-2359-4CC7-9C9B-E07FE4A566A6}"/>
              </a:ext>
            </a:extLst>
          </p:cNvPr>
          <p:cNvSpPr txBox="1"/>
          <p:nvPr/>
        </p:nvSpPr>
        <p:spPr>
          <a:xfrm>
            <a:off x="541867" y="4182748"/>
            <a:ext cx="10171289" cy="2031325"/>
          </a:xfrm>
          <a:prstGeom prst="rect">
            <a:avLst/>
          </a:prstGeom>
          <a:noFill/>
        </p:spPr>
        <p:txBody>
          <a:bodyPr wrap="square" numCol="2" rtlCol="0">
            <a:spAutoFit/>
          </a:bodyPr>
          <a:lstStyle/>
          <a:p>
            <a:r>
              <a:rPr lang="en-US" b="1" dirty="0">
                <a:latin typeface="Adobe Devanagari" panose="02040503050201020203" pitchFamily="18" charset="0"/>
                <a:cs typeface="Adobe Devanagari" panose="02040503050201020203" pitchFamily="18" charset="0"/>
              </a:rPr>
              <a:t>Holiday (Fixed) </a:t>
            </a:r>
            <a:r>
              <a:rPr lang="en-US" dirty="0">
                <a:latin typeface="Adobe Devanagari" panose="02040503050201020203" pitchFamily="18" charset="0"/>
                <a:cs typeface="Adobe Devanagari" panose="02040503050201020203" pitchFamily="18" charset="0"/>
              </a:rPr>
              <a:t>- Holiday that occurs on the same year, every day</a:t>
            </a:r>
          </a:p>
          <a:p>
            <a:r>
              <a:rPr lang="en-US" b="1" dirty="0">
                <a:latin typeface="Adobe Devanagari" panose="02040503050201020203" pitchFamily="18" charset="0"/>
                <a:cs typeface="Adobe Devanagari" panose="02040503050201020203" pitchFamily="18" charset="0"/>
              </a:rPr>
              <a:t>Holiday(Roaming) </a:t>
            </a:r>
            <a:r>
              <a:rPr lang="en-US" dirty="0">
                <a:latin typeface="Adobe Devanagari" panose="02040503050201020203" pitchFamily="18" charset="0"/>
                <a:cs typeface="Adobe Devanagari" panose="02040503050201020203" pitchFamily="18" charset="0"/>
              </a:rPr>
              <a:t>- Holiday that does not occur on the same numerical day yearly</a:t>
            </a:r>
          </a:p>
          <a:p>
            <a:r>
              <a:rPr lang="en-US" b="1" dirty="0">
                <a:latin typeface="Adobe Devanagari" panose="02040503050201020203" pitchFamily="18" charset="0"/>
                <a:cs typeface="Adobe Devanagari" panose="02040503050201020203" pitchFamily="18" charset="0"/>
              </a:rPr>
              <a:t>Inclement Weather (1 day out, 2 days out)- </a:t>
            </a:r>
            <a:r>
              <a:rPr lang="en-US" dirty="0">
                <a:latin typeface="Adobe Devanagari" panose="02040503050201020203" pitchFamily="18" charset="0"/>
                <a:cs typeface="Adobe Devanagari" panose="02040503050201020203" pitchFamily="18" charset="0"/>
              </a:rPr>
              <a:t>Winter weather that does not permit shopping, but drives sales  for days prior</a:t>
            </a:r>
          </a:p>
          <a:p>
            <a:r>
              <a:rPr lang="en-US" b="1" dirty="0">
                <a:latin typeface="Adobe Devanagari" panose="02040503050201020203" pitchFamily="18" charset="0"/>
                <a:cs typeface="Adobe Devanagari" panose="02040503050201020203" pitchFamily="18" charset="0"/>
              </a:rPr>
              <a:t>Optimal Weather Conditions </a:t>
            </a:r>
            <a:r>
              <a:rPr lang="en-US" dirty="0">
                <a:latin typeface="Adobe Devanagari" panose="02040503050201020203" pitchFamily="18" charset="0"/>
                <a:cs typeface="Adobe Devanagari" panose="02040503050201020203" pitchFamily="18" charset="0"/>
              </a:rPr>
              <a:t>– Ideal weather </a:t>
            </a:r>
          </a:p>
          <a:p>
            <a:r>
              <a:rPr lang="en-US" b="1" dirty="0">
                <a:latin typeface="Adobe Devanagari" panose="02040503050201020203" pitchFamily="18" charset="0"/>
                <a:cs typeface="Adobe Devanagari" panose="02040503050201020203" pitchFamily="18" charset="0"/>
              </a:rPr>
              <a:t>Sporting Event</a:t>
            </a:r>
            <a:r>
              <a:rPr lang="en-US" dirty="0">
                <a:latin typeface="Adobe Devanagari" panose="02040503050201020203" pitchFamily="18" charset="0"/>
                <a:cs typeface="Adobe Devanagari" panose="02040503050201020203" pitchFamily="18" charset="0"/>
              </a:rPr>
              <a:t> –Have a tendency to drive sales leading up to the day, but negatively affect sales the day of major sporting events</a:t>
            </a:r>
          </a:p>
          <a:p>
            <a:r>
              <a:rPr lang="en-US" b="1" dirty="0">
                <a:latin typeface="Adobe Devanagari" panose="02040503050201020203" pitchFamily="18" charset="0"/>
                <a:cs typeface="Adobe Devanagari" panose="02040503050201020203" pitchFamily="18" charset="0"/>
              </a:rPr>
              <a:t>Community Event </a:t>
            </a:r>
            <a:r>
              <a:rPr lang="en-US" dirty="0">
                <a:latin typeface="Adobe Devanagari" panose="02040503050201020203" pitchFamily="18" charset="0"/>
                <a:cs typeface="Adobe Devanagari" panose="02040503050201020203" pitchFamily="18" charset="0"/>
              </a:rPr>
              <a:t>– Usually drives sales</a:t>
            </a:r>
          </a:p>
          <a:p>
            <a:r>
              <a:rPr lang="en-US" b="1" dirty="0">
                <a:latin typeface="Adobe Devanagari" panose="02040503050201020203" pitchFamily="18" charset="0"/>
                <a:cs typeface="Adobe Devanagari" panose="02040503050201020203" pitchFamily="18" charset="0"/>
              </a:rPr>
              <a:t>Weekday/Weekend </a:t>
            </a:r>
            <a:r>
              <a:rPr lang="en-US" dirty="0">
                <a:latin typeface="Adobe Devanagari" panose="02040503050201020203" pitchFamily="18" charset="0"/>
                <a:cs typeface="Adobe Devanagari" panose="02040503050201020203" pitchFamily="18" charset="0"/>
              </a:rPr>
              <a:t>– Weekends traditionally represent a large increase in sales</a:t>
            </a:r>
            <a:endParaRPr lang="en-US" b="1" dirty="0">
              <a:latin typeface="Adobe Devanagari" panose="02040503050201020203" pitchFamily="18" charset="0"/>
              <a:cs typeface="Adobe Devanagari" panose="02040503050201020203" pitchFamily="18" charset="0"/>
            </a:endParaRPr>
          </a:p>
        </p:txBody>
      </p:sp>
      <p:sp>
        <p:nvSpPr>
          <p:cNvPr id="6" name="Content Placeholder 2">
            <a:extLst>
              <a:ext uri="{FF2B5EF4-FFF2-40B4-BE49-F238E27FC236}">
                <a16:creationId xmlns:a16="http://schemas.microsoft.com/office/drawing/2014/main" id="{1FA53052-BBE6-4708-A566-7FAC5684332C}"/>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103238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8FC2-2816-4069-86B9-9C56B882BCA6}"/>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Acquiring, Cleaning, and Processing Data</a:t>
            </a:r>
          </a:p>
        </p:txBody>
      </p:sp>
      <p:sp>
        <p:nvSpPr>
          <p:cNvPr id="3" name="Content Placeholder 2">
            <a:extLst>
              <a:ext uri="{FF2B5EF4-FFF2-40B4-BE49-F238E27FC236}">
                <a16:creationId xmlns:a16="http://schemas.microsoft.com/office/drawing/2014/main" id="{6C22C130-F8B6-4FF9-8F25-466D59EB5B1C}"/>
              </a:ext>
            </a:extLst>
          </p:cNvPr>
          <p:cNvSpPr>
            <a:spLocks noGrp="1"/>
          </p:cNvSpPr>
          <p:nvPr>
            <p:ph idx="1"/>
          </p:nvPr>
        </p:nvSpPr>
        <p:spPr/>
        <p:txBody>
          <a:bodyPr>
            <a:normAutofit fontScale="92500"/>
          </a:bodyPr>
          <a:lstStyle/>
          <a:p>
            <a:r>
              <a:rPr lang="en-US" dirty="0">
                <a:latin typeface="Adobe Devanagari" panose="02040503050201020203" pitchFamily="18" charset="0"/>
                <a:cs typeface="Adobe Devanagari" panose="02040503050201020203" pitchFamily="18" charset="0"/>
              </a:rPr>
              <a:t>For sales data, my store director granted me access to order numbers for all products belonging to Key 03 in our ordering system, the Fresh Produce category from 1/1/2017 up to the most recent day of sales.</a:t>
            </a:r>
          </a:p>
          <a:p>
            <a:r>
              <a:rPr lang="en-US" dirty="0">
                <a:latin typeface="Adobe Devanagari" panose="02040503050201020203" pitchFamily="18" charset="0"/>
                <a:cs typeface="Adobe Devanagari" panose="02040503050201020203" pitchFamily="18" charset="0"/>
              </a:rPr>
              <a:t>Weather data was requested from the NOAA, and the inclement weather tag was determined to be any snowfall above the “TR” amount for Fayette County.</a:t>
            </a:r>
          </a:p>
          <a:p>
            <a:r>
              <a:rPr lang="en-US" dirty="0">
                <a:latin typeface="Adobe Devanagari" panose="02040503050201020203" pitchFamily="18" charset="0"/>
                <a:cs typeface="Adobe Devanagari" panose="02040503050201020203" pitchFamily="18" charset="0"/>
              </a:rPr>
              <a:t>Sporting Events were manually entered from publicly available schedule of the primary local sports team </a:t>
            </a:r>
            <a:r>
              <a:rPr lang="en-US" dirty="0">
                <a:solidFill>
                  <a:schemeClr val="accent1"/>
                </a:solidFill>
                <a:latin typeface="Adobe Devanagari" panose="02040503050201020203" pitchFamily="18" charset="0"/>
                <a:cs typeface="Adobe Devanagari" panose="02040503050201020203" pitchFamily="18" charset="0"/>
              </a:rPr>
              <a:t>(We all known who I’m talking about)</a:t>
            </a:r>
            <a:r>
              <a:rPr lang="en-US" dirty="0">
                <a:latin typeface="Adobe Devanagari" panose="02040503050201020203" pitchFamily="18" charset="0"/>
                <a:cs typeface="Adobe Devanagari" panose="02040503050201020203" pitchFamily="18" charset="0"/>
              </a:rPr>
              <a:t>, as well as events like the Superbowl and Word Series games.</a:t>
            </a:r>
          </a:p>
          <a:p>
            <a:r>
              <a:rPr lang="en-US" dirty="0">
                <a:latin typeface="Adobe Devanagari" panose="02040503050201020203" pitchFamily="18" charset="0"/>
                <a:cs typeface="Adobe Devanagari" panose="02040503050201020203" pitchFamily="18" charset="0"/>
              </a:rPr>
              <a:t>Community events specific to Lexington (E.g. Keeneland Opening Day) were added based on consensus of their impact by Order Writers, then archived.</a:t>
            </a:r>
          </a:p>
        </p:txBody>
      </p:sp>
      <p:sp>
        <p:nvSpPr>
          <p:cNvPr id="4" name="Content Placeholder 2">
            <a:extLst>
              <a:ext uri="{FF2B5EF4-FFF2-40B4-BE49-F238E27FC236}">
                <a16:creationId xmlns:a16="http://schemas.microsoft.com/office/drawing/2014/main" id="{0E09B793-27D6-45A2-BFA2-3E099EE89A54}"/>
              </a:ext>
            </a:extLst>
          </p:cNvPr>
          <p:cNvSpPr txBox="1">
            <a:spLocks/>
          </p:cNvSpPr>
          <p:nvPr/>
        </p:nvSpPr>
        <p:spPr>
          <a:xfrm>
            <a:off x="9008533" y="5714074"/>
            <a:ext cx="3784600" cy="1860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4400" b="1" spc="-300" dirty="0">
                <a:latin typeface="Century Gothic" panose="020B0502020202020204" pitchFamily="34" charset="0"/>
                <a:cs typeface="Adobe Devanagari" panose="02040503050201020203" pitchFamily="18" charset="0"/>
              </a:rPr>
              <a:t>Henry Fritz</a:t>
            </a:r>
          </a:p>
          <a:p>
            <a:pPr>
              <a:lnSpc>
                <a:spcPct val="100000"/>
              </a:lnSpc>
              <a:spcBef>
                <a:spcPts val="0"/>
              </a:spcBef>
            </a:pPr>
            <a:r>
              <a:rPr lang="en-US" sz="1800" u="sng" spc="-150" dirty="0">
                <a:latin typeface="Century Gothic" panose="020B0502020202020204" pitchFamily="34" charset="0"/>
              </a:rPr>
              <a:t>Design &amp; Development</a:t>
            </a:r>
          </a:p>
        </p:txBody>
      </p:sp>
    </p:spTree>
    <p:extLst>
      <p:ext uri="{BB962C8B-B14F-4D97-AF65-F5344CB8AC3E}">
        <p14:creationId xmlns:p14="http://schemas.microsoft.com/office/powerpoint/2010/main" val="158678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1596</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Caslon Pro Bold</vt:lpstr>
      <vt:lpstr>Adobe Devanagari</vt:lpstr>
      <vt:lpstr>Arial</vt:lpstr>
      <vt:lpstr>Calibri</vt:lpstr>
      <vt:lpstr>Calibri Light</vt:lpstr>
      <vt:lpstr>Century Gothic</vt:lpstr>
      <vt:lpstr>Office Theme</vt:lpstr>
      <vt:lpstr>Default Ordering System: A Data Analytics Approach</vt:lpstr>
      <vt:lpstr>A little about me</vt:lpstr>
      <vt:lpstr>My introduction to Data Analytics</vt:lpstr>
      <vt:lpstr>Project Background</vt:lpstr>
      <vt:lpstr>Problem Statement</vt:lpstr>
      <vt:lpstr>Examining the problem </vt:lpstr>
      <vt:lpstr>Thinking Long-term</vt:lpstr>
      <vt:lpstr>Research</vt:lpstr>
      <vt:lpstr>Acquiring, Cleaning, and Processing Data</vt:lpstr>
      <vt:lpstr>Acquiring, Cleaning, and Processing Data</vt:lpstr>
      <vt:lpstr>Tooling</vt:lpstr>
      <vt:lpstr>Building the Model</vt:lpstr>
      <vt:lpstr>Testing and Analyzing the Model</vt:lpstr>
      <vt:lpstr>Utilizing the Model</vt:lpstr>
      <vt:lpstr>What went right and wrong</vt:lpstr>
      <vt:lpstr>The Future of this Project</vt:lpstr>
      <vt:lpstr>The Future for 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Ordering System: A Data Analytics Approach</dc:title>
  <dc:creator>Henry Fritz</dc:creator>
  <cp:lastModifiedBy>Henry Fritz</cp:lastModifiedBy>
  <cp:revision>31</cp:revision>
  <dcterms:created xsi:type="dcterms:W3CDTF">2019-03-31T19:20:38Z</dcterms:created>
  <dcterms:modified xsi:type="dcterms:W3CDTF">2019-04-01T21:12:15Z</dcterms:modified>
</cp:coreProperties>
</file>