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4" r:id="rId4"/>
    <p:sldId id="262" r:id="rId5"/>
    <p:sldId id="273" r:id="rId6"/>
    <p:sldId id="270" r:id="rId7"/>
    <p:sldId id="260" r:id="rId8"/>
    <p:sldId id="275" r:id="rId9"/>
    <p:sldId id="276" r:id="rId10"/>
    <p:sldId id="264" r:id="rId11"/>
    <p:sldId id="277" r:id="rId12"/>
    <p:sldId id="266" r:id="rId13"/>
    <p:sldId id="278" r:id="rId14"/>
    <p:sldId id="281" r:id="rId15"/>
    <p:sldId id="282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C3F1-32B4-A44B-AF34-4E4405DC55E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C8BA-AEBA-D542-891B-8086C26A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get-a-helping-hand-from-the-vectorization-advisor" TargetMode="External"/><Relationship Id="rId4" Type="http://schemas.openxmlformats.org/officeDocument/2006/relationships/hyperlink" Target="https://software.intel.com/en-us/mkl" TargetMode="External"/><Relationship Id="rId5" Type="http://schemas.openxmlformats.org/officeDocument/2006/relationships/hyperlink" Target="https://software.intel.com/en-us/intel-parallel-universe-magaz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intel.com/sites/default/files/8c/a9/CompilerAutovectorizationGuid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Automatic Compiler Vectorization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Apostal</a:t>
            </a:r>
          </a:p>
          <a:p>
            <a:r>
              <a:rPr lang="en-US" dirty="0" smtClean="0"/>
              <a:t>UND </a:t>
            </a:r>
            <a:r>
              <a:rPr lang="en-US" dirty="0" err="1" smtClean="0"/>
              <a:t>CSci</a:t>
            </a:r>
            <a:r>
              <a:rPr lang="en-US" dirty="0" smtClean="0"/>
              <a:t> 532 Guest Lecture</a:t>
            </a:r>
          </a:p>
          <a:p>
            <a:r>
              <a:rPr lang="en-US" dirty="0" smtClean="0"/>
              <a:t>Sept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3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command-line option to tell compiler that function arguments are not aliased.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in a single vectorized version of loop.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95" y="2929631"/>
            <a:ext cx="421140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i</a:t>
            </a:r>
            <a:r>
              <a:rPr lang="en-US" sz="2400" dirty="0" err="1" smtClean="0"/>
              <a:t>cpc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err="1" smtClean="0"/>
              <a:t>qopt</a:t>
            </a:r>
            <a:r>
              <a:rPr lang="en-US" sz="2400" dirty="0" smtClean="0"/>
              <a:t>-report-phase=vec \</a:t>
            </a:r>
          </a:p>
          <a:p>
            <a:r>
              <a:rPr lang="en-US" sz="2400" dirty="0"/>
              <a:t>	</a:t>
            </a:r>
            <a:r>
              <a:rPr lang="mr-IN" sz="2400" dirty="0" smtClean="0"/>
              <a:t>–</a:t>
            </a:r>
            <a:r>
              <a:rPr lang="en-US" sz="2400" dirty="0" err="1" smtClean="0"/>
              <a:t>qopt</a:t>
            </a:r>
            <a:r>
              <a:rPr lang="en-US" sz="2400" dirty="0" smtClean="0"/>
              <a:t>-report=5 \</a:t>
            </a:r>
          </a:p>
          <a:p>
            <a:r>
              <a:rPr lang="en-US" sz="2400" dirty="0"/>
              <a:t>	</a:t>
            </a:r>
            <a:r>
              <a:rPr lang="mr-IN" sz="2400" dirty="0" smtClean="0"/>
              <a:t>–</a:t>
            </a:r>
            <a:r>
              <a:rPr lang="en-US" sz="2400" dirty="0" err="1" smtClean="0"/>
              <a:t>qopt-report-routine:foo</a:t>
            </a:r>
            <a:r>
              <a:rPr lang="en-US" sz="2400" dirty="0" smtClean="0"/>
              <a:t> \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-c \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</a:t>
            </a:r>
            <a:r>
              <a:rPr lang="en-US" sz="2400" dirty="0" err="1" smtClean="0"/>
              <a:t>fargument-noalias</a:t>
            </a:r>
            <a:r>
              <a:rPr lang="en-US" sz="2400" dirty="0" smtClean="0"/>
              <a:t> \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Test.cpp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28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Test.optrpt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37" y="1689652"/>
            <a:ext cx="7936024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Begin </a:t>
            </a:r>
            <a:r>
              <a:rPr lang="en-US" sz="1600" dirty="0"/>
              <a:t>optimization report for: foo(float *, float *)</a:t>
            </a:r>
          </a:p>
          <a:p>
            <a:r>
              <a:rPr lang="mr-IN" sz="1600" dirty="0" smtClean="0"/>
              <a:t> </a:t>
            </a:r>
            <a:endParaRPr lang="mr-IN" sz="1600" dirty="0"/>
          </a:p>
          <a:p>
            <a:r>
              <a:rPr lang="en-US" sz="1600" dirty="0" smtClean="0"/>
              <a:t>Report </a:t>
            </a:r>
            <a:r>
              <a:rPr lang="en-US" sz="1600" dirty="0"/>
              <a:t>from: Vector optimizations [vec]</a:t>
            </a:r>
          </a:p>
          <a:p>
            <a:r>
              <a:rPr lang="mr-IN" sz="1600" dirty="0" smtClean="0"/>
              <a:t> </a:t>
            </a:r>
            <a:endParaRPr lang="is-IS" sz="1600" dirty="0"/>
          </a:p>
          <a:p>
            <a:r>
              <a:rPr lang="en-US" sz="1600" dirty="0" smtClean="0"/>
              <a:t>LOOP </a:t>
            </a:r>
            <a:r>
              <a:rPr lang="en-US" sz="1600" dirty="0"/>
              <a:t>BEGIN at T1.cpp(3,5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#15389: vectorization support: reference theta has unaligned access   [ T1.cpp(4,18)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#15389: vectorization support: reference sth has unaligned access   [ T1.cpp(4,9)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#15381: vectorization support: unaligned access used inside loop body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#15305: vectorization support: vector length 4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#15309: vectorization support: normalized vectorization overhead 0.081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#15417: vectorization support: number of FP up converts: single precision to double precision 1       [ T1.cpp(4,18)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#15418: vectorization support: number of FP down converts: double precision to single precision     1   [ T1.cpp(4,9)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#15300: LOOP WAS VECTORIZED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#15450: unmasked unaligned unit stride loads: 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#15451: unmasked unaligned unit stride stores: 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#15475: --- begin vector loop cost summary ---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#15488: --- end vector loop cost summary ---</a:t>
            </a:r>
          </a:p>
          <a:p>
            <a:r>
              <a:rPr lang="en-US" sz="1600" dirty="0" smtClean="0"/>
              <a:t>LOOP END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63037" y="2970605"/>
            <a:ext cx="7936024" cy="49168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037" y="5429037"/>
            <a:ext cx="5131798" cy="4711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7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the compiler that arrays are aligned.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341" y="2335510"/>
            <a:ext cx="5212635" cy="30469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#include &lt;math.h&gt;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oid foo(float *theta, float *sth)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__</a:t>
            </a:r>
            <a:r>
              <a:rPr lang="en-US" sz="2400" dirty="0" err="1" smtClean="0"/>
              <a:t>assume_aligned</a:t>
            </a:r>
            <a:r>
              <a:rPr lang="en-US" sz="2400" dirty="0" smtClean="0"/>
              <a:t>(theta, 32);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__</a:t>
            </a:r>
            <a:r>
              <a:rPr lang="en-US" sz="2400" dirty="0" err="1" smtClean="0"/>
              <a:t>assume_aligned</a:t>
            </a:r>
            <a:r>
              <a:rPr lang="en-US" sz="2400" dirty="0" smtClean="0"/>
              <a:t>(sth, 32);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(int I = 0; I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sth[</a:t>
            </a:r>
            <a:r>
              <a:rPr lang="en-US" sz="2400" dirty="0" err="1" smtClean="0"/>
              <a:t>i</a:t>
            </a:r>
            <a:r>
              <a:rPr lang="en-US" sz="2400" dirty="0" smtClean="0"/>
              <a:t>] = sin(theta[</a:t>
            </a:r>
            <a:r>
              <a:rPr lang="en-US" sz="2400" dirty="0" err="1" smtClean="0"/>
              <a:t>i</a:t>
            </a:r>
            <a:r>
              <a:rPr lang="en-US" sz="2400" dirty="0" smtClean="0"/>
              <a:t>] + 3.1415927);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17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Test.optrpt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37" y="1648678"/>
            <a:ext cx="7936024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LOOP </a:t>
            </a:r>
            <a:r>
              <a:rPr lang="en-US" sz="1600" dirty="0"/>
              <a:t>BEGIN at T1.cpp(3,5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#15388: vectorization support: reference theta has aligned access   [ T1.cpp(6,18)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#15388: vectorization support: reference sth has aligned access   [ T1.cpp(6,9)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#15305: vectorization support: vector length 8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#15309: vectorization support: normalized vectorization overhead 0.006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#15417: vectorization support: number of FP up converts: single precision to double precision 1       [ T1.cpp(6,18)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#15418: vectorization support: number of FP down converts: double precision to single precision     1   [ T1.cpp(6,9) ]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#15300: LOOP WAS VECTORIZED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#15448: unmasked aligned unit stride loads: 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#15449: unmasked aligned unit stride stores: 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#15475: --- begin vector loop cost summary ---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#15476: scalar loop cost: 113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#15477: vector loop cost: 20.000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#15478: estimated potential speedup: 5.640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#15482: vectorized math library calls: 1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#15487: type converts: 2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#15488: --- end vector loop cost summary ---</a:t>
            </a:r>
          </a:p>
          <a:p>
            <a:r>
              <a:rPr lang="en-US" sz="1600" dirty="0" smtClean="0"/>
              <a:t>LOOP END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63037" y="2950118"/>
            <a:ext cx="7774365" cy="9423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3037" y="5859262"/>
            <a:ext cx="3042326" cy="26633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float (f) on function call and literal value.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341" y="2991094"/>
            <a:ext cx="5400487" cy="30469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#include &lt;math.h&gt;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oid foo(float *theta, float *sth)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__</a:t>
            </a:r>
            <a:r>
              <a:rPr lang="en-US" sz="2400" dirty="0" err="1" smtClean="0"/>
              <a:t>assume_aligned</a:t>
            </a:r>
            <a:r>
              <a:rPr lang="en-US" sz="2400" dirty="0" smtClean="0"/>
              <a:t>(theta, 32);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__</a:t>
            </a:r>
            <a:r>
              <a:rPr lang="en-US" sz="2400" dirty="0" err="1" smtClean="0"/>
              <a:t>assume_aligned</a:t>
            </a:r>
            <a:r>
              <a:rPr lang="en-US" sz="2400" dirty="0" smtClean="0"/>
              <a:t>(sth, 32);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(int I = 0; I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sth[</a:t>
            </a:r>
            <a:r>
              <a:rPr lang="en-US" sz="2400" dirty="0" err="1" smtClean="0"/>
              <a:t>i</a:t>
            </a:r>
            <a:r>
              <a:rPr lang="en-US" sz="2400" dirty="0" smtClean="0"/>
              <a:t>] = </a:t>
            </a:r>
            <a:r>
              <a:rPr lang="en-US" sz="2400" dirty="0" err="1" smtClean="0"/>
              <a:t>sinf</a:t>
            </a:r>
            <a:r>
              <a:rPr lang="en-US" sz="2400" dirty="0" smtClean="0"/>
              <a:t>(theta[</a:t>
            </a:r>
            <a:r>
              <a:rPr lang="en-US" sz="2400" dirty="0" err="1" smtClean="0"/>
              <a:t>i</a:t>
            </a:r>
            <a:r>
              <a:rPr lang="en-US" sz="2400" dirty="0" smtClean="0"/>
              <a:t>] + 3.1415927f);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40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T1.optrpt 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791" y="1700416"/>
            <a:ext cx="86534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BEGIN at T1.cpp(5,5)</a:t>
            </a:r>
          </a:p>
          <a:p>
            <a:r>
              <a:rPr lang="en-US" dirty="0" smtClean="0"/>
              <a:t>remark </a:t>
            </a:r>
            <a:r>
              <a:rPr lang="en-US" dirty="0"/>
              <a:t>#15388: vectorization support: reference theta has aligned access   [ T1.cpp(6,18) ]</a:t>
            </a:r>
          </a:p>
          <a:p>
            <a:r>
              <a:rPr lang="en-US" dirty="0" smtClean="0"/>
              <a:t>remark </a:t>
            </a:r>
            <a:r>
              <a:rPr lang="en-US" dirty="0"/>
              <a:t>#15388: vectorization support: reference sth has aligned access   [ T1.cpp(6,9) ]</a:t>
            </a:r>
          </a:p>
          <a:p>
            <a:r>
              <a:rPr lang="en-US" dirty="0" smtClean="0"/>
              <a:t>remark </a:t>
            </a:r>
            <a:r>
              <a:rPr lang="en-US" dirty="0"/>
              <a:t>#15305: vectorization support: vector length 8</a:t>
            </a:r>
          </a:p>
          <a:p>
            <a:r>
              <a:rPr lang="en-US" dirty="0" smtClean="0"/>
              <a:t>remark </a:t>
            </a:r>
            <a:r>
              <a:rPr lang="en-US" dirty="0"/>
              <a:t>#15309: vectorization support: normalized vectorization overhead 0.013</a:t>
            </a:r>
          </a:p>
          <a:p>
            <a:r>
              <a:rPr lang="en-US" dirty="0" smtClean="0"/>
              <a:t>remark </a:t>
            </a:r>
            <a:r>
              <a:rPr lang="en-US" dirty="0"/>
              <a:t>#15300: LOOP WAS VECTORIZED</a:t>
            </a:r>
          </a:p>
          <a:p>
            <a:r>
              <a:rPr lang="en-US" dirty="0" smtClean="0"/>
              <a:t>remark </a:t>
            </a:r>
            <a:r>
              <a:rPr lang="en-US" dirty="0"/>
              <a:t>#15448: unmasked aligned unit stride loads: 1</a:t>
            </a:r>
          </a:p>
          <a:p>
            <a:r>
              <a:rPr lang="en-US" dirty="0" smtClean="0"/>
              <a:t>remark </a:t>
            </a:r>
            <a:r>
              <a:rPr lang="en-US" dirty="0"/>
              <a:t>#15449: unmasked aligned unit stride stores: 1</a:t>
            </a:r>
          </a:p>
          <a:p>
            <a:r>
              <a:rPr lang="en-US" dirty="0" smtClean="0"/>
              <a:t>remark </a:t>
            </a:r>
            <a:r>
              <a:rPr lang="en-US" dirty="0"/>
              <a:t>#15475: --- begin vector loop cost summary ---</a:t>
            </a:r>
          </a:p>
          <a:p>
            <a:r>
              <a:rPr lang="en-US" dirty="0" smtClean="0"/>
              <a:t>remark </a:t>
            </a:r>
            <a:r>
              <a:rPr lang="en-US" dirty="0"/>
              <a:t>#15476: scalar loop cost: 110</a:t>
            </a:r>
          </a:p>
          <a:p>
            <a:r>
              <a:rPr lang="en-US" dirty="0" smtClean="0"/>
              <a:t>remark </a:t>
            </a:r>
            <a:r>
              <a:rPr lang="en-US" dirty="0"/>
              <a:t>#15477: vector loop cost: 9.870</a:t>
            </a:r>
          </a:p>
          <a:p>
            <a:r>
              <a:rPr lang="en-US" dirty="0" smtClean="0"/>
              <a:t>remark </a:t>
            </a:r>
            <a:r>
              <a:rPr lang="en-US" dirty="0"/>
              <a:t>#15478: estimated potential speedup: 11.130</a:t>
            </a:r>
          </a:p>
          <a:p>
            <a:r>
              <a:rPr lang="en-US" dirty="0" smtClean="0"/>
              <a:t>remark </a:t>
            </a:r>
            <a:r>
              <a:rPr lang="en-US" dirty="0"/>
              <a:t>#15482: vectorized math library calls: 1</a:t>
            </a:r>
          </a:p>
          <a:p>
            <a:r>
              <a:rPr lang="en-US" dirty="0" smtClean="0"/>
              <a:t>remark </a:t>
            </a:r>
            <a:r>
              <a:rPr lang="en-US" dirty="0"/>
              <a:t>#15488: --- end vector loop cost summary ---</a:t>
            </a:r>
          </a:p>
          <a:p>
            <a:r>
              <a:rPr lang="en-US" dirty="0" smtClean="0"/>
              <a:t>LOOP </a:t>
            </a:r>
            <a:r>
              <a:rPr lang="en-US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9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https://software.intel.com/en-us/articles/vectorization-diagnostics-for-intelr-c-compiler-150-and-above</a:t>
            </a:r>
          </a:p>
          <a:p>
            <a:r>
              <a:rPr lang="en-US" sz="2000" dirty="0" smtClean="0">
                <a:hlinkClick r:id="rId2"/>
              </a:rPr>
              <a:t>https://software.intel.com/en-us/articles/vectorization-essential</a:t>
            </a:r>
          </a:p>
          <a:p>
            <a:r>
              <a:rPr lang="en-US" sz="2000" dirty="0" smtClean="0">
                <a:hlinkClick r:id="rId2"/>
              </a:rPr>
              <a:t>https://software.intel.com/sites/default/files/8c/a9/CompilerAutovectorizationGuide.pdf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https://software.intel.com/en-us/articles/get-a-helping-hand-from-the-vectorization-advisor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https://software.intel.com/en-us/mkl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https://software.intel.com/en-us/intel-parallel-universe-magazine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8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Parallellism</a:t>
            </a:r>
            <a:r>
              <a:rPr lang="en-US" dirty="0" smtClean="0"/>
              <a:t> is Key to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parallelism</a:t>
            </a:r>
          </a:p>
          <a:p>
            <a:pPr lvl="1"/>
            <a:r>
              <a:rPr lang="en-US" dirty="0" smtClean="0"/>
              <a:t>Task-based (MPI)</a:t>
            </a:r>
          </a:p>
          <a:p>
            <a:pPr lvl="1"/>
            <a:r>
              <a:rPr lang="en-US" dirty="0" smtClean="0"/>
              <a:t>Threads (</a:t>
            </a:r>
            <a:r>
              <a:rPr lang="en-US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 processing</a:t>
            </a:r>
          </a:p>
        </p:txBody>
      </p:sp>
    </p:spTree>
    <p:extLst>
      <p:ext uri="{BB962C8B-B14F-4D97-AF65-F5344CB8AC3E}">
        <p14:creationId xmlns:p14="http://schemas.microsoft.com/office/powerpoint/2010/main" val="7620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uses one element from each array on each loop iteration.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530" y="3202618"/>
            <a:ext cx="2399440" cy="2031325"/>
          </a:xfrm>
          <a:prstGeom prst="rect">
            <a:avLst/>
          </a:prstGeom>
          <a:solidFill>
            <a:srgbClr val="FFFF00"/>
          </a:solidFill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#define N 32</a:t>
            </a:r>
          </a:p>
          <a:p>
            <a:endParaRPr lang="en-US" dirty="0" smtClean="0"/>
          </a:p>
          <a:p>
            <a:r>
              <a:rPr lang="en-US" dirty="0" smtClean="0"/>
              <a:t>float a[N], b[N], c[N];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(int i = 0; i &lt; N; i++) {</a:t>
            </a:r>
          </a:p>
          <a:p>
            <a:r>
              <a:rPr lang="en-US" dirty="0"/>
              <a:t>	</a:t>
            </a:r>
            <a:r>
              <a:rPr lang="en-US" dirty="0" smtClean="0"/>
              <a:t>a[i] = b[i] + c[i];</a:t>
            </a:r>
          </a:p>
          <a:p>
            <a:r>
              <a:rPr lang="en-US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1245" y="3358334"/>
            <a:ext cx="916607" cy="1812918"/>
            <a:chOff x="1568369" y="2778098"/>
            <a:chExt cx="916607" cy="1812918"/>
          </a:xfrm>
        </p:grpSpPr>
        <p:sp>
          <p:nvSpPr>
            <p:cNvPr id="6" name="Rectangle 5"/>
            <p:cNvSpPr/>
            <p:nvPr/>
          </p:nvSpPr>
          <p:spPr>
            <a:xfrm>
              <a:off x="1570571" y="3464966"/>
              <a:ext cx="910167" cy="4550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74809" y="4135933"/>
              <a:ext cx="910167" cy="4550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8369" y="2778098"/>
              <a:ext cx="910167" cy="4550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7336" y="2825915"/>
              <a:ext cx="500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[i]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8044" y="4163404"/>
              <a:ext cx="489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[i]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8044" y="3499767"/>
              <a:ext cx="47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[i]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9478" y="303695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Compiler unrolls the loop body a number of times.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Processor performs the same operation on a number of scalars (simultaneously)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679" y="2263498"/>
            <a:ext cx="2755720" cy="2862323"/>
          </a:xfrm>
          <a:prstGeom prst="rect">
            <a:avLst/>
          </a:prstGeom>
          <a:solidFill>
            <a:srgbClr val="FFFF00"/>
          </a:solidFill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#define N 32</a:t>
            </a:r>
          </a:p>
          <a:p>
            <a:endParaRPr lang="en-US" dirty="0" smtClean="0"/>
          </a:p>
          <a:p>
            <a:r>
              <a:rPr lang="en-US" dirty="0" smtClean="0"/>
              <a:t>float a[N], b[N], c[N];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(int i = 0; i &lt; N; i=i+4) {</a:t>
            </a:r>
          </a:p>
          <a:p>
            <a:r>
              <a:rPr lang="en-US" dirty="0"/>
              <a:t>	</a:t>
            </a:r>
            <a:r>
              <a:rPr lang="en-US" dirty="0" smtClean="0"/>
              <a:t>a[i] = b[i] + c[i];</a:t>
            </a:r>
          </a:p>
          <a:p>
            <a:r>
              <a:rPr lang="en-US" dirty="0"/>
              <a:t>	</a:t>
            </a:r>
            <a:r>
              <a:rPr lang="en-US" dirty="0" smtClean="0"/>
              <a:t>a[i+1] = b[i+1] + c[i+1];</a:t>
            </a:r>
          </a:p>
          <a:p>
            <a:r>
              <a:rPr lang="en-US" dirty="0"/>
              <a:t>	</a:t>
            </a:r>
            <a:r>
              <a:rPr lang="en-US" dirty="0" smtClean="0"/>
              <a:t>a[i+2] = b[i+2] + c[i+2];</a:t>
            </a:r>
          </a:p>
          <a:p>
            <a:r>
              <a:rPr lang="en-US" dirty="0"/>
              <a:t>	</a:t>
            </a:r>
            <a:r>
              <a:rPr lang="en-US" dirty="0" smtClean="0"/>
              <a:t>a[i+3] = b[i+3] + c[i+3];</a:t>
            </a:r>
          </a:p>
          <a:p>
            <a:r>
              <a:rPr lang="en-US" dirty="0" smtClean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92698" y="2762250"/>
            <a:ext cx="3748542" cy="1856761"/>
            <a:chOff x="3644839" y="2762250"/>
            <a:chExt cx="3748542" cy="1856761"/>
          </a:xfrm>
        </p:grpSpPr>
        <p:grpSp>
          <p:nvGrpSpPr>
            <p:cNvPr id="7" name="Group 6"/>
            <p:cNvGrpSpPr/>
            <p:nvPr/>
          </p:nvGrpSpPr>
          <p:grpSpPr>
            <a:xfrm>
              <a:off x="3651184" y="2762250"/>
              <a:ext cx="3742197" cy="461452"/>
              <a:chOff x="3651184" y="2762250"/>
              <a:chExt cx="3742197" cy="46145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3651184" y="2762250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95202" y="2764381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539196" y="2766488"/>
                <a:ext cx="1854185" cy="457214"/>
                <a:chOff x="5549779" y="2766488"/>
                <a:chExt cx="1854185" cy="457214"/>
              </a:xfrm>
              <a:grpFill/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549779" y="2766488"/>
                  <a:ext cx="910167" cy="45508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493797" y="2768619"/>
                  <a:ext cx="910167" cy="45508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644839" y="3475549"/>
              <a:ext cx="3742197" cy="461452"/>
              <a:chOff x="3644839" y="3475549"/>
              <a:chExt cx="3742197" cy="46145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3644839" y="3475549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88857" y="3477680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32851" y="3479787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76869" y="3481918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49077" y="4157559"/>
              <a:ext cx="3742197" cy="461452"/>
              <a:chOff x="3644839" y="3475549"/>
              <a:chExt cx="3742197" cy="46145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3644839" y="3475549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88857" y="3477680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32851" y="3479787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76869" y="3481918"/>
                <a:ext cx="910167" cy="455083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830213" y="2825915"/>
              <a:ext cx="500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[i]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6007" y="2803829"/>
              <a:ext cx="73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[i+1]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26913" y="2814872"/>
              <a:ext cx="73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[i+2]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8039" y="2803829"/>
              <a:ext cx="73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[i+3]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883" y="3515049"/>
              <a:ext cx="47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[i]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87590" y="3526093"/>
              <a:ext cx="70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[i+1]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6913" y="3526092"/>
              <a:ext cx="70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[i+2]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5452" y="3512847"/>
              <a:ext cx="70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[i+3]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3883" y="4177512"/>
              <a:ext cx="489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[i]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0196" y="4188555"/>
              <a:ext cx="72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[i+1]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4994" y="4199598"/>
              <a:ext cx="72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[i+2]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5452" y="4188555"/>
              <a:ext cx="72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[i+3]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40696" y="23080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942"/>
            <a:ext cx="8229600" cy="36123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Automatic Compiler Vectorization</a:t>
            </a:r>
          </a:p>
          <a:p>
            <a:r>
              <a:rPr lang="en-US" sz="2400" dirty="0" smtClean="0"/>
              <a:t>Compiler hints (directives / #pragmas)</a:t>
            </a:r>
          </a:p>
          <a:p>
            <a:r>
              <a:rPr lang="en-US" sz="2400" dirty="0" smtClean="0"/>
              <a:t>SIMD / Vector </a:t>
            </a:r>
            <a:r>
              <a:rPr lang="en-US" sz="2400" dirty="0" err="1" smtClean="0"/>
              <a:t>intrinsics</a:t>
            </a:r>
            <a:endParaRPr lang="en-US" sz="2400" dirty="0" smtClean="0"/>
          </a:p>
          <a:p>
            <a:r>
              <a:rPr lang="en-US" sz="2400" dirty="0" smtClean="0"/>
              <a:t>Assembler instructions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392063" y="1824335"/>
            <a:ext cx="428274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Ease of Use / Portability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676" y="4314581"/>
            <a:ext cx="369303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Programmer Control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5974552" y="2560942"/>
            <a:ext cx="1180371" cy="169081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/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optimization </a:t>
            </a:r>
            <a:r>
              <a:rPr lang="mr-IN" dirty="0" smtClean="0"/>
              <a:t>–</a:t>
            </a:r>
            <a:r>
              <a:rPr lang="en-US" dirty="0" smtClean="0"/>
              <a:t>O2 or higher</a:t>
            </a:r>
          </a:p>
          <a:p>
            <a:r>
              <a:rPr lang="en-US" dirty="0" smtClean="0"/>
              <a:t>Loop </a:t>
            </a:r>
            <a:r>
              <a:rPr lang="en-US" dirty="0"/>
              <a:t>t</a:t>
            </a:r>
            <a:r>
              <a:rPr lang="en-US" dirty="0" smtClean="0"/>
              <a:t>rip count known at runtime.</a:t>
            </a:r>
          </a:p>
          <a:p>
            <a:r>
              <a:rPr lang="en-US" dirty="0" smtClean="0"/>
              <a:t>A single entry and single exit</a:t>
            </a:r>
          </a:p>
          <a:p>
            <a:r>
              <a:rPr lang="en-US" dirty="0" smtClean="0"/>
              <a:t>Straight-line code</a:t>
            </a:r>
          </a:p>
          <a:p>
            <a:r>
              <a:rPr lang="en-US" dirty="0" smtClean="0"/>
              <a:t>Inner-most loop</a:t>
            </a:r>
          </a:p>
          <a:p>
            <a:r>
              <a:rPr lang="en-US" dirty="0" smtClean="0"/>
              <a:t>No 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the Compiler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Vectorization is enable by default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qopt</a:t>
            </a:r>
            <a:r>
              <a:rPr lang="en-US" dirty="0" smtClean="0"/>
              <a:t>-report-phase=vec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qopt</a:t>
            </a:r>
            <a:r>
              <a:rPr lang="en-US" dirty="0" smtClean="0"/>
              <a:t>-report=[1-5]</a:t>
            </a:r>
          </a:p>
          <a:p>
            <a:pPr lvl="1"/>
            <a:r>
              <a:rPr lang="en-US" dirty="0" smtClean="0"/>
              <a:t>Provides increasing levels of detail</a:t>
            </a:r>
          </a:p>
          <a:p>
            <a:r>
              <a:rPr lang="en-US" dirty="0" smtClean="0"/>
              <a:t>-qopt-report-routine:func1, </a:t>
            </a:r>
            <a:r>
              <a:rPr lang="en-US" dirty="0" smtClean="0"/>
              <a:t>func2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161" y="2130640"/>
            <a:ext cx="5212635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#include &lt;math.h&gt;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oid foo(float *theta, float *sth)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(int I = 0; I &lt; 128;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sth[</a:t>
            </a:r>
            <a:r>
              <a:rPr lang="en-US" sz="2400" dirty="0" err="1" smtClean="0"/>
              <a:t>i</a:t>
            </a:r>
            <a:r>
              <a:rPr lang="en-US" sz="2400" dirty="0" smtClean="0"/>
              <a:t>] = sin(theta[</a:t>
            </a:r>
            <a:r>
              <a:rPr lang="en-US" sz="2400" dirty="0" err="1" smtClean="0"/>
              <a:t>i</a:t>
            </a:r>
            <a:r>
              <a:rPr lang="en-US" sz="2400" dirty="0" smtClean="0"/>
              <a:t>] + 3.1415927);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46" y="1618466"/>
            <a:ext cx="124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Test.cpp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88131" y="4691507"/>
            <a:ext cx="421140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i</a:t>
            </a:r>
            <a:r>
              <a:rPr lang="en-US" sz="2400" dirty="0" err="1" smtClean="0"/>
              <a:t>cpc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err="1" smtClean="0"/>
              <a:t>qopt</a:t>
            </a:r>
            <a:r>
              <a:rPr lang="en-US" sz="2400" dirty="0" smtClean="0"/>
              <a:t>-report-phase=vec \</a:t>
            </a:r>
          </a:p>
          <a:p>
            <a:r>
              <a:rPr lang="en-US" sz="2400" dirty="0"/>
              <a:t>	</a:t>
            </a:r>
            <a:r>
              <a:rPr lang="mr-IN" sz="2400" dirty="0" smtClean="0"/>
              <a:t>–</a:t>
            </a:r>
            <a:r>
              <a:rPr lang="en-US" sz="2400" dirty="0" err="1" smtClean="0"/>
              <a:t>qopt</a:t>
            </a:r>
            <a:r>
              <a:rPr lang="en-US" sz="2400" dirty="0" smtClean="0"/>
              <a:t>-report=5 \</a:t>
            </a:r>
          </a:p>
          <a:p>
            <a:r>
              <a:rPr lang="en-US" sz="2400" dirty="0"/>
              <a:t>	</a:t>
            </a:r>
            <a:r>
              <a:rPr lang="mr-IN" sz="2400" dirty="0" smtClean="0"/>
              <a:t>–</a:t>
            </a:r>
            <a:r>
              <a:rPr lang="en-US" sz="2400" dirty="0" err="1" smtClean="0"/>
              <a:t>qopt-report-routine:foo</a:t>
            </a:r>
            <a:r>
              <a:rPr lang="en-US" sz="2400" dirty="0" smtClean="0"/>
              <a:t> \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-c \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Test.cpp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752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Test.optrpt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037" y="1689652"/>
            <a:ext cx="79360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Begin </a:t>
            </a:r>
            <a:r>
              <a:rPr lang="en-US" sz="1600" dirty="0"/>
              <a:t>optimization report for: foo(float *, float *)</a:t>
            </a:r>
          </a:p>
          <a:p>
            <a:r>
              <a:rPr lang="mr-IN" sz="1600" dirty="0" smtClean="0"/>
              <a:t> </a:t>
            </a:r>
            <a:endParaRPr lang="mr-IN" sz="1600" dirty="0"/>
          </a:p>
          <a:p>
            <a:r>
              <a:rPr lang="en-US" sz="1600" dirty="0" smtClean="0"/>
              <a:t>Report </a:t>
            </a:r>
            <a:r>
              <a:rPr lang="en-US" sz="1600" dirty="0"/>
              <a:t>from: Vector optimizations [vec]</a:t>
            </a:r>
          </a:p>
          <a:p>
            <a:r>
              <a:rPr lang="mr-IN" sz="1600" dirty="0" smtClean="0"/>
              <a:t> </a:t>
            </a:r>
            <a:endParaRPr lang="mr-IN" sz="1600" dirty="0"/>
          </a:p>
          <a:p>
            <a:r>
              <a:rPr lang="is-IS" sz="1600" dirty="0" smtClean="0"/>
              <a:t> </a:t>
            </a:r>
            <a:endParaRPr lang="is-IS" sz="1600" dirty="0"/>
          </a:p>
          <a:p>
            <a:r>
              <a:rPr lang="en-US" sz="1600" dirty="0" smtClean="0"/>
              <a:t>LOOP </a:t>
            </a:r>
            <a:r>
              <a:rPr lang="en-US" sz="1600" dirty="0"/>
              <a:t>BEGIN at T1.cpp(3,5)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Multiversioned v1&gt;</a:t>
            </a:r>
          </a:p>
          <a:p>
            <a:r>
              <a:rPr lang="mr-IN" sz="1600" dirty="0" smtClean="0"/>
              <a:t>…</a:t>
            </a:r>
            <a:endParaRPr lang="en-US" sz="1600" dirty="0" smtClean="0"/>
          </a:p>
          <a:p>
            <a:r>
              <a:rPr lang="en-US" sz="1600" dirty="0" smtClean="0"/>
              <a:t>remark </a:t>
            </a:r>
            <a:r>
              <a:rPr lang="en-US" sz="1600" dirty="0"/>
              <a:t>#15300: LOOP WAS VECTORIZED</a:t>
            </a:r>
          </a:p>
          <a:p>
            <a:r>
              <a:rPr lang="mr-IN" sz="1600" dirty="0" smtClean="0"/>
              <a:t>…</a:t>
            </a:r>
            <a:endParaRPr lang="en-US" sz="1600" dirty="0" smtClean="0"/>
          </a:p>
          <a:p>
            <a:r>
              <a:rPr lang="en-US" sz="1600" dirty="0" smtClean="0"/>
              <a:t>LOOP </a:t>
            </a:r>
            <a:r>
              <a:rPr lang="en-US" sz="1600" dirty="0"/>
              <a:t>END</a:t>
            </a:r>
          </a:p>
          <a:p>
            <a:r>
              <a:rPr lang="is-IS" sz="1600" dirty="0" smtClean="0"/>
              <a:t> </a:t>
            </a:r>
            <a:endParaRPr lang="is-IS" sz="1600" dirty="0"/>
          </a:p>
          <a:p>
            <a:r>
              <a:rPr lang="en-US" sz="1600" dirty="0" smtClean="0"/>
              <a:t>LOOP </a:t>
            </a:r>
            <a:r>
              <a:rPr lang="en-US" sz="1600" dirty="0"/>
              <a:t>BEGIN at T1.cpp(3,5)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Multiversioned v2&gt;</a:t>
            </a:r>
          </a:p>
          <a:p>
            <a:r>
              <a:rPr lang="en-US" sz="1600" dirty="0" smtClean="0"/>
              <a:t>remark </a:t>
            </a:r>
            <a:r>
              <a:rPr lang="en-US" sz="1600" dirty="0"/>
              <a:t>#15304: loop was not vectorized: non-vectorizable loop instance from multiversioning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LOOP END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63037" y="3202609"/>
            <a:ext cx="3843311" cy="8393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3037" y="4925391"/>
            <a:ext cx="7936024" cy="508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05903" y="2505670"/>
            <a:ext cx="1742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7103" y="3890665"/>
            <a:ext cx="1286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8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1290</Words>
  <Application>Microsoft Macintosh PowerPoint</Application>
  <PresentationFormat>On-screen Show (4:3)</PresentationFormat>
  <Paragraphs>203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Getting Started  with  Automatic Compiler Vectorization</vt:lpstr>
      <vt:lpstr>Parallellism is Key to Performance</vt:lpstr>
      <vt:lpstr>Scalar Processing</vt:lpstr>
      <vt:lpstr>Vector Processing</vt:lpstr>
      <vt:lpstr>Techniques</vt:lpstr>
      <vt:lpstr>Requirements / Guidelines</vt:lpstr>
      <vt:lpstr>Manage the Compiler Report</vt:lpstr>
      <vt:lpstr>Exercise</vt:lpstr>
      <vt:lpstr>Test.optrpt (1)</vt:lpstr>
      <vt:lpstr>Aliasing</vt:lpstr>
      <vt:lpstr>Test.optrpt (2)</vt:lpstr>
      <vt:lpstr>Alignment</vt:lpstr>
      <vt:lpstr>Test.optrpt (3)</vt:lpstr>
      <vt:lpstr>Avoid type conversions</vt:lpstr>
      <vt:lpstr>T1.optrpt (4)</vt:lpstr>
      <vt:lpstr>Resources</vt:lpstr>
    </vt:vector>
  </TitlesOfParts>
  <Company>University of North Dakota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Vectorization</dc:title>
  <dc:creator>David Apostal</dc:creator>
  <cp:lastModifiedBy>David Apostal</cp:lastModifiedBy>
  <cp:revision>45</cp:revision>
  <dcterms:created xsi:type="dcterms:W3CDTF">2017-09-11T01:38:34Z</dcterms:created>
  <dcterms:modified xsi:type="dcterms:W3CDTF">2017-09-13T19:41:55Z</dcterms:modified>
</cp:coreProperties>
</file>