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0" r:id="rId3"/>
    <p:sldId id="263" r:id="rId4"/>
    <p:sldId id="268" r:id="rId5"/>
    <p:sldId id="261" r:id="rId6"/>
    <p:sldId id="264" r:id="rId7"/>
    <p:sldId id="259" r:id="rId8"/>
    <p:sldId id="265" r:id="rId9"/>
    <p:sldId id="267" r:id="rId10"/>
    <p:sldId id="270" r:id="rId11"/>
    <p:sldId id="271" r:id="rId12"/>
    <p:sldId id="266" r:id="rId13"/>
    <p:sldId id="258" r:id="rId14"/>
    <p:sldId id="269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/>
          <p:cNvCxnSpPr/>
          <p:nvPr/>
        </p:nvCxnSpPr>
        <p:spPr>
          <a:xfrm>
            <a:off x="2871000" y="4965292"/>
            <a:ext cx="2163115" cy="9832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133311" y="4739150"/>
            <a:ext cx="707919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864067" y="4724402"/>
            <a:ext cx="79151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871000" y="4198376"/>
            <a:ext cx="2163115" cy="9832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133311" y="3972234"/>
            <a:ext cx="707919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64067" y="3957486"/>
            <a:ext cx="79151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71000" y="3480621"/>
            <a:ext cx="2163115" cy="9832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33311" y="3254479"/>
            <a:ext cx="707919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864067" y="3239731"/>
            <a:ext cx="79151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871000" y="2728452"/>
            <a:ext cx="2163115" cy="9832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133311" y="2502310"/>
            <a:ext cx="707919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864067" y="2487562"/>
            <a:ext cx="79151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871001" y="1710813"/>
            <a:ext cx="2163115" cy="9832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849315" y="1966452"/>
            <a:ext cx="79151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lang="en-US" dirty="0" err="1"/>
              <a:t>Hodor</a:t>
            </a:r>
            <a:r>
              <a:rPr lang="en-US" dirty="0"/>
              <a:t> HPC Cluster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640832" y="1435510"/>
            <a:ext cx="2517058" cy="6489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Head Node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7157890" y="1966452"/>
            <a:ext cx="707919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865809" y="1897626"/>
            <a:ext cx="550607" cy="32053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4">
                    <a:lumMod val="50000"/>
                  </a:schemeClr>
                </a:solidFill>
              </a:rPr>
              <a:t>HPN</a:t>
            </a:r>
          </a:p>
        </p:txBody>
      </p:sp>
      <p:sp>
        <p:nvSpPr>
          <p:cNvPr id="9" name="Rectangle 8"/>
          <p:cNvSpPr/>
          <p:nvPr/>
        </p:nvSpPr>
        <p:spPr>
          <a:xfrm>
            <a:off x="3298708" y="1902546"/>
            <a:ext cx="550607" cy="32053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4">
                    <a:lumMod val="50000"/>
                  </a:schemeClr>
                </a:solidFill>
              </a:rPr>
              <a:t>MNG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20394" y="1622323"/>
            <a:ext cx="550607" cy="37952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4">
                    <a:lumMod val="50000"/>
                  </a:schemeClr>
                </a:solidFill>
              </a:rPr>
              <a:t>LON</a:t>
            </a:r>
          </a:p>
        </p:txBody>
      </p:sp>
      <p:cxnSp>
        <p:nvCxnSpPr>
          <p:cNvPr id="12" name="Straight Arrow Connector 11"/>
          <p:cNvCxnSpPr>
            <a:stCxn id="4" idx="0"/>
          </p:cNvCxnSpPr>
          <p:nvPr/>
        </p:nvCxnSpPr>
        <p:spPr>
          <a:xfrm flipH="1" flipV="1">
            <a:off x="5899355" y="452718"/>
            <a:ext cx="6" cy="982792"/>
          </a:xfrm>
          <a:prstGeom prst="straightConnector1">
            <a:avLst/>
          </a:prstGeom>
          <a:ln w="762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655584" y="2217174"/>
            <a:ext cx="2517058" cy="6489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Comp Node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70336" y="2998838"/>
            <a:ext cx="2517058" cy="6489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Comp Node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70330" y="3775586"/>
            <a:ext cx="2517058" cy="6489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Comp Node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665414" y="4547427"/>
            <a:ext cx="2517058" cy="15682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Parallel Storage</a:t>
            </a:r>
          </a:p>
        </p:txBody>
      </p:sp>
    </p:spTree>
    <p:extLst>
      <p:ext uri="{BB962C8B-B14F-4D97-AF65-F5344CB8AC3E}">
        <p14:creationId xmlns:p14="http://schemas.microsoft.com/office/powerpoint/2010/main" val="1345002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682" y="452718"/>
            <a:ext cx="10616975" cy="1400530"/>
          </a:xfrm>
        </p:spPr>
        <p:txBody>
          <a:bodyPr/>
          <a:lstStyle/>
          <a:p>
            <a:r>
              <a:rPr lang="en-US" dirty="0"/>
              <a:t>Important </a:t>
            </a:r>
            <a:r>
              <a:rPr lang="en-US" dirty="0" err="1"/>
              <a:t>sbatch</a:t>
            </a:r>
            <a:r>
              <a:rPr lang="en-US" dirty="0"/>
              <a:t>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33714"/>
            <a:ext cx="9724345" cy="4934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#SBATCH –N8</a:t>
            </a:r>
          </a:p>
          <a:p>
            <a:pPr marL="0" indent="0">
              <a:buNone/>
            </a:pPr>
            <a:r>
              <a:rPr lang="en-US" sz="4400" dirty="0"/>
              <a:t>#SBATCH --</a:t>
            </a:r>
            <a:r>
              <a:rPr lang="en-US" sz="4400" dirty="0" err="1"/>
              <a:t>ntasks</a:t>
            </a:r>
            <a:r>
              <a:rPr lang="en-US" sz="4400" dirty="0"/>
              <a:t>-per-node=8</a:t>
            </a:r>
          </a:p>
          <a:p>
            <a:pPr marL="0" indent="0">
              <a:buNone/>
            </a:pPr>
            <a:r>
              <a:rPr lang="en-US" sz="4400" dirty="0"/>
              <a:t>#SBATCH –t 00:10:00</a:t>
            </a:r>
          </a:p>
          <a:p>
            <a:pPr marL="0" indent="0">
              <a:buNone/>
            </a:pPr>
            <a:r>
              <a:rPr lang="en-US" sz="4400" dirty="0"/>
              <a:t>#SBATCH –o ./out_test.txt</a:t>
            </a:r>
          </a:p>
          <a:p>
            <a:pPr marL="0" indent="0">
              <a:buNone/>
            </a:pPr>
            <a:r>
              <a:rPr lang="en-US" sz="4400" dirty="0"/>
              <a:t>#</a:t>
            </a:r>
            <a:r>
              <a:rPr lang="en-US" sz="4400" dirty="0" err="1"/>
              <a:t>SBATCh</a:t>
            </a:r>
            <a:r>
              <a:rPr lang="en-US" sz="4400" dirty="0"/>
              <a:t> –e ./err_test.txt</a:t>
            </a:r>
          </a:p>
        </p:txBody>
      </p:sp>
    </p:spTree>
    <p:extLst>
      <p:ext uri="{BB962C8B-B14F-4D97-AF65-F5344CB8AC3E}">
        <p14:creationId xmlns:p14="http://schemas.microsoft.com/office/powerpoint/2010/main" val="3963512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682" y="452718"/>
            <a:ext cx="10616975" cy="1400530"/>
          </a:xfrm>
        </p:spPr>
        <p:txBody>
          <a:bodyPr/>
          <a:lstStyle/>
          <a:p>
            <a:r>
              <a:rPr lang="en-US" dirty="0"/>
              <a:t>Important </a:t>
            </a:r>
            <a:r>
              <a:rPr lang="en-US" dirty="0" err="1"/>
              <a:t>sbatch</a:t>
            </a:r>
            <a:r>
              <a:rPr lang="en-US" dirty="0"/>
              <a:t> environment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33714"/>
            <a:ext cx="9724345" cy="49348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400" dirty="0"/>
              <a:t>$SLURM_SUBMIT_DIR</a:t>
            </a:r>
          </a:p>
          <a:p>
            <a:pPr marL="0" indent="0">
              <a:buNone/>
            </a:pPr>
            <a:r>
              <a:rPr lang="en-US" sz="2800" dirty="0"/>
              <a:t>Path from current </a:t>
            </a:r>
            <a:r>
              <a:rPr lang="en-US" sz="2800" dirty="0" err="1"/>
              <a:t>dir</a:t>
            </a:r>
            <a:r>
              <a:rPr lang="en-US" sz="2800" dirty="0"/>
              <a:t> when </a:t>
            </a:r>
            <a:r>
              <a:rPr lang="en-US" sz="2800" dirty="0" err="1"/>
              <a:t>sbatch</a:t>
            </a:r>
            <a:r>
              <a:rPr lang="en-US" sz="2800" dirty="0"/>
              <a:t> was invoked.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4400" dirty="0"/>
              <a:t>$SLURM_NTASKS</a:t>
            </a:r>
          </a:p>
          <a:p>
            <a:pPr marL="0" indent="0">
              <a:buNone/>
            </a:pPr>
            <a:r>
              <a:rPr lang="en-US" sz="2800" dirty="0"/>
              <a:t>Total number of tasks in your job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4400" dirty="0"/>
              <a:t>$SLURM_JOB_ID</a:t>
            </a:r>
          </a:p>
          <a:p>
            <a:pPr marL="0" indent="0">
              <a:buNone/>
            </a:pPr>
            <a:r>
              <a:rPr lang="en-US" sz="2800" dirty="0"/>
              <a:t>ID number identifying your SLURM job.</a:t>
            </a:r>
          </a:p>
        </p:txBody>
      </p:sp>
    </p:spTree>
    <p:extLst>
      <p:ext uri="{BB962C8B-B14F-4D97-AF65-F5344CB8AC3E}">
        <p14:creationId xmlns:p14="http://schemas.microsoft.com/office/powerpoint/2010/main" val="4068086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682" y="452718"/>
            <a:ext cx="10616975" cy="1400530"/>
          </a:xfrm>
        </p:spPr>
        <p:txBody>
          <a:bodyPr/>
          <a:lstStyle/>
          <a:p>
            <a:r>
              <a:rPr lang="en-US" dirty="0"/>
              <a:t>SLURM Job Delete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73949"/>
            <a:ext cx="8946541" cy="4195481"/>
          </a:xfrm>
        </p:spPr>
        <p:txBody>
          <a:bodyPr>
            <a:normAutofit/>
          </a:bodyPr>
          <a:lstStyle/>
          <a:p>
            <a:r>
              <a:rPr lang="en-US" sz="4400" dirty="0" err="1"/>
              <a:t>scancel</a:t>
            </a:r>
            <a:r>
              <a:rPr lang="en-US" sz="4400" dirty="0"/>
              <a:t> ####</a:t>
            </a:r>
          </a:p>
          <a:p>
            <a:r>
              <a:rPr lang="en-US" sz="4400" dirty="0" err="1"/>
              <a:t>qdel</a:t>
            </a:r>
            <a:r>
              <a:rPr lang="en-US" sz="4400" dirty="0"/>
              <a:t> ####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303" y="1600098"/>
            <a:ext cx="4866028" cy="3647405"/>
          </a:xfrm>
          <a:prstGeom prst="rect">
            <a:avLst/>
          </a:prstGeom>
          <a:ln w="38100">
            <a:solidFill>
              <a:schemeClr val="tx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19425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Modulefile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module avail</a:t>
            </a:r>
          </a:p>
          <a:p>
            <a:r>
              <a:rPr lang="en-US" sz="4400" dirty="0"/>
              <a:t>module load</a:t>
            </a:r>
          </a:p>
          <a:p>
            <a:r>
              <a:rPr lang="en-US" sz="4400" dirty="0"/>
              <a:t>module list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2679" r="13177"/>
          <a:stretch/>
        </p:blipFill>
        <p:spPr>
          <a:xfrm>
            <a:off x="6819089" y="1508168"/>
            <a:ext cx="3230764" cy="4357407"/>
          </a:xfrm>
          <a:prstGeom prst="rect">
            <a:avLst/>
          </a:prstGeom>
          <a:effectLst>
            <a:outerShdw blurRad="558800" dist="228600" dir="2700000" sx="103000" sy="103000" algn="tl" rotWithShape="0">
              <a:schemeClr val="tx1">
                <a:alpha val="31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3852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Hodor</a:t>
            </a:r>
            <a:r>
              <a:rPr lang="en-US" dirty="0"/>
              <a:t> Help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914517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Website:</a:t>
            </a:r>
          </a:p>
          <a:p>
            <a:pPr marL="0" indent="0">
              <a:buNone/>
            </a:pPr>
            <a:r>
              <a:rPr lang="en-US" sz="6000" b="1" dirty="0"/>
              <a:t>www.crc.und.edu</a:t>
            </a:r>
          </a:p>
          <a:p>
            <a:pPr marL="0" indent="0">
              <a:buNone/>
            </a:pPr>
            <a:r>
              <a:rPr lang="en-US" sz="2800" b="1" dirty="0"/>
              <a:t>Tutorials &amp; Desktop Software &gt; Linux HPC Cluster (</a:t>
            </a:r>
            <a:r>
              <a:rPr lang="en-US" sz="2800" b="1" dirty="0" err="1"/>
              <a:t>Hodor</a:t>
            </a:r>
            <a:r>
              <a:rPr lang="en-US" sz="2800" b="1" dirty="0"/>
              <a:t>)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 err="1"/>
              <a:t>Hodor</a:t>
            </a:r>
            <a:r>
              <a:rPr lang="en-US" sz="2800" b="1" dirty="0"/>
              <a:t> does not have a job submission queue called “test”</a:t>
            </a:r>
          </a:p>
        </p:txBody>
      </p:sp>
    </p:spTree>
    <p:extLst>
      <p:ext uri="{BB962C8B-B14F-4D97-AF65-F5344CB8AC3E}">
        <p14:creationId xmlns:p14="http://schemas.microsoft.com/office/powerpoint/2010/main" val="3600061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en-US" dirty="0" err="1"/>
              <a:t>Hodor</a:t>
            </a:r>
            <a:r>
              <a:rPr lang="en-US" dirty="0"/>
              <a:t>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914517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Send email to:</a:t>
            </a:r>
          </a:p>
          <a:p>
            <a:pPr marL="0" indent="0">
              <a:buNone/>
            </a:pPr>
            <a:r>
              <a:rPr lang="en-US" sz="6000" b="1" dirty="0"/>
              <a:t>Aaron.Bergstrom@und.edu</a:t>
            </a:r>
          </a:p>
        </p:txBody>
      </p:sp>
    </p:spTree>
    <p:extLst>
      <p:ext uri="{BB962C8B-B14F-4D97-AF65-F5344CB8AC3E}">
        <p14:creationId xmlns:p14="http://schemas.microsoft.com/office/powerpoint/2010/main" val="510183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lang="en-US" dirty="0" err="1"/>
              <a:t>Hodor</a:t>
            </a:r>
            <a:r>
              <a:rPr lang="en-US" dirty="0"/>
              <a:t> HPC Cluster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27053" y="1672281"/>
            <a:ext cx="3306049" cy="3545460"/>
            <a:chOff x="2320394" y="452718"/>
            <a:chExt cx="6096022" cy="5662947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2871000" y="4965292"/>
              <a:ext cx="2163115" cy="983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133311" y="4739150"/>
              <a:ext cx="707919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3864067" y="4724402"/>
              <a:ext cx="79151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871000" y="4198376"/>
              <a:ext cx="2163115" cy="983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133311" y="3972234"/>
              <a:ext cx="707919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3864067" y="3957486"/>
              <a:ext cx="79151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871000" y="3480621"/>
              <a:ext cx="2163115" cy="983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133311" y="3254479"/>
              <a:ext cx="707919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864067" y="3239731"/>
              <a:ext cx="79151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871000" y="2728452"/>
              <a:ext cx="2163115" cy="983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33311" y="2502310"/>
              <a:ext cx="707919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3864067" y="2487562"/>
              <a:ext cx="79151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2871001" y="1710813"/>
              <a:ext cx="2163115" cy="983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3849315" y="1966452"/>
              <a:ext cx="79151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4640832" y="1435510"/>
              <a:ext cx="2517058" cy="6489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4">
                      <a:lumMod val="50000"/>
                    </a:schemeClr>
                  </a:solidFill>
                </a:rPr>
                <a:t>Head Node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7157890" y="1966452"/>
              <a:ext cx="707919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7865809" y="1897626"/>
              <a:ext cx="550607" cy="320531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rgbClr val="FFFF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4">
                      <a:lumMod val="50000"/>
                    </a:schemeClr>
                  </a:solidFill>
                </a:rPr>
                <a:t>HPN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298708" y="1902546"/>
              <a:ext cx="550607" cy="320531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4">
                      <a:lumMod val="50000"/>
                    </a:schemeClr>
                  </a:solidFill>
                </a:rPr>
                <a:t>MNG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320394" y="1622323"/>
              <a:ext cx="550607" cy="37952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4">
                      <a:lumMod val="50000"/>
                    </a:schemeClr>
                  </a:solidFill>
                </a:rPr>
                <a:t>LON</a:t>
              </a:r>
            </a:p>
          </p:txBody>
        </p:sp>
        <p:cxnSp>
          <p:nvCxnSpPr>
            <p:cNvPr id="12" name="Straight Arrow Connector 11"/>
            <p:cNvCxnSpPr>
              <a:stCxn id="4" idx="0"/>
            </p:cNvCxnSpPr>
            <p:nvPr/>
          </p:nvCxnSpPr>
          <p:spPr>
            <a:xfrm flipH="1" flipV="1">
              <a:off x="5899355" y="452718"/>
              <a:ext cx="6" cy="982792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4655584" y="2217174"/>
              <a:ext cx="2517058" cy="6489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4">
                      <a:lumMod val="50000"/>
                    </a:schemeClr>
                  </a:solidFill>
                </a:rPr>
                <a:t>Comp Node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70336" y="2998838"/>
              <a:ext cx="2517058" cy="6489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4">
                      <a:lumMod val="50000"/>
                    </a:schemeClr>
                  </a:solidFill>
                </a:rPr>
                <a:t>Comp Node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70330" y="3775586"/>
              <a:ext cx="2517058" cy="6489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4">
                      <a:lumMod val="50000"/>
                    </a:schemeClr>
                  </a:solidFill>
                </a:rPr>
                <a:t>Comp Node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65414" y="4547427"/>
              <a:ext cx="2517058" cy="156823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4">
                      <a:lumMod val="50000"/>
                    </a:schemeClr>
                  </a:solidFill>
                </a:rPr>
                <a:t>Parallel Storage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428735" y="1589903"/>
            <a:ext cx="616190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Head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2 CPUs – 8 Cores - </a:t>
            </a:r>
            <a:r>
              <a:rPr lang="en-US" sz="2800" b="1" dirty="0" err="1"/>
              <a:t>SandyBridge</a:t>
            </a:r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64GB 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Module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Open MPI, Intel MPI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GCC, Intel COMPILERS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SLURM Job Scheduler</a:t>
            </a:r>
          </a:p>
        </p:txBody>
      </p:sp>
    </p:spTree>
    <p:extLst>
      <p:ext uri="{BB962C8B-B14F-4D97-AF65-F5344CB8AC3E}">
        <p14:creationId xmlns:p14="http://schemas.microsoft.com/office/powerpoint/2010/main" val="559923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lang="en-US" dirty="0" err="1"/>
              <a:t>Hodor</a:t>
            </a:r>
            <a:r>
              <a:rPr lang="en-US" dirty="0"/>
              <a:t> HPC Cluster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27053" y="1672281"/>
            <a:ext cx="3306049" cy="3545460"/>
            <a:chOff x="2320394" y="452718"/>
            <a:chExt cx="6096022" cy="5662947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2871000" y="4965292"/>
              <a:ext cx="2163115" cy="983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133311" y="4739150"/>
              <a:ext cx="707919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3864067" y="4724402"/>
              <a:ext cx="79151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871000" y="4198376"/>
              <a:ext cx="2163115" cy="983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133311" y="3972234"/>
              <a:ext cx="707919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3864067" y="3957486"/>
              <a:ext cx="79151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871000" y="3480621"/>
              <a:ext cx="2163115" cy="983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133311" y="3254479"/>
              <a:ext cx="707919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864067" y="3239731"/>
              <a:ext cx="79151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871000" y="2728452"/>
              <a:ext cx="2163115" cy="983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33311" y="2502310"/>
              <a:ext cx="707919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3864067" y="2487562"/>
              <a:ext cx="79151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2871001" y="1710813"/>
              <a:ext cx="2163115" cy="983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3849315" y="1966452"/>
              <a:ext cx="79151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4640832" y="1435510"/>
              <a:ext cx="2517058" cy="6489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4">
                      <a:lumMod val="50000"/>
                    </a:schemeClr>
                  </a:solidFill>
                </a:rPr>
                <a:t>Head Node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7157890" y="1966452"/>
              <a:ext cx="707919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7865809" y="1897626"/>
              <a:ext cx="550607" cy="320531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rgbClr val="FFFF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4">
                      <a:lumMod val="50000"/>
                    </a:schemeClr>
                  </a:solidFill>
                </a:rPr>
                <a:t>HPN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298708" y="1902546"/>
              <a:ext cx="550607" cy="320531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4">
                      <a:lumMod val="50000"/>
                    </a:schemeClr>
                  </a:solidFill>
                </a:rPr>
                <a:t>MNG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320394" y="1622323"/>
              <a:ext cx="550607" cy="37952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4">
                      <a:lumMod val="50000"/>
                    </a:schemeClr>
                  </a:solidFill>
                </a:rPr>
                <a:t>LON</a:t>
              </a:r>
            </a:p>
          </p:txBody>
        </p:sp>
        <p:cxnSp>
          <p:nvCxnSpPr>
            <p:cNvPr id="12" name="Straight Arrow Connector 11"/>
            <p:cNvCxnSpPr>
              <a:stCxn id="4" idx="0"/>
            </p:cNvCxnSpPr>
            <p:nvPr/>
          </p:nvCxnSpPr>
          <p:spPr>
            <a:xfrm flipH="1" flipV="1">
              <a:off x="5899355" y="452718"/>
              <a:ext cx="6" cy="982792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4655584" y="2217174"/>
              <a:ext cx="2517058" cy="6489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4">
                      <a:lumMod val="50000"/>
                    </a:schemeClr>
                  </a:solidFill>
                </a:rPr>
                <a:t>Comp Node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70336" y="2998838"/>
              <a:ext cx="2517058" cy="6489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4">
                      <a:lumMod val="50000"/>
                    </a:schemeClr>
                  </a:solidFill>
                </a:rPr>
                <a:t>Comp Node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70330" y="3775586"/>
              <a:ext cx="2517058" cy="6489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4">
                      <a:lumMod val="50000"/>
                    </a:schemeClr>
                  </a:solidFill>
                </a:rPr>
                <a:t>Comp Node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65414" y="4547427"/>
              <a:ext cx="2517058" cy="156823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4">
                      <a:lumMod val="50000"/>
                    </a:schemeClr>
                  </a:solidFill>
                </a:rPr>
                <a:t>Parallel Storage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428735" y="1589903"/>
            <a:ext cx="616190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Head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Must Request an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Authentication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Campus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File Transfer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SCP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SFTP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Globus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Compile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Very Short Test Runs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Do not USE </a:t>
            </a:r>
            <a:r>
              <a:rPr lang="en-US" sz="2800" b="1" dirty="0" err="1"/>
              <a:t>mpirun</a:t>
            </a:r>
            <a:r>
              <a:rPr lang="en-US" sz="2800" b="1" dirty="0"/>
              <a:t> / </a:t>
            </a:r>
            <a:r>
              <a:rPr lang="en-US" sz="2800" b="1" dirty="0" err="1"/>
              <a:t>mpiexec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61949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lang="en-US" dirty="0" err="1"/>
              <a:t>Hodor</a:t>
            </a:r>
            <a:r>
              <a:rPr lang="en-US" dirty="0"/>
              <a:t> HPC Cluster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27053" y="1672281"/>
            <a:ext cx="3306049" cy="3545460"/>
            <a:chOff x="2320394" y="452718"/>
            <a:chExt cx="6096022" cy="5662947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2871000" y="4965292"/>
              <a:ext cx="2163115" cy="983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133311" y="4739150"/>
              <a:ext cx="707919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3864067" y="4724402"/>
              <a:ext cx="79151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871000" y="4198376"/>
              <a:ext cx="2163115" cy="983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133311" y="3972234"/>
              <a:ext cx="707919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3864067" y="3957486"/>
              <a:ext cx="79151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871000" y="3480621"/>
              <a:ext cx="2163115" cy="983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133311" y="3254479"/>
              <a:ext cx="707919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864067" y="3239731"/>
              <a:ext cx="79151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871000" y="2728452"/>
              <a:ext cx="2163115" cy="983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33311" y="2502310"/>
              <a:ext cx="707919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3864067" y="2487562"/>
              <a:ext cx="79151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2871001" y="1710813"/>
              <a:ext cx="2163115" cy="983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3849315" y="1966452"/>
              <a:ext cx="79151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4640832" y="1435510"/>
              <a:ext cx="2517058" cy="6489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4">
                      <a:lumMod val="50000"/>
                    </a:schemeClr>
                  </a:solidFill>
                </a:rPr>
                <a:t>Head Node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7157890" y="1966452"/>
              <a:ext cx="707919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7865809" y="1897626"/>
              <a:ext cx="550607" cy="320531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rgbClr val="FFFF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4">
                      <a:lumMod val="50000"/>
                    </a:schemeClr>
                  </a:solidFill>
                </a:rPr>
                <a:t>HPN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298708" y="1902546"/>
              <a:ext cx="550607" cy="320531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4">
                      <a:lumMod val="50000"/>
                    </a:schemeClr>
                  </a:solidFill>
                </a:rPr>
                <a:t>MNG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320394" y="1622323"/>
              <a:ext cx="550607" cy="37952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4">
                      <a:lumMod val="50000"/>
                    </a:schemeClr>
                  </a:solidFill>
                </a:rPr>
                <a:t>LON</a:t>
              </a:r>
            </a:p>
          </p:txBody>
        </p:sp>
        <p:cxnSp>
          <p:nvCxnSpPr>
            <p:cNvPr id="12" name="Straight Arrow Connector 11"/>
            <p:cNvCxnSpPr>
              <a:stCxn id="4" idx="0"/>
            </p:cNvCxnSpPr>
            <p:nvPr/>
          </p:nvCxnSpPr>
          <p:spPr>
            <a:xfrm flipH="1" flipV="1">
              <a:off x="5899355" y="452718"/>
              <a:ext cx="6" cy="982792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4655584" y="2217174"/>
              <a:ext cx="2517058" cy="6489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4">
                      <a:lumMod val="50000"/>
                    </a:schemeClr>
                  </a:solidFill>
                </a:rPr>
                <a:t>Comp Node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70336" y="2998838"/>
              <a:ext cx="2517058" cy="6489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4">
                      <a:lumMod val="50000"/>
                    </a:schemeClr>
                  </a:solidFill>
                </a:rPr>
                <a:t>Comp Node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70330" y="3775586"/>
              <a:ext cx="2517058" cy="6489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4">
                      <a:lumMod val="50000"/>
                    </a:schemeClr>
                  </a:solidFill>
                </a:rPr>
                <a:t>Comp Node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65414" y="4547427"/>
              <a:ext cx="2517058" cy="156823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4">
                      <a:lumMod val="50000"/>
                    </a:schemeClr>
                  </a:solidFill>
                </a:rPr>
                <a:t>Parallel Storage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428735" y="1589903"/>
            <a:ext cx="616190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Head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SSH Keys Are Allowed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Must Append new keys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Replacing keys will break your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Must be on-campus to connect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Or use Campus VPN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Incorrect password attempts will block user access.</a:t>
            </a:r>
          </a:p>
        </p:txBody>
      </p:sp>
    </p:spTree>
    <p:extLst>
      <p:ext uri="{BB962C8B-B14F-4D97-AF65-F5344CB8AC3E}">
        <p14:creationId xmlns:p14="http://schemas.microsoft.com/office/powerpoint/2010/main" val="1369830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lang="en-US" dirty="0" err="1"/>
              <a:t>Hodor</a:t>
            </a:r>
            <a:r>
              <a:rPr lang="en-US" dirty="0"/>
              <a:t> HPC Cluster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27053" y="1672281"/>
            <a:ext cx="3306049" cy="3545460"/>
            <a:chOff x="2320394" y="452718"/>
            <a:chExt cx="6096022" cy="5662947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2871000" y="4965292"/>
              <a:ext cx="2163115" cy="983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133311" y="4739150"/>
              <a:ext cx="707919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3864067" y="4724402"/>
              <a:ext cx="79151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871000" y="4198376"/>
              <a:ext cx="2163115" cy="983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133311" y="3972234"/>
              <a:ext cx="707919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3864067" y="3957486"/>
              <a:ext cx="79151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871000" y="3480621"/>
              <a:ext cx="2163115" cy="983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133311" y="3254479"/>
              <a:ext cx="707919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864067" y="3239731"/>
              <a:ext cx="79151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871000" y="2728452"/>
              <a:ext cx="2163115" cy="983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33311" y="2502310"/>
              <a:ext cx="707919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3864067" y="2487562"/>
              <a:ext cx="79151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2871001" y="1710813"/>
              <a:ext cx="2163115" cy="983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3849315" y="1966452"/>
              <a:ext cx="79151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4640832" y="1435510"/>
              <a:ext cx="2517058" cy="6489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4">
                      <a:lumMod val="50000"/>
                    </a:schemeClr>
                  </a:solidFill>
                </a:rPr>
                <a:t>Head Node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7157890" y="1966452"/>
              <a:ext cx="707919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7865809" y="1897626"/>
              <a:ext cx="550607" cy="320531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rgbClr val="FFFF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4">
                      <a:lumMod val="50000"/>
                    </a:schemeClr>
                  </a:solidFill>
                </a:rPr>
                <a:t>HPN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298708" y="1902546"/>
              <a:ext cx="550607" cy="320531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4">
                      <a:lumMod val="50000"/>
                    </a:schemeClr>
                  </a:solidFill>
                </a:rPr>
                <a:t>MNG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320394" y="1622323"/>
              <a:ext cx="550607" cy="37952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4">
                      <a:lumMod val="50000"/>
                    </a:schemeClr>
                  </a:solidFill>
                </a:rPr>
                <a:t>LON</a:t>
              </a:r>
            </a:p>
          </p:txBody>
        </p:sp>
        <p:cxnSp>
          <p:nvCxnSpPr>
            <p:cNvPr id="12" name="Straight Arrow Connector 11"/>
            <p:cNvCxnSpPr>
              <a:stCxn id="4" idx="0"/>
            </p:cNvCxnSpPr>
            <p:nvPr/>
          </p:nvCxnSpPr>
          <p:spPr>
            <a:xfrm flipH="1" flipV="1">
              <a:off x="5899355" y="452718"/>
              <a:ext cx="6" cy="982792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4655584" y="2217174"/>
              <a:ext cx="2517058" cy="6489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4">
                      <a:lumMod val="50000"/>
                    </a:schemeClr>
                  </a:solidFill>
                </a:rPr>
                <a:t>Comp Node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70336" y="2998838"/>
              <a:ext cx="2517058" cy="6489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4">
                      <a:lumMod val="50000"/>
                    </a:schemeClr>
                  </a:solidFill>
                </a:rPr>
                <a:t>Comp Node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70330" y="3775586"/>
              <a:ext cx="2517058" cy="6489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4">
                      <a:lumMod val="50000"/>
                    </a:schemeClr>
                  </a:solidFill>
                </a:rPr>
                <a:t>Comp Node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65414" y="4547427"/>
              <a:ext cx="2517058" cy="156823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4">
                      <a:lumMod val="50000"/>
                    </a:schemeClr>
                  </a:solidFill>
                </a:rPr>
                <a:t>Parallel Storage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428735" y="1589903"/>
            <a:ext cx="616190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Compute Nodes x 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2 CPUs – 4 Cores – </a:t>
            </a:r>
            <a:r>
              <a:rPr lang="en-US" sz="2800" b="1" dirty="0" err="1"/>
              <a:t>SandyBridge</a:t>
            </a:r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16 </a:t>
            </a:r>
            <a:r>
              <a:rPr lang="en-US" sz="2800" b="1" dirty="0" err="1"/>
              <a:t>Nvidia</a:t>
            </a:r>
            <a:r>
              <a:rPr lang="en-US" sz="2800" b="1" dirty="0"/>
              <a:t> Tesla K20m GPUs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16 Xeon Phi 31P1s Co-processors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64GB 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Module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Use “</a:t>
            </a:r>
            <a:r>
              <a:rPr lang="en-US" sz="2800" b="1" dirty="0" err="1"/>
              <a:t>srun</a:t>
            </a:r>
            <a:r>
              <a:rPr lang="en-US" sz="2800" b="1" dirty="0"/>
              <a:t>” to get Bash Shell</a:t>
            </a:r>
          </a:p>
        </p:txBody>
      </p:sp>
    </p:spTree>
    <p:extLst>
      <p:ext uri="{BB962C8B-B14F-4D97-AF65-F5344CB8AC3E}">
        <p14:creationId xmlns:p14="http://schemas.microsoft.com/office/powerpoint/2010/main" val="152135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lang="en-US" dirty="0"/>
              <a:t>Shared File Space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27053" y="1672281"/>
            <a:ext cx="3306049" cy="3545460"/>
            <a:chOff x="2320394" y="452718"/>
            <a:chExt cx="6096022" cy="5662947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2871000" y="4965292"/>
              <a:ext cx="2163115" cy="983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133311" y="4739150"/>
              <a:ext cx="707919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3864067" y="4724402"/>
              <a:ext cx="79151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871000" y="4198376"/>
              <a:ext cx="2163115" cy="983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133311" y="3972234"/>
              <a:ext cx="707919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3864067" y="3957486"/>
              <a:ext cx="79151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871000" y="3480621"/>
              <a:ext cx="2163115" cy="983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133311" y="3254479"/>
              <a:ext cx="707919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864067" y="3239731"/>
              <a:ext cx="79151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871000" y="2728452"/>
              <a:ext cx="2163115" cy="983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33311" y="2502310"/>
              <a:ext cx="707919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3864067" y="2487562"/>
              <a:ext cx="79151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2871001" y="1710813"/>
              <a:ext cx="2163115" cy="983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3849315" y="1966452"/>
              <a:ext cx="79151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4640832" y="1435510"/>
              <a:ext cx="2517058" cy="6489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4">
                      <a:lumMod val="50000"/>
                    </a:schemeClr>
                  </a:solidFill>
                </a:rPr>
                <a:t>Head Node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7157890" y="1966452"/>
              <a:ext cx="707919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7865809" y="1897626"/>
              <a:ext cx="550607" cy="320531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rgbClr val="FFFF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4">
                      <a:lumMod val="50000"/>
                    </a:schemeClr>
                  </a:solidFill>
                </a:rPr>
                <a:t>HPN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298708" y="1902546"/>
              <a:ext cx="550607" cy="320531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4">
                      <a:lumMod val="50000"/>
                    </a:schemeClr>
                  </a:solidFill>
                </a:rPr>
                <a:t>MNG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320394" y="1622323"/>
              <a:ext cx="550607" cy="37952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4">
                      <a:lumMod val="50000"/>
                    </a:schemeClr>
                  </a:solidFill>
                </a:rPr>
                <a:t>LON</a:t>
              </a:r>
            </a:p>
          </p:txBody>
        </p:sp>
        <p:cxnSp>
          <p:nvCxnSpPr>
            <p:cNvPr id="12" name="Straight Arrow Connector 11"/>
            <p:cNvCxnSpPr>
              <a:stCxn id="4" idx="0"/>
            </p:cNvCxnSpPr>
            <p:nvPr/>
          </p:nvCxnSpPr>
          <p:spPr>
            <a:xfrm flipH="1" flipV="1">
              <a:off x="5899355" y="452718"/>
              <a:ext cx="6" cy="982792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4655584" y="2217174"/>
              <a:ext cx="2517058" cy="6489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4">
                      <a:lumMod val="50000"/>
                    </a:schemeClr>
                  </a:solidFill>
                </a:rPr>
                <a:t>Comp Node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70336" y="2998838"/>
              <a:ext cx="2517058" cy="6489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4">
                      <a:lumMod val="50000"/>
                    </a:schemeClr>
                  </a:solidFill>
                </a:rPr>
                <a:t>Comp Node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70330" y="3775586"/>
              <a:ext cx="2517058" cy="6489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4">
                      <a:lumMod val="50000"/>
                    </a:schemeClr>
                  </a:solidFill>
                </a:rPr>
                <a:t>Comp Node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65414" y="4547427"/>
              <a:ext cx="2517058" cy="156823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4">
                      <a:lumMod val="50000"/>
                    </a:schemeClr>
                  </a:solidFill>
                </a:rPr>
                <a:t>Parallel Storage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428735" y="1589903"/>
            <a:ext cx="616190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/home/user.name</a:t>
            </a:r>
          </a:p>
          <a:p>
            <a:r>
              <a:rPr lang="en-US" sz="2800" b="1" dirty="0"/>
              <a:t>/share/apps</a:t>
            </a:r>
          </a:p>
          <a:p>
            <a:r>
              <a:rPr lang="en-US" sz="2800" b="1" dirty="0"/>
              <a:t>/cm/shared</a:t>
            </a:r>
          </a:p>
          <a:p>
            <a:endParaRPr lang="en-US" sz="2800" b="1" dirty="0"/>
          </a:p>
          <a:p>
            <a:r>
              <a:rPr lang="en-US" sz="2800" b="1" dirty="0"/>
              <a:t>Not Shared</a:t>
            </a:r>
          </a:p>
          <a:p>
            <a:r>
              <a:rPr lang="en-US" sz="2800" b="1" dirty="0"/>
              <a:t>/</a:t>
            </a:r>
            <a:r>
              <a:rPr lang="en-US" sz="2800" b="1" dirty="0" err="1"/>
              <a:t>tmp</a:t>
            </a:r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Heavy I/O should be done in:</a:t>
            </a:r>
          </a:p>
          <a:p>
            <a:r>
              <a:rPr lang="en-US" sz="2800" b="1" dirty="0"/>
              <a:t>/</a:t>
            </a:r>
            <a:r>
              <a:rPr lang="en-US" sz="2800" b="1" dirty="0" err="1"/>
              <a:t>tmp</a:t>
            </a:r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Must be copied before end of job.</a:t>
            </a:r>
          </a:p>
        </p:txBody>
      </p:sp>
    </p:spTree>
    <p:extLst>
      <p:ext uri="{BB962C8B-B14F-4D97-AF65-F5344CB8AC3E}">
        <p14:creationId xmlns:p14="http://schemas.microsoft.com/office/powerpoint/2010/main" val="1193063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682" y="452718"/>
            <a:ext cx="10616975" cy="1400530"/>
          </a:xfrm>
        </p:spPr>
        <p:txBody>
          <a:bodyPr/>
          <a:lstStyle/>
          <a:p>
            <a:r>
              <a:rPr lang="en-US" dirty="0"/>
              <a:t>SLURM Queue Information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73949"/>
            <a:ext cx="8946541" cy="4195481"/>
          </a:xfrm>
        </p:spPr>
        <p:txBody>
          <a:bodyPr>
            <a:normAutofit/>
          </a:bodyPr>
          <a:lstStyle/>
          <a:p>
            <a:r>
              <a:rPr lang="en-US" sz="4400" dirty="0" err="1"/>
              <a:t>squeue</a:t>
            </a:r>
            <a:endParaRPr lang="en-US" sz="4400" dirty="0"/>
          </a:p>
          <a:p>
            <a:r>
              <a:rPr lang="en-US" sz="4400" dirty="0" err="1"/>
              <a:t>sinfo</a:t>
            </a:r>
            <a:endParaRPr lang="en-US" sz="4400" dirty="0"/>
          </a:p>
          <a:p>
            <a:r>
              <a:rPr lang="en-US" sz="4400" dirty="0" err="1"/>
              <a:t>qstat</a:t>
            </a:r>
            <a:r>
              <a:rPr lang="en-US" sz="4400" dirty="0"/>
              <a:t> –a</a:t>
            </a:r>
          </a:p>
          <a:p>
            <a:r>
              <a:rPr lang="en-US" sz="4400" dirty="0" err="1"/>
              <a:t>qstat</a:t>
            </a:r>
            <a:r>
              <a:rPr lang="en-US" sz="4400" dirty="0"/>
              <a:t> –n</a:t>
            </a:r>
          </a:p>
          <a:p>
            <a:r>
              <a:rPr lang="en-US" sz="4400" dirty="0" err="1"/>
              <a:t>qstat</a:t>
            </a:r>
            <a:r>
              <a:rPr lang="en-US" sz="4400" dirty="0"/>
              <a:t> –f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303" y="1600098"/>
            <a:ext cx="4866028" cy="3647405"/>
          </a:xfrm>
          <a:prstGeom prst="rect">
            <a:avLst/>
          </a:prstGeom>
          <a:ln w="38100">
            <a:solidFill>
              <a:schemeClr val="tx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4128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682" y="452718"/>
            <a:ext cx="10616975" cy="1400530"/>
          </a:xfrm>
        </p:spPr>
        <p:txBody>
          <a:bodyPr/>
          <a:lstStyle/>
          <a:p>
            <a:r>
              <a:rPr lang="en-US" dirty="0"/>
              <a:t>SLURM Job Submission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73949"/>
            <a:ext cx="5121495" cy="4195481"/>
          </a:xfrm>
        </p:spPr>
        <p:txBody>
          <a:bodyPr>
            <a:normAutofit/>
          </a:bodyPr>
          <a:lstStyle/>
          <a:p>
            <a:r>
              <a:rPr lang="en-US" sz="4400" dirty="0" err="1"/>
              <a:t>srun</a:t>
            </a:r>
            <a:br>
              <a:rPr lang="en-US" sz="4400" dirty="0"/>
            </a:br>
            <a:r>
              <a:rPr lang="en-US" sz="4400" dirty="0"/>
              <a:t>– for interactive</a:t>
            </a:r>
            <a:br>
              <a:rPr lang="en-US" sz="4400" dirty="0"/>
            </a:br>
            <a:r>
              <a:rPr lang="en-US" sz="4400" dirty="0"/>
              <a:t>- use of “screen”</a:t>
            </a:r>
          </a:p>
          <a:p>
            <a:r>
              <a:rPr lang="en-US" sz="4400" dirty="0" err="1"/>
              <a:t>sbatch</a:t>
            </a:r>
            <a:br>
              <a:rPr lang="en-US" sz="4400" dirty="0"/>
            </a:br>
            <a:r>
              <a:rPr lang="en-US" sz="4400" dirty="0"/>
              <a:t>- for batch runs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133" y="1600098"/>
            <a:ext cx="4410198" cy="3305731"/>
          </a:xfrm>
          <a:prstGeom prst="rect">
            <a:avLst/>
          </a:prstGeom>
          <a:ln w="38100">
            <a:solidFill>
              <a:schemeClr val="tx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16018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682" y="452718"/>
            <a:ext cx="10616975" cy="1400530"/>
          </a:xfrm>
        </p:spPr>
        <p:txBody>
          <a:bodyPr/>
          <a:lstStyle/>
          <a:p>
            <a:r>
              <a:rPr lang="en-US" dirty="0"/>
              <a:t>SLURM Job Submission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33714"/>
            <a:ext cx="9724345" cy="4934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Examples:</a:t>
            </a:r>
          </a:p>
          <a:p>
            <a:pPr marL="0" indent="0">
              <a:buNone/>
            </a:pPr>
            <a:r>
              <a:rPr lang="en-US" sz="4400" dirty="0"/>
              <a:t>/share/apps/</a:t>
            </a:r>
            <a:r>
              <a:rPr lang="en-US" sz="4400" dirty="0" err="1"/>
              <a:t>slurm</a:t>
            </a:r>
            <a:r>
              <a:rPr lang="en-US" sz="4400" dirty="0"/>
              <a:t>/examples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 err="1"/>
              <a:t>sbatch</a:t>
            </a:r>
            <a:r>
              <a:rPr lang="en-US" sz="4400" dirty="0"/>
              <a:t> somescript.sh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 err="1"/>
              <a:t>srun</a:t>
            </a:r>
            <a:r>
              <a:rPr lang="en-US" sz="4400" dirty="0"/>
              <a:t> –N1 –n --</a:t>
            </a:r>
            <a:r>
              <a:rPr lang="en-US" sz="4400" dirty="0" err="1"/>
              <a:t>pty</a:t>
            </a:r>
            <a:r>
              <a:rPr lang="en-US" sz="4400" dirty="0"/>
              <a:t> bash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73250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74</TotalTime>
  <Words>441</Words>
  <Application>Microsoft Office PowerPoint</Application>
  <PresentationFormat>Widescreen</PresentationFormat>
  <Paragraphs>146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Hodor HPC Cluster</vt:lpstr>
      <vt:lpstr>Hodor HPC Cluster</vt:lpstr>
      <vt:lpstr>Hodor HPC Cluster</vt:lpstr>
      <vt:lpstr>Hodor HPC Cluster</vt:lpstr>
      <vt:lpstr>Hodor HPC Cluster</vt:lpstr>
      <vt:lpstr>Shared File Space</vt:lpstr>
      <vt:lpstr>SLURM Queue Information Commands</vt:lpstr>
      <vt:lpstr>SLURM Job Submission Commands</vt:lpstr>
      <vt:lpstr>SLURM Job Submission Commands</vt:lpstr>
      <vt:lpstr>Important sbatch arguments</vt:lpstr>
      <vt:lpstr>Important sbatch environment variables</vt:lpstr>
      <vt:lpstr>SLURM Job Delete Commands</vt:lpstr>
      <vt:lpstr>Modulefile Commands</vt:lpstr>
      <vt:lpstr>Hodor Help Info</vt:lpstr>
      <vt:lpstr>Get Hodor Account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HPC Cluster</dc:title>
  <dc:creator>Bergstrom, Aaron</dc:creator>
  <cp:lastModifiedBy>Bergstrom, Aaron</cp:lastModifiedBy>
  <cp:revision>20</cp:revision>
  <dcterms:created xsi:type="dcterms:W3CDTF">2017-09-05T13:42:00Z</dcterms:created>
  <dcterms:modified xsi:type="dcterms:W3CDTF">2017-09-05T14:56:44Z</dcterms:modified>
</cp:coreProperties>
</file>