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4"/>
  </p:notesMasterIdLst>
  <p:sldIdLst>
    <p:sldId id="258" r:id="rId2"/>
    <p:sldId id="257" r:id="rId3"/>
    <p:sldId id="306" r:id="rId4"/>
    <p:sldId id="259" r:id="rId5"/>
    <p:sldId id="260" r:id="rId6"/>
    <p:sldId id="261" r:id="rId7"/>
    <p:sldId id="262" r:id="rId8"/>
    <p:sldId id="294" r:id="rId9"/>
    <p:sldId id="264" r:id="rId10"/>
    <p:sldId id="265" r:id="rId11"/>
    <p:sldId id="266" r:id="rId12"/>
    <p:sldId id="296" r:id="rId13"/>
    <p:sldId id="299" r:id="rId14"/>
    <p:sldId id="300" r:id="rId15"/>
    <p:sldId id="301" r:id="rId16"/>
    <p:sldId id="268" r:id="rId17"/>
    <p:sldId id="302" r:id="rId18"/>
    <p:sldId id="269" r:id="rId19"/>
    <p:sldId id="282" r:id="rId20"/>
    <p:sldId id="283" r:id="rId21"/>
    <p:sldId id="284" r:id="rId22"/>
    <p:sldId id="285" r:id="rId23"/>
    <p:sldId id="286" r:id="rId24"/>
    <p:sldId id="287" r:id="rId25"/>
    <p:sldId id="288" r:id="rId26"/>
    <p:sldId id="289" r:id="rId27"/>
    <p:sldId id="290" r:id="rId28"/>
    <p:sldId id="303" r:id="rId29"/>
    <p:sldId id="304" r:id="rId30"/>
    <p:sldId id="305" r:id="rId31"/>
    <p:sldId id="291"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3E035-0EB0-4880-92D5-0C9189C754FB}"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D7422232-D2F6-4A8D-B370-5963931245EB}">
      <dgm:prSet phldrT="[Text]" custT="1"/>
      <dgm:spPr/>
      <dgm:t>
        <a:bodyPr/>
        <a:lstStyle/>
        <a:p>
          <a:r>
            <a:rPr lang="en-US" sz="1600" b="1" dirty="0" smtClean="0"/>
            <a:t>counting</a:t>
          </a:r>
          <a:endParaRPr lang="en-US" sz="1600" b="1" dirty="0"/>
        </a:p>
      </dgm:t>
    </dgm:pt>
    <dgm:pt modelId="{4B3A4E53-08CE-42BD-9E7E-A909C6766322}" type="parTrans" cxnId="{08736B91-811C-4525-BC7C-EF79A4EAB984}">
      <dgm:prSet/>
      <dgm:spPr/>
      <dgm:t>
        <a:bodyPr/>
        <a:lstStyle/>
        <a:p>
          <a:endParaRPr lang="en-US"/>
        </a:p>
      </dgm:t>
    </dgm:pt>
    <dgm:pt modelId="{7A6D97D7-E89A-4FF5-BA53-9CE6C56C4E4F}" type="sibTrans" cxnId="{08736B91-811C-4525-BC7C-EF79A4EAB984}">
      <dgm:prSet/>
      <dgm:spPr/>
      <dgm:t>
        <a:bodyPr/>
        <a:lstStyle/>
        <a:p>
          <a:endParaRPr lang="en-US"/>
        </a:p>
      </dgm:t>
    </dgm:pt>
    <dgm:pt modelId="{073C917C-3557-42E6-83ED-1B0132FEE09B}">
      <dgm:prSet phldrT="[Text]" custT="1"/>
      <dgm:spPr/>
      <dgm:t>
        <a:bodyPr/>
        <a:lstStyle/>
        <a:p>
          <a:r>
            <a:rPr lang="en-US" sz="1400" dirty="0" smtClean="0"/>
            <a:t>{Weather = ‘cloudy’ ; Sprinkler = ‘off’ ; Lawn = ‘dry’}</a:t>
          </a:r>
          <a:endParaRPr lang="en-US" sz="1400" dirty="0"/>
        </a:p>
      </dgm:t>
    </dgm:pt>
    <dgm:pt modelId="{BCED6FA5-7142-493C-9113-DD21AD995C21}" type="parTrans" cxnId="{72A6F19E-7350-4E82-A60B-D64A4A0AB997}">
      <dgm:prSet/>
      <dgm:spPr/>
      <dgm:t>
        <a:bodyPr/>
        <a:lstStyle/>
        <a:p>
          <a:endParaRPr lang="en-US"/>
        </a:p>
      </dgm:t>
    </dgm:pt>
    <dgm:pt modelId="{FFB0E119-10D5-444C-A06C-9B36230EF9B1}" type="sibTrans" cxnId="{72A6F19E-7350-4E82-A60B-D64A4A0AB997}">
      <dgm:prSet/>
      <dgm:spPr/>
      <dgm:t>
        <a:bodyPr/>
        <a:lstStyle/>
        <a:p>
          <a:endParaRPr lang="en-US"/>
        </a:p>
      </dgm:t>
    </dgm:pt>
    <dgm:pt modelId="{D74A4E7B-ED8F-4A60-9A99-1EFC479974E6}">
      <dgm:prSet phldrT="[Text]" custT="1"/>
      <dgm:spPr/>
      <dgm:t>
        <a:bodyPr/>
        <a:lstStyle/>
        <a:p>
          <a:r>
            <a:rPr lang="en-US" sz="1400" dirty="0" smtClean="0"/>
            <a:t>{Weather = ‘rainy’ ; Sprinkler = ‘off’’ ; Lawn = ‘wet’}</a:t>
          </a:r>
          <a:endParaRPr lang="en-US" sz="1400" dirty="0"/>
        </a:p>
      </dgm:t>
    </dgm:pt>
    <dgm:pt modelId="{D55A2084-B420-448A-8852-41ECC9DD5DA8}" type="parTrans" cxnId="{CC285FA2-773C-4373-9E63-E7244982891F}">
      <dgm:prSet/>
      <dgm:spPr/>
      <dgm:t>
        <a:bodyPr/>
        <a:lstStyle/>
        <a:p>
          <a:endParaRPr lang="en-US"/>
        </a:p>
      </dgm:t>
    </dgm:pt>
    <dgm:pt modelId="{DCD060DB-525D-4650-9B66-21D1879267A8}" type="sibTrans" cxnId="{CC285FA2-773C-4373-9E63-E7244982891F}">
      <dgm:prSet/>
      <dgm:spPr/>
      <dgm:t>
        <a:bodyPr/>
        <a:lstStyle/>
        <a:p>
          <a:endParaRPr lang="en-US"/>
        </a:p>
      </dgm:t>
    </dgm:pt>
    <dgm:pt modelId="{EFF0E358-8127-4813-B78C-72666F76F4C7}">
      <dgm:prSet phldrT="[Text]"/>
      <dgm:spPr/>
      <dgm:t>
        <a:bodyPr/>
        <a:lstStyle/>
        <a:p>
          <a:r>
            <a:rPr lang="en-US" dirty="0" smtClean="0"/>
            <a:t>{Weather = ‘sunny’ ; Sprinkler = ‘on’’ ; Lawn = ‘wet’}</a:t>
          </a:r>
          <a:endParaRPr lang="en-US" dirty="0"/>
        </a:p>
      </dgm:t>
    </dgm:pt>
    <dgm:pt modelId="{FE8BBB17-06DD-4A4C-8849-34C12E33261B}" type="parTrans" cxnId="{A7052E10-97E7-4262-95EC-A68FBE635B87}">
      <dgm:prSet/>
      <dgm:spPr/>
      <dgm:t>
        <a:bodyPr/>
        <a:lstStyle/>
        <a:p>
          <a:endParaRPr lang="en-US"/>
        </a:p>
      </dgm:t>
    </dgm:pt>
    <dgm:pt modelId="{82769E08-32C9-4646-8BEB-83A3836E823E}" type="sibTrans" cxnId="{A7052E10-97E7-4262-95EC-A68FBE635B87}">
      <dgm:prSet/>
      <dgm:spPr/>
      <dgm:t>
        <a:bodyPr/>
        <a:lstStyle/>
        <a:p>
          <a:endParaRPr lang="en-US"/>
        </a:p>
      </dgm:t>
    </dgm:pt>
    <dgm:pt modelId="{916E53CA-7FC8-4C04-8C19-8C3FE45C2559}">
      <dgm:prSet phldrT="[Text]"/>
      <dgm:spPr/>
      <dgm:t>
        <a:bodyPr/>
        <a:lstStyle/>
        <a:p>
          <a:r>
            <a:rPr lang="en-US" dirty="0" smtClean="0"/>
            <a:t>{Weather = ‘sunny’ ; Sprinkler = ‘off’’ ; Lawn = ‘dry’}</a:t>
          </a:r>
          <a:endParaRPr lang="en-US" dirty="0"/>
        </a:p>
      </dgm:t>
    </dgm:pt>
    <dgm:pt modelId="{9D03C4DF-A7E2-4E4E-BB77-A6A98954C9ED}" type="parTrans" cxnId="{62B3ECC4-3683-49C7-8F33-AE7F69D5FC95}">
      <dgm:prSet/>
      <dgm:spPr/>
      <dgm:t>
        <a:bodyPr/>
        <a:lstStyle/>
        <a:p>
          <a:endParaRPr lang="en-US"/>
        </a:p>
      </dgm:t>
    </dgm:pt>
    <dgm:pt modelId="{BF2C0292-8285-407E-9C77-DBAE596F1879}" type="sibTrans" cxnId="{62B3ECC4-3683-49C7-8F33-AE7F69D5FC95}">
      <dgm:prSet/>
      <dgm:spPr/>
      <dgm:t>
        <a:bodyPr/>
        <a:lstStyle/>
        <a:p>
          <a:endParaRPr lang="en-US"/>
        </a:p>
      </dgm:t>
    </dgm:pt>
    <dgm:pt modelId="{3CC9B5E4-F80B-4C88-9F45-9C6EB611EF0F}" type="pres">
      <dgm:prSet presAssocID="{F0C3E035-0EB0-4880-92D5-0C9189C754FB}" presName="Name0" presStyleCnt="0">
        <dgm:presLayoutVars>
          <dgm:chMax/>
          <dgm:chPref val="1"/>
          <dgm:dir/>
          <dgm:animOne val="branch"/>
          <dgm:animLvl val="lvl"/>
          <dgm:resizeHandles/>
        </dgm:presLayoutVars>
      </dgm:prSet>
      <dgm:spPr/>
      <dgm:t>
        <a:bodyPr/>
        <a:lstStyle/>
        <a:p>
          <a:endParaRPr lang="en-US"/>
        </a:p>
      </dgm:t>
    </dgm:pt>
    <dgm:pt modelId="{A0C5460F-E9D3-41CB-8A00-6980BCFF0677}" type="pres">
      <dgm:prSet presAssocID="{D7422232-D2F6-4A8D-B370-5963931245EB}" presName="composite" presStyleCnt="0"/>
      <dgm:spPr/>
    </dgm:pt>
    <dgm:pt modelId="{2FA008EC-009A-4022-B01F-14FC76B42CFC}" type="pres">
      <dgm:prSet presAssocID="{D7422232-D2F6-4A8D-B370-5963931245EB}" presName="ParentAccent1" presStyleLbl="alignNode1" presStyleIdx="0" presStyleCnt="42"/>
      <dgm:spPr/>
    </dgm:pt>
    <dgm:pt modelId="{A866385F-3C6A-4D8B-8032-FF6D98EBB799}" type="pres">
      <dgm:prSet presAssocID="{D7422232-D2F6-4A8D-B370-5963931245EB}" presName="ParentAccent2" presStyleLbl="alignNode1" presStyleIdx="1" presStyleCnt="42"/>
      <dgm:spPr/>
    </dgm:pt>
    <dgm:pt modelId="{D5B92FB4-4038-4BE8-830E-9031DF49D75E}" type="pres">
      <dgm:prSet presAssocID="{D7422232-D2F6-4A8D-B370-5963931245EB}" presName="ParentAccent3" presStyleLbl="alignNode1" presStyleIdx="2" presStyleCnt="42"/>
      <dgm:spPr/>
    </dgm:pt>
    <dgm:pt modelId="{C8782C59-FD5A-4620-ACE8-4DD13C9D1D03}" type="pres">
      <dgm:prSet presAssocID="{D7422232-D2F6-4A8D-B370-5963931245EB}" presName="ParentAccent4" presStyleLbl="alignNode1" presStyleIdx="3" presStyleCnt="42"/>
      <dgm:spPr/>
    </dgm:pt>
    <dgm:pt modelId="{2CE5897A-67C6-4B21-AAB7-7F906184E1E8}" type="pres">
      <dgm:prSet presAssocID="{D7422232-D2F6-4A8D-B370-5963931245EB}" presName="ParentAccent5" presStyleLbl="alignNode1" presStyleIdx="4" presStyleCnt="42"/>
      <dgm:spPr/>
    </dgm:pt>
    <dgm:pt modelId="{AB8B1042-32ED-43AD-92A0-D39CD905A483}" type="pres">
      <dgm:prSet presAssocID="{D7422232-D2F6-4A8D-B370-5963931245EB}" presName="ParentAccent6" presStyleLbl="alignNode1" presStyleIdx="5" presStyleCnt="42"/>
      <dgm:spPr/>
    </dgm:pt>
    <dgm:pt modelId="{D4DFB990-6139-4FB2-A7CB-DBCDB28B89E6}" type="pres">
      <dgm:prSet presAssocID="{D7422232-D2F6-4A8D-B370-5963931245EB}" presName="ParentAccent7" presStyleLbl="alignNode1" presStyleIdx="6" presStyleCnt="42"/>
      <dgm:spPr/>
    </dgm:pt>
    <dgm:pt modelId="{1B6CF4D1-C5BA-41E4-9A61-0CD202F64C11}" type="pres">
      <dgm:prSet presAssocID="{D7422232-D2F6-4A8D-B370-5963931245EB}" presName="ParentAccent8" presStyleLbl="alignNode1" presStyleIdx="7" presStyleCnt="42"/>
      <dgm:spPr/>
    </dgm:pt>
    <dgm:pt modelId="{D6FC49EF-E315-49C0-8DB5-D718845B2BE2}" type="pres">
      <dgm:prSet presAssocID="{D7422232-D2F6-4A8D-B370-5963931245EB}" presName="ParentAccent9" presStyleLbl="alignNode1" presStyleIdx="8" presStyleCnt="42"/>
      <dgm:spPr/>
    </dgm:pt>
    <dgm:pt modelId="{FAD2C3F1-2A5D-4271-8AC5-5CDDD17161B6}" type="pres">
      <dgm:prSet presAssocID="{D7422232-D2F6-4A8D-B370-5963931245EB}" presName="ParentAccent10" presStyleLbl="alignNode1" presStyleIdx="9" presStyleCnt="42"/>
      <dgm:spPr/>
    </dgm:pt>
    <dgm:pt modelId="{2D6AEF49-A0BA-4355-9A31-523C3C37599D}" type="pres">
      <dgm:prSet presAssocID="{D7422232-D2F6-4A8D-B370-5963931245EB}" presName="Parent" presStyleLbl="alignNode1" presStyleIdx="10" presStyleCnt="42" custScaleX="121340" custScaleY="122450" custLinFactNeighborX="13992" custLinFactNeighborY="-6360">
        <dgm:presLayoutVars>
          <dgm:chMax val="5"/>
          <dgm:chPref val="3"/>
          <dgm:bulletEnabled val="1"/>
        </dgm:presLayoutVars>
      </dgm:prSet>
      <dgm:spPr/>
      <dgm:t>
        <a:bodyPr/>
        <a:lstStyle/>
        <a:p>
          <a:endParaRPr lang="en-US"/>
        </a:p>
      </dgm:t>
    </dgm:pt>
    <dgm:pt modelId="{942CA70E-A20B-4B74-83E5-F13B09B8B224}" type="pres">
      <dgm:prSet presAssocID="{D74A4E7B-ED8F-4A60-9A99-1EFC479974E6}" presName="Child1Accent1" presStyleLbl="alignNode1" presStyleIdx="11" presStyleCnt="42"/>
      <dgm:spPr/>
    </dgm:pt>
    <dgm:pt modelId="{215AF998-534C-4FD6-A4D3-D65BEA8EC96A}" type="pres">
      <dgm:prSet presAssocID="{D74A4E7B-ED8F-4A60-9A99-1EFC479974E6}" presName="Child1Accent2" presStyleLbl="alignNode1" presStyleIdx="12" presStyleCnt="42"/>
      <dgm:spPr/>
    </dgm:pt>
    <dgm:pt modelId="{03C20052-4284-4373-A8DA-924F87858A92}" type="pres">
      <dgm:prSet presAssocID="{D74A4E7B-ED8F-4A60-9A99-1EFC479974E6}" presName="Child1Accent3" presStyleLbl="alignNode1" presStyleIdx="13" presStyleCnt="42"/>
      <dgm:spPr/>
    </dgm:pt>
    <dgm:pt modelId="{0F26027E-8F29-4ABB-84BA-069B25E2DCDB}" type="pres">
      <dgm:prSet presAssocID="{D74A4E7B-ED8F-4A60-9A99-1EFC479974E6}" presName="Child1Accent4" presStyleLbl="alignNode1" presStyleIdx="14" presStyleCnt="42"/>
      <dgm:spPr/>
    </dgm:pt>
    <dgm:pt modelId="{369B0A22-3E18-430A-A82D-F5B783515F0A}" type="pres">
      <dgm:prSet presAssocID="{D74A4E7B-ED8F-4A60-9A99-1EFC479974E6}" presName="Child1Accent5" presStyleLbl="alignNode1" presStyleIdx="15" presStyleCnt="42"/>
      <dgm:spPr/>
    </dgm:pt>
    <dgm:pt modelId="{BCAC8A4E-D0C5-4E2D-8780-5F488850CD48}" type="pres">
      <dgm:prSet presAssocID="{D74A4E7B-ED8F-4A60-9A99-1EFC479974E6}" presName="Child1Accent6" presStyleLbl="alignNode1" presStyleIdx="16" presStyleCnt="42"/>
      <dgm:spPr/>
    </dgm:pt>
    <dgm:pt modelId="{FF0EDE2C-2252-4626-96BD-5E8C101EEC40}" type="pres">
      <dgm:prSet presAssocID="{D74A4E7B-ED8F-4A60-9A99-1EFC479974E6}" presName="Child1Accent7" presStyleLbl="alignNode1" presStyleIdx="17" presStyleCnt="42"/>
      <dgm:spPr/>
    </dgm:pt>
    <dgm:pt modelId="{2C42D604-3263-4C10-99C5-54278A9682EC}" type="pres">
      <dgm:prSet presAssocID="{D74A4E7B-ED8F-4A60-9A99-1EFC479974E6}" presName="Child1Accent8" presStyleLbl="alignNode1" presStyleIdx="18" presStyleCnt="42"/>
      <dgm:spPr/>
    </dgm:pt>
    <dgm:pt modelId="{29D2BC67-0A95-45D2-8F4B-ABF8336B7256}" type="pres">
      <dgm:prSet presAssocID="{D74A4E7B-ED8F-4A60-9A99-1EFC479974E6}" presName="Child1Accent9" presStyleLbl="alignNode1" presStyleIdx="19" presStyleCnt="42"/>
      <dgm:spPr/>
    </dgm:pt>
    <dgm:pt modelId="{C406F865-779B-4085-BF41-AE19A86F6063}" type="pres">
      <dgm:prSet presAssocID="{D74A4E7B-ED8F-4A60-9A99-1EFC479974E6}" presName="Child1" presStyleLbl="revTx" presStyleIdx="0" presStyleCnt="4" custScaleX="396354" custScaleY="144057" custLinFactNeighborX="-119" custLinFactNeighborY="-58102">
        <dgm:presLayoutVars>
          <dgm:chMax/>
          <dgm:chPref val="0"/>
          <dgm:bulletEnabled val="1"/>
        </dgm:presLayoutVars>
      </dgm:prSet>
      <dgm:spPr/>
      <dgm:t>
        <a:bodyPr/>
        <a:lstStyle/>
        <a:p>
          <a:endParaRPr lang="en-US"/>
        </a:p>
      </dgm:t>
    </dgm:pt>
    <dgm:pt modelId="{351ACBE9-1F53-4B5A-BC0F-ACB5F233011B}" type="pres">
      <dgm:prSet presAssocID="{EFF0E358-8127-4813-B78C-72666F76F4C7}" presName="Child2Accent1" presStyleLbl="alignNode1" presStyleIdx="20" presStyleCnt="42"/>
      <dgm:spPr/>
    </dgm:pt>
    <dgm:pt modelId="{C89EE94D-A139-4B24-AE34-4F129C48F512}" type="pres">
      <dgm:prSet presAssocID="{EFF0E358-8127-4813-B78C-72666F76F4C7}" presName="Child2Accent2" presStyleLbl="alignNode1" presStyleIdx="21" presStyleCnt="42"/>
      <dgm:spPr/>
    </dgm:pt>
    <dgm:pt modelId="{E56C61A5-9C22-46C4-96C7-F34295033860}" type="pres">
      <dgm:prSet presAssocID="{EFF0E358-8127-4813-B78C-72666F76F4C7}" presName="Child2Accent3" presStyleLbl="alignNode1" presStyleIdx="22" presStyleCnt="42"/>
      <dgm:spPr/>
    </dgm:pt>
    <dgm:pt modelId="{47E3CF13-34BC-4A32-B8EC-FA7E6390366D}" type="pres">
      <dgm:prSet presAssocID="{EFF0E358-8127-4813-B78C-72666F76F4C7}" presName="Child2Accent4" presStyleLbl="alignNode1" presStyleIdx="23" presStyleCnt="42"/>
      <dgm:spPr/>
    </dgm:pt>
    <dgm:pt modelId="{9D77BA90-00D1-4187-8E7B-08B3D26E1F31}" type="pres">
      <dgm:prSet presAssocID="{EFF0E358-8127-4813-B78C-72666F76F4C7}" presName="Child2Accent5" presStyleLbl="alignNode1" presStyleIdx="24" presStyleCnt="42"/>
      <dgm:spPr/>
    </dgm:pt>
    <dgm:pt modelId="{426C6DB3-BFC2-426A-B021-871473B4DF55}" type="pres">
      <dgm:prSet presAssocID="{EFF0E358-8127-4813-B78C-72666F76F4C7}" presName="Child2Accent6" presStyleLbl="alignNode1" presStyleIdx="25" presStyleCnt="42"/>
      <dgm:spPr/>
    </dgm:pt>
    <dgm:pt modelId="{D3B922D2-782A-4998-8F2F-F23C120EF396}" type="pres">
      <dgm:prSet presAssocID="{EFF0E358-8127-4813-B78C-72666F76F4C7}" presName="Child2Accent7" presStyleLbl="alignNode1" presStyleIdx="26" presStyleCnt="42"/>
      <dgm:spPr/>
    </dgm:pt>
    <dgm:pt modelId="{CDF0F4B6-9739-4AC0-B80C-37F2B083D234}" type="pres">
      <dgm:prSet presAssocID="{EFF0E358-8127-4813-B78C-72666F76F4C7}" presName="Child2" presStyleLbl="revTx" presStyleIdx="1" presStyleCnt="4" custScaleX="396354" custScaleY="144057" custLinFactNeighborX="-119" custLinFactNeighborY="-58102">
        <dgm:presLayoutVars>
          <dgm:chMax/>
          <dgm:chPref val="0"/>
          <dgm:bulletEnabled val="1"/>
        </dgm:presLayoutVars>
      </dgm:prSet>
      <dgm:spPr/>
      <dgm:t>
        <a:bodyPr/>
        <a:lstStyle/>
        <a:p>
          <a:endParaRPr lang="en-US"/>
        </a:p>
      </dgm:t>
    </dgm:pt>
    <dgm:pt modelId="{362A9509-A486-41BD-9DE1-6D181AA1B71A}" type="pres">
      <dgm:prSet presAssocID="{916E53CA-7FC8-4C04-8C19-8C3FE45C2559}" presName="Child3Accent1" presStyleLbl="alignNode1" presStyleIdx="27" presStyleCnt="42" custLinFactNeighborY="12876"/>
      <dgm:spPr/>
    </dgm:pt>
    <dgm:pt modelId="{41D9CAC6-A599-4073-9483-013AD7A716DD}" type="pres">
      <dgm:prSet presAssocID="{916E53CA-7FC8-4C04-8C19-8C3FE45C2559}" presName="Child3Accent2" presStyleLbl="alignNode1" presStyleIdx="28" presStyleCnt="42" custLinFactNeighborY="25726"/>
      <dgm:spPr/>
    </dgm:pt>
    <dgm:pt modelId="{8842C8DF-37FC-439C-8660-7340399A554C}" type="pres">
      <dgm:prSet presAssocID="{916E53CA-7FC8-4C04-8C19-8C3FE45C2559}" presName="Child3Accent3" presStyleLbl="alignNode1" presStyleIdx="29" presStyleCnt="42" custLinFactNeighborY="25726"/>
      <dgm:spPr/>
    </dgm:pt>
    <dgm:pt modelId="{B7D4B54A-4EA6-4151-B064-C9983F3A304A}" type="pres">
      <dgm:prSet presAssocID="{916E53CA-7FC8-4C04-8C19-8C3FE45C2559}" presName="Child3Accent4" presStyleLbl="alignNode1" presStyleIdx="30" presStyleCnt="42" custLinFactNeighborY="25726"/>
      <dgm:spPr/>
    </dgm:pt>
    <dgm:pt modelId="{DB966ACC-A641-4123-90D8-300EA5DDA827}" type="pres">
      <dgm:prSet presAssocID="{916E53CA-7FC8-4C04-8C19-8C3FE45C2559}" presName="Child3Accent5" presStyleLbl="alignNode1" presStyleIdx="31" presStyleCnt="42" custLinFactNeighborY="25726"/>
      <dgm:spPr/>
    </dgm:pt>
    <dgm:pt modelId="{8D4EAC3B-B2A7-4B13-BB2F-43486DFB8603}" type="pres">
      <dgm:prSet presAssocID="{916E53CA-7FC8-4C04-8C19-8C3FE45C2559}" presName="Child3Accent6" presStyleLbl="alignNode1" presStyleIdx="32" presStyleCnt="42" custLinFactNeighborY="25726"/>
      <dgm:spPr/>
    </dgm:pt>
    <dgm:pt modelId="{2EC9C738-C52E-4009-BCF6-3711BED259F8}" type="pres">
      <dgm:prSet presAssocID="{916E53CA-7FC8-4C04-8C19-8C3FE45C2559}" presName="Child3Accent7" presStyleLbl="alignNode1" presStyleIdx="33" presStyleCnt="42" custLinFactNeighborY="25726"/>
      <dgm:spPr/>
    </dgm:pt>
    <dgm:pt modelId="{F97C9E09-DF7F-4BD1-AD86-FA0EFBD6EE9D}" type="pres">
      <dgm:prSet presAssocID="{916E53CA-7FC8-4C04-8C19-8C3FE45C2559}" presName="Child3" presStyleLbl="revTx" presStyleIdx="2" presStyleCnt="4" custScaleX="396354" custScaleY="144057" custLinFactNeighborX="-119" custLinFactNeighborY="-27208">
        <dgm:presLayoutVars>
          <dgm:chMax/>
          <dgm:chPref val="0"/>
          <dgm:bulletEnabled val="1"/>
        </dgm:presLayoutVars>
      </dgm:prSet>
      <dgm:spPr/>
      <dgm:t>
        <a:bodyPr/>
        <a:lstStyle/>
        <a:p>
          <a:endParaRPr lang="en-US"/>
        </a:p>
      </dgm:t>
    </dgm:pt>
    <dgm:pt modelId="{503CBAEE-8249-4F75-9A30-B0E74B865587}" type="pres">
      <dgm:prSet presAssocID="{073C917C-3557-42E6-83ED-1B0132FEE09B}" presName="Child4Accent1" presStyleLbl="alignNode1" presStyleIdx="34" presStyleCnt="42"/>
      <dgm:spPr/>
    </dgm:pt>
    <dgm:pt modelId="{FCFA9B93-87AC-40C2-BB4F-87BDC58864F1}" type="pres">
      <dgm:prSet presAssocID="{073C917C-3557-42E6-83ED-1B0132FEE09B}" presName="Child4Accent2" presStyleLbl="alignNode1" presStyleIdx="35" presStyleCnt="42"/>
      <dgm:spPr/>
    </dgm:pt>
    <dgm:pt modelId="{23ED8766-63AA-4ECE-A749-429F9D9A6308}" type="pres">
      <dgm:prSet presAssocID="{073C917C-3557-42E6-83ED-1B0132FEE09B}" presName="Child4Accent3" presStyleLbl="alignNode1" presStyleIdx="36" presStyleCnt="42"/>
      <dgm:spPr/>
    </dgm:pt>
    <dgm:pt modelId="{863A4249-2609-4C2E-93DB-03ACF6255E91}" type="pres">
      <dgm:prSet presAssocID="{073C917C-3557-42E6-83ED-1B0132FEE09B}" presName="Child4Accent4" presStyleLbl="alignNode1" presStyleIdx="37" presStyleCnt="42"/>
      <dgm:spPr/>
    </dgm:pt>
    <dgm:pt modelId="{DC36EB43-A692-4ED3-8B8B-9F7CDFA1D6D5}" type="pres">
      <dgm:prSet presAssocID="{073C917C-3557-42E6-83ED-1B0132FEE09B}" presName="Child4Accent5" presStyleLbl="alignNode1" presStyleIdx="38" presStyleCnt="42"/>
      <dgm:spPr/>
    </dgm:pt>
    <dgm:pt modelId="{46F3A5FC-DC32-435B-86B1-55A7D83F3754}" type="pres">
      <dgm:prSet presAssocID="{073C917C-3557-42E6-83ED-1B0132FEE09B}" presName="Child4Accent6" presStyleLbl="alignNode1" presStyleIdx="39" presStyleCnt="42"/>
      <dgm:spPr/>
    </dgm:pt>
    <dgm:pt modelId="{24CF13DF-AE16-4CEA-BDB8-0FA1E4E348F3}" type="pres">
      <dgm:prSet presAssocID="{073C917C-3557-42E6-83ED-1B0132FEE09B}" presName="Child4Accent7" presStyleLbl="alignNode1" presStyleIdx="40" presStyleCnt="42"/>
      <dgm:spPr/>
    </dgm:pt>
    <dgm:pt modelId="{1888E3A8-69BC-461C-A613-34B30314D98F}" type="pres">
      <dgm:prSet presAssocID="{073C917C-3557-42E6-83ED-1B0132FEE09B}" presName="Child4Accent8" presStyleLbl="alignNode1" presStyleIdx="41" presStyleCnt="42"/>
      <dgm:spPr/>
    </dgm:pt>
    <dgm:pt modelId="{0CF377AC-8AEE-4B17-8E88-7187136BC975}" type="pres">
      <dgm:prSet presAssocID="{073C917C-3557-42E6-83ED-1B0132FEE09B}" presName="Child4" presStyleLbl="revTx" presStyleIdx="3" presStyleCnt="4" custScaleX="380975" custScaleY="148608" custLinFactNeighborY="-53910">
        <dgm:presLayoutVars>
          <dgm:chMax/>
          <dgm:chPref val="0"/>
          <dgm:bulletEnabled val="1"/>
        </dgm:presLayoutVars>
      </dgm:prSet>
      <dgm:spPr/>
      <dgm:t>
        <a:bodyPr/>
        <a:lstStyle/>
        <a:p>
          <a:endParaRPr lang="en-US"/>
        </a:p>
      </dgm:t>
    </dgm:pt>
  </dgm:ptLst>
  <dgm:cxnLst>
    <dgm:cxn modelId="{D95F8A5D-9472-422D-80EA-DE5E354D128A}" type="presOf" srcId="{916E53CA-7FC8-4C04-8C19-8C3FE45C2559}" destId="{F97C9E09-DF7F-4BD1-AD86-FA0EFBD6EE9D}" srcOrd="0" destOrd="0" presId="urn:microsoft.com/office/officeart/2011/layout/ConvergingText"/>
    <dgm:cxn modelId="{FE950F8D-0432-4E86-A9BC-7BB563B79A50}" type="presOf" srcId="{EFF0E358-8127-4813-B78C-72666F76F4C7}" destId="{CDF0F4B6-9739-4AC0-B80C-37F2B083D234}" srcOrd="0" destOrd="0" presId="urn:microsoft.com/office/officeart/2011/layout/ConvergingText"/>
    <dgm:cxn modelId="{5E8B6174-3313-4B98-B7FE-B4CD10917D0F}" type="presOf" srcId="{F0C3E035-0EB0-4880-92D5-0C9189C754FB}" destId="{3CC9B5E4-F80B-4C88-9F45-9C6EB611EF0F}" srcOrd="0" destOrd="0" presId="urn:microsoft.com/office/officeart/2011/layout/ConvergingText"/>
    <dgm:cxn modelId="{72A6F19E-7350-4E82-A60B-D64A4A0AB997}" srcId="{D7422232-D2F6-4A8D-B370-5963931245EB}" destId="{073C917C-3557-42E6-83ED-1B0132FEE09B}" srcOrd="3" destOrd="0" parTransId="{BCED6FA5-7142-493C-9113-DD21AD995C21}" sibTransId="{FFB0E119-10D5-444C-A06C-9B36230EF9B1}"/>
    <dgm:cxn modelId="{7354E008-5931-4DFC-9D13-A26D9C99E8B2}" type="presOf" srcId="{D74A4E7B-ED8F-4A60-9A99-1EFC479974E6}" destId="{C406F865-779B-4085-BF41-AE19A86F6063}" srcOrd="0" destOrd="0" presId="urn:microsoft.com/office/officeart/2011/layout/ConvergingText"/>
    <dgm:cxn modelId="{A7052E10-97E7-4262-95EC-A68FBE635B87}" srcId="{D7422232-D2F6-4A8D-B370-5963931245EB}" destId="{EFF0E358-8127-4813-B78C-72666F76F4C7}" srcOrd="1" destOrd="0" parTransId="{FE8BBB17-06DD-4A4C-8849-34C12E33261B}" sibTransId="{82769E08-32C9-4646-8BEB-83A3836E823E}"/>
    <dgm:cxn modelId="{9463934F-D695-4B7D-A9F1-F228E59E1664}" type="presOf" srcId="{073C917C-3557-42E6-83ED-1B0132FEE09B}" destId="{0CF377AC-8AEE-4B17-8E88-7187136BC975}" srcOrd="0" destOrd="0" presId="urn:microsoft.com/office/officeart/2011/layout/ConvergingText"/>
    <dgm:cxn modelId="{CC285FA2-773C-4373-9E63-E7244982891F}" srcId="{D7422232-D2F6-4A8D-B370-5963931245EB}" destId="{D74A4E7B-ED8F-4A60-9A99-1EFC479974E6}" srcOrd="0" destOrd="0" parTransId="{D55A2084-B420-448A-8852-41ECC9DD5DA8}" sibTransId="{DCD060DB-525D-4650-9B66-21D1879267A8}"/>
    <dgm:cxn modelId="{08736B91-811C-4525-BC7C-EF79A4EAB984}" srcId="{F0C3E035-0EB0-4880-92D5-0C9189C754FB}" destId="{D7422232-D2F6-4A8D-B370-5963931245EB}" srcOrd="0" destOrd="0" parTransId="{4B3A4E53-08CE-42BD-9E7E-A909C6766322}" sibTransId="{7A6D97D7-E89A-4FF5-BA53-9CE6C56C4E4F}"/>
    <dgm:cxn modelId="{62B3ECC4-3683-49C7-8F33-AE7F69D5FC95}" srcId="{D7422232-D2F6-4A8D-B370-5963931245EB}" destId="{916E53CA-7FC8-4C04-8C19-8C3FE45C2559}" srcOrd="2" destOrd="0" parTransId="{9D03C4DF-A7E2-4E4E-BB77-A6A98954C9ED}" sibTransId="{BF2C0292-8285-407E-9C77-DBAE596F1879}"/>
    <dgm:cxn modelId="{257062A2-A551-4E21-8DA0-B48503FEFFA3}" type="presOf" srcId="{D7422232-D2F6-4A8D-B370-5963931245EB}" destId="{2D6AEF49-A0BA-4355-9A31-523C3C37599D}" srcOrd="0" destOrd="0" presId="urn:microsoft.com/office/officeart/2011/layout/ConvergingText"/>
    <dgm:cxn modelId="{C6ABE5CF-0C48-41DC-94AA-BF756906F7D1}" type="presParOf" srcId="{3CC9B5E4-F80B-4C88-9F45-9C6EB611EF0F}" destId="{A0C5460F-E9D3-41CB-8A00-6980BCFF0677}" srcOrd="0" destOrd="0" presId="urn:microsoft.com/office/officeart/2011/layout/ConvergingText"/>
    <dgm:cxn modelId="{3824232E-0063-4AA5-A3C4-DB2076EE4325}" type="presParOf" srcId="{A0C5460F-E9D3-41CB-8A00-6980BCFF0677}" destId="{2FA008EC-009A-4022-B01F-14FC76B42CFC}" srcOrd="0" destOrd="0" presId="urn:microsoft.com/office/officeart/2011/layout/ConvergingText"/>
    <dgm:cxn modelId="{969EFC1B-08C5-4B58-AA3F-A1C609DB8BE4}" type="presParOf" srcId="{A0C5460F-E9D3-41CB-8A00-6980BCFF0677}" destId="{A866385F-3C6A-4D8B-8032-FF6D98EBB799}" srcOrd="1" destOrd="0" presId="urn:microsoft.com/office/officeart/2011/layout/ConvergingText"/>
    <dgm:cxn modelId="{D0F7D608-14B7-4E8A-AE82-239E1BDD4A82}" type="presParOf" srcId="{A0C5460F-E9D3-41CB-8A00-6980BCFF0677}" destId="{D5B92FB4-4038-4BE8-830E-9031DF49D75E}" srcOrd="2" destOrd="0" presId="urn:microsoft.com/office/officeart/2011/layout/ConvergingText"/>
    <dgm:cxn modelId="{A0F63524-EBE1-4D43-9055-242EEA83117D}" type="presParOf" srcId="{A0C5460F-E9D3-41CB-8A00-6980BCFF0677}" destId="{C8782C59-FD5A-4620-ACE8-4DD13C9D1D03}" srcOrd="3" destOrd="0" presId="urn:microsoft.com/office/officeart/2011/layout/ConvergingText"/>
    <dgm:cxn modelId="{2979430A-358A-47AC-BB87-F2747F2C1B9C}" type="presParOf" srcId="{A0C5460F-E9D3-41CB-8A00-6980BCFF0677}" destId="{2CE5897A-67C6-4B21-AAB7-7F906184E1E8}" srcOrd="4" destOrd="0" presId="urn:microsoft.com/office/officeart/2011/layout/ConvergingText"/>
    <dgm:cxn modelId="{45EB4EAA-977D-42F7-A839-BB20D5E0C9E1}" type="presParOf" srcId="{A0C5460F-E9D3-41CB-8A00-6980BCFF0677}" destId="{AB8B1042-32ED-43AD-92A0-D39CD905A483}" srcOrd="5" destOrd="0" presId="urn:microsoft.com/office/officeart/2011/layout/ConvergingText"/>
    <dgm:cxn modelId="{D5D75D72-62DD-41C5-A357-F0BE40C6691D}" type="presParOf" srcId="{A0C5460F-E9D3-41CB-8A00-6980BCFF0677}" destId="{D4DFB990-6139-4FB2-A7CB-DBCDB28B89E6}" srcOrd="6" destOrd="0" presId="urn:microsoft.com/office/officeart/2011/layout/ConvergingText"/>
    <dgm:cxn modelId="{887ADF45-7EC9-494E-A1A6-785E8F463709}" type="presParOf" srcId="{A0C5460F-E9D3-41CB-8A00-6980BCFF0677}" destId="{1B6CF4D1-C5BA-41E4-9A61-0CD202F64C11}" srcOrd="7" destOrd="0" presId="urn:microsoft.com/office/officeart/2011/layout/ConvergingText"/>
    <dgm:cxn modelId="{DCBD3775-96C8-40FB-977F-96D4A6509549}" type="presParOf" srcId="{A0C5460F-E9D3-41CB-8A00-6980BCFF0677}" destId="{D6FC49EF-E315-49C0-8DB5-D718845B2BE2}" srcOrd="8" destOrd="0" presId="urn:microsoft.com/office/officeart/2011/layout/ConvergingText"/>
    <dgm:cxn modelId="{E9935065-27C8-407B-B0AE-EDE3AEA05BD7}" type="presParOf" srcId="{A0C5460F-E9D3-41CB-8A00-6980BCFF0677}" destId="{FAD2C3F1-2A5D-4271-8AC5-5CDDD17161B6}" srcOrd="9" destOrd="0" presId="urn:microsoft.com/office/officeart/2011/layout/ConvergingText"/>
    <dgm:cxn modelId="{F0BB9348-BA5A-4A7D-B6C9-D284DB0AE23A}" type="presParOf" srcId="{A0C5460F-E9D3-41CB-8A00-6980BCFF0677}" destId="{2D6AEF49-A0BA-4355-9A31-523C3C37599D}" srcOrd="10" destOrd="0" presId="urn:microsoft.com/office/officeart/2011/layout/ConvergingText"/>
    <dgm:cxn modelId="{90F11E5E-4374-4588-992B-0A8842E28C1D}" type="presParOf" srcId="{A0C5460F-E9D3-41CB-8A00-6980BCFF0677}" destId="{942CA70E-A20B-4B74-83E5-F13B09B8B224}" srcOrd="11" destOrd="0" presId="urn:microsoft.com/office/officeart/2011/layout/ConvergingText"/>
    <dgm:cxn modelId="{29D554B1-BEE0-490A-90FF-12B2E3D006FC}" type="presParOf" srcId="{A0C5460F-E9D3-41CB-8A00-6980BCFF0677}" destId="{215AF998-534C-4FD6-A4D3-D65BEA8EC96A}" srcOrd="12" destOrd="0" presId="urn:microsoft.com/office/officeart/2011/layout/ConvergingText"/>
    <dgm:cxn modelId="{C7903328-7056-4E45-9B51-901713F891FD}" type="presParOf" srcId="{A0C5460F-E9D3-41CB-8A00-6980BCFF0677}" destId="{03C20052-4284-4373-A8DA-924F87858A92}" srcOrd="13" destOrd="0" presId="urn:microsoft.com/office/officeart/2011/layout/ConvergingText"/>
    <dgm:cxn modelId="{AE99F493-037D-4CC8-9CBE-46F8B4F2903F}" type="presParOf" srcId="{A0C5460F-E9D3-41CB-8A00-6980BCFF0677}" destId="{0F26027E-8F29-4ABB-84BA-069B25E2DCDB}" srcOrd="14" destOrd="0" presId="urn:microsoft.com/office/officeart/2011/layout/ConvergingText"/>
    <dgm:cxn modelId="{62E6F9EC-C9A8-4554-AF82-939DF7F2F954}" type="presParOf" srcId="{A0C5460F-E9D3-41CB-8A00-6980BCFF0677}" destId="{369B0A22-3E18-430A-A82D-F5B783515F0A}" srcOrd="15" destOrd="0" presId="urn:microsoft.com/office/officeart/2011/layout/ConvergingText"/>
    <dgm:cxn modelId="{DA8BAAEC-30BD-4E8A-80A0-16B112D6F612}" type="presParOf" srcId="{A0C5460F-E9D3-41CB-8A00-6980BCFF0677}" destId="{BCAC8A4E-D0C5-4E2D-8780-5F488850CD48}" srcOrd="16" destOrd="0" presId="urn:microsoft.com/office/officeart/2011/layout/ConvergingText"/>
    <dgm:cxn modelId="{C5910978-6222-491C-B0E6-645349235F59}" type="presParOf" srcId="{A0C5460F-E9D3-41CB-8A00-6980BCFF0677}" destId="{FF0EDE2C-2252-4626-96BD-5E8C101EEC40}" srcOrd="17" destOrd="0" presId="urn:microsoft.com/office/officeart/2011/layout/ConvergingText"/>
    <dgm:cxn modelId="{6F5E48A4-6F93-4116-864F-731D30965E39}" type="presParOf" srcId="{A0C5460F-E9D3-41CB-8A00-6980BCFF0677}" destId="{2C42D604-3263-4C10-99C5-54278A9682EC}" srcOrd="18" destOrd="0" presId="urn:microsoft.com/office/officeart/2011/layout/ConvergingText"/>
    <dgm:cxn modelId="{0634DAC0-BB5A-4D43-B654-F668BC4EDF63}" type="presParOf" srcId="{A0C5460F-E9D3-41CB-8A00-6980BCFF0677}" destId="{29D2BC67-0A95-45D2-8F4B-ABF8336B7256}" srcOrd="19" destOrd="0" presId="urn:microsoft.com/office/officeart/2011/layout/ConvergingText"/>
    <dgm:cxn modelId="{A7715F03-E931-49BB-A4DF-6FEB03D5EC8E}" type="presParOf" srcId="{A0C5460F-E9D3-41CB-8A00-6980BCFF0677}" destId="{C406F865-779B-4085-BF41-AE19A86F6063}" srcOrd="20" destOrd="0" presId="urn:microsoft.com/office/officeart/2011/layout/ConvergingText"/>
    <dgm:cxn modelId="{C742C26E-4AB0-4673-914E-5998050AB19B}" type="presParOf" srcId="{A0C5460F-E9D3-41CB-8A00-6980BCFF0677}" destId="{351ACBE9-1F53-4B5A-BC0F-ACB5F233011B}" srcOrd="21" destOrd="0" presId="urn:microsoft.com/office/officeart/2011/layout/ConvergingText"/>
    <dgm:cxn modelId="{C04C07F0-AAB9-42EA-A52C-DD703EC892CB}" type="presParOf" srcId="{A0C5460F-E9D3-41CB-8A00-6980BCFF0677}" destId="{C89EE94D-A139-4B24-AE34-4F129C48F512}" srcOrd="22" destOrd="0" presId="urn:microsoft.com/office/officeart/2011/layout/ConvergingText"/>
    <dgm:cxn modelId="{9FF94DF4-FC79-4A94-809E-498999C105A7}" type="presParOf" srcId="{A0C5460F-E9D3-41CB-8A00-6980BCFF0677}" destId="{E56C61A5-9C22-46C4-96C7-F34295033860}" srcOrd="23" destOrd="0" presId="urn:microsoft.com/office/officeart/2011/layout/ConvergingText"/>
    <dgm:cxn modelId="{746F7C72-E3B3-4CF5-BBA0-ACF4381DFD92}" type="presParOf" srcId="{A0C5460F-E9D3-41CB-8A00-6980BCFF0677}" destId="{47E3CF13-34BC-4A32-B8EC-FA7E6390366D}" srcOrd="24" destOrd="0" presId="urn:microsoft.com/office/officeart/2011/layout/ConvergingText"/>
    <dgm:cxn modelId="{606EA4BF-C6F8-4AB2-8288-DC8947919EE3}" type="presParOf" srcId="{A0C5460F-E9D3-41CB-8A00-6980BCFF0677}" destId="{9D77BA90-00D1-4187-8E7B-08B3D26E1F31}" srcOrd="25" destOrd="0" presId="urn:microsoft.com/office/officeart/2011/layout/ConvergingText"/>
    <dgm:cxn modelId="{8B6C2C4D-18BB-44FD-880E-1A69CA12AE96}" type="presParOf" srcId="{A0C5460F-E9D3-41CB-8A00-6980BCFF0677}" destId="{426C6DB3-BFC2-426A-B021-871473B4DF55}" srcOrd="26" destOrd="0" presId="urn:microsoft.com/office/officeart/2011/layout/ConvergingText"/>
    <dgm:cxn modelId="{D4FEA715-E2D9-4F46-BE07-4C6D2C2827B6}" type="presParOf" srcId="{A0C5460F-E9D3-41CB-8A00-6980BCFF0677}" destId="{D3B922D2-782A-4998-8F2F-F23C120EF396}" srcOrd="27" destOrd="0" presId="urn:microsoft.com/office/officeart/2011/layout/ConvergingText"/>
    <dgm:cxn modelId="{07321200-6032-428C-9CEE-ADF3184182FA}" type="presParOf" srcId="{A0C5460F-E9D3-41CB-8A00-6980BCFF0677}" destId="{CDF0F4B6-9739-4AC0-B80C-37F2B083D234}" srcOrd="28" destOrd="0" presId="urn:microsoft.com/office/officeart/2011/layout/ConvergingText"/>
    <dgm:cxn modelId="{2B80A13B-14FB-4F97-9850-8ABEDDEDD1EF}" type="presParOf" srcId="{A0C5460F-E9D3-41CB-8A00-6980BCFF0677}" destId="{362A9509-A486-41BD-9DE1-6D181AA1B71A}" srcOrd="29" destOrd="0" presId="urn:microsoft.com/office/officeart/2011/layout/ConvergingText"/>
    <dgm:cxn modelId="{09C33B3D-39C7-4FAD-A38D-114C15037E0F}" type="presParOf" srcId="{A0C5460F-E9D3-41CB-8A00-6980BCFF0677}" destId="{41D9CAC6-A599-4073-9483-013AD7A716DD}" srcOrd="30" destOrd="0" presId="urn:microsoft.com/office/officeart/2011/layout/ConvergingText"/>
    <dgm:cxn modelId="{8941BBFB-0D39-44AA-BDBB-C71C129B9F89}" type="presParOf" srcId="{A0C5460F-E9D3-41CB-8A00-6980BCFF0677}" destId="{8842C8DF-37FC-439C-8660-7340399A554C}" srcOrd="31" destOrd="0" presId="urn:microsoft.com/office/officeart/2011/layout/ConvergingText"/>
    <dgm:cxn modelId="{97AE5C8C-95E2-4E9A-850B-86CEB8555CEE}" type="presParOf" srcId="{A0C5460F-E9D3-41CB-8A00-6980BCFF0677}" destId="{B7D4B54A-4EA6-4151-B064-C9983F3A304A}" srcOrd="32" destOrd="0" presId="urn:microsoft.com/office/officeart/2011/layout/ConvergingText"/>
    <dgm:cxn modelId="{362920CD-3766-4B3F-B62B-B1EFBC7EB008}" type="presParOf" srcId="{A0C5460F-E9D3-41CB-8A00-6980BCFF0677}" destId="{DB966ACC-A641-4123-90D8-300EA5DDA827}" srcOrd="33" destOrd="0" presId="urn:microsoft.com/office/officeart/2011/layout/ConvergingText"/>
    <dgm:cxn modelId="{85EBF0B5-9174-4EB2-94A1-D9699FBBD71D}" type="presParOf" srcId="{A0C5460F-E9D3-41CB-8A00-6980BCFF0677}" destId="{8D4EAC3B-B2A7-4B13-BB2F-43486DFB8603}" srcOrd="34" destOrd="0" presId="urn:microsoft.com/office/officeart/2011/layout/ConvergingText"/>
    <dgm:cxn modelId="{4C96AFA7-1F29-40CA-B816-7C5B99867299}" type="presParOf" srcId="{A0C5460F-E9D3-41CB-8A00-6980BCFF0677}" destId="{2EC9C738-C52E-4009-BCF6-3711BED259F8}" srcOrd="35" destOrd="0" presId="urn:microsoft.com/office/officeart/2011/layout/ConvergingText"/>
    <dgm:cxn modelId="{ACAC21A0-BCC4-45AF-AB08-801D2ED2BB4F}" type="presParOf" srcId="{A0C5460F-E9D3-41CB-8A00-6980BCFF0677}" destId="{F97C9E09-DF7F-4BD1-AD86-FA0EFBD6EE9D}" srcOrd="36" destOrd="0" presId="urn:microsoft.com/office/officeart/2011/layout/ConvergingText"/>
    <dgm:cxn modelId="{68EEC869-921A-49D9-B3AC-E671217F4179}" type="presParOf" srcId="{A0C5460F-E9D3-41CB-8A00-6980BCFF0677}" destId="{503CBAEE-8249-4F75-9A30-B0E74B865587}" srcOrd="37" destOrd="0" presId="urn:microsoft.com/office/officeart/2011/layout/ConvergingText"/>
    <dgm:cxn modelId="{9D911EE4-76D8-43CF-8306-D6E3A86E9960}" type="presParOf" srcId="{A0C5460F-E9D3-41CB-8A00-6980BCFF0677}" destId="{FCFA9B93-87AC-40C2-BB4F-87BDC58864F1}" srcOrd="38" destOrd="0" presId="urn:microsoft.com/office/officeart/2011/layout/ConvergingText"/>
    <dgm:cxn modelId="{0B3B80B8-CC15-4E0B-B1B5-6DCF484278C2}" type="presParOf" srcId="{A0C5460F-E9D3-41CB-8A00-6980BCFF0677}" destId="{23ED8766-63AA-4ECE-A749-429F9D9A6308}" srcOrd="39" destOrd="0" presId="urn:microsoft.com/office/officeart/2011/layout/ConvergingText"/>
    <dgm:cxn modelId="{ABB5A4BF-F358-4E1B-80D8-8A849125088D}" type="presParOf" srcId="{A0C5460F-E9D3-41CB-8A00-6980BCFF0677}" destId="{863A4249-2609-4C2E-93DB-03ACF6255E91}" srcOrd="40" destOrd="0" presId="urn:microsoft.com/office/officeart/2011/layout/ConvergingText"/>
    <dgm:cxn modelId="{7DFE8471-BCFC-44F1-B156-ED4FA4D66237}" type="presParOf" srcId="{A0C5460F-E9D3-41CB-8A00-6980BCFF0677}" destId="{DC36EB43-A692-4ED3-8B8B-9F7CDFA1D6D5}" srcOrd="41" destOrd="0" presId="urn:microsoft.com/office/officeart/2011/layout/ConvergingText"/>
    <dgm:cxn modelId="{CFC68C96-8C22-4914-9106-5AD21AC7516F}" type="presParOf" srcId="{A0C5460F-E9D3-41CB-8A00-6980BCFF0677}" destId="{46F3A5FC-DC32-435B-86B1-55A7D83F3754}" srcOrd="42" destOrd="0" presId="urn:microsoft.com/office/officeart/2011/layout/ConvergingText"/>
    <dgm:cxn modelId="{07432B10-9EB0-4C07-BE7C-FE50A3A6EEC3}" type="presParOf" srcId="{A0C5460F-E9D3-41CB-8A00-6980BCFF0677}" destId="{24CF13DF-AE16-4CEA-BDB8-0FA1E4E348F3}" srcOrd="43" destOrd="0" presId="urn:microsoft.com/office/officeart/2011/layout/ConvergingText"/>
    <dgm:cxn modelId="{23123787-64CF-41A0-950A-115BBCFECED3}" type="presParOf" srcId="{A0C5460F-E9D3-41CB-8A00-6980BCFF0677}" destId="{1888E3A8-69BC-461C-A613-34B30314D98F}" srcOrd="44" destOrd="0" presId="urn:microsoft.com/office/officeart/2011/layout/ConvergingText"/>
    <dgm:cxn modelId="{F7AECE15-80FE-4F11-BA05-AE3686434521}" type="presParOf" srcId="{A0C5460F-E9D3-41CB-8A00-6980BCFF0677}" destId="{0CF377AC-8AEE-4B17-8E88-7187136BC975}" srcOrd="45"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008EC-009A-4022-B01F-14FC76B42CFC}">
      <dsp:nvSpPr>
        <dsp:cNvPr id="0" name=""/>
        <dsp:cNvSpPr/>
      </dsp:nvSpPr>
      <dsp:spPr>
        <a:xfrm>
          <a:off x="5388592" y="1477505"/>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6385F-3C6A-4D8B-8032-FF6D98EBB799}">
      <dsp:nvSpPr>
        <dsp:cNvPr id="0" name=""/>
        <dsp:cNvSpPr/>
      </dsp:nvSpPr>
      <dsp:spPr>
        <a:xfrm>
          <a:off x="5194378" y="1477505"/>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92FB4-4038-4BE8-830E-9031DF49D75E}">
      <dsp:nvSpPr>
        <dsp:cNvPr id="0" name=""/>
        <dsp:cNvSpPr/>
      </dsp:nvSpPr>
      <dsp:spPr>
        <a:xfrm>
          <a:off x="5000539" y="1477505"/>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82C59-FD5A-4620-ACE8-4DD13C9D1D03}">
      <dsp:nvSpPr>
        <dsp:cNvPr id="0" name=""/>
        <dsp:cNvSpPr/>
      </dsp:nvSpPr>
      <dsp:spPr>
        <a:xfrm>
          <a:off x="4806325" y="1477505"/>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5897A-67C6-4B21-AAB7-7F906184E1E8}">
      <dsp:nvSpPr>
        <dsp:cNvPr id="0" name=""/>
        <dsp:cNvSpPr/>
      </dsp:nvSpPr>
      <dsp:spPr>
        <a:xfrm>
          <a:off x="4612111" y="1477505"/>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8B1042-32ED-43AD-92A0-D39CD905A483}">
      <dsp:nvSpPr>
        <dsp:cNvPr id="0" name=""/>
        <dsp:cNvSpPr/>
      </dsp:nvSpPr>
      <dsp:spPr>
        <a:xfrm>
          <a:off x="4312166" y="1424453"/>
          <a:ext cx="212210" cy="2120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FB990-6139-4FB2-A7CB-DBCDB28B89E6}">
      <dsp:nvSpPr>
        <dsp:cNvPr id="0" name=""/>
        <dsp:cNvSpPr/>
      </dsp:nvSpPr>
      <dsp:spPr>
        <a:xfrm>
          <a:off x="5215749" y="1258536"/>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CF4D1-C5BA-41E4-9A61-0CD202F64C11}">
      <dsp:nvSpPr>
        <dsp:cNvPr id="0" name=""/>
        <dsp:cNvSpPr/>
      </dsp:nvSpPr>
      <dsp:spPr>
        <a:xfrm>
          <a:off x="5215749" y="169790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C49EF-E315-49C0-8DB5-D718845B2BE2}">
      <dsp:nvSpPr>
        <dsp:cNvPr id="0" name=""/>
        <dsp:cNvSpPr/>
      </dsp:nvSpPr>
      <dsp:spPr>
        <a:xfrm>
          <a:off x="5310606" y="1353784"/>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2C3F1-2A5D-4271-8AC5-5CDDD17161B6}">
      <dsp:nvSpPr>
        <dsp:cNvPr id="0" name=""/>
        <dsp:cNvSpPr/>
      </dsp:nvSpPr>
      <dsp:spPr>
        <a:xfrm>
          <a:off x="5316605" y="1603274"/>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6AEF49-A0BA-4355-9A31-523C3C37599D}">
      <dsp:nvSpPr>
        <dsp:cNvPr id="0" name=""/>
        <dsp:cNvSpPr/>
      </dsp:nvSpPr>
      <dsp:spPr>
        <a:xfrm>
          <a:off x="3194902" y="803335"/>
          <a:ext cx="1302039" cy="131404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counting</a:t>
          </a:r>
          <a:endParaRPr lang="en-US" sz="1600" b="1" kern="1200" dirty="0"/>
        </a:p>
      </dsp:txBody>
      <dsp:txXfrm>
        <a:off x="3385581" y="995773"/>
        <a:ext cx="920681" cy="929173"/>
      </dsp:txXfrm>
    </dsp:sp>
    <dsp:sp modelId="{942CA70E-A20B-4B74-83E5-F13B09B8B224}">
      <dsp:nvSpPr>
        <dsp:cNvPr id="0" name=""/>
        <dsp:cNvSpPr/>
      </dsp:nvSpPr>
      <dsp:spPr>
        <a:xfrm>
          <a:off x="3209121" y="819574"/>
          <a:ext cx="212210" cy="2120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5AF998-534C-4FD6-A4D3-D65BEA8EC96A}">
      <dsp:nvSpPr>
        <dsp:cNvPr id="0" name=""/>
        <dsp:cNvSpPr/>
      </dsp:nvSpPr>
      <dsp:spPr>
        <a:xfrm>
          <a:off x="3089519" y="720434"/>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C20052-4284-4373-A8DA-924F87858A92}">
      <dsp:nvSpPr>
        <dsp:cNvPr id="0" name=""/>
        <dsp:cNvSpPr/>
      </dsp:nvSpPr>
      <dsp:spPr>
        <a:xfrm>
          <a:off x="2870559" y="650790"/>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26027E-8F29-4ABB-84BA-069B25E2DCDB}">
      <dsp:nvSpPr>
        <dsp:cNvPr id="0" name=""/>
        <dsp:cNvSpPr/>
      </dsp:nvSpPr>
      <dsp:spPr>
        <a:xfrm>
          <a:off x="2651975" y="650790"/>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9B0A22-3E18-430A-A82D-F5B783515F0A}">
      <dsp:nvSpPr>
        <dsp:cNvPr id="0" name=""/>
        <dsp:cNvSpPr/>
      </dsp:nvSpPr>
      <dsp:spPr>
        <a:xfrm>
          <a:off x="2433390" y="650790"/>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C8A4E-D0C5-4E2D-8780-5F488850CD48}">
      <dsp:nvSpPr>
        <dsp:cNvPr id="0" name=""/>
        <dsp:cNvSpPr/>
      </dsp:nvSpPr>
      <dsp:spPr>
        <a:xfrm>
          <a:off x="2214806" y="650790"/>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EDE2C-2252-4626-96BD-5E8C101EEC40}">
      <dsp:nvSpPr>
        <dsp:cNvPr id="0" name=""/>
        <dsp:cNvSpPr/>
      </dsp:nvSpPr>
      <dsp:spPr>
        <a:xfrm>
          <a:off x="1995847" y="650790"/>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42D604-3263-4C10-99C5-54278A9682EC}">
      <dsp:nvSpPr>
        <dsp:cNvPr id="0" name=""/>
        <dsp:cNvSpPr/>
      </dsp:nvSpPr>
      <dsp:spPr>
        <a:xfrm>
          <a:off x="1777262" y="650790"/>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6F865-779B-4085-BF41-AE19A86F6063}">
      <dsp:nvSpPr>
        <dsp:cNvPr id="0" name=""/>
        <dsp:cNvSpPr/>
      </dsp:nvSpPr>
      <dsp:spPr>
        <a:xfrm>
          <a:off x="989" y="176210"/>
          <a:ext cx="4743476" cy="38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622300">
            <a:lnSpc>
              <a:spcPct val="90000"/>
            </a:lnSpc>
            <a:spcBef>
              <a:spcPct val="0"/>
            </a:spcBef>
            <a:spcAft>
              <a:spcPct val="35000"/>
            </a:spcAft>
          </a:pPr>
          <a:r>
            <a:rPr lang="en-US" sz="1400" kern="1200" dirty="0" smtClean="0"/>
            <a:t>{Weather = ‘rainy’ ; Sprinkler = ‘off’’ ; Lawn = ‘wet’}</a:t>
          </a:r>
          <a:endParaRPr lang="en-US" sz="1400" kern="1200" dirty="0"/>
        </a:p>
      </dsp:txBody>
      <dsp:txXfrm>
        <a:off x="989" y="176210"/>
        <a:ext cx="4743476" cy="381832"/>
      </dsp:txXfrm>
    </dsp:sp>
    <dsp:sp modelId="{351ACBE9-1F53-4B5A-BC0F-ACB5F233011B}">
      <dsp:nvSpPr>
        <dsp:cNvPr id="0" name=""/>
        <dsp:cNvSpPr/>
      </dsp:nvSpPr>
      <dsp:spPr>
        <a:xfrm>
          <a:off x="2929423" y="1151612"/>
          <a:ext cx="212210" cy="2120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9EE94D-A139-4B24-AE34-4F129C48F512}">
      <dsp:nvSpPr>
        <dsp:cNvPr id="0" name=""/>
        <dsp:cNvSpPr/>
      </dsp:nvSpPr>
      <dsp:spPr>
        <a:xfrm>
          <a:off x="2753581" y="1195037"/>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C61A5-9C22-46C4-96C7-F34295033860}">
      <dsp:nvSpPr>
        <dsp:cNvPr id="0" name=""/>
        <dsp:cNvSpPr/>
      </dsp:nvSpPr>
      <dsp:spPr>
        <a:xfrm>
          <a:off x="2551868" y="1195037"/>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3CF13-34BC-4A32-B8EC-FA7E6390366D}">
      <dsp:nvSpPr>
        <dsp:cNvPr id="0" name=""/>
        <dsp:cNvSpPr/>
      </dsp:nvSpPr>
      <dsp:spPr>
        <a:xfrm>
          <a:off x="2350531" y="1195037"/>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7BA90-00D1-4187-8E7B-08B3D26E1F31}">
      <dsp:nvSpPr>
        <dsp:cNvPr id="0" name=""/>
        <dsp:cNvSpPr/>
      </dsp:nvSpPr>
      <dsp:spPr>
        <a:xfrm>
          <a:off x="2149193" y="1195037"/>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C6DB3-BFC2-426A-B021-871473B4DF55}">
      <dsp:nvSpPr>
        <dsp:cNvPr id="0" name=""/>
        <dsp:cNvSpPr/>
      </dsp:nvSpPr>
      <dsp:spPr>
        <a:xfrm>
          <a:off x="1947481" y="1195037"/>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922D2-782A-4998-8F2F-F23C120EF396}">
      <dsp:nvSpPr>
        <dsp:cNvPr id="0" name=""/>
        <dsp:cNvSpPr/>
      </dsp:nvSpPr>
      <dsp:spPr>
        <a:xfrm>
          <a:off x="1746143" y="1195037"/>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F0F4B6-9739-4AC0-B80C-37F2B083D234}">
      <dsp:nvSpPr>
        <dsp:cNvPr id="0" name=""/>
        <dsp:cNvSpPr/>
      </dsp:nvSpPr>
      <dsp:spPr>
        <a:xfrm>
          <a:off x="94053" y="721481"/>
          <a:ext cx="4413573" cy="38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622300">
            <a:lnSpc>
              <a:spcPct val="90000"/>
            </a:lnSpc>
            <a:spcBef>
              <a:spcPct val="0"/>
            </a:spcBef>
            <a:spcAft>
              <a:spcPct val="35000"/>
            </a:spcAft>
          </a:pPr>
          <a:r>
            <a:rPr lang="en-US" sz="1400" kern="1200" dirty="0" smtClean="0"/>
            <a:t>{Weather = ‘sunny’ ; Sprinkler = ‘on’’ ; Lawn = ‘wet’}</a:t>
          </a:r>
          <a:endParaRPr lang="en-US" sz="1400" kern="1200" dirty="0"/>
        </a:p>
      </dsp:txBody>
      <dsp:txXfrm>
        <a:off x="94053" y="721481"/>
        <a:ext cx="4413573" cy="381832"/>
      </dsp:txXfrm>
    </dsp:sp>
    <dsp:sp modelId="{362A9509-A486-41BD-9DE1-6D181AA1B71A}">
      <dsp:nvSpPr>
        <dsp:cNvPr id="0" name=""/>
        <dsp:cNvSpPr/>
      </dsp:nvSpPr>
      <dsp:spPr>
        <a:xfrm>
          <a:off x="2929423" y="1688335"/>
          <a:ext cx="212210" cy="2120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D9CAC6-A599-4073-9483-013AD7A716DD}">
      <dsp:nvSpPr>
        <dsp:cNvPr id="0" name=""/>
        <dsp:cNvSpPr/>
      </dsp:nvSpPr>
      <dsp:spPr>
        <a:xfrm>
          <a:off x="2753581" y="1814512"/>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2C8DF-37FC-439C-8660-7340399A554C}">
      <dsp:nvSpPr>
        <dsp:cNvPr id="0" name=""/>
        <dsp:cNvSpPr/>
      </dsp:nvSpPr>
      <dsp:spPr>
        <a:xfrm>
          <a:off x="2551868" y="1814512"/>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D4B54A-4EA6-4151-B064-C9983F3A304A}">
      <dsp:nvSpPr>
        <dsp:cNvPr id="0" name=""/>
        <dsp:cNvSpPr/>
      </dsp:nvSpPr>
      <dsp:spPr>
        <a:xfrm>
          <a:off x="2350531" y="1814512"/>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966ACC-A641-4123-90D8-300EA5DDA827}">
      <dsp:nvSpPr>
        <dsp:cNvPr id="0" name=""/>
        <dsp:cNvSpPr/>
      </dsp:nvSpPr>
      <dsp:spPr>
        <a:xfrm>
          <a:off x="2149193" y="1814512"/>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EAC3B-B2A7-4B13-BB2F-43486DFB8603}">
      <dsp:nvSpPr>
        <dsp:cNvPr id="0" name=""/>
        <dsp:cNvSpPr/>
      </dsp:nvSpPr>
      <dsp:spPr>
        <a:xfrm>
          <a:off x="1947481" y="1814512"/>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C9C738-C52E-4009-BCF6-3711BED259F8}">
      <dsp:nvSpPr>
        <dsp:cNvPr id="0" name=""/>
        <dsp:cNvSpPr/>
      </dsp:nvSpPr>
      <dsp:spPr>
        <a:xfrm>
          <a:off x="1746143" y="1814512"/>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C9E09-DF7F-4BD1-AD86-FA0EFBD6EE9D}">
      <dsp:nvSpPr>
        <dsp:cNvPr id="0" name=""/>
        <dsp:cNvSpPr/>
      </dsp:nvSpPr>
      <dsp:spPr>
        <a:xfrm>
          <a:off x="94053" y="1394317"/>
          <a:ext cx="4413573" cy="38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577850">
            <a:lnSpc>
              <a:spcPct val="90000"/>
            </a:lnSpc>
            <a:spcBef>
              <a:spcPct val="0"/>
            </a:spcBef>
            <a:spcAft>
              <a:spcPct val="35000"/>
            </a:spcAft>
          </a:pPr>
          <a:r>
            <a:rPr lang="en-US" sz="1300" kern="1200" dirty="0" smtClean="0"/>
            <a:t>{Weather = ‘sunny’ ; Sprinkler = ‘off’’ ; Lawn = ‘dry’}</a:t>
          </a:r>
          <a:endParaRPr lang="en-US" sz="1300" kern="1200" dirty="0"/>
        </a:p>
      </dsp:txBody>
      <dsp:txXfrm>
        <a:off x="94053" y="1394317"/>
        <a:ext cx="4413573" cy="381832"/>
      </dsp:txXfrm>
    </dsp:sp>
    <dsp:sp modelId="{503CBAEE-8249-4F75-9A30-B0E74B865587}">
      <dsp:nvSpPr>
        <dsp:cNvPr id="0" name=""/>
        <dsp:cNvSpPr/>
      </dsp:nvSpPr>
      <dsp:spPr>
        <a:xfrm>
          <a:off x="3209121" y="2027283"/>
          <a:ext cx="212210" cy="2120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FA9B93-87AC-40C2-BB4F-87BDC58864F1}">
      <dsp:nvSpPr>
        <dsp:cNvPr id="0" name=""/>
        <dsp:cNvSpPr/>
      </dsp:nvSpPr>
      <dsp:spPr>
        <a:xfrm>
          <a:off x="3087644" y="2230684"/>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D8766-63AA-4ECE-A749-429F9D9A6308}">
      <dsp:nvSpPr>
        <dsp:cNvPr id="0" name=""/>
        <dsp:cNvSpPr/>
      </dsp:nvSpPr>
      <dsp:spPr>
        <a:xfrm>
          <a:off x="2869434" y="233084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3A4249-2609-4C2E-93DB-03ACF6255E91}">
      <dsp:nvSpPr>
        <dsp:cNvPr id="0" name=""/>
        <dsp:cNvSpPr/>
      </dsp:nvSpPr>
      <dsp:spPr>
        <a:xfrm>
          <a:off x="2650850" y="233084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6EB43-A692-4ED3-8B8B-9F7CDFA1D6D5}">
      <dsp:nvSpPr>
        <dsp:cNvPr id="0" name=""/>
        <dsp:cNvSpPr/>
      </dsp:nvSpPr>
      <dsp:spPr>
        <a:xfrm>
          <a:off x="2432641" y="233084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3A5FC-DC32-435B-86B1-55A7D83F3754}">
      <dsp:nvSpPr>
        <dsp:cNvPr id="0" name=""/>
        <dsp:cNvSpPr/>
      </dsp:nvSpPr>
      <dsp:spPr>
        <a:xfrm>
          <a:off x="2214431" y="233084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F13DF-AE16-4CEA-BDB8-0FA1E4E348F3}">
      <dsp:nvSpPr>
        <dsp:cNvPr id="0" name=""/>
        <dsp:cNvSpPr/>
      </dsp:nvSpPr>
      <dsp:spPr>
        <a:xfrm>
          <a:off x="1995847" y="233084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8E3A8-69BC-461C-A613-34B30314D98F}">
      <dsp:nvSpPr>
        <dsp:cNvPr id="0" name=""/>
        <dsp:cNvSpPr/>
      </dsp:nvSpPr>
      <dsp:spPr>
        <a:xfrm>
          <a:off x="1777637" y="2330848"/>
          <a:ext cx="106105" cy="10610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377AC-8AEE-4B17-8E88-7187136BC975}">
      <dsp:nvSpPr>
        <dsp:cNvPr id="0" name=""/>
        <dsp:cNvSpPr/>
      </dsp:nvSpPr>
      <dsp:spPr>
        <a:xfrm>
          <a:off x="94439" y="1857661"/>
          <a:ext cx="4559424" cy="393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622300">
            <a:lnSpc>
              <a:spcPct val="90000"/>
            </a:lnSpc>
            <a:spcBef>
              <a:spcPct val="0"/>
            </a:spcBef>
            <a:spcAft>
              <a:spcPct val="35000"/>
            </a:spcAft>
          </a:pPr>
          <a:r>
            <a:rPr lang="en-US" sz="1400" kern="1200" dirty="0" smtClean="0"/>
            <a:t>{Weather = ‘cloudy’ ; Sprinkler = ‘off’ ; Lawn = ‘dry’}</a:t>
          </a:r>
          <a:endParaRPr lang="en-US" sz="1400" kern="1200" dirty="0"/>
        </a:p>
      </dsp:txBody>
      <dsp:txXfrm>
        <a:off x="94439" y="1857661"/>
        <a:ext cx="4559424" cy="393895"/>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5B1EF-5958-461D-87A8-5087B2BD75B0}" type="datetimeFigureOut">
              <a:rPr lang="en-US" smtClean="0"/>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57B643-F506-4288-8055-3A3312F1897D}" type="slidenum">
              <a:rPr lang="en-US" smtClean="0"/>
              <a:t>‹#›</a:t>
            </a:fld>
            <a:endParaRPr lang="en-US"/>
          </a:p>
        </p:txBody>
      </p:sp>
    </p:spTree>
    <p:extLst>
      <p:ext uri="{BB962C8B-B14F-4D97-AF65-F5344CB8AC3E}">
        <p14:creationId xmlns:p14="http://schemas.microsoft.com/office/powerpoint/2010/main" val="261578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follow the so-called ‘Sprinkler Example’ to</a:t>
            </a:r>
            <a:r>
              <a:rPr lang="en-US" baseline="0" dirty="0" smtClean="0"/>
              <a:t> learn about BBN</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1</a:t>
            </a:fld>
            <a:endParaRPr lang="en-GB"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feed the engine with examples, a.k.a. BBN cases.</a:t>
            </a:r>
          </a:p>
          <a:p>
            <a:r>
              <a:rPr lang="en-US" dirty="0" smtClean="0"/>
              <a:t>The training algorithm</a:t>
            </a:r>
            <a:r>
              <a:rPr lang="en-US" baseline="0" dirty="0" smtClean="0"/>
              <a:t> counts each occurrence of each state and generates probabilities out of these statistics, a.k.a. CPTs.</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pPr/>
              <a:t>10</a:t>
            </a:fld>
            <a:endParaRPr lang="en-GB" dirty="0"/>
          </a:p>
        </p:txBody>
      </p:sp>
    </p:spTree>
    <p:extLst>
      <p:ext uri="{BB962C8B-B14F-4D97-AF65-F5344CB8AC3E}">
        <p14:creationId xmlns:p14="http://schemas.microsoft.com/office/powerpoint/2010/main" val="1202307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it’s the money time: </a:t>
            </a:r>
            <a:r>
              <a:rPr lang="en-US" baseline="0" dirty="0" smtClean="0"/>
              <a:t>w</a:t>
            </a:r>
            <a:r>
              <a:rPr lang="en-US" dirty="0" smtClean="0"/>
              <a:t>e have the model that </a:t>
            </a:r>
            <a:r>
              <a:rPr lang="en-US" baseline="0" dirty="0" smtClean="0"/>
              <a:t>we trained for this particular task of prediction.</a:t>
            </a:r>
          </a:p>
          <a:p>
            <a:r>
              <a:rPr lang="en-US" baseline="0" dirty="0" smtClean="0"/>
              <a:t>Given a real situation that occur in real time we need to make a prediction (or to inference) what could be the reason for a wet lawn: A rainy weather or a turned-on sprinkler. </a:t>
            </a:r>
            <a:br>
              <a:rPr lang="en-US" baseline="0" dirty="0" smtClean="0"/>
            </a:br>
            <a:r>
              <a:rPr lang="en-US" baseline="0" dirty="0" smtClean="0"/>
              <a:t>Or in Insight: Given current status of a calling customer, what are the most likely motivations for this customer to call.</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11</a:t>
            </a:fld>
            <a:endParaRPr lang="en-GB"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pPr/>
              <a:t>12</a:t>
            </a:fld>
            <a:endParaRPr lang="en-GB" dirty="0"/>
          </a:p>
        </p:txBody>
      </p:sp>
    </p:spTree>
    <p:extLst>
      <p:ext uri="{BB962C8B-B14F-4D97-AF65-F5344CB8AC3E}">
        <p14:creationId xmlns:p14="http://schemas.microsoft.com/office/powerpoint/2010/main" val="18065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pPr/>
              <a:t>13</a:t>
            </a:fld>
            <a:endParaRPr lang="en-GB" dirty="0"/>
          </a:p>
        </p:txBody>
      </p:sp>
    </p:spTree>
    <p:extLst>
      <p:ext uri="{BB962C8B-B14F-4D97-AF65-F5344CB8AC3E}">
        <p14:creationId xmlns:p14="http://schemas.microsoft.com/office/powerpoint/2010/main" val="18065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pPr/>
              <a:t>14</a:t>
            </a:fld>
            <a:endParaRPr lang="en-GB" dirty="0"/>
          </a:p>
        </p:txBody>
      </p:sp>
    </p:spTree>
    <p:extLst>
      <p:ext uri="{BB962C8B-B14F-4D97-AF65-F5344CB8AC3E}">
        <p14:creationId xmlns:p14="http://schemas.microsoft.com/office/powerpoint/2010/main" val="18065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pPr/>
              <a:t>15</a:t>
            </a:fld>
            <a:endParaRPr lang="en-GB" dirty="0"/>
          </a:p>
        </p:txBody>
      </p:sp>
    </p:spTree>
    <p:extLst>
      <p:ext uri="{BB962C8B-B14F-4D97-AF65-F5344CB8AC3E}">
        <p14:creationId xmlns:p14="http://schemas.microsoft.com/office/powerpoint/2010/main" val="18065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BNs are used for inference/prediction. </a:t>
            </a:r>
          </a:p>
          <a:p>
            <a:r>
              <a:rPr lang="en-US" sz="1200" kern="1200" dirty="0" smtClean="0">
                <a:solidFill>
                  <a:schemeClr val="tx1"/>
                </a:solidFill>
                <a:effectLst/>
                <a:latin typeface="+mn-lt"/>
                <a:ea typeface="+mn-ea"/>
                <a:cs typeface="+mn-cs"/>
              </a:rPr>
              <a:t>By applying evidence to some node(s), the BN uncertainty propagation algorithm propagates this evidence through the rest of the BN to produce a posteriori distribution of the target variables, given the evidence. For example, P(Weather</a:t>
            </a:r>
            <a:r>
              <a:rPr lang="en-US" sz="1200" kern="1200" baseline="0" dirty="0" smtClean="0">
                <a:solidFill>
                  <a:schemeClr val="tx1"/>
                </a:solidFill>
                <a:effectLst/>
                <a:latin typeface="+mn-lt"/>
                <a:ea typeface="+mn-ea"/>
                <a:cs typeface="+mn-cs"/>
              </a:rPr>
              <a:t> | evident Lawn) or</a:t>
            </a:r>
            <a:r>
              <a:rPr lang="en-US" sz="1200" kern="1200" dirty="0" smtClean="0">
                <a:solidFill>
                  <a:schemeClr val="tx1"/>
                </a:solidFill>
                <a:effectLst/>
                <a:latin typeface="+mn-lt"/>
                <a:ea typeface="+mn-ea"/>
                <a:cs typeface="+mn-cs"/>
              </a:rPr>
              <a:t> P(call motivation | evident observation). </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16</a:t>
            </a:fld>
            <a:endParaRPr lang="en-GB"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BNs are used for inference/prediction. </a:t>
            </a:r>
          </a:p>
          <a:p>
            <a:r>
              <a:rPr lang="en-US" sz="1200" kern="1200" dirty="0" smtClean="0">
                <a:solidFill>
                  <a:schemeClr val="tx1"/>
                </a:solidFill>
                <a:effectLst/>
                <a:latin typeface="+mn-lt"/>
                <a:ea typeface="+mn-ea"/>
                <a:cs typeface="+mn-cs"/>
              </a:rPr>
              <a:t>By applying evidence to some node(s), the BN uncertainty propagation algorithm propagates this evidence through the rest of the BN to produce a posteriori distribution of the target variables, given the evidence. For example, P(Weather</a:t>
            </a:r>
            <a:r>
              <a:rPr lang="en-US" sz="1200" kern="1200" baseline="0" dirty="0" smtClean="0">
                <a:solidFill>
                  <a:schemeClr val="tx1"/>
                </a:solidFill>
                <a:effectLst/>
                <a:latin typeface="+mn-lt"/>
                <a:ea typeface="+mn-ea"/>
                <a:cs typeface="+mn-cs"/>
              </a:rPr>
              <a:t> | evident Lawn) or</a:t>
            </a:r>
            <a:r>
              <a:rPr lang="en-US" sz="1200" kern="1200" dirty="0" smtClean="0">
                <a:solidFill>
                  <a:schemeClr val="tx1"/>
                </a:solidFill>
                <a:effectLst/>
                <a:latin typeface="+mn-lt"/>
                <a:ea typeface="+mn-ea"/>
                <a:cs typeface="+mn-cs"/>
              </a:rPr>
              <a:t> P(call motivation | evident observation). </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17</a:t>
            </a:fld>
            <a:endParaRPr lang="en-GB"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that a posteriori probabilities were computed using the Belief Propagation algorithm, we need to output our prediction: a </a:t>
            </a:r>
            <a:r>
              <a:rPr lang="en-US" dirty="0" smtClean="0"/>
              <a:t>rainy weather or a turned-on sprinkler?</a:t>
            </a:r>
          </a:p>
          <a:p>
            <a:r>
              <a:rPr lang="en-US" dirty="0" smtClean="0"/>
              <a:t>The method to choose is called MAP – choosing</a:t>
            </a:r>
            <a:r>
              <a:rPr lang="en-US" baseline="0" dirty="0" smtClean="0"/>
              <a:t> the highest (posterior) probability</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18</a:t>
            </a:fld>
            <a:endParaRPr lang="en-GB"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pPr/>
              <a:t>19</a:t>
            </a:fld>
            <a:endParaRPr lang="en-GB" dirty="0"/>
          </a:p>
        </p:txBody>
      </p:sp>
    </p:spTree>
    <p:extLst>
      <p:ext uri="{BB962C8B-B14F-4D97-AF65-F5344CB8AC3E}">
        <p14:creationId xmlns:p14="http://schemas.microsoft.com/office/powerpoint/2010/main" val="306060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a:t>
            </a:fld>
            <a:endParaRPr lang="en-GB"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"joint distribution". This is a table of all the probabilities of all the possible combinations of states in that world </a:t>
            </a:r>
            <a:r>
              <a:rPr lang="en-US" dirty="0" smtClean="0"/>
              <a:t>model. </a:t>
            </a:r>
            <a:r>
              <a:rPr lang="en-US" dirty="0"/>
              <a:t>Such a table can become huge, since it ends up storing one probability value for every combination of states, this is the multiplication of all the numbers of states for each node. </a:t>
            </a:r>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22</a:t>
            </a:fld>
            <a:endParaRPr lang="en-GB"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"joint distribution". This is a table of all the probabilities of all the possible combinations of states in that world </a:t>
            </a:r>
            <a:r>
              <a:rPr lang="en-US" dirty="0" smtClean="0"/>
              <a:t>model. </a:t>
            </a:r>
            <a:r>
              <a:rPr lang="en-US" dirty="0"/>
              <a:t>Such a table can become huge, since it ends up storing one probability value for every combination of states, this is the multiplication of all the numbers of states for each node. </a:t>
            </a:r>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23</a:t>
            </a:fld>
            <a:endParaRPr lang="en-GB"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"joint distribution". This is a table of all the probabilities of all the possible combinations of states in that world </a:t>
            </a:r>
            <a:r>
              <a:rPr lang="en-US" dirty="0" smtClean="0"/>
              <a:t>model. </a:t>
            </a:r>
            <a:r>
              <a:rPr lang="en-US" dirty="0"/>
              <a:t>Such a table can become huge, since it ends up storing one probability value for every combination of states, this is the multiplication of all the numbers of states for each node. </a:t>
            </a:r>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24</a:t>
            </a:fld>
            <a:endParaRPr lang="en-GB"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"joint distribution". This is a table of all the probabilities of all the possible combinations of states in that world </a:t>
            </a:r>
            <a:r>
              <a:rPr lang="en-US" dirty="0" smtClean="0"/>
              <a:t>model. </a:t>
            </a:r>
            <a:r>
              <a:rPr lang="en-US" dirty="0"/>
              <a:t>Such a table can become huge, since it ends up storing one probability value for every combination of states, this is the multiplication of all the numbers of states for each node. </a:t>
            </a:r>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25</a:t>
            </a:fld>
            <a:endParaRPr lang="en-GB"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"joint distribution". This is a table of all the probabilities of all the possible combinations of states in that world </a:t>
            </a:r>
            <a:r>
              <a:rPr lang="en-US" dirty="0" smtClean="0"/>
              <a:t>model. </a:t>
            </a:r>
            <a:r>
              <a:rPr lang="en-US" dirty="0"/>
              <a:t>Such a table can become huge, since it ends up storing one probability value for every combination of states, this is the multiplication of all the numbers of states for each node. </a:t>
            </a:r>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26</a:t>
            </a:fld>
            <a:endParaRPr lang="en-GB"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27</a:t>
            </a:fld>
            <a:endParaRPr lang="en-GB"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28</a:t>
            </a:fld>
            <a:endParaRPr lang="en-GB"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29</a:t>
            </a:fld>
            <a:endParaRPr lang="en-GB"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30</a:t>
            </a:fld>
            <a:endParaRPr lang="en-GB"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a Bayes net only relates nodes that are probabilistically related by some sort of causal dependency, an enormous saving of computation can result. There is no need to store all possible configurations of states, all possible worlds, if you will. All that is needed to store and work with is all possible combinations of states between sets of related parent and child nodes (families of nodes, if you will). This makes for a great saving of table space and computation.</a:t>
            </a:r>
          </a:p>
          <a:p>
            <a:r>
              <a:rPr lang="en-US" dirty="0" smtClean="0"/>
              <a:t>An alternative view: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31</a:t>
            </a:fld>
            <a:endParaRPr lang="en-GB"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follow the so-called ‘Sprinkler Example’ to</a:t>
            </a:r>
            <a:r>
              <a:rPr lang="en-US" baseline="0" dirty="0" smtClean="0"/>
              <a:t> learn about BBN</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3</a:t>
            </a:fld>
            <a:endParaRPr lang="en-GB"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Because a Bayes net only relates nodes that are probabilistically related by some sort of causal dependency, an enormous saving of computation can result. There is no need to store all possible configurations of states, all possible worlds, if you will. All that is needed to store and work with is all possible combinations of states between sets of related parent and child nodes (families of nodes, if you will). This makes for a great saving of table space and computation</a:t>
            </a:r>
            <a:r>
              <a:rPr lang="en-US" dirty="0" smtClean="0"/>
              <a:t>.</a:t>
            </a:r>
          </a:p>
          <a:p>
            <a:r>
              <a:rPr lang="en-US" dirty="0" smtClean="0"/>
              <a:t>An alternative view:</a:t>
            </a:r>
          </a:p>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32</a:t>
            </a:fld>
            <a:endParaRPr lang="en-GB">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decipher what a network is. In its computer science</a:t>
            </a:r>
            <a:r>
              <a:rPr lang="en-US" baseline="0" dirty="0" smtClean="0"/>
              <a:t> sense a network is a graph.</a:t>
            </a:r>
          </a:p>
          <a:p>
            <a:r>
              <a:rPr lang="en-US" baseline="0" dirty="0" smtClean="0"/>
              <a:t>It consists of nodes and edges.</a:t>
            </a:r>
          </a:p>
          <a:p>
            <a:r>
              <a:rPr lang="en-US" baseline="0" dirty="0" smtClean="0"/>
              <a:t>Bayesian Networks are a DAG type of graphs, i.e. graph’s edges are directed and graphs have no loops</a:t>
            </a:r>
          </a:p>
          <a:p>
            <a:r>
              <a:rPr lang="en-US" baseline="0" dirty="0" smtClean="0"/>
              <a:t>- Parameters are the possible set of values/states a node can take</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4</a:t>
            </a:fld>
            <a:endParaRPr lang="en-GB"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BBN is a probabilistic model, i.e. it comes to model the world with probabilities.</a:t>
            </a:r>
          </a:p>
          <a:p>
            <a:r>
              <a:rPr lang="en-US" dirty="0" smtClean="0"/>
              <a:t>How does it do that?</a:t>
            </a:r>
          </a:p>
          <a:p>
            <a:r>
              <a:rPr lang="en-US" dirty="0" smtClean="0"/>
              <a:t>It</a:t>
            </a:r>
            <a:r>
              <a:rPr lang="en-US" baseline="0" dirty="0" smtClean="0"/>
              <a:t> represents each node as a random variable, whose parameters may occur within a certain probability, and gather all these probabilities in a CPT</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5</a:t>
            </a:fld>
            <a:endParaRPr lang="en-GB"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BBN is a probabilistic model, i.e. it comes to model the world with probabilities.</a:t>
            </a:r>
          </a:p>
          <a:p>
            <a:r>
              <a:rPr lang="en-US" dirty="0" smtClean="0"/>
              <a:t>How does it do that?</a:t>
            </a:r>
          </a:p>
          <a:p>
            <a:r>
              <a:rPr lang="en-US" dirty="0" smtClean="0"/>
              <a:t>It</a:t>
            </a:r>
            <a:r>
              <a:rPr lang="en-US" baseline="0" dirty="0" smtClean="0"/>
              <a:t> represents each node as a random variable, whose parameters may occur within a certain probability, and gather all these probabilities in a CPT</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6</a:t>
            </a:fld>
            <a:endParaRPr lang="en-GB"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CPT holds each node’s conditional probabilities,</a:t>
            </a:r>
            <a:r>
              <a:rPr lang="en-US" baseline="0" dirty="0" smtClean="0"/>
              <a:t> hence its name: Conditional Probability Table.</a:t>
            </a:r>
            <a:br>
              <a:rPr lang="en-US" baseline="0" dirty="0" smtClean="0"/>
            </a:br>
            <a:r>
              <a:rPr lang="en-US" baseline="0" dirty="0" smtClean="0"/>
              <a:t>Condition on what? On its parents. Sprinkler is conditioned on its Weather parent.</a:t>
            </a:r>
          </a:p>
          <a:p>
            <a:r>
              <a:rPr lang="en-US" baseline="0" dirty="0" smtClean="0"/>
              <a:t>For example: the probability that we’ll look at the sprinkler and see it’s on, while the weather is sunny is equal to 20%. </a:t>
            </a:r>
          </a:p>
          <a:p>
            <a:r>
              <a:rPr lang="en-US" baseline="0" dirty="0" smtClean="0"/>
              <a:t>What happens for nodes without parent(s)? They posses prior probabilities.</a:t>
            </a:r>
            <a:endParaRPr lang="en-US" dirty="0" smtClean="0"/>
          </a:p>
          <a:p>
            <a:r>
              <a:rPr lang="en-US" dirty="0" smtClean="0"/>
              <a:t>Prior probability incorporates</a:t>
            </a:r>
            <a:r>
              <a:rPr lang="en-US" baseline="0" dirty="0" smtClean="0"/>
              <a:t> our prior knowledge for this specific node.</a:t>
            </a:r>
          </a:p>
          <a:p>
            <a:r>
              <a:rPr lang="en-US" baseline="0" dirty="0" smtClean="0"/>
              <a:t>Therefore, the prior probability  for weather is different for Israel and London.</a:t>
            </a:r>
          </a:p>
          <a:p>
            <a:r>
              <a:rPr lang="en-US" baseline="0" dirty="0" smtClean="0"/>
              <a:t>That means, we need in Insight to re-examine these probabilities for each customer</a:t>
            </a:r>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7</a:t>
            </a:fld>
            <a:endParaRPr lang="en-GB"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8</a:t>
            </a:fld>
            <a:endParaRPr lang="en-GB"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9</a:t>
            </a:fld>
            <a:endParaRPr lang="en-GB"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10AF73B0-39DC-4FA5-9E2B-32B7BC121A88}" type="datetimeFigureOut">
              <a:rPr lang="en-US" smtClean="0"/>
              <a:t>2/6/2015</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87FF1FDD-0C38-4BE8-9258-5A367C39998C}"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F73B0-39DC-4FA5-9E2B-32B7BC121A8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F73B0-39DC-4FA5-9E2B-32B7BC121A8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or Thank You">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itle 1"/>
          <p:cNvSpPr>
            <a:spLocks noGrp="1"/>
          </p:cNvSpPr>
          <p:nvPr>
            <p:ph type="ctrTitle" hasCustomPrompt="1"/>
          </p:nvPr>
        </p:nvSpPr>
        <p:spPr bwMode="white">
          <a:xfrm>
            <a:off x="457200" y="1709928"/>
            <a:ext cx="4983480" cy="1078992"/>
          </a:xfrm>
          <a:noFill/>
        </p:spPr>
        <p:txBody>
          <a:bodyPr wrap="square" rtlCol="0" anchor="t" anchorCtr="0">
            <a:spAutoFit/>
          </a:bodyPr>
          <a:lstStyle>
            <a:lvl1pPr>
              <a:defRPr lang="en-US" sz="3200" dirty="0">
                <a:solidFill>
                  <a:schemeClr val="bg1"/>
                </a:solidFill>
              </a:defRPr>
            </a:lvl1pPr>
          </a:lstStyle>
          <a:p>
            <a:pPr marL="0" lvl="0" defTabSz="914400"/>
            <a:r>
              <a:rPr lang="ga-IE" dirty="0" smtClean="0"/>
              <a:t>Click to edit master title style</a:t>
            </a:r>
            <a:endParaRPr lang="en-US" dirty="0"/>
          </a:p>
        </p:txBody>
      </p:sp>
      <p:sp>
        <p:nvSpPr>
          <p:cNvPr id="15" name="Subtitle 2"/>
          <p:cNvSpPr>
            <a:spLocks noGrp="1"/>
          </p:cNvSpPr>
          <p:nvPr>
            <p:ph type="subTitle" idx="1" hasCustomPrompt="1"/>
          </p:nvPr>
        </p:nvSpPr>
        <p:spPr bwMode="white">
          <a:xfrm>
            <a:off x="457200" y="3163824"/>
            <a:ext cx="4140645" cy="1481328"/>
          </a:xfrm>
        </p:spPr>
        <p:txBody>
          <a:bodyPr wrap="square" lIns="91440" tIns="45720">
            <a:noAutofit/>
          </a:bodyPr>
          <a:lstStyle>
            <a:lvl1pPr marL="0" indent="0" algn="l" defTabSz="914400" rtl="0" eaLnBrk="1" latinLnBrk="0" hangingPunct="1">
              <a:buNone/>
              <a:tabLst>
                <a:tab pos="2514600" algn="l"/>
              </a:tabLst>
              <a:defRPr lang="en-US" sz="2400" b="1" kern="1200" dirty="0">
                <a:solidFill>
                  <a:schemeClr val="bg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smtClean="0"/>
              <a:t>Click to edit master subtitle style</a:t>
            </a:r>
            <a:endParaRPr lang="en-US" dirty="0"/>
          </a:p>
        </p:txBody>
      </p:sp>
    </p:spTree>
    <p:extLst>
      <p:ext uri="{BB962C8B-B14F-4D97-AF65-F5344CB8AC3E}">
        <p14:creationId xmlns:p14="http://schemas.microsoft.com/office/powerpoint/2010/main" val="325808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F73B0-39DC-4FA5-9E2B-32B7BC121A8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F73B0-39DC-4FA5-9E2B-32B7BC121A88}" type="datetimeFigureOut">
              <a:rPr lang="en-US" smtClean="0"/>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0AF73B0-39DC-4FA5-9E2B-32B7BC121A8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F1FDD-0C38-4BE8-9258-5A367C39998C}"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0AF73B0-39DC-4FA5-9E2B-32B7BC121A88}" type="datetimeFigureOut">
              <a:rPr lang="en-US" smtClean="0"/>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F1FDD-0C38-4BE8-9258-5A367C39998C}"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F73B0-39DC-4FA5-9E2B-32B7BC121A88}" type="datetimeFigureOut">
              <a:rPr lang="en-US" smtClean="0"/>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F73B0-39DC-4FA5-9E2B-32B7BC121A88}" type="datetimeFigureOut">
              <a:rPr lang="en-US" smtClean="0"/>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F73B0-39DC-4FA5-9E2B-32B7BC121A8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F73B0-39DC-4FA5-9E2B-32B7BC121A88}" type="datetimeFigureOut">
              <a:rPr lang="en-US" smtClean="0"/>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F1FDD-0C38-4BE8-9258-5A367C3999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4">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10AF73B0-39DC-4FA5-9E2B-32B7BC121A88}" type="datetimeFigureOut">
              <a:rPr lang="en-US" smtClean="0"/>
              <a:t>2/6/2015</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87FF1FDD-0C38-4BE8-9258-5A367C3999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fontScale="90000"/>
          </a:bodyPr>
          <a:lstStyle/>
          <a:p>
            <a:r>
              <a:rPr lang="en-US" dirty="0"/>
              <a:t>Bayesian Belief Networks</a:t>
            </a:r>
            <a:br>
              <a:rPr lang="en-US" dirty="0"/>
            </a:br>
            <a:r>
              <a:rPr lang="en-US" dirty="0"/>
              <a:t>for Dummies</a:t>
            </a:r>
            <a:endParaRPr lang="en-US" dirty="0"/>
          </a:p>
        </p:txBody>
      </p:sp>
      <p:grpSp>
        <p:nvGrpSpPr>
          <p:cNvPr id="15" name="Group 14"/>
          <p:cNvGrpSpPr/>
          <p:nvPr/>
        </p:nvGrpSpPr>
        <p:grpSpPr>
          <a:xfrm>
            <a:off x="2735796" y="2451217"/>
            <a:ext cx="3672408" cy="2864151"/>
            <a:chOff x="4335565" y="1671141"/>
            <a:chExt cx="4193626" cy="3563118"/>
          </a:xfrm>
        </p:grpSpPr>
        <p:sp>
          <p:nvSpPr>
            <p:cNvPr id="3" name="Rounded Rectangle 2"/>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Weather</a:t>
              </a:r>
              <a:endParaRPr lang="en-US" sz="2000" b="1" dirty="0"/>
            </a:p>
          </p:txBody>
        </p:sp>
        <p:sp>
          <p:nvSpPr>
            <p:cNvPr id="21" name="Rounded Rectangle 20"/>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Lawn</a:t>
              </a:r>
            </a:p>
          </p:txBody>
        </p:sp>
        <p:sp>
          <p:nvSpPr>
            <p:cNvPr id="22" name="Rounded Rectangle 21"/>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Sprinkler</a:t>
              </a:r>
            </a:p>
          </p:txBody>
        </p:sp>
        <p:cxnSp>
          <p:nvCxnSpPr>
            <p:cNvPr id="10" name="Straight Arrow Connector 9"/>
            <p:cNvCxnSpPr>
              <a:stCxn id="3" idx="2"/>
              <a:endCxn id="21"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22" idx="2"/>
              <a:endCxn id="21"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 idx="3"/>
              <a:endCxn id="22"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0198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4624"/>
            <a:ext cx="8041440" cy="1442674"/>
          </a:xfrm>
        </p:spPr>
        <p:txBody>
          <a:bodyPr vert="horz" lIns="91440" tIns="45720" rIns="91440" bIns="45720" rtlCol="0" anchor="ctr">
            <a:normAutofit/>
          </a:bodyPr>
          <a:lstStyle/>
          <a:p>
            <a:r>
              <a:rPr lang="en-US" sz="3200" dirty="0"/>
              <a:t>BBN </a:t>
            </a:r>
            <a:br>
              <a:rPr lang="en-US" sz="3200" dirty="0"/>
            </a:br>
            <a:r>
              <a:rPr lang="en-US" sz="3200" dirty="0"/>
              <a:t>Machine Learning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6713024"/>
              </p:ext>
            </p:extLst>
          </p:nvPr>
        </p:nvGraphicFramePr>
        <p:xfrm>
          <a:off x="211536" y="2292754"/>
          <a:ext cx="5497111" cy="2767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5708647" y="2936836"/>
            <a:ext cx="2234376" cy="1473304"/>
            <a:chOff x="4335565" y="1671141"/>
            <a:chExt cx="4193626" cy="3563118"/>
          </a:xfrm>
        </p:grpSpPr>
        <p:sp>
          <p:nvSpPr>
            <p:cNvPr id="6" name="Rounded Rectangle 5"/>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7" name="Rounded Rectangle 6"/>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8" name="Rounded Rectangle 7"/>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cxnSp>
          <p:nvCxnSpPr>
            <p:cNvPr id="9" name="Straight Arrow Connector 8"/>
            <p:cNvCxnSpPr>
              <a:stCxn id="6" idx="2"/>
              <a:endCxn id="7"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2" name="Table 11"/>
          <p:cNvGraphicFramePr>
            <a:graphicFrameLocks noGrp="1"/>
          </p:cNvGraphicFramePr>
          <p:nvPr>
            <p:extLst>
              <p:ext uri="{D42A27DB-BD31-4B8C-83A1-F6EECF244321}">
                <p14:modId xmlns:p14="http://schemas.microsoft.com/office/powerpoint/2010/main" val="2981015330"/>
              </p:ext>
            </p:extLst>
          </p:nvPr>
        </p:nvGraphicFramePr>
        <p:xfrm>
          <a:off x="5756245" y="1842616"/>
          <a:ext cx="1171368" cy="914400"/>
        </p:xfrm>
        <a:graphic>
          <a:graphicData uri="http://schemas.openxmlformats.org/drawingml/2006/table">
            <a:tbl>
              <a:tblPr firstRow="1" bandRow="1">
                <a:tableStyleId>{5C22544A-7EE6-4342-B048-85BDC9FD1C3A}</a:tableStyleId>
              </a:tblPr>
              <a:tblGrid>
                <a:gridCol w="734640"/>
                <a:gridCol w="436728"/>
              </a:tblGrid>
              <a:tr h="128581">
                <a:tc gridSpan="2">
                  <a:txBody>
                    <a:bodyPr/>
                    <a:lstStyle/>
                    <a:p>
                      <a:pPr algn="ctr"/>
                      <a:r>
                        <a:rPr lang="en-US" sz="900" dirty="0" smtClean="0"/>
                        <a:t>Weather (London)</a:t>
                      </a:r>
                      <a:endParaRPr lang="en-US" sz="900" dirty="0"/>
                    </a:p>
                  </a:txBody>
                  <a:tcPr/>
                </a:tc>
                <a:tc hMerge="1">
                  <a:txBody>
                    <a:bodyPr/>
                    <a:lstStyle/>
                    <a:p>
                      <a:endParaRPr lang="en-US" dirty="0"/>
                    </a:p>
                  </a:txBody>
                  <a:tcPr/>
                </a:tc>
              </a:tr>
              <a:tr h="128581">
                <a:tc>
                  <a:txBody>
                    <a:bodyPr/>
                    <a:lstStyle/>
                    <a:p>
                      <a:pPr algn="ctr"/>
                      <a:r>
                        <a:rPr lang="en-US" sz="900" dirty="0" smtClean="0"/>
                        <a:t>Sunny</a:t>
                      </a:r>
                      <a:endParaRPr lang="en-US" sz="900" dirty="0"/>
                    </a:p>
                  </a:txBody>
                  <a:tcPr/>
                </a:tc>
                <a:tc>
                  <a:txBody>
                    <a:bodyPr/>
                    <a:lstStyle/>
                    <a:p>
                      <a:pPr algn="ctr"/>
                      <a:r>
                        <a:rPr lang="en-US" sz="900" dirty="0" smtClean="0"/>
                        <a:t>10%</a:t>
                      </a:r>
                      <a:endParaRPr lang="en-US" sz="900" dirty="0"/>
                    </a:p>
                  </a:txBody>
                  <a:tcPr/>
                </a:tc>
              </a:tr>
              <a:tr h="128581">
                <a:tc>
                  <a:txBody>
                    <a:bodyPr/>
                    <a:lstStyle/>
                    <a:p>
                      <a:pPr algn="ctr"/>
                      <a:r>
                        <a:rPr lang="en-US" sz="900" dirty="0" smtClean="0"/>
                        <a:t>Cloudy</a:t>
                      </a:r>
                      <a:endParaRPr lang="en-US" sz="900" dirty="0"/>
                    </a:p>
                  </a:txBody>
                  <a:tcPr/>
                </a:tc>
                <a:tc>
                  <a:txBody>
                    <a:bodyPr/>
                    <a:lstStyle/>
                    <a:p>
                      <a:pPr algn="ctr"/>
                      <a:r>
                        <a:rPr lang="en-US" sz="900" dirty="0" smtClean="0"/>
                        <a:t>30%</a:t>
                      </a:r>
                      <a:endParaRPr lang="en-US" sz="900" dirty="0"/>
                    </a:p>
                  </a:txBody>
                  <a:tcPr/>
                </a:tc>
              </a:tr>
              <a:tr h="128581">
                <a:tc>
                  <a:txBody>
                    <a:bodyPr/>
                    <a:lstStyle/>
                    <a:p>
                      <a:pPr algn="ctr"/>
                      <a:r>
                        <a:rPr lang="en-US" sz="900" dirty="0" smtClean="0"/>
                        <a:t>Rainy</a:t>
                      </a:r>
                      <a:endParaRPr lang="en-US" sz="900" dirty="0"/>
                    </a:p>
                  </a:txBody>
                  <a:tcPr/>
                </a:tc>
                <a:tc>
                  <a:txBody>
                    <a:bodyPr/>
                    <a:lstStyle/>
                    <a:p>
                      <a:pPr algn="ctr"/>
                      <a:r>
                        <a:rPr lang="en-US" sz="900" dirty="0" smtClean="0"/>
                        <a:t>60%</a:t>
                      </a:r>
                      <a:endParaRPr lang="en-US" sz="9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496255542"/>
              </p:ext>
            </p:extLst>
          </p:nvPr>
        </p:nvGraphicFramePr>
        <p:xfrm>
          <a:off x="7308304" y="2057708"/>
          <a:ext cx="1726514" cy="1143000"/>
        </p:xfrm>
        <a:graphic>
          <a:graphicData uri="http://schemas.openxmlformats.org/drawingml/2006/table">
            <a:tbl>
              <a:tblPr firstRow="1" bandRow="1">
                <a:tableStyleId>{5C22544A-7EE6-4342-B048-85BDC9FD1C3A}</a:tableStyleId>
              </a:tblPr>
              <a:tblGrid>
                <a:gridCol w="720080"/>
                <a:gridCol w="432048"/>
                <a:gridCol w="574386"/>
              </a:tblGrid>
              <a:tr h="190500">
                <a:tc gridSpan="3">
                  <a:txBody>
                    <a:bodyPr/>
                    <a:lstStyle/>
                    <a:p>
                      <a:pPr algn="ctr"/>
                      <a:r>
                        <a:rPr lang="en-US" sz="900" dirty="0" smtClean="0"/>
                        <a:t>Sprinkler</a:t>
                      </a:r>
                      <a:endParaRPr lang="en-US" sz="900" dirty="0"/>
                    </a:p>
                  </a:txBody>
                  <a:tcPr/>
                </a:tc>
                <a:tc hMerge="1">
                  <a:txBody>
                    <a:bodyPr/>
                    <a:lstStyle/>
                    <a:p>
                      <a:endParaRPr lang="en-US"/>
                    </a:p>
                  </a:txBody>
                  <a:tcPr/>
                </a:tc>
                <a:tc hMerge="1">
                  <a:txBody>
                    <a:bodyPr/>
                    <a:lstStyle/>
                    <a:p>
                      <a:endParaRPr lang="en-US" dirty="0"/>
                    </a:p>
                  </a:txBody>
                  <a:tcPr/>
                </a:tc>
              </a:tr>
              <a:tr h="190500">
                <a:tc>
                  <a:txBody>
                    <a:bodyPr/>
                    <a:lstStyle/>
                    <a:p>
                      <a:pPr algn="ctr"/>
                      <a:r>
                        <a:rPr lang="en-US" sz="900" dirty="0" smtClean="0"/>
                        <a:t>Weather</a:t>
                      </a:r>
                      <a:endParaRPr lang="en-US" sz="9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900" dirty="0" smtClean="0"/>
                        <a:t>On</a:t>
                      </a:r>
                      <a:endParaRPr lang="en-US" sz="9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900" dirty="0" smtClean="0"/>
                        <a:t>Off</a:t>
                      </a:r>
                      <a:endParaRPr lang="en-US" sz="900" dirty="0"/>
                    </a:p>
                  </a:txBody>
                  <a:tcPr>
                    <a:lnB w="12700" cap="flat" cmpd="sng" algn="ctr">
                      <a:solidFill>
                        <a:schemeClr val="tx1"/>
                      </a:solidFill>
                      <a:prstDash val="solid"/>
                      <a:round/>
                      <a:headEnd type="none" w="med" len="med"/>
                      <a:tailEnd type="none" w="med" len="med"/>
                    </a:lnB>
                  </a:tcPr>
                </a:tc>
              </a:tr>
              <a:tr h="190500">
                <a:tc>
                  <a:txBody>
                    <a:bodyPr/>
                    <a:lstStyle/>
                    <a:p>
                      <a:pPr algn="ctr"/>
                      <a:r>
                        <a:rPr lang="en-US" sz="900" dirty="0" smtClean="0"/>
                        <a:t>Sunny</a:t>
                      </a:r>
                      <a:endParaRPr lang="en-US" sz="9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900" dirty="0" smtClean="0"/>
                        <a:t>20%</a:t>
                      </a:r>
                      <a:endParaRPr lang="en-US" sz="9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900" dirty="0" smtClean="0"/>
                        <a:t>80%</a:t>
                      </a:r>
                      <a:endParaRPr lang="en-US" sz="900" dirty="0"/>
                    </a:p>
                  </a:txBody>
                  <a:tcPr>
                    <a:lnT w="12700" cap="flat" cmpd="sng" algn="ctr">
                      <a:solidFill>
                        <a:schemeClr val="tx1"/>
                      </a:solidFill>
                      <a:prstDash val="solid"/>
                      <a:round/>
                      <a:headEnd type="none" w="med" len="med"/>
                      <a:tailEnd type="none" w="med" len="med"/>
                    </a:lnT>
                  </a:tcPr>
                </a:tc>
              </a:tr>
              <a:tr h="190500">
                <a:tc>
                  <a:txBody>
                    <a:bodyPr/>
                    <a:lstStyle/>
                    <a:p>
                      <a:pPr algn="ctr"/>
                      <a:r>
                        <a:rPr lang="en-US" sz="900" dirty="0" smtClean="0"/>
                        <a:t>Cloudy</a:t>
                      </a:r>
                      <a:endParaRPr lang="en-US" sz="900" dirty="0"/>
                    </a:p>
                  </a:txBody>
                  <a:tcPr>
                    <a:lnR w="12700" cap="flat" cmpd="sng" algn="ctr">
                      <a:solidFill>
                        <a:schemeClr val="tx1"/>
                      </a:solidFill>
                      <a:prstDash val="solid"/>
                      <a:round/>
                      <a:headEnd type="none" w="med" len="med"/>
                      <a:tailEnd type="none" w="med" len="med"/>
                    </a:lnR>
                  </a:tcPr>
                </a:tc>
                <a:tc>
                  <a:txBody>
                    <a:bodyPr/>
                    <a:lstStyle/>
                    <a:p>
                      <a:pPr algn="ctr"/>
                      <a:r>
                        <a:rPr lang="en-US" sz="900" dirty="0" smtClean="0"/>
                        <a:t>10%</a:t>
                      </a:r>
                      <a:endParaRPr lang="en-US" sz="900" dirty="0"/>
                    </a:p>
                  </a:txBody>
                  <a:tcPr>
                    <a:lnL w="12700" cap="flat" cmpd="sng" algn="ctr">
                      <a:solidFill>
                        <a:schemeClr val="tx1"/>
                      </a:solidFill>
                      <a:prstDash val="solid"/>
                      <a:round/>
                      <a:headEnd type="none" w="med" len="med"/>
                      <a:tailEnd type="none" w="med" len="med"/>
                    </a:lnL>
                  </a:tcPr>
                </a:tc>
                <a:tc>
                  <a:txBody>
                    <a:bodyPr/>
                    <a:lstStyle/>
                    <a:p>
                      <a:pPr algn="ctr"/>
                      <a:r>
                        <a:rPr lang="en-US" sz="900" dirty="0" smtClean="0"/>
                        <a:t>90%</a:t>
                      </a:r>
                      <a:endParaRPr lang="en-US" sz="900" dirty="0"/>
                    </a:p>
                  </a:txBody>
                  <a:tcPr/>
                </a:tc>
              </a:tr>
              <a:tr h="190500">
                <a:tc>
                  <a:txBody>
                    <a:bodyPr/>
                    <a:lstStyle/>
                    <a:p>
                      <a:pPr algn="ctr"/>
                      <a:r>
                        <a:rPr lang="en-US" sz="900" dirty="0" smtClean="0"/>
                        <a:t>Rainy</a:t>
                      </a:r>
                      <a:endParaRPr lang="en-US" sz="900" dirty="0"/>
                    </a:p>
                  </a:txBody>
                  <a:tcPr>
                    <a:lnR w="12700" cap="flat" cmpd="sng" algn="ctr">
                      <a:solidFill>
                        <a:schemeClr val="tx1"/>
                      </a:solidFill>
                      <a:prstDash val="solid"/>
                      <a:round/>
                      <a:headEnd type="none" w="med" len="med"/>
                      <a:tailEnd type="none" w="med" len="med"/>
                    </a:lnR>
                  </a:tcPr>
                </a:tc>
                <a:tc>
                  <a:txBody>
                    <a:bodyPr/>
                    <a:lstStyle/>
                    <a:p>
                      <a:pPr algn="ctr"/>
                      <a:r>
                        <a:rPr lang="en-US" sz="900" dirty="0" smtClean="0"/>
                        <a:t>0%</a:t>
                      </a:r>
                      <a:endParaRPr lang="en-US" sz="900" dirty="0"/>
                    </a:p>
                  </a:txBody>
                  <a:tcPr>
                    <a:lnL w="12700" cap="flat" cmpd="sng" algn="ctr">
                      <a:solidFill>
                        <a:schemeClr val="tx1"/>
                      </a:solidFill>
                      <a:prstDash val="solid"/>
                      <a:round/>
                      <a:headEnd type="none" w="med" len="med"/>
                      <a:tailEnd type="none" w="med" len="med"/>
                    </a:lnL>
                  </a:tcPr>
                </a:tc>
                <a:tc>
                  <a:txBody>
                    <a:bodyPr/>
                    <a:lstStyle/>
                    <a:p>
                      <a:pPr algn="ctr"/>
                      <a:r>
                        <a:rPr lang="en-US" sz="900" dirty="0" smtClean="0"/>
                        <a:t>100%</a:t>
                      </a:r>
                      <a:endParaRPr lang="en-US" sz="9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2286023"/>
              </p:ext>
            </p:extLst>
          </p:nvPr>
        </p:nvGraphicFramePr>
        <p:xfrm>
          <a:off x="5732615" y="4552528"/>
          <a:ext cx="2727817" cy="1950720"/>
        </p:xfrm>
        <a:graphic>
          <a:graphicData uri="http://schemas.openxmlformats.org/drawingml/2006/table">
            <a:tbl>
              <a:tblPr firstRow="1" bandRow="1">
                <a:tableStyleId>{5C22544A-7EE6-4342-B048-85BDC9FD1C3A}</a:tableStyleId>
              </a:tblPr>
              <a:tblGrid>
                <a:gridCol w="711593"/>
                <a:gridCol w="720080"/>
                <a:gridCol w="648072"/>
                <a:gridCol w="648072"/>
              </a:tblGrid>
              <a:tr h="157121">
                <a:tc gridSpan="4">
                  <a:txBody>
                    <a:bodyPr/>
                    <a:lstStyle/>
                    <a:p>
                      <a:pPr algn="ctr"/>
                      <a:r>
                        <a:rPr lang="en-US" sz="1000" baseline="0" dirty="0" smtClean="0"/>
                        <a:t>Lawn</a:t>
                      </a:r>
                      <a:endParaRPr lang="en-US" sz="1000" baseline="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142837">
                <a:tc>
                  <a:txBody>
                    <a:bodyPr/>
                    <a:lstStyle/>
                    <a:p>
                      <a:pPr algn="ctr"/>
                      <a:r>
                        <a:rPr lang="en-US" sz="1000" baseline="0" dirty="0" smtClean="0"/>
                        <a:t>Weather</a:t>
                      </a:r>
                      <a:endParaRPr lang="en-US" sz="1000" baseline="0" dirty="0"/>
                    </a:p>
                  </a:txBody>
                  <a:tcPr>
                    <a:lnB w="12700" cap="flat" cmpd="sng" algn="ctr">
                      <a:solidFill>
                        <a:schemeClr val="tx1"/>
                      </a:solidFill>
                      <a:prstDash val="solid"/>
                      <a:round/>
                      <a:headEnd type="none" w="med" len="med"/>
                      <a:tailEnd type="none" w="med" len="med"/>
                    </a:lnB>
                  </a:tcPr>
                </a:tc>
                <a:tc>
                  <a:txBody>
                    <a:bodyPr/>
                    <a:lstStyle/>
                    <a:p>
                      <a:pPr algn="ctr"/>
                      <a:r>
                        <a:rPr lang="en-US" sz="1000" baseline="0" dirty="0" smtClean="0"/>
                        <a:t>Sprinkler</a:t>
                      </a:r>
                      <a:endParaRPr lang="en-US" sz="1000" baseline="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baseline="0" dirty="0" smtClean="0"/>
                        <a:t>Wet</a:t>
                      </a:r>
                      <a:endParaRPr lang="en-US" sz="1000" baseline="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baseline="0" dirty="0" smtClean="0"/>
                        <a:t>Dry</a:t>
                      </a:r>
                      <a:endParaRPr lang="en-US" sz="1000" baseline="0" dirty="0"/>
                    </a:p>
                  </a:txBody>
                  <a:tcPr>
                    <a:lnB w="12700" cap="flat" cmpd="sng" algn="ctr">
                      <a:solidFill>
                        <a:schemeClr val="tx1"/>
                      </a:solidFill>
                      <a:prstDash val="solid"/>
                      <a:round/>
                      <a:headEnd type="none" w="med" len="med"/>
                      <a:tailEnd type="none" w="med" len="med"/>
                    </a:lnB>
                  </a:tcPr>
                </a:tc>
              </a:tr>
              <a:tr h="142837">
                <a:tc>
                  <a:txBody>
                    <a:bodyPr/>
                    <a:lstStyle/>
                    <a:p>
                      <a:pPr algn="ctr"/>
                      <a:r>
                        <a:rPr lang="en-US" sz="1000" baseline="0" dirty="0" smtClean="0"/>
                        <a:t>Sunny</a:t>
                      </a:r>
                      <a:endParaRPr lang="en-US" sz="1000" baseline="0" dirty="0"/>
                    </a:p>
                  </a:txBody>
                  <a:tcPr>
                    <a:lnT w="12700" cap="flat" cmpd="sng" algn="ctr">
                      <a:solidFill>
                        <a:schemeClr val="tx1"/>
                      </a:solidFill>
                      <a:prstDash val="solid"/>
                      <a:round/>
                      <a:headEnd type="none" w="med" len="med"/>
                      <a:tailEnd type="none" w="med" len="med"/>
                    </a:lnT>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00" baseline="0" dirty="0" smtClean="0"/>
                        <a:t>20%</a:t>
                      </a:r>
                      <a:endParaRPr lang="en-US" sz="1000"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000" baseline="0" dirty="0" smtClean="0"/>
                        <a:t>80%</a:t>
                      </a:r>
                      <a:endParaRPr lang="en-US" sz="1000" baseline="0" dirty="0"/>
                    </a:p>
                  </a:txBody>
                  <a:tcPr>
                    <a:lnT w="12700" cap="flat" cmpd="sng" algn="ctr">
                      <a:solidFill>
                        <a:schemeClr val="tx1"/>
                      </a:solidFill>
                      <a:prstDash val="solid"/>
                      <a:round/>
                      <a:headEnd type="none" w="med" len="med"/>
                      <a:tailEnd type="none" w="med" len="med"/>
                    </a:lnT>
                  </a:tcPr>
                </a:tc>
              </a:tr>
              <a:tr h="142837">
                <a:tc>
                  <a:txBody>
                    <a:bodyPr/>
                    <a:lstStyle/>
                    <a:p>
                      <a:pPr algn="ctr"/>
                      <a:r>
                        <a:rPr lang="en-US" sz="1000" baseline="0" dirty="0" smtClean="0"/>
                        <a:t>Cloudy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40%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60%</a:t>
                      </a:r>
                      <a:endParaRPr lang="en-US" sz="1000" baseline="0" dirty="0"/>
                    </a:p>
                  </a:txBody>
                  <a:tcPr/>
                </a:tc>
              </a:tr>
              <a:tr h="142837">
                <a:tc>
                  <a:txBody>
                    <a:bodyPr/>
                    <a:lstStyle/>
                    <a:p>
                      <a:pPr algn="ctr"/>
                      <a:r>
                        <a:rPr lang="en-US" sz="1000" baseline="0" dirty="0" smtClean="0"/>
                        <a:t>Rainy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0%</a:t>
                      </a:r>
                      <a:endParaRPr lang="en-US" sz="1000" baseline="0" dirty="0"/>
                    </a:p>
                  </a:txBody>
                  <a:tcPr/>
                </a:tc>
              </a:tr>
              <a:tr h="142837">
                <a:tc>
                  <a:txBody>
                    <a:bodyPr/>
                    <a:lstStyle/>
                    <a:p>
                      <a:pPr algn="ctr"/>
                      <a:r>
                        <a:rPr lang="en-US" sz="1000" baseline="0" dirty="0" smtClean="0"/>
                        <a:t>Sunny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100%</a:t>
                      </a:r>
                      <a:endParaRPr lang="en-US" sz="1000" baseline="0" dirty="0"/>
                    </a:p>
                  </a:txBody>
                  <a:tcPr/>
                </a:tc>
              </a:tr>
              <a:tr h="142837">
                <a:tc>
                  <a:txBody>
                    <a:bodyPr/>
                    <a:lstStyle/>
                    <a:p>
                      <a:pPr algn="ctr"/>
                      <a:r>
                        <a:rPr lang="en-US" sz="1000" baseline="0" dirty="0" smtClean="0"/>
                        <a:t>Cloudy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90%</a:t>
                      </a:r>
                      <a:endParaRPr lang="en-US" sz="1000" baseline="0" dirty="0"/>
                    </a:p>
                  </a:txBody>
                  <a:tcPr/>
                </a:tc>
              </a:tr>
              <a:tr h="142837">
                <a:tc>
                  <a:txBody>
                    <a:bodyPr/>
                    <a:lstStyle/>
                    <a:p>
                      <a:pPr algn="ctr"/>
                      <a:r>
                        <a:rPr lang="en-US" sz="1000" baseline="0" dirty="0" smtClean="0"/>
                        <a:t>Rainy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0%</a:t>
                      </a:r>
                      <a:endParaRPr lang="en-US" sz="1000" baseline="0" dirty="0"/>
                    </a:p>
                  </a:txBody>
                  <a:tcPr/>
                </a:tc>
              </a:tr>
            </a:tbl>
          </a:graphicData>
        </a:graphic>
      </p:graphicFrame>
      <p:sp>
        <p:nvSpPr>
          <p:cNvPr id="3" name="Rounded Rectangular Callout 2"/>
          <p:cNvSpPr/>
          <p:nvPr/>
        </p:nvSpPr>
        <p:spPr>
          <a:xfrm>
            <a:off x="731519" y="1757806"/>
            <a:ext cx="1968649" cy="559398"/>
          </a:xfrm>
          <a:prstGeom prst="wedgeRoundRectCallout">
            <a:avLst>
              <a:gd name="adj1" fmla="val -20287"/>
              <a:gd name="adj2" fmla="val 81731"/>
              <a:gd name="adj3" fmla="val 16667"/>
            </a:avLst>
          </a:prstGeom>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lots of training cases</a:t>
            </a:r>
            <a:endParaRPr lang="en-US" dirty="0"/>
          </a:p>
        </p:txBody>
      </p:sp>
      <p:sp>
        <p:nvSpPr>
          <p:cNvPr id="15" name="Rounded Rectangular Callout 14"/>
          <p:cNvSpPr/>
          <p:nvPr/>
        </p:nvSpPr>
        <p:spPr>
          <a:xfrm>
            <a:off x="2605143" y="5051438"/>
            <a:ext cx="1968649" cy="675939"/>
          </a:xfrm>
          <a:prstGeom prst="wedgeRoundRectCallout">
            <a:avLst>
              <a:gd name="adj1" fmla="val 99932"/>
              <a:gd name="adj2" fmla="val -169926"/>
              <a:gd name="adj3" fmla="val 16667"/>
            </a:avLst>
          </a:prstGeom>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We begin with a model</a:t>
            </a:r>
            <a:endParaRPr lang="en-US" dirty="0"/>
          </a:p>
        </p:txBody>
      </p:sp>
    </p:spTree>
    <p:extLst>
      <p:ext uri="{BB962C8B-B14F-4D97-AF65-F5344CB8AC3E}">
        <p14:creationId xmlns:p14="http://schemas.microsoft.com/office/powerpoint/2010/main" val="3430889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8992" y="116632"/>
            <a:ext cx="8041440" cy="1442674"/>
          </a:xfrm>
        </p:spPr>
        <p:txBody>
          <a:bodyPr/>
          <a:lstStyle/>
          <a:p>
            <a:r>
              <a:rPr lang="en-US" sz="3200" dirty="0" smtClean="0">
                <a:solidFill>
                  <a:srgbClr val="404040"/>
                </a:solidFill>
              </a:rPr>
              <a:t>BBN – Predicting (Inferencing)</a:t>
            </a:r>
            <a:endParaRPr lang="en-US" sz="1400" i="1" dirty="0">
              <a:solidFill>
                <a:srgbClr val="404040"/>
              </a:solidFill>
            </a:endParaRPr>
          </a:p>
        </p:txBody>
      </p:sp>
      <p:sp>
        <p:nvSpPr>
          <p:cNvPr id="33" name="Content Placeholder 4"/>
          <p:cNvSpPr>
            <a:spLocks noGrp="1"/>
          </p:cNvSpPr>
          <p:nvPr>
            <p:ph idx="1"/>
          </p:nvPr>
        </p:nvSpPr>
        <p:spPr>
          <a:xfrm>
            <a:off x="467544" y="2038388"/>
            <a:ext cx="8064896" cy="4270932"/>
          </a:xfrm>
        </p:spPr>
        <p:txBody>
          <a:bodyPr/>
          <a:lstStyle/>
          <a:p>
            <a:r>
              <a:rPr lang="en-US" dirty="0" smtClean="0">
                <a:solidFill>
                  <a:schemeClr val="accent4"/>
                </a:solidFill>
              </a:rPr>
              <a:t>Bayesian Inference</a:t>
            </a:r>
            <a:r>
              <a:rPr lang="en-US" dirty="0" smtClean="0"/>
              <a:t>: After training (CPT calculation), we can then answer questions like:</a:t>
            </a:r>
          </a:p>
          <a:p>
            <a:pPr lvl="1"/>
            <a:r>
              <a:rPr lang="en-US" dirty="0" smtClean="0"/>
              <a:t>Given a rainy weather, is the lawn wet? </a:t>
            </a:r>
          </a:p>
          <a:p>
            <a:pPr lvl="1"/>
            <a:r>
              <a:rPr lang="en-US" dirty="0" smtClean="0"/>
              <a:t>Given that the lawn is wet, what could be the reason for that?</a:t>
            </a:r>
          </a:p>
          <a:p>
            <a:pPr lvl="2"/>
            <a:r>
              <a:rPr lang="en-US" dirty="0" smtClean="0"/>
              <a:t>Rainy weather? or</a:t>
            </a:r>
          </a:p>
          <a:p>
            <a:pPr lvl="2"/>
            <a:r>
              <a:rPr lang="en-US" dirty="0" smtClean="0"/>
              <a:t>A turned-on sprinkler?</a:t>
            </a:r>
          </a:p>
        </p:txBody>
      </p:sp>
      <p:grpSp>
        <p:nvGrpSpPr>
          <p:cNvPr id="5" name="Group 4"/>
          <p:cNvGrpSpPr/>
          <p:nvPr/>
        </p:nvGrpSpPr>
        <p:grpSpPr>
          <a:xfrm>
            <a:off x="4609551" y="4252577"/>
            <a:ext cx="3275472" cy="2158163"/>
            <a:chOff x="4335565" y="1671141"/>
            <a:chExt cx="4193626" cy="3563118"/>
          </a:xfrm>
        </p:grpSpPr>
        <p:sp>
          <p:nvSpPr>
            <p:cNvPr id="6" name="Rounded Rectangle 5"/>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7" name="Rounded Rectangle 6"/>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8" name="Rounded Rectangle 7"/>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cxnSp>
          <p:nvCxnSpPr>
            <p:cNvPr id="9" name="Straight Arrow Connector 8"/>
            <p:cNvCxnSpPr>
              <a:stCxn id="6" idx="2"/>
              <a:endCxn id="7"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 name="Rounded Rectangular Callout 1"/>
          <p:cNvSpPr/>
          <p:nvPr/>
        </p:nvSpPr>
        <p:spPr>
          <a:xfrm>
            <a:off x="6444208" y="1364812"/>
            <a:ext cx="2563741" cy="696036"/>
          </a:xfrm>
          <a:prstGeom prst="wedgeRoundRectCallout">
            <a:avLst>
              <a:gd name="adj1" fmla="val -63952"/>
              <a:gd name="adj2" fmla="val 4877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Stay Tuned!</a:t>
            </a:r>
          </a:p>
          <a:p>
            <a:pPr algn="ctr"/>
            <a:r>
              <a:rPr lang="en-US" sz="1600" dirty="0" smtClean="0"/>
              <a:t>The real action begins...</a:t>
            </a:r>
            <a:endParaRPr lang="en-US" sz="1600" dirty="0"/>
          </a:p>
        </p:txBody>
      </p:sp>
      <p:cxnSp>
        <p:nvCxnSpPr>
          <p:cNvPr id="12" name="Straight Connector 11"/>
          <p:cNvCxnSpPr/>
          <p:nvPr/>
        </p:nvCxnSpPr>
        <p:spPr>
          <a:xfrm>
            <a:off x="1152602" y="3055312"/>
            <a:ext cx="4377233" cy="136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Rounded Rectangular Callout 12"/>
          <p:cNvSpPr/>
          <p:nvPr/>
        </p:nvSpPr>
        <p:spPr>
          <a:xfrm>
            <a:off x="7010094" y="2636912"/>
            <a:ext cx="1954394" cy="614151"/>
          </a:xfrm>
          <a:prstGeom prst="wedgeRoundRectCallout">
            <a:avLst>
              <a:gd name="adj1" fmla="val -95552"/>
              <a:gd name="adj2" fmla="val -834"/>
              <a:gd name="adj3" fmla="val 1666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Trivial answer - not interesting</a:t>
            </a:r>
            <a:endParaRPr lang="en-US" dirty="0"/>
          </a:p>
        </p:txBody>
      </p:sp>
      <p:sp>
        <p:nvSpPr>
          <p:cNvPr id="17" name="Rounded Rectangular Callout 16"/>
          <p:cNvSpPr/>
          <p:nvPr/>
        </p:nvSpPr>
        <p:spPr>
          <a:xfrm>
            <a:off x="7020272" y="3638426"/>
            <a:ext cx="1954394" cy="614151"/>
          </a:xfrm>
          <a:prstGeom prst="wedgeRoundRectCallout">
            <a:avLst>
              <a:gd name="adj1" fmla="val -87173"/>
              <a:gd name="adj2" fmla="val -3194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Cool</a:t>
            </a:r>
            <a:endParaRPr lang="en-US" b="1" dirty="0"/>
          </a:p>
        </p:txBody>
      </p:sp>
    </p:spTree>
    <p:extLst>
      <p:ext uri="{BB962C8B-B14F-4D97-AF65-F5344CB8AC3E}">
        <p14:creationId xmlns:p14="http://schemas.microsoft.com/office/powerpoint/2010/main" val="228015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88640"/>
            <a:ext cx="8041440" cy="1442674"/>
          </a:xfrm>
        </p:spPr>
        <p:txBody>
          <a:bodyPr/>
          <a:lstStyle/>
          <a:p>
            <a:r>
              <a:rPr lang="en-US" sz="3200" dirty="0" smtClean="0"/>
              <a:t>Bayesian Inference</a:t>
            </a:r>
            <a:endParaRPr lang="en-US" sz="3200" dirty="0"/>
          </a:p>
        </p:txBody>
      </p:sp>
      <p:sp>
        <p:nvSpPr>
          <p:cNvPr id="3" name="Content Placeholder 2"/>
          <p:cNvSpPr>
            <a:spLocks noGrp="1"/>
          </p:cNvSpPr>
          <p:nvPr>
            <p:ph idx="1"/>
          </p:nvPr>
        </p:nvSpPr>
        <p:spPr>
          <a:xfrm>
            <a:off x="477672" y="1435594"/>
            <a:ext cx="8229600" cy="5017742"/>
          </a:xfrm>
        </p:spPr>
        <p:txBody>
          <a:bodyPr>
            <a:normAutofit/>
          </a:bodyPr>
          <a:lstStyle/>
          <a:p>
            <a:r>
              <a:rPr lang="en-US" b="1" dirty="0" smtClean="0">
                <a:solidFill>
                  <a:schemeClr val="accent4"/>
                </a:solidFill>
              </a:rPr>
              <a:t>Bayes’ Theorem</a:t>
            </a:r>
            <a:r>
              <a:rPr lang="en-US" dirty="0" smtClean="0"/>
              <a:t>: </a:t>
            </a:r>
          </a:p>
          <a:p>
            <a:pPr lvl="1"/>
            <a:r>
              <a:rPr lang="en-US" dirty="0" smtClean="0"/>
              <a:t>Philosophically: Knowledge is power!</a:t>
            </a:r>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endParaRPr lang="en-US" sz="800" dirty="0" smtClean="0">
              <a:solidFill>
                <a:schemeClr val="accent4"/>
              </a:solidFill>
            </a:endParaRPr>
          </a:p>
          <a:p>
            <a:endParaRPr lang="en-US" dirty="0" smtClean="0">
              <a:solidFill>
                <a:schemeClr val="accent4"/>
              </a:solidFill>
            </a:endParaRPr>
          </a:p>
          <a:p>
            <a:endParaRPr lang="en-US" dirty="0" smtClean="0">
              <a:solidFill>
                <a:schemeClr val="accent4"/>
              </a:solidFill>
            </a:endParaRPr>
          </a:p>
          <a:p>
            <a:endParaRPr lang="en-US" sz="2800" dirty="0" smtClean="0"/>
          </a:p>
          <a:p>
            <a:endParaRPr lang="en-US" dirty="0"/>
          </a:p>
          <a:p>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20" y="61435"/>
            <a:ext cx="933139" cy="968573"/>
          </a:xfrm>
          <a:prstGeom prst="rect">
            <a:avLst/>
          </a:prstGeom>
        </p:spPr>
      </p:pic>
      <p:sp>
        <p:nvSpPr>
          <p:cNvPr id="19" name="TextBox 18"/>
          <p:cNvSpPr txBox="1"/>
          <p:nvPr/>
        </p:nvSpPr>
        <p:spPr>
          <a:xfrm>
            <a:off x="6622451" y="175987"/>
            <a:ext cx="1498599" cy="523220"/>
          </a:xfrm>
          <a:prstGeom prst="rect">
            <a:avLst/>
          </a:prstGeom>
          <a:noFill/>
        </p:spPr>
        <p:txBody>
          <a:bodyPr wrap="square" rtlCol="0">
            <a:spAutoFit/>
          </a:bodyPr>
          <a:lstStyle/>
          <a:p>
            <a:r>
              <a:rPr lang="en-US" sz="1400" dirty="0">
                <a:solidFill>
                  <a:srgbClr val="404040"/>
                </a:solidFill>
                <a:latin typeface="Arial" pitchFamily="34" charset="0"/>
                <a:cs typeface="Arial" pitchFamily="34" charset="0"/>
              </a:rPr>
              <a:t>Thomas</a:t>
            </a:r>
            <a:r>
              <a:rPr lang="en-US" sz="1400" dirty="0" smtClean="0">
                <a:solidFill>
                  <a:srgbClr val="404040"/>
                </a:solidFill>
              </a:rPr>
              <a:t> Bayes</a:t>
            </a:r>
          </a:p>
          <a:p>
            <a:r>
              <a:rPr lang="en-US" sz="1400" dirty="0" smtClean="0">
                <a:solidFill>
                  <a:srgbClr val="404040"/>
                </a:solidFill>
              </a:rPr>
              <a:t>18</a:t>
            </a:r>
            <a:r>
              <a:rPr lang="en-US" sz="1400" baseline="30000" dirty="0" smtClean="0">
                <a:solidFill>
                  <a:srgbClr val="404040"/>
                </a:solidFill>
              </a:rPr>
              <a:t>th</a:t>
            </a:r>
            <a:r>
              <a:rPr lang="en-US" sz="1400" dirty="0" smtClean="0">
                <a:solidFill>
                  <a:srgbClr val="404040"/>
                </a:solidFill>
              </a:rPr>
              <a:t> century</a:t>
            </a:r>
            <a:endParaRPr lang="en-US" sz="1400" dirty="0">
              <a:solidFill>
                <a:srgbClr val="404040"/>
              </a:solidFill>
            </a:endParaRPr>
          </a:p>
        </p:txBody>
      </p:sp>
      <p:grpSp>
        <p:nvGrpSpPr>
          <p:cNvPr id="9" name="Group 8"/>
          <p:cNvGrpSpPr/>
          <p:nvPr/>
        </p:nvGrpSpPr>
        <p:grpSpPr>
          <a:xfrm>
            <a:off x="3725839" y="3226694"/>
            <a:ext cx="4327481" cy="2140410"/>
            <a:chOff x="3725839" y="2759136"/>
            <a:chExt cx="4327481" cy="2140410"/>
          </a:xfrm>
          <a:solidFill>
            <a:schemeClr val="tx2">
              <a:lumMod val="50000"/>
              <a:lumOff val="50000"/>
            </a:schemeClr>
          </a:solidFill>
        </p:grpSpPr>
        <p:grpSp>
          <p:nvGrpSpPr>
            <p:cNvPr id="4" name="Group 3"/>
            <p:cNvGrpSpPr/>
            <p:nvPr/>
          </p:nvGrpSpPr>
          <p:grpSpPr>
            <a:xfrm>
              <a:off x="3860799" y="2759136"/>
              <a:ext cx="4192521" cy="2140410"/>
              <a:chOff x="3860799" y="2759136"/>
              <a:chExt cx="4192521" cy="2140410"/>
            </a:xfrm>
            <a:grpFill/>
          </p:grpSpPr>
          <p:grpSp>
            <p:nvGrpSpPr>
              <p:cNvPr id="17" name="Group 16"/>
              <p:cNvGrpSpPr/>
              <p:nvPr/>
            </p:nvGrpSpPr>
            <p:grpSpPr>
              <a:xfrm>
                <a:off x="3860799" y="2759136"/>
                <a:ext cx="3708401" cy="838200"/>
                <a:chOff x="4381499" y="4267200"/>
                <a:chExt cx="3708401" cy="838200"/>
              </a:xfrm>
              <a:grpFill/>
            </p:grpSpPr>
            <p:sp>
              <p:nvSpPr>
                <p:cNvPr id="8" name="Oval 7"/>
                <p:cNvSpPr/>
                <p:nvPr/>
              </p:nvSpPr>
              <p:spPr>
                <a:xfrm>
                  <a:off x="4381499" y="4267200"/>
                  <a:ext cx="1955801" cy="838200"/>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Newborn is AB- ?</a:t>
                  </a:r>
                  <a:endParaRPr lang="en-US" dirty="0"/>
                </a:p>
              </p:txBody>
            </p:sp>
            <p:sp>
              <p:nvSpPr>
                <p:cNvPr id="16" name="Rounded Rectangular Callout 15"/>
                <p:cNvSpPr/>
                <p:nvPr/>
              </p:nvSpPr>
              <p:spPr>
                <a:xfrm>
                  <a:off x="6896311" y="4356100"/>
                  <a:ext cx="1193589" cy="565150"/>
                </a:xfrm>
                <a:prstGeom prst="wedgeRoundRectCallout">
                  <a:avLst>
                    <a:gd name="adj1" fmla="val -89378"/>
                    <a:gd name="adj2" fmla="val -7833"/>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 = 1%</a:t>
                  </a:r>
                  <a:endParaRPr lang="en-US" dirty="0"/>
                </a:p>
              </p:txBody>
            </p:sp>
          </p:grpSp>
          <p:sp>
            <p:nvSpPr>
              <p:cNvPr id="28" name="Rounded Rectangular Callout 27"/>
              <p:cNvSpPr/>
              <p:nvPr/>
            </p:nvSpPr>
            <p:spPr>
              <a:xfrm>
                <a:off x="6346213" y="4032955"/>
                <a:ext cx="1707107" cy="866591"/>
              </a:xfrm>
              <a:prstGeom prst="wedgeRoundRectCallout">
                <a:avLst>
                  <a:gd name="adj1" fmla="val 2091"/>
                  <a:gd name="adj2" fmla="val -108928"/>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Our </a:t>
                </a:r>
                <a:r>
                  <a:rPr lang="en-US" b="1" dirty="0">
                    <a:solidFill>
                      <a:srgbClr val="0070C0"/>
                    </a:solidFill>
                  </a:rPr>
                  <a:t>Prior</a:t>
                </a:r>
              </a:p>
              <a:p>
                <a:pPr algn="ctr"/>
                <a:r>
                  <a:rPr lang="en-US" i="1" dirty="0"/>
                  <a:t>Belief</a:t>
                </a:r>
              </a:p>
            </p:txBody>
          </p:sp>
        </p:grpSp>
        <p:sp>
          <p:nvSpPr>
            <p:cNvPr id="25" name="Rounded Rectangular Callout 24"/>
            <p:cNvSpPr/>
            <p:nvPr/>
          </p:nvSpPr>
          <p:spPr>
            <a:xfrm>
              <a:off x="3725839" y="4051167"/>
              <a:ext cx="2090761" cy="848379"/>
            </a:xfrm>
            <a:prstGeom prst="wedgeRoundRectCallout">
              <a:avLst>
                <a:gd name="adj1" fmla="val 6117"/>
                <a:gd name="adj2" fmla="val -91782"/>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70C0"/>
                  </a:solidFill>
                </a:rPr>
                <a:t>Hypothesis</a:t>
              </a:r>
              <a:r>
                <a:rPr lang="en-US" dirty="0" smtClean="0">
                  <a:solidFill>
                    <a:srgbClr val="0070C0"/>
                  </a:solidFill>
                </a:rPr>
                <a:t> </a:t>
              </a:r>
              <a:r>
                <a:rPr lang="en-US" dirty="0" smtClean="0"/>
                <a:t>= what we seek </a:t>
              </a:r>
              <a:endParaRPr lang="en-US" dirty="0"/>
            </a:p>
          </p:txBody>
        </p:sp>
      </p:grpSp>
    </p:spTree>
    <p:extLst>
      <p:ext uri="{BB962C8B-B14F-4D97-AF65-F5344CB8AC3E}">
        <p14:creationId xmlns:p14="http://schemas.microsoft.com/office/powerpoint/2010/main" val="177816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88640"/>
            <a:ext cx="8041440" cy="1442674"/>
          </a:xfrm>
        </p:spPr>
        <p:txBody>
          <a:bodyPr/>
          <a:lstStyle/>
          <a:p>
            <a:r>
              <a:rPr lang="en-US" sz="3200" dirty="0" smtClean="0"/>
              <a:t>Bayesian Inference</a:t>
            </a:r>
            <a:endParaRPr lang="en-US" sz="3200" dirty="0"/>
          </a:p>
        </p:txBody>
      </p:sp>
      <p:sp>
        <p:nvSpPr>
          <p:cNvPr id="3" name="Content Placeholder 2"/>
          <p:cNvSpPr>
            <a:spLocks noGrp="1"/>
          </p:cNvSpPr>
          <p:nvPr>
            <p:ph idx="1"/>
          </p:nvPr>
        </p:nvSpPr>
        <p:spPr>
          <a:xfrm>
            <a:off x="477672" y="1435594"/>
            <a:ext cx="8229600" cy="5017742"/>
          </a:xfrm>
        </p:spPr>
        <p:txBody>
          <a:bodyPr>
            <a:normAutofit/>
          </a:bodyPr>
          <a:lstStyle/>
          <a:p>
            <a:r>
              <a:rPr lang="en-US" b="1" dirty="0" smtClean="0">
                <a:solidFill>
                  <a:schemeClr val="accent4"/>
                </a:solidFill>
              </a:rPr>
              <a:t>Bayes’ Theorem</a:t>
            </a:r>
            <a:r>
              <a:rPr lang="en-US" dirty="0" smtClean="0"/>
              <a:t>: </a:t>
            </a:r>
          </a:p>
          <a:p>
            <a:pPr lvl="1"/>
            <a:r>
              <a:rPr lang="en-US" dirty="0" smtClean="0"/>
              <a:t>Philosophically: Knowledge is power!</a:t>
            </a:r>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endParaRPr lang="en-US" sz="800" dirty="0" smtClean="0">
              <a:solidFill>
                <a:schemeClr val="accent4"/>
              </a:solidFill>
            </a:endParaRPr>
          </a:p>
          <a:p>
            <a:endParaRPr lang="en-US" dirty="0" smtClean="0">
              <a:solidFill>
                <a:schemeClr val="accent4"/>
              </a:solidFill>
            </a:endParaRPr>
          </a:p>
          <a:p>
            <a:endParaRPr lang="en-US" dirty="0" smtClean="0">
              <a:solidFill>
                <a:schemeClr val="accent4"/>
              </a:solidFill>
            </a:endParaRPr>
          </a:p>
          <a:p>
            <a:endParaRPr lang="en-US" sz="2800" dirty="0" smtClean="0"/>
          </a:p>
          <a:p>
            <a:endParaRPr lang="en-US" dirty="0"/>
          </a:p>
          <a:p>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20" y="61435"/>
            <a:ext cx="933139" cy="968573"/>
          </a:xfrm>
          <a:prstGeom prst="rect">
            <a:avLst/>
          </a:prstGeom>
        </p:spPr>
      </p:pic>
      <p:sp>
        <p:nvSpPr>
          <p:cNvPr id="19" name="TextBox 18"/>
          <p:cNvSpPr txBox="1"/>
          <p:nvPr/>
        </p:nvSpPr>
        <p:spPr>
          <a:xfrm>
            <a:off x="6622451" y="175987"/>
            <a:ext cx="1498599" cy="523220"/>
          </a:xfrm>
          <a:prstGeom prst="rect">
            <a:avLst/>
          </a:prstGeom>
          <a:noFill/>
        </p:spPr>
        <p:txBody>
          <a:bodyPr wrap="square" rtlCol="0">
            <a:spAutoFit/>
          </a:bodyPr>
          <a:lstStyle/>
          <a:p>
            <a:r>
              <a:rPr lang="en-US" sz="1400" dirty="0">
                <a:solidFill>
                  <a:srgbClr val="404040"/>
                </a:solidFill>
                <a:latin typeface="Arial" pitchFamily="34" charset="0"/>
                <a:cs typeface="Arial" pitchFamily="34" charset="0"/>
              </a:rPr>
              <a:t>Thomas</a:t>
            </a:r>
            <a:r>
              <a:rPr lang="en-US" sz="1400" dirty="0" smtClean="0">
                <a:solidFill>
                  <a:srgbClr val="404040"/>
                </a:solidFill>
              </a:rPr>
              <a:t> Bayes</a:t>
            </a:r>
          </a:p>
          <a:p>
            <a:r>
              <a:rPr lang="en-US" sz="1400" dirty="0" smtClean="0">
                <a:solidFill>
                  <a:srgbClr val="404040"/>
                </a:solidFill>
              </a:rPr>
              <a:t>18</a:t>
            </a:r>
            <a:r>
              <a:rPr lang="en-US" sz="1400" baseline="30000" dirty="0" smtClean="0">
                <a:solidFill>
                  <a:srgbClr val="404040"/>
                </a:solidFill>
              </a:rPr>
              <a:t>th</a:t>
            </a:r>
            <a:r>
              <a:rPr lang="en-US" sz="1400" dirty="0" smtClean="0">
                <a:solidFill>
                  <a:srgbClr val="404040"/>
                </a:solidFill>
              </a:rPr>
              <a:t> century</a:t>
            </a:r>
            <a:endParaRPr lang="en-US" sz="1400" dirty="0">
              <a:solidFill>
                <a:srgbClr val="404040"/>
              </a:solidFill>
            </a:endParaRPr>
          </a:p>
        </p:txBody>
      </p:sp>
      <p:grpSp>
        <p:nvGrpSpPr>
          <p:cNvPr id="9" name="Group 8"/>
          <p:cNvGrpSpPr/>
          <p:nvPr/>
        </p:nvGrpSpPr>
        <p:grpSpPr>
          <a:xfrm>
            <a:off x="3725839" y="3226694"/>
            <a:ext cx="4327481" cy="2140410"/>
            <a:chOff x="3725839" y="2759136"/>
            <a:chExt cx="4327481" cy="2140410"/>
          </a:xfrm>
          <a:solidFill>
            <a:schemeClr val="tx2">
              <a:lumMod val="50000"/>
              <a:lumOff val="50000"/>
            </a:schemeClr>
          </a:solidFill>
        </p:grpSpPr>
        <p:grpSp>
          <p:nvGrpSpPr>
            <p:cNvPr id="4" name="Group 3"/>
            <p:cNvGrpSpPr/>
            <p:nvPr/>
          </p:nvGrpSpPr>
          <p:grpSpPr>
            <a:xfrm>
              <a:off x="3860799" y="2759136"/>
              <a:ext cx="4192521" cy="2140410"/>
              <a:chOff x="3860799" y="2759136"/>
              <a:chExt cx="4192521" cy="2140410"/>
            </a:xfrm>
            <a:grpFill/>
          </p:grpSpPr>
          <p:grpSp>
            <p:nvGrpSpPr>
              <p:cNvPr id="17" name="Group 16"/>
              <p:cNvGrpSpPr/>
              <p:nvPr/>
            </p:nvGrpSpPr>
            <p:grpSpPr>
              <a:xfrm>
                <a:off x="3860799" y="2759136"/>
                <a:ext cx="3708401" cy="838200"/>
                <a:chOff x="4381499" y="4267200"/>
                <a:chExt cx="3708401" cy="838200"/>
              </a:xfrm>
              <a:grpFill/>
            </p:grpSpPr>
            <p:sp>
              <p:nvSpPr>
                <p:cNvPr id="8" name="Oval 7"/>
                <p:cNvSpPr/>
                <p:nvPr/>
              </p:nvSpPr>
              <p:spPr>
                <a:xfrm>
                  <a:off x="4381499" y="4267200"/>
                  <a:ext cx="1955801" cy="838200"/>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Newborn is AB- ?</a:t>
                  </a:r>
                  <a:endParaRPr lang="en-US" dirty="0"/>
                </a:p>
              </p:txBody>
            </p:sp>
            <p:sp>
              <p:nvSpPr>
                <p:cNvPr id="16" name="Rounded Rectangular Callout 15"/>
                <p:cNvSpPr/>
                <p:nvPr/>
              </p:nvSpPr>
              <p:spPr>
                <a:xfrm>
                  <a:off x="6896311" y="4356100"/>
                  <a:ext cx="1193589" cy="565150"/>
                </a:xfrm>
                <a:prstGeom prst="wedgeRoundRectCallout">
                  <a:avLst>
                    <a:gd name="adj1" fmla="val -89378"/>
                    <a:gd name="adj2" fmla="val -7833"/>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 = 1%</a:t>
                  </a:r>
                  <a:endParaRPr lang="en-US" dirty="0"/>
                </a:p>
              </p:txBody>
            </p:sp>
          </p:grpSp>
          <p:sp>
            <p:nvSpPr>
              <p:cNvPr id="28" name="Rounded Rectangular Callout 27"/>
              <p:cNvSpPr/>
              <p:nvPr/>
            </p:nvSpPr>
            <p:spPr>
              <a:xfrm>
                <a:off x="6346213" y="4032955"/>
                <a:ext cx="1707107" cy="866591"/>
              </a:xfrm>
              <a:prstGeom prst="wedgeRoundRectCallout">
                <a:avLst>
                  <a:gd name="adj1" fmla="val 2091"/>
                  <a:gd name="adj2" fmla="val -108928"/>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Our </a:t>
                </a:r>
                <a:r>
                  <a:rPr lang="en-US" b="1" dirty="0">
                    <a:solidFill>
                      <a:srgbClr val="0070C0"/>
                    </a:solidFill>
                  </a:rPr>
                  <a:t>Prior</a:t>
                </a:r>
              </a:p>
              <a:p>
                <a:pPr algn="ctr"/>
                <a:r>
                  <a:rPr lang="en-US" i="1" dirty="0"/>
                  <a:t>Belief</a:t>
                </a:r>
              </a:p>
            </p:txBody>
          </p:sp>
        </p:grpSp>
        <p:sp>
          <p:nvSpPr>
            <p:cNvPr id="25" name="Rounded Rectangular Callout 24"/>
            <p:cNvSpPr/>
            <p:nvPr/>
          </p:nvSpPr>
          <p:spPr>
            <a:xfrm>
              <a:off x="3725839" y="4051167"/>
              <a:ext cx="2090761" cy="848379"/>
            </a:xfrm>
            <a:prstGeom prst="wedgeRoundRectCallout">
              <a:avLst>
                <a:gd name="adj1" fmla="val 6117"/>
                <a:gd name="adj2" fmla="val -91782"/>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70C0"/>
                  </a:solidFill>
                </a:rPr>
                <a:t>Hypothesis</a:t>
              </a:r>
              <a:r>
                <a:rPr lang="en-US" dirty="0" smtClean="0">
                  <a:solidFill>
                    <a:srgbClr val="0070C0"/>
                  </a:solidFill>
                </a:rPr>
                <a:t> </a:t>
              </a:r>
              <a:r>
                <a:rPr lang="en-US" dirty="0" smtClean="0"/>
                <a:t>= what we seek </a:t>
              </a:r>
              <a:endParaRPr lang="en-US" dirty="0"/>
            </a:p>
          </p:txBody>
        </p:sp>
      </p:grpSp>
      <p:grpSp>
        <p:nvGrpSpPr>
          <p:cNvPr id="13" name="Group 12"/>
          <p:cNvGrpSpPr/>
          <p:nvPr/>
        </p:nvGrpSpPr>
        <p:grpSpPr>
          <a:xfrm>
            <a:off x="634999" y="3213046"/>
            <a:ext cx="2349501" cy="2154058"/>
            <a:chOff x="634999" y="2636304"/>
            <a:chExt cx="2349501" cy="2154058"/>
          </a:xfrm>
          <a:solidFill>
            <a:srgbClr val="92D050"/>
          </a:solidFill>
        </p:grpSpPr>
        <p:sp>
          <p:nvSpPr>
            <p:cNvPr id="14" name="Oval 13"/>
            <p:cNvSpPr/>
            <p:nvPr/>
          </p:nvSpPr>
          <p:spPr>
            <a:xfrm>
              <a:off x="723900" y="2636304"/>
              <a:ext cx="2260600" cy="838200"/>
            </a:xfrm>
            <a:prstGeom prst="ellipse">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Mother is AB-</a:t>
              </a:r>
              <a:endParaRPr lang="en-US" dirty="0"/>
            </a:p>
          </p:txBody>
        </p:sp>
        <p:sp>
          <p:nvSpPr>
            <p:cNvPr id="15" name="Rounded Rectangular Callout 14"/>
            <p:cNvSpPr/>
            <p:nvPr/>
          </p:nvSpPr>
          <p:spPr>
            <a:xfrm>
              <a:off x="634999" y="3926025"/>
              <a:ext cx="1575938" cy="864337"/>
            </a:xfrm>
            <a:prstGeom prst="wedgeRoundRectCallout">
              <a:avLst>
                <a:gd name="adj1" fmla="val -618"/>
                <a:gd name="adj2" fmla="val -96260"/>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Evidence</a:t>
              </a:r>
              <a:endParaRPr lang="en-US" dirty="0"/>
            </a:p>
          </p:txBody>
        </p:sp>
      </p:grpSp>
    </p:spTree>
    <p:extLst>
      <p:ext uri="{BB962C8B-B14F-4D97-AF65-F5344CB8AC3E}">
        <p14:creationId xmlns:p14="http://schemas.microsoft.com/office/powerpoint/2010/main" val="209636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88640"/>
            <a:ext cx="8041440" cy="1442674"/>
          </a:xfrm>
        </p:spPr>
        <p:txBody>
          <a:bodyPr/>
          <a:lstStyle/>
          <a:p>
            <a:r>
              <a:rPr lang="en-US" sz="3200" dirty="0" smtClean="0"/>
              <a:t>Bayesian Inference</a:t>
            </a:r>
            <a:endParaRPr lang="en-US" sz="3200" dirty="0"/>
          </a:p>
        </p:txBody>
      </p:sp>
      <p:sp>
        <p:nvSpPr>
          <p:cNvPr id="3" name="Content Placeholder 2"/>
          <p:cNvSpPr>
            <a:spLocks noGrp="1"/>
          </p:cNvSpPr>
          <p:nvPr>
            <p:ph idx="1"/>
          </p:nvPr>
        </p:nvSpPr>
        <p:spPr>
          <a:xfrm>
            <a:off x="477672" y="1435594"/>
            <a:ext cx="8229600" cy="5017742"/>
          </a:xfrm>
        </p:spPr>
        <p:txBody>
          <a:bodyPr>
            <a:normAutofit/>
          </a:bodyPr>
          <a:lstStyle/>
          <a:p>
            <a:r>
              <a:rPr lang="en-US" b="1" dirty="0" smtClean="0">
                <a:solidFill>
                  <a:schemeClr val="accent4"/>
                </a:solidFill>
              </a:rPr>
              <a:t>Bayes’ Theorem</a:t>
            </a:r>
            <a:r>
              <a:rPr lang="en-US" dirty="0" smtClean="0"/>
              <a:t>: </a:t>
            </a:r>
          </a:p>
          <a:p>
            <a:pPr lvl="1"/>
            <a:r>
              <a:rPr lang="en-US" dirty="0" smtClean="0"/>
              <a:t>Philosophically: Knowledge is power!</a:t>
            </a:r>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endParaRPr lang="en-US" sz="800" dirty="0" smtClean="0">
              <a:solidFill>
                <a:schemeClr val="accent4"/>
              </a:solidFill>
            </a:endParaRPr>
          </a:p>
          <a:p>
            <a:endParaRPr lang="en-US" dirty="0" smtClean="0">
              <a:solidFill>
                <a:schemeClr val="accent4"/>
              </a:solidFill>
            </a:endParaRPr>
          </a:p>
          <a:p>
            <a:endParaRPr lang="en-US" dirty="0" smtClean="0">
              <a:solidFill>
                <a:schemeClr val="accent4"/>
              </a:solidFill>
            </a:endParaRPr>
          </a:p>
          <a:p>
            <a:r>
              <a:rPr lang="en-US" dirty="0">
                <a:solidFill>
                  <a:schemeClr val="accent4"/>
                </a:solidFill>
              </a:rPr>
              <a:t>Bayesian Updating</a:t>
            </a:r>
            <a:r>
              <a:rPr lang="en-US" dirty="0"/>
              <a:t>: </a:t>
            </a:r>
            <a:r>
              <a:rPr lang="en-US" i="1" dirty="0"/>
              <a:t>Evidence updates </a:t>
            </a:r>
            <a:r>
              <a:rPr lang="en-US" i="1" dirty="0" smtClean="0"/>
              <a:t>belief</a:t>
            </a:r>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20" y="61435"/>
            <a:ext cx="933139" cy="968573"/>
          </a:xfrm>
          <a:prstGeom prst="rect">
            <a:avLst/>
          </a:prstGeom>
        </p:spPr>
      </p:pic>
      <p:sp>
        <p:nvSpPr>
          <p:cNvPr id="19" name="TextBox 18"/>
          <p:cNvSpPr txBox="1"/>
          <p:nvPr/>
        </p:nvSpPr>
        <p:spPr>
          <a:xfrm>
            <a:off x="6622451" y="175987"/>
            <a:ext cx="1498599" cy="523220"/>
          </a:xfrm>
          <a:prstGeom prst="rect">
            <a:avLst/>
          </a:prstGeom>
          <a:noFill/>
        </p:spPr>
        <p:txBody>
          <a:bodyPr wrap="square" rtlCol="0">
            <a:spAutoFit/>
          </a:bodyPr>
          <a:lstStyle/>
          <a:p>
            <a:r>
              <a:rPr lang="en-US" sz="1400" dirty="0">
                <a:solidFill>
                  <a:srgbClr val="404040"/>
                </a:solidFill>
                <a:latin typeface="Arial" pitchFamily="34" charset="0"/>
                <a:cs typeface="Arial" pitchFamily="34" charset="0"/>
              </a:rPr>
              <a:t>Thomas</a:t>
            </a:r>
            <a:r>
              <a:rPr lang="en-US" sz="1400" dirty="0" smtClean="0">
                <a:solidFill>
                  <a:srgbClr val="404040"/>
                </a:solidFill>
              </a:rPr>
              <a:t> Bayes</a:t>
            </a:r>
          </a:p>
          <a:p>
            <a:r>
              <a:rPr lang="en-US" sz="1400" dirty="0" smtClean="0">
                <a:solidFill>
                  <a:srgbClr val="404040"/>
                </a:solidFill>
              </a:rPr>
              <a:t>18</a:t>
            </a:r>
            <a:r>
              <a:rPr lang="en-US" sz="1400" baseline="30000" dirty="0" smtClean="0">
                <a:solidFill>
                  <a:srgbClr val="404040"/>
                </a:solidFill>
              </a:rPr>
              <a:t>th</a:t>
            </a:r>
            <a:r>
              <a:rPr lang="en-US" sz="1400" dirty="0" smtClean="0">
                <a:solidFill>
                  <a:srgbClr val="404040"/>
                </a:solidFill>
              </a:rPr>
              <a:t> century</a:t>
            </a:r>
            <a:endParaRPr lang="en-US" sz="1400" dirty="0">
              <a:solidFill>
                <a:srgbClr val="404040"/>
              </a:solidFill>
            </a:endParaRPr>
          </a:p>
        </p:txBody>
      </p:sp>
      <p:grpSp>
        <p:nvGrpSpPr>
          <p:cNvPr id="9" name="Group 8"/>
          <p:cNvGrpSpPr/>
          <p:nvPr/>
        </p:nvGrpSpPr>
        <p:grpSpPr>
          <a:xfrm>
            <a:off x="3725839" y="3226694"/>
            <a:ext cx="4327481" cy="2140410"/>
            <a:chOff x="3725839" y="2759136"/>
            <a:chExt cx="4327481" cy="2140410"/>
          </a:xfrm>
          <a:solidFill>
            <a:schemeClr val="tx2">
              <a:lumMod val="50000"/>
              <a:lumOff val="50000"/>
            </a:schemeClr>
          </a:solidFill>
        </p:grpSpPr>
        <p:grpSp>
          <p:nvGrpSpPr>
            <p:cNvPr id="4" name="Group 3"/>
            <p:cNvGrpSpPr/>
            <p:nvPr/>
          </p:nvGrpSpPr>
          <p:grpSpPr>
            <a:xfrm>
              <a:off x="3860799" y="2759136"/>
              <a:ext cx="4192521" cy="2140410"/>
              <a:chOff x="3860799" y="2759136"/>
              <a:chExt cx="4192521" cy="2140410"/>
            </a:xfrm>
            <a:grpFill/>
          </p:grpSpPr>
          <p:grpSp>
            <p:nvGrpSpPr>
              <p:cNvPr id="17" name="Group 16"/>
              <p:cNvGrpSpPr/>
              <p:nvPr/>
            </p:nvGrpSpPr>
            <p:grpSpPr>
              <a:xfrm>
                <a:off x="3860799" y="2759136"/>
                <a:ext cx="3708401" cy="838200"/>
                <a:chOff x="4381499" y="4267200"/>
                <a:chExt cx="3708401" cy="838200"/>
              </a:xfrm>
              <a:grpFill/>
            </p:grpSpPr>
            <p:sp>
              <p:nvSpPr>
                <p:cNvPr id="8" name="Oval 7"/>
                <p:cNvSpPr/>
                <p:nvPr/>
              </p:nvSpPr>
              <p:spPr>
                <a:xfrm>
                  <a:off x="4381499" y="4267200"/>
                  <a:ext cx="1955801" cy="838200"/>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Newborn is AB- ?</a:t>
                  </a:r>
                  <a:endParaRPr lang="en-US" dirty="0"/>
                </a:p>
              </p:txBody>
            </p:sp>
            <p:sp>
              <p:nvSpPr>
                <p:cNvPr id="16" name="Rounded Rectangular Callout 15"/>
                <p:cNvSpPr/>
                <p:nvPr/>
              </p:nvSpPr>
              <p:spPr>
                <a:xfrm>
                  <a:off x="6896311" y="4356100"/>
                  <a:ext cx="1193589" cy="565150"/>
                </a:xfrm>
                <a:prstGeom prst="wedgeRoundRectCallout">
                  <a:avLst>
                    <a:gd name="adj1" fmla="val -89378"/>
                    <a:gd name="adj2" fmla="val -7833"/>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 = 1%</a:t>
                  </a:r>
                  <a:endParaRPr lang="en-US" dirty="0"/>
                </a:p>
              </p:txBody>
            </p:sp>
          </p:grpSp>
          <p:sp>
            <p:nvSpPr>
              <p:cNvPr id="28" name="Rounded Rectangular Callout 27"/>
              <p:cNvSpPr/>
              <p:nvPr/>
            </p:nvSpPr>
            <p:spPr>
              <a:xfrm>
                <a:off x="6346213" y="4032955"/>
                <a:ext cx="1707107" cy="866591"/>
              </a:xfrm>
              <a:prstGeom prst="wedgeRoundRectCallout">
                <a:avLst>
                  <a:gd name="adj1" fmla="val 2091"/>
                  <a:gd name="adj2" fmla="val -108928"/>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Our </a:t>
                </a:r>
                <a:r>
                  <a:rPr lang="en-US" b="1" dirty="0">
                    <a:solidFill>
                      <a:srgbClr val="0070C0"/>
                    </a:solidFill>
                  </a:rPr>
                  <a:t>Prior</a:t>
                </a:r>
              </a:p>
              <a:p>
                <a:pPr algn="ctr"/>
                <a:r>
                  <a:rPr lang="en-US" i="1" dirty="0"/>
                  <a:t>Belief</a:t>
                </a:r>
              </a:p>
            </p:txBody>
          </p:sp>
        </p:grpSp>
        <p:sp>
          <p:nvSpPr>
            <p:cNvPr id="25" name="Rounded Rectangular Callout 24"/>
            <p:cNvSpPr/>
            <p:nvPr/>
          </p:nvSpPr>
          <p:spPr>
            <a:xfrm>
              <a:off x="3725839" y="4051167"/>
              <a:ext cx="2090761" cy="848379"/>
            </a:xfrm>
            <a:prstGeom prst="wedgeRoundRectCallout">
              <a:avLst>
                <a:gd name="adj1" fmla="val 6117"/>
                <a:gd name="adj2" fmla="val -91782"/>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70C0"/>
                  </a:solidFill>
                </a:rPr>
                <a:t>Hypothesis</a:t>
              </a:r>
              <a:r>
                <a:rPr lang="en-US" dirty="0" smtClean="0">
                  <a:solidFill>
                    <a:srgbClr val="0070C0"/>
                  </a:solidFill>
                </a:rPr>
                <a:t> </a:t>
              </a:r>
              <a:r>
                <a:rPr lang="en-US" dirty="0" smtClean="0"/>
                <a:t>= what we seek </a:t>
              </a:r>
              <a:endParaRPr lang="en-US" dirty="0"/>
            </a:p>
          </p:txBody>
        </p:sp>
      </p:grpSp>
      <p:grpSp>
        <p:nvGrpSpPr>
          <p:cNvPr id="13" name="Group 12"/>
          <p:cNvGrpSpPr/>
          <p:nvPr/>
        </p:nvGrpSpPr>
        <p:grpSpPr>
          <a:xfrm>
            <a:off x="634999" y="3213046"/>
            <a:ext cx="2349501" cy="2154058"/>
            <a:chOff x="634999" y="2636304"/>
            <a:chExt cx="2349501" cy="2154058"/>
          </a:xfrm>
          <a:solidFill>
            <a:srgbClr val="92D050"/>
          </a:solidFill>
        </p:grpSpPr>
        <p:sp>
          <p:nvSpPr>
            <p:cNvPr id="14" name="Oval 13"/>
            <p:cNvSpPr/>
            <p:nvPr/>
          </p:nvSpPr>
          <p:spPr>
            <a:xfrm>
              <a:off x="723900" y="2636304"/>
              <a:ext cx="2260600" cy="838200"/>
            </a:xfrm>
            <a:prstGeom prst="ellipse">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Mother is AB-</a:t>
              </a:r>
              <a:endParaRPr lang="en-US" dirty="0"/>
            </a:p>
          </p:txBody>
        </p:sp>
        <p:sp>
          <p:nvSpPr>
            <p:cNvPr id="15" name="Rounded Rectangular Callout 14"/>
            <p:cNvSpPr/>
            <p:nvPr/>
          </p:nvSpPr>
          <p:spPr>
            <a:xfrm>
              <a:off x="634999" y="3926025"/>
              <a:ext cx="1575938" cy="864337"/>
            </a:xfrm>
            <a:prstGeom prst="wedgeRoundRectCallout">
              <a:avLst>
                <a:gd name="adj1" fmla="val -618"/>
                <a:gd name="adj2" fmla="val -96260"/>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Evidence</a:t>
              </a:r>
              <a:endParaRPr lang="en-US" dirty="0"/>
            </a:p>
          </p:txBody>
        </p:sp>
      </p:grpSp>
      <p:grpSp>
        <p:nvGrpSpPr>
          <p:cNvPr id="18" name="Group 17"/>
          <p:cNvGrpSpPr/>
          <p:nvPr/>
        </p:nvGrpSpPr>
        <p:grpSpPr>
          <a:xfrm>
            <a:off x="6228184" y="3308058"/>
            <a:ext cx="1887148" cy="2065158"/>
            <a:chOff x="6237029" y="2738852"/>
            <a:chExt cx="1887148" cy="2065158"/>
          </a:xfrm>
          <a:solidFill>
            <a:srgbClr val="92D050"/>
          </a:solidFill>
        </p:grpSpPr>
        <p:sp>
          <p:nvSpPr>
            <p:cNvPr id="20" name="Rounded Rectangular Callout 19"/>
            <p:cNvSpPr/>
            <p:nvPr/>
          </p:nvSpPr>
          <p:spPr>
            <a:xfrm>
              <a:off x="6375611" y="2738852"/>
              <a:ext cx="1193589" cy="565150"/>
            </a:xfrm>
            <a:prstGeom prst="wedgeRoundRectCallout">
              <a:avLst>
                <a:gd name="adj1" fmla="val -87092"/>
                <a:gd name="adj2" fmla="val -7833"/>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 = ?</a:t>
              </a:r>
              <a:endParaRPr lang="en-US" dirty="0"/>
            </a:p>
          </p:txBody>
        </p:sp>
        <p:sp>
          <p:nvSpPr>
            <p:cNvPr id="21" name="Rounded Rectangular Callout 20"/>
            <p:cNvSpPr/>
            <p:nvPr/>
          </p:nvSpPr>
          <p:spPr>
            <a:xfrm>
              <a:off x="6237029" y="3923771"/>
              <a:ext cx="1887148" cy="880239"/>
            </a:xfrm>
            <a:prstGeom prst="wedgeRoundRectCallout">
              <a:avLst>
                <a:gd name="adj1" fmla="val 3043"/>
                <a:gd name="adj2" fmla="val -110466"/>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Our</a:t>
              </a:r>
              <a:r>
                <a:rPr lang="en-US" b="1" dirty="0" smtClean="0">
                  <a:solidFill>
                    <a:schemeClr val="accent4"/>
                  </a:solidFill>
                </a:rPr>
                <a:t> </a:t>
              </a:r>
            </a:p>
            <a:p>
              <a:pPr algn="ctr"/>
              <a:r>
                <a:rPr lang="en-US" b="1" dirty="0">
                  <a:solidFill>
                    <a:srgbClr val="0070C0"/>
                  </a:solidFill>
                </a:rPr>
                <a:t>a posteriori</a:t>
              </a:r>
            </a:p>
            <a:p>
              <a:pPr algn="ctr"/>
              <a:r>
                <a:rPr lang="en-US" dirty="0" smtClean="0"/>
                <a:t>Updated Belief</a:t>
              </a:r>
              <a:endParaRPr lang="en-US" dirty="0"/>
            </a:p>
          </p:txBody>
        </p:sp>
      </p:grpSp>
    </p:spTree>
    <p:extLst>
      <p:ext uri="{BB962C8B-B14F-4D97-AF65-F5344CB8AC3E}">
        <p14:creationId xmlns:p14="http://schemas.microsoft.com/office/powerpoint/2010/main" val="360276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88640"/>
            <a:ext cx="8041440" cy="1442674"/>
          </a:xfrm>
        </p:spPr>
        <p:txBody>
          <a:bodyPr/>
          <a:lstStyle/>
          <a:p>
            <a:r>
              <a:rPr lang="en-US" sz="3200" dirty="0" smtClean="0"/>
              <a:t>Bayesian Inference</a:t>
            </a:r>
            <a:endParaRPr lang="en-US" sz="3200" dirty="0"/>
          </a:p>
        </p:txBody>
      </p:sp>
      <p:sp>
        <p:nvSpPr>
          <p:cNvPr id="3" name="Content Placeholder 2"/>
          <p:cNvSpPr>
            <a:spLocks noGrp="1"/>
          </p:cNvSpPr>
          <p:nvPr>
            <p:ph idx="1"/>
          </p:nvPr>
        </p:nvSpPr>
        <p:spPr>
          <a:xfrm>
            <a:off x="477672" y="1435594"/>
            <a:ext cx="8229600" cy="5017742"/>
          </a:xfrm>
        </p:spPr>
        <p:txBody>
          <a:bodyPr>
            <a:normAutofit/>
          </a:bodyPr>
          <a:lstStyle/>
          <a:p>
            <a:r>
              <a:rPr lang="en-US" b="1" dirty="0" smtClean="0">
                <a:solidFill>
                  <a:schemeClr val="accent4"/>
                </a:solidFill>
              </a:rPr>
              <a:t>Bayes’ Theorem</a:t>
            </a:r>
            <a:r>
              <a:rPr lang="en-US" dirty="0" smtClean="0"/>
              <a:t>: </a:t>
            </a:r>
          </a:p>
          <a:p>
            <a:pPr lvl="1"/>
            <a:r>
              <a:rPr lang="en-US" dirty="0" smtClean="0"/>
              <a:t>Philosophically: Knowledge is power!</a:t>
            </a:r>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endParaRPr lang="en-US" sz="800" dirty="0" smtClean="0">
              <a:solidFill>
                <a:schemeClr val="accent4"/>
              </a:solidFill>
            </a:endParaRPr>
          </a:p>
          <a:p>
            <a:endParaRPr lang="en-US" dirty="0" smtClean="0">
              <a:solidFill>
                <a:schemeClr val="accent4"/>
              </a:solidFill>
            </a:endParaRPr>
          </a:p>
          <a:p>
            <a:endParaRPr lang="en-US" dirty="0" smtClean="0">
              <a:solidFill>
                <a:schemeClr val="accent4"/>
              </a:solidFill>
            </a:endParaRPr>
          </a:p>
          <a:p>
            <a:r>
              <a:rPr lang="en-US" dirty="0">
                <a:solidFill>
                  <a:schemeClr val="accent4"/>
                </a:solidFill>
              </a:rPr>
              <a:t>Bayesian Updating</a:t>
            </a:r>
            <a:r>
              <a:rPr lang="en-US" dirty="0"/>
              <a:t>: </a:t>
            </a:r>
            <a:r>
              <a:rPr lang="en-US" i="1" dirty="0"/>
              <a:t>Evidence updates </a:t>
            </a:r>
            <a:r>
              <a:rPr lang="en-US" i="1" dirty="0" smtClean="0"/>
              <a:t>belief</a:t>
            </a:r>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20" y="61435"/>
            <a:ext cx="933139" cy="968573"/>
          </a:xfrm>
          <a:prstGeom prst="rect">
            <a:avLst/>
          </a:prstGeom>
        </p:spPr>
      </p:pic>
      <p:sp>
        <p:nvSpPr>
          <p:cNvPr id="19" name="TextBox 18"/>
          <p:cNvSpPr txBox="1"/>
          <p:nvPr/>
        </p:nvSpPr>
        <p:spPr>
          <a:xfrm>
            <a:off x="6622451" y="175987"/>
            <a:ext cx="1498599" cy="523220"/>
          </a:xfrm>
          <a:prstGeom prst="rect">
            <a:avLst/>
          </a:prstGeom>
          <a:noFill/>
        </p:spPr>
        <p:txBody>
          <a:bodyPr wrap="square" rtlCol="0">
            <a:spAutoFit/>
          </a:bodyPr>
          <a:lstStyle/>
          <a:p>
            <a:r>
              <a:rPr lang="en-US" sz="1400" dirty="0">
                <a:solidFill>
                  <a:srgbClr val="404040"/>
                </a:solidFill>
                <a:latin typeface="Arial" pitchFamily="34" charset="0"/>
                <a:cs typeface="Arial" pitchFamily="34" charset="0"/>
              </a:rPr>
              <a:t>Thomas</a:t>
            </a:r>
            <a:r>
              <a:rPr lang="en-US" sz="1400" dirty="0" smtClean="0">
                <a:solidFill>
                  <a:srgbClr val="404040"/>
                </a:solidFill>
              </a:rPr>
              <a:t> Bayes</a:t>
            </a:r>
          </a:p>
          <a:p>
            <a:r>
              <a:rPr lang="en-US" sz="1400" dirty="0" smtClean="0">
                <a:solidFill>
                  <a:srgbClr val="404040"/>
                </a:solidFill>
              </a:rPr>
              <a:t>18</a:t>
            </a:r>
            <a:r>
              <a:rPr lang="en-US" sz="1400" baseline="30000" dirty="0" smtClean="0">
                <a:solidFill>
                  <a:srgbClr val="404040"/>
                </a:solidFill>
              </a:rPr>
              <a:t>th</a:t>
            </a:r>
            <a:r>
              <a:rPr lang="en-US" sz="1400" dirty="0" smtClean="0">
                <a:solidFill>
                  <a:srgbClr val="404040"/>
                </a:solidFill>
              </a:rPr>
              <a:t> century</a:t>
            </a:r>
            <a:endParaRPr lang="en-US" sz="1400" dirty="0">
              <a:solidFill>
                <a:srgbClr val="404040"/>
              </a:solidFill>
            </a:endParaRPr>
          </a:p>
        </p:txBody>
      </p:sp>
      <p:grpSp>
        <p:nvGrpSpPr>
          <p:cNvPr id="9" name="Group 8"/>
          <p:cNvGrpSpPr/>
          <p:nvPr/>
        </p:nvGrpSpPr>
        <p:grpSpPr>
          <a:xfrm>
            <a:off x="3725839" y="3226694"/>
            <a:ext cx="4327481" cy="2140410"/>
            <a:chOff x="3725839" y="2759136"/>
            <a:chExt cx="4327481" cy="2140410"/>
          </a:xfrm>
          <a:solidFill>
            <a:schemeClr val="tx2">
              <a:lumMod val="50000"/>
              <a:lumOff val="50000"/>
            </a:schemeClr>
          </a:solidFill>
        </p:grpSpPr>
        <p:grpSp>
          <p:nvGrpSpPr>
            <p:cNvPr id="4" name="Group 3"/>
            <p:cNvGrpSpPr/>
            <p:nvPr/>
          </p:nvGrpSpPr>
          <p:grpSpPr>
            <a:xfrm>
              <a:off x="3860799" y="2759136"/>
              <a:ext cx="4192521" cy="2140410"/>
              <a:chOff x="3860799" y="2759136"/>
              <a:chExt cx="4192521" cy="2140410"/>
            </a:xfrm>
            <a:grpFill/>
          </p:grpSpPr>
          <p:grpSp>
            <p:nvGrpSpPr>
              <p:cNvPr id="17" name="Group 16"/>
              <p:cNvGrpSpPr/>
              <p:nvPr/>
            </p:nvGrpSpPr>
            <p:grpSpPr>
              <a:xfrm>
                <a:off x="3860799" y="2759136"/>
                <a:ext cx="3708401" cy="838200"/>
                <a:chOff x="4381499" y="4267200"/>
                <a:chExt cx="3708401" cy="838200"/>
              </a:xfrm>
              <a:grpFill/>
            </p:grpSpPr>
            <p:sp>
              <p:nvSpPr>
                <p:cNvPr id="8" name="Oval 7"/>
                <p:cNvSpPr/>
                <p:nvPr/>
              </p:nvSpPr>
              <p:spPr>
                <a:xfrm>
                  <a:off x="4381499" y="4267200"/>
                  <a:ext cx="1955801" cy="838200"/>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Newborn is AB- ?</a:t>
                  </a:r>
                  <a:endParaRPr lang="en-US" dirty="0"/>
                </a:p>
              </p:txBody>
            </p:sp>
            <p:sp>
              <p:nvSpPr>
                <p:cNvPr id="16" name="Rounded Rectangular Callout 15"/>
                <p:cNvSpPr/>
                <p:nvPr/>
              </p:nvSpPr>
              <p:spPr>
                <a:xfrm>
                  <a:off x="6896311" y="4356100"/>
                  <a:ext cx="1193589" cy="565150"/>
                </a:xfrm>
                <a:prstGeom prst="wedgeRoundRectCallout">
                  <a:avLst>
                    <a:gd name="adj1" fmla="val -89378"/>
                    <a:gd name="adj2" fmla="val -7833"/>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 = 1%</a:t>
                  </a:r>
                  <a:endParaRPr lang="en-US" dirty="0"/>
                </a:p>
              </p:txBody>
            </p:sp>
          </p:grpSp>
          <p:sp>
            <p:nvSpPr>
              <p:cNvPr id="28" name="Rounded Rectangular Callout 27"/>
              <p:cNvSpPr/>
              <p:nvPr/>
            </p:nvSpPr>
            <p:spPr>
              <a:xfrm>
                <a:off x="6346213" y="4032955"/>
                <a:ext cx="1707107" cy="866591"/>
              </a:xfrm>
              <a:prstGeom prst="wedgeRoundRectCallout">
                <a:avLst>
                  <a:gd name="adj1" fmla="val 2091"/>
                  <a:gd name="adj2" fmla="val -108928"/>
                  <a:gd name="adj3" fmla="val 1666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Our </a:t>
                </a:r>
                <a:r>
                  <a:rPr lang="en-US" b="1" dirty="0">
                    <a:solidFill>
                      <a:srgbClr val="0070C0"/>
                    </a:solidFill>
                  </a:rPr>
                  <a:t>Prior</a:t>
                </a:r>
              </a:p>
              <a:p>
                <a:pPr algn="ctr"/>
                <a:r>
                  <a:rPr lang="en-US" i="1" dirty="0"/>
                  <a:t>Belief</a:t>
                </a:r>
              </a:p>
            </p:txBody>
          </p:sp>
        </p:grpSp>
        <p:sp>
          <p:nvSpPr>
            <p:cNvPr id="25" name="Rounded Rectangular Callout 24"/>
            <p:cNvSpPr/>
            <p:nvPr/>
          </p:nvSpPr>
          <p:spPr>
            <a:xfrm>
              <a:off x="3725839" y="4051167"/>
              <a:ext cx="2090761" cy="848379"/>
            </a:xfrm>
            <a:prstGeom prst="wedgeRoundRectCallout">
              <a:avLst>
                <a:gd name="adj1" fmla="val 6117"/>
                <a:gd name="adj2" fmla="val -91782"/>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70C0"/>
                  </a:solidFill>
                </a:rPr>
                <a:t>Hypothesis</a:t>
              </a:r>
              <a:r>
                <a:rPr lang="en-US" dirty="0" smtClean="0">
                  <a:solidFill>
                    <a:srgbClr val="0070C0"/>
                  </a:solidFill>
                </a:rPr>
                <a:t> </a:t>
              </a:r>
              <a:r>
                <a:rPr lang="en-US" dirty="0" smtClean="0"/>
                <a:t>= what we seek </a:t>
              </a:r>
              <a:endParaRPr lang="en-US" dirty="0"/>
            </a:p>
          </p:txBody>
        </p:sp>
      </p:grpSp>
      <p:grpSp>
        <p:nvGrpSpPr>
          <p:cNvPr id="13" name="Group 12"/>
          <p:cNvGrpSpPr/>
          <p:nvPr/>
        </p:nvGrpSpPr>
        <p:grpSpPr>
          <a:xfrm>
            <a:off x="634999" y="3213046"/>
            <a:ext cx="2349501" cy="2154058"/>
            <a:chOff x="634999" y="2636304"/>
            <a:chExt cx="2349501" cy="2154058"/>
          </a:xfrm>
          <a:solidFill>
            <a:srgbClr val="92D050"/>
          </a:solidFill>
        </p:grpSpPr>
        <p:sp>
          <p:nvSpPr>
            <p:cNvPr id="14" name="Oval 13"/>
            <p:cNvSpPr/>
            <p:nvPr/>
          </p:nvSpPr>
          <p:spPr>
            <a:xfrm>
              <a:off x="723900" y="2636304"/>
              <a:ext cx="2260600" cy="838200"/>
            </a:xfrm>
            <a:prstGeom prst="ellipse">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Mother is AB-</a:t>
              </a:r>
              <a:endParaRPr lang="en-US" dirty="0"/>
            </a:p>
          </p:txBody>
        </p:sp>
        <p:sp>
          <p:nvSpPr>
            <p:cNvPr id="15" name="Rounded Rectangular Callout 14"/>
            <p:cNvSpPr/>
            <p:nvPr/>
          </p:nvSpPr>
          <p:spPr>
            <a:xfrm>
              <a:off x="634999" y="3926025"/>
              <a:ext cx="1575938" cy="864337"/>
            </a:xfrm>
            <a:prstGeom prst="wedgeRoundRectCallout">
              <a:avLst>
                <a:gd name="adj1" fmla="val -618"/>
                <a:gd name="adj2" fmla="val -96260"/>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Evidence</a:t>
              </a:r>
              <a:endParaRPr lang="en-US" dirty="0"/>
            </a:p>
          </p:txBody>
        </p:sp>
      </p:grpSp>
      <p:grpSp>
        <p:nvGrpSpPr>
          <p:cNvPr id="18" name="Group 17"/>
          <p:cNvGrpSpPr/>
          <p:nvPr/>
        </p:nvGrpSpPr>
        <p:grpSpPr>
          <a:xfrm>
            <a:off x="6228184" y="3308058"/>
            <a:ext cx="1887148" cy="2065158"/>
            <a:chOff x="6237029" y="2738852"/>
            <a:chExt cx="1887148" cy="2065158"/>
          </a:xfrm>
          <a:solidFill>
            <a:srgbClr val="92D050"/>
          </a:solidFill>
        </p:grpSpPr>
        <p:sp>
          <p:nvSpPr>
            <p:cNvPr id="20" name="Rounded Rectangular Callout 19"/>
            <p:cNvSpPr/>
            <p:nvPr/>
          </p:nvSpPr>
          <p:spPr>
            <a:xfrm>
              <a:off x="6375611" y="2738852"/>
              <a:ext cx="1193589" cy="565150"/>
            </a:xfrm>
            <a:prstGeom prst="wedgeRoundRectCallout">
              <a:avLst>
                <a:gd name="adj1" fmla="val -87092"/>
                <a:gd name="adj2" fmla="val -7833"/>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 = ?</a:t>
              </a:r>
              <a:endParaRPr lang="en-US" dirty="0"/>
            </a:p>
          </p:txBody>
        </p:sp>
        <p:sp>
          <p:nvSpPr>
            <p:cNvPr id="21" name="Rounded Rectangular Callout 20"/>
            <p:cNvSpPr/>
            <p:nvPr/>
          </p:nvSpPr>
          <p:spPr>
            <a:xfrm>
              <a:off x="6237029" y="3923771"/>
              <a:ext cx="1887148" cy="880239"/>
            </a:xfrm>
            <a:prstGeom prst="wedgeRoundRectCallout">
              <a:avLst>
                <a:gd name="adj1" fmla="val 3043"/>
                <a:gd name="adj2" fmla="val -110466"/>
                <a:gd name="adj3" fmla="val 16667"/>
              </a:avLst>
            </a:prstGeom>
            <a:grp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Our</a:t>
              </a:r>
              <a:r>
                <a:rPr lang="en-US" b="1" dirty="0" smtClean="0">
                  <a:solidFill>
                    <a:schemeClr val="accent4"/>
                  </a:solidFill>
                </a:rPr>
                <a:t> </a:t>
              </a:r>
            </a:p>
            <a:p>
              <a:pPr algn="ctr"/>
              <a:r>
                <a:rPr lang="en-US" b="1" dirty="0">
                  <a:solidFill>
                    <a:srgbClr val="0070C0"/>
                  </a:solidFill>
                </a:rPr>
                <a:t>a posteriori</a:t>
              </a:r>
            </a:p>
            <a:p>
              <a:pPr algn="ctr"/>
              <a:r>
                <a:rPr lang="en-US" dirty="0" smtClean="0"/>
                <a:t>Updated Belief</a:t>
              </a:r>
              <a:endParaRPr lang="en-US" dirty="0"/>
            </a:p>
          </p:txBody>
        </p:sp>
      </p:grpSp>
      <p:grpSp>
        <p:nvGrpSpPr>
          <p:cNvPr id="22" name="Group 21"/>
          <p:cNvGrpSpPr/>
          <p:nvPr/>
        </p:nvGrpSpPr>
        <p:grpSpPr>
          <a:xfrm>
            <a:off x="498144" y="3704154"/>
            <a:ext cx="5581934" cy="1813078"/>
            <a:chOff x="498144" y="3127412"/>
            <a:chExt cx="5581934" cy="1813078"/>
          </a:xfrm>
        </p:grpSpPr>
        <p:cxnSp>
          <p:nvCxnSpPr>
            <p:cNvPr id="23" name="Straight Arrow Connector 22"/>
            <p:cNvCxnSpPr/>
            <p:nvPr/>
          </p:nvCxnSpPr>
          <p:spPr>
            <a:xfrm>
              <a:off x="2984500" y="3127412"/>
              <a:ext cx="876299" cy="13648"/>
            </a:xfrm>
            <a:prstGeom prst="straightConnector1">
              <a:avLst/>
            </a:prstGeom>
            <a:ln>
              <a:solidFill>
                <a:srgbClr val="FF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2210937" y="4359372"/>
              <a:ext cx="1514902" cy="1128"/>
            </a:xfrm>
            <a:prstGeom prst="straightConnector1">
              <a:avLst/>
            </a:prstGeom>
            <a:ln>
              <a:solidFill>
                <a:srgbClr val="FF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498144" y="3501800"/>
              <a:ext cx="5581934" cy="143869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Rounded Rectangular Callout 26"/>
          <p:cNvSpPr/>
          <p:nvPr/>
        </p:nvSpPr>
        <p:spPr>
          <a:xfrm>
            <a:off x="2078839" y="2487842"/>
            <a:ext cx="3429265" cy="720080"/>
          </a:xfrm>
          <a:prstGeom prst="wedgeRoundRectCallout">
            <a:avLst>
              <a:gd name="adj1" fmla="val -285"/>
              <a:gd name="adj2" fmla="val 89954"/>
              <a:gd name="adj3" fmla="val 16667"/>
            </a:avLst>
          </a:prstGeom>
          <a:noFill/>
          <a:ln w="1905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2"/>
                </a:solidFill>
              </a:rPr>
              <a:t>Remember! Links are directed from what we seek to what we observe</a:t>
            </a:r>
            <a:endParaRPr lang="en-US" sz="1600" dirty="0">
              <a:solidFill>
                <a:schemeClr val="tx2"/>
              </a:solidFill>
            </a:endParaRPr>
          </a:p>
        </p:txBody>
      </p:sp>
    </p:spTree>
    <p:extLst>
      <p:ext uri="{BB962C8B-B14F-4D97-AF65-F5344CB8AC3E}">
        <p14:creationId xmlns:p14="http://schemas.microsoft.com/office/powerpoint/2010/main" val="41309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27384"/>
            <a:ext cx="8041440" cy="1442674"/>
          </a:xfrm>
        </p:spPr>
        <p:txBody>
          <a:bodyPr>
            <a:normAutofit/>
          </a:bodyPr>
          <a:lstStyle/>
          <a:p>
            <a:r>
              <a:rPr lang="en-US" sz="3200" dirty="0" smtClean="0">
                <a:solidFill>
                  <a:srgbClr val="404040"/>
                </a:solidFill>
              </a:rPr>
              <a:t>Bayesian Inference – </a:t>
            </a:r>
            <a:r>
              <a:rPr lang="en-US" sz="3200" dirty="0" smtClean="0">
                <a:solidFill>
                  <a:schemeClr val="accent4"/>
                </a:solidFill>
              </a:rPr>
              <a:t>Belief Propagation</a:t>
            </a:r>
            <a:endParaRPr lang="en-US" sz="1600" i="1" dirty="0">
              <a:solidFill>
                <a:schemeClr val="accent4"/>
              </a:solidFill>
            </a:endParaRPr>
          </a:p>
        </p:txBody>
      </p:sp>
      <p:sp>
        <p:nvSpPr>
          <p:cNvPr id="33" name="Content Placeholder 4"/>
          <p:cNvSpPr>
            <a:spLocks noGrp="1"/>
          </p:cNvSpPr>
          <p:nvPr>
            <p:ph idx="1"/>
          </p:nvPr>
        </p:nvSpPr>
        <p:spPr>
          <a:xfrm>
            <a:off x="838200" y="1349871"/>
            <a:ext cx="7792616" cy="3951337"/>
          </a:xfrm>
        </p:spPr>
        <p:txBody>
          <a:bodyPr/>
          <a:lstStyle/>
          <a:p>
            <a:r>
              <a:rPr lang="en-US" sz="2200" dirty="0" smtClean="0"/>
              <a:t>Given that the lawn is wet, what could be the reason for that?</a:t>
            </a:r>
          </a:p>
          <a:p>
            <a:pPr lvl="1"/>
            <a:r>
              <a:rPr lang="en-US" dirty="0" smtClean="0"/>
              <a:t>Rainy weather? or</a:t>
            </a:r>
          </a:p>
          <a:p>
            <a:pPr lvl="1"/>
            <a:r>
              <a:rPr lang="en-US" dirty="0" smtClean="0"/>
              <a:t>A turned-on sprinkler?</a:t>
            </a:r>
          </a:p>
        </p:txBody>
      </p:sp>
      <p:grpSp>
        <p:nvGrpSpPr>
          <p:cNvPr id="5" name="Group 4"/>
          <p:cNvGrpSpPr/>
          <p:nvPr/>
        </p:nvGrpSpPr>
        <p:grpSpPr>
          <a:xfrm>
            <a:off x="818839" y="3972026"/>
            <a:ext cx="3820020" cy="2189739"/>
            <a:chOff x="4335565" y="1671141"/>
            <a:chExt cx="4193626" cy="3563118"/>
          </a:xfrm>
        </p:grpSpPr>
        <p:sp>
          <p:nvSpPr>
            <p:cNvPr id="6" name="Rounded Rectangle 5"/>
            <p:cNvSpPr/>
            <p:nvPr/>
          </p:nvSpPr>
          <p:spPr>
            <a:xfrm>
              <a:off x="4335565" y="1671141"/>
              <a:ext cx="1749972" cy="756750"/>
            </a:xfrm>
            <a:prstGeom prst="roundRect">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Weather</a:t>
              </a:r>
              <a:endParaRPr lang="en-US" sz="1600" b="1" dirty="0"/>
            </a:p>
          </p:txBody>
        </p:sp>
        <p:sp>
          <p:nvSpPr>
            <p:cNvPr id="7" name="Rounded Rectangle 6"/>
            <p:cNvSpPr/>
            <p:nvPr/>
          </p:nvSpPr>
          <p:spPr>
            <a:xfrm>
              <a:off x="4394934" y="4535292"/>
              <a:ext cx="1629106" cy="698967"/>
            </a:xfrm>
            <a:prstGeom prst="roundRect">
              <a:avLst/>
            </a:prstGeom>
            <a:solidFill>
              <a:schemeClr val="accent3">
                <a:lumMod val="75000"/>
              </a:schemeClr>
            </a:solidFill>
            <a:ln>
              <a:solidFill>
                <a:srgbClr val="ED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Lawn</a:t>
              </a:r>
            </a:p>
          </p:txBody>
        </p:sp>
        <p:sp>
          <p:nvSpPr>
            <p:cNvPr id="8" name="Rounded Rectangle 7"/>
            <p:cNvSpPr/>
            <p:nvPr/>
          </p:nvSpPr>
          <p:spPr>
            <a:xfrm>
              <a:off x="6753008" y="2937667"/>
              <a:ext cx="1776183" cy="733108"/>
            </a:xfrm>
            <a:prstGeom prst="roundRect">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Sprinkler</a:t>
              </a:r>
            </a:p>
          </p:txBody>
        </p:sp>
        <p:cxnSp>
          <p:nvCxnSpPr>
            <p:cNvPr id="9" name="Straight Arrow Connector 8"/>
            <p:cNvCxnSpPr>
              <a:stCxn id="6" idx="2"/>
              <a:endCxn id="7" idx="0"/>
            </p:cNvCxnSpPr>
            <p:nvPr/>
          </p:nvCxnSpPr>
          <p:spPr>
            <a:xfrm flipH="1">
              <a:off x="5209488" y="2427891"/>
              <a:ext cx="1064" cy="210740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24041" y="3670775"/>
              <a:ext cx="1617059" cy="121400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grpSp>
      <p:cxnSp>
        <p:nvCxnSpPr>
          <p:cNvPr id="16" name="Straight Arrow Connector 15"/>
          <p:cNvCxnSpPr/>
          <p:nvPr/>
        </p:nvCxnSpPr>
        <p:spPr>
          <a:xfrm flipH="1">
            <a:off x="2702257" y="5902591"/>
            <a:ext cx="3794077" cy="55287"/>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4367269" y="3637624"/>
            <a:ext cx="2256679" cy="968991"/>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2606707" y="3487498"/>
            <a:ext cx="3889627" cy="533183"/>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Cloud 27"/>
          <p:cNvSpPr/>
          <p:nvPr/>
        </p:nvSpPr>
        <p:spPr>
          <a:xfrm>
            <a:off x="6623948" y="3073838"/>
            <a:ext cx="2006868" cy="672968"/>
          </a:xfrm>
          <a:prstGeom prst="cloud">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Hypotheses</a:t>
            </a:r>
            <a:endParaRPr lang="en-US" sz="1600" dirty="0"/>
          </a:p>
        </p:txBody>
      </p:sp>
      <p:sp>
        <p:nvSpPr>
          <p:cNvPr id="29" name="Cloud 28"/>
          <p:cNvSpPr/>
          <p:nvPr/>
        </p:nvSpPr>
        <p:spPr>
          <a:xfrm>
            <a:off x="6642383" y="5567871"/>
            <a:ext cx="1907352" cy="669441"/>
          </a:xfrm>
          <a:prstGeom prst="cloud">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Evidence</a:t>
            </a:r>
            <a:endParaRPr lang="en-US" sz="1600" dirty="0"/>
          </a:p>
        </p:txBody>
      </p:sp>
      <p:sp>
        <p:nvSpPr>
          <p:cNvPr id="17" name="Rounded Rectangle 16"/>
          <p:cNvSpPr/>
          <p:nvPr/>
        </p:nvSpPr>
        <p:spPr>
          <a:xfrm>
            <a:off x="4734405" y="4198633"/>
            <a:ext cx="1617945"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Prior</a:t>
            </a:r>
          </a:p>
          <a:p>
            <a:pPr algn="ctr"/>
            <a:r>
              <a:rPr lang="en-US" sz="1200" b="1" dirty="0" smtClean="0">
                <a:solidFill>
                  <a:srgbClr val="ED8000"/>
                </a:solidFill>
              </a:rPr>
              <a:t>P(Sprinkler = ‘On’)</a:t>
            </a:r>
          </a:p>
          <a:p>
            <a:pPr algn="ctr"/>
            <a:r>
              <a:rPr lang="en-US" sz="1200" b="1" dirty="0">
                <a:solidFill>
                  <a:srgbClr val="ED8000"/>
                </a:solidFill>
              </a:rPr>
              <a:t>P(Sprinkler = ‘</a:t>
            </a:r>
            <a:r>
              <a:rPr lang="en-US" sz="1200" b="1" dirty="0" smtClean="0">
                <a:solidFill>
                  <a:srgbClr val="ED8000"/>
                </a:solidFill>
              </a:rPr>
              <a:t>Off’)</a:t>
            </a:r>
            <a:endParaRPr lang="en-US" sz="1200" b="1" dirty="0">
              <a:solidFill>
                <a:srgbClr val="ED8000"/>
              </a:solidFill>
            </a:endParaRPr>
          </a:p>
        </p:txBody>
      </p:sp>
      <p:sp>
        <p:nvSpPr>
          <p:cNvPr id="18" name="Rounded Rectangle 17"/>
          <p:cNvSpPr/>
          <p:nvPr/>
        </p:nvSpPr>
        <p:spPr>
          <a:xfrm>
            <a:off x="2053259" y="3112811"/>
            <a:ext cx="1853422"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Prior</a:t>
            </a:r>
          </a:p>
          <a:p>
            <a:pPr algn="ctr"/>
            <a:r>
              <a:rPr lang="en-US" sz="1200" b="1" dirty="0" smtClean="0">
                <a:solidFill>
                  <a:srgbClr val="ED8000"/>
                </a:solidFill>
              </a:rPr>
              <a:t>P(Weather = ‘Sunny’)</a:t>
            </a:r>
          </a:p>
          <a:p>
            <a:pPr algn="ctr"/>
            <a:r>
              <a:rPr lang="en-US" sz="1200" b="1" dirty="0" smtClean="0">
                <a:solidFill>
                  <a:srgbClr val="ED8000"/>
                </a:solidFill>
              </a:rPr>
              <a:t>P(Weather </a:t>
            </a:r>
            <a:r>
              <a:rPr lang="en-US" sz="1200" b="1" dirty="0">
                <a:solidFill>
                  <a:srgbClr val="ED8000"/>
                </a:solidFill>
              </a:rPr>
              <a:t>= </a:t>
            </a:r>
            <a:r>
              <a:rPr lang="en-US" sz="1200" b="1" dirty="0" smtClean="0">
                <a:solidFill>
                  <a:srgbClr val="ED8000"/>
                </a:solidFill>
              </a:rPr>
              <a:t>‘Rainy’)</a:t>
            </a:r>
            <a:endParaRPr lang="en-US" sz="1200" b="1" dirty="0">
              <a:solidFill>
                <a:srgbClr val="ED8000"/>
              </a:solidFill>
            </a:endParaRPr>
          </a:p>
        </p:txBody>
      </p:sp>
    </p:spTree>
    <p:extLst>
      <p:ext uri="{BB962C8B-B14F-4D97-AF65-F5344CB8AC3E}">
        <p14:creationId xmlns:p14="http://schemas.microsoft.com/office/powerpoint/2010/main" val="357736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27384"/>
            <a:ext cx="8041440" cy="1442674"/>
          </a:xfrm>
        </p:spPr>
        <p:txBody>
          <a:bodyPr>
            <a:normAutofit/>
          </a:bodyPr>
          <a:lstStyle/>
          <a:p>
            <a:r>
              <a:rPr lang="en-US" sz="3200" dirty="0" smtClean="0">
                <a:solidFill>
                  <a:srgbClr val="404040"/>
                </a:solidFill>
              </a:rPr>
              <a:t>Bayesian Inference – </a:t>
            </a:r>
            <a:r>
              <a:rPr lang="en-US" sz="3200" dirty="0" smtClean="0">
                <a:solidFill>
                  <a:schemeClr val="accent4"/>
                </a:solidFill>
              </a:rPr>
              <a:t>Belief Propagation</a:t>
            </a:r>
            <a:endParaRPr lang="en-US" sz="1600" i="1" dirty="0">
              <a:solidFill>
                <a:schemeClr val="accent4"/>
              </a:solidFill>
            </a:endParaRPr>
          </a:p>
        </p:txBody>
      </p:sp>
      <p:sp>
        <p:nvSpPr>
          <p:cNvPr id="33" name="Content Placeholder 4"/>
          <p:cNvSpPr>
            <a:spLocks noGrp="1"/>
          </p:cNvSpPr>
          <p:nvPr>
            <p:ph idx="1"/>
          </p:nvPr>
        </p:nvSpPr>
        <p:spPr>
          <a:xfrm>
            <a:off x="838200" y="1349871"/>
            <a:ext cx="7792616" cy="3951337"/>
          </a:xfrm>
        </p:spPr>
        <p:txBody>
          <a:bodyPr/>
          <a:lstStyle/>
          <a:p>
            <a:r>
              <a:rPr lang="en-US" sz="2200" dirty="0" smtClean="0"/>
              <a:t>Given that the lawn is wet, what could be the reason for that?</a:t>
            </a:r>
          </a:p>
          <a:p>
            <a:pPr lvl="1"/>
            <a:r>
              <a:rPr lang="en-US" dirty="0" smtClean="0"/>
              <a:t>Rainy weather? or</a:t>
            </a:r>
          </a:p>
          <a:p>
            <a:pPr lvl="1"/>
            <a:r>
              <a:rPr lang="en-US" dirty="0" smtClean="0"/>
              <a:t>A turned-on sprinkler?</a:t>
            </a:r>
          </a:p>
        </p:txBody>
      </p:sp>
      <p:grpSp>
        <p:nvGrpSpPr>
          <p:cNvPr id="5" name="Group 4"/>
          <p:cNvGrpSpPr/>
          <p:nvPr/>
        </p:nvGrpSpPr>
        <p:grpSpPr>
          <a:xfrm>
            <a:off x="818839" y="3972026"/>
            <a:ext cx="3820020" cy="2189739"/>
            <a:chOff x="4335565" y="1671141"/>
            <a:chExt cx="4193626" cy="3563118"/>
          </a:xfrm>
        </p:grpSpPr>
        <p:sp>
          <p:nvSpPr>
            <p:cNvPr id="6" name="Rounded Rectangle 5"/>
            <p:cNvSpPr/>
            <p:nvPr/>
          </p:nvSpPr>
          <p:spPr>
            <a:xfrm>
              <a:off x="4335565" y="1671141"/>
              <a:ext cx="1749972" cy="756750"/>
            </a:xfrm>
            <a:prstGeom prst="roundRect">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Weather</a:t>
              </a:r>
              <a:endParaRPr lang="en-US" sz="1600" b="1" dirty="0"/>
            </a:p>
          </p:txBody>
        </p:sp>
        <p:sp>
          <p:nvSpPr>
            <p:cNvPr id="7" name="Rounded Rectangle 6"/>
            <p:cNvSpPr/>
            <p:nvPr/>
          </p:nvSpPr>
          <p:spPr>
            <a:xfrm>
              <a:off x="4394934" y="4535292"/>
              <a:ext cx="1629106" cy="698967"/>
            </a:xfrm>
            <a:prstGeom prst="roundRect">
              <a:avLst/>
            </a:prstGeom>
            <a:solidFill>
              <a:schemeClr val="accent3">
                <a:lumMod val="75000"/>
              </a:schemeClr>
            </a:solidFill>
            <a:ln>
              <a:solidFill>
                <a:srgbClr val="ED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Lawn</a:t>
              </a:r>
            </a:p>
          </p:txBody>
        </p:sp>
        <p:sp>
          <p:nvSpPr>
            <p:cNvPr id="8" name="Rounded Rectangle 7"/>
            <p:cNvSpPr/>
            <p:nvPr/>
          </p:nvSpPr>
          <p:spPr>
            <a:xfrm>
              <a:off x="6753008" y="2937667"/>
              <a:ext cx="1776183" cy="733108"/>
            </a:xfrm>
            <a:prstGeom prst="roundRect">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Sprinkler</a:t>
              </a:r>
            </a:p>
          </p:txBody>
        </p:sp>
        <p:cxnSp>
          <p:nvCxnSpPr>
            <p:cNvPr id="9" name="Straight Arrow Connector 8"/>
            <p:cNvCxnSpPr>
              <a:stCxn id="6" idx="2"/>
              <a:endCxn id="7" idx="0"/>
            </p:cNvCxnSpPr>
            <p:nvPr/>
          </p:nvCxnSpPr>
          <p:spPr>
            <a:xfrm flipH="1">
              <a:off x="5209488" y="2427891"/>
              <a:ext cx="1064" cy="210740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24041" y="3670775"/>
              <a:ext cx="1617059" cy="121400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grpSp>
      <p:cxnSp>
        <p:nvCxnSpPr>
          <p:cNvPr id="16" name="Straight Arrow Connector 15"/>
          <p:cNvCxnSpPr/>
          <p:nvPr/>
        </p:nvCxnSpPr>
        <p:spPr>
          <a:xfrm flipH="1">
            <a:off x="2702257" y="5902591"/>
            <a:ext cx="3794077" cy="55287"/>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4367269" y="3637624"/>
            <a:ext cx="2256679" cy="968991"/>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2606707" y="3487498"/>
            <a:ext cx="3889627" cy="533183"/>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Cloud 27"/>
          <p:cNvSpPr/>
          <p:nvPr/>
        </p:nvSpPr>
        <p:spPr>
          <a:xfrm>
            <a:off x="6623948" y="3073838"/>
            <a:ext cx="2006868" cy="672968"/>
          </a:xfrm>
          <a:prstGeom prst="cloud">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Hypotheses</a:t>
            </a:r>
            <a:endParaRPr lang="en-US" sz="1600" dirty="0"/>
          </a:p>
        </p:txBody>
      </p:sp>
      <p:sp>
        <p:nvSpPr>
          <p:cNvPr id="29" name="Cloud 28"/>
          <p:cNvSpPr/>
          <p:nvPr/>
        </p:nvSpPr>
        <p:spPr>
          <a:xfrm>
            <a:off x="6642383" y="5567871"/>
            <a:ext cx="1907352" cy="669441"/>
          </a:xfrm>
          <a:prstGeom prst="cloud">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Evidence</a:t>
            </a:r>
            <a:endParaRPr lang="en-US" sz="1600" dirty="0"/>
          </a:p>
        </p:txBody>
      </p:sp>
      <p:sp>
        <p:nvSpPr>
          <p:cNvPr id="17" name="Rounded Rectangle 16"/>
          <p:cNvSpPr/>
          <p:nvPr/>
        </p:nvSpPr>
        <p:spPr>
          <a:xfrm>
            <a:off x="4734405" y="4198633"/>
            <a:ext cx="1617945"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Prior</a:t>
            </a:r>
          </a:p>
          <a:p>
            <a:pPr algn="ctr"/>
            <a:r>
              <a:rPr lang="en-US" sz="1200" b="1" dirty="0" smtClean="0">
                <a:solidFill>
                  <a:srgbClr val="ED8000"/>
                </a:solidFill>
              </a:rPr>
              <a:t>P(Sprinkler = ‘On’)</a:t>
            </a:r>
          </a:p>
          <a:p>
            <a:pPr algn="ctr"/>
            <a:r>
              <a:rPr lang="en-US" sz="1200" b="1" dirty="0">
                <a:solidFill>
                  <a:srgbClr val="ED8000"/>
                </a:solidFill>
              </a:rPr>
              <a:t>P(Sprinkler = ‘</a:t>
            </a:r>
            <a:r>
              <a:rPr lang="en-US" sz="1200" b="1" dirty="0" smtClean="0">
                <a:solidFill>
                  <a:srgbClr val="ED8000"/>
                </a:solidFill>
              </a:rPr>
              <a:t>Off’)</a:t>
            </a:r>
            <a:endParaRPr lang="en-US" sz="1200" b="1" dirty="0">
              <a:solidFill>
                <a:srgbClr val="ED8000"/>
              </a:solidFill>
            </a:endParaRPr>
          </a:p>
        </p:txBody>
      </p:sp>
      <p:sp>
        <p:nvSpPr>
          <p:cNvPr id="18" name="Rounded Rectangle 17"/>
          <p:cNvSpPr/>
          <p:nvPr/>
        </p:nvSpPr>
        <p:spPr>
          <a:xfrm>
            <a:off x="2053259" y="3112811"/>
            <a:ext cx="1853422"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Prior</a:t>
            </a:r>
          </a:p>
          <a:p>
            <a:pPr algn="ctr"/>
            <a:r>
              <a:rPr lang="en-US" sz="1200" b="1" dirty="0" smtClean="0">
                <a:solidFill>
                  <a:srgbClr val="ED8000"/>
                </a:solidFill>
              </a:rPr>
              <a:t>P(Weather = ‘Sunny’)</a:t>
            </a:r>
          </a:p>
          <a:p>
            <a:pPr algn="ctr"/>
            <a:r>
              <a:rPr lang="en-US" sz="1200" b="1" dirty="0" smtClean="0">
                <a:solidFill>
                  <a:srgbClr val="ED8000"/>
                </a:solidFill>
              </a:rPr>
              <a:t>P(Weather </a:t>
            </a:r>
            <a:r>
              <a:rPr lang="en-US" sz="1200" b="1" dirty="0">
                <a:solidFill>
                  <a:srgbClr val="ED8000"/>
                </a:solidFill>
              </a:rPr>
              <a:t>= </a:t>
            </a:r>
            <a:r>
              <a:rPr lang="en-US" sz="1200" b="1" dirty="0" smtClean="0">
                <a:solidFill>
                  <a:srgbClr val="ED8000"/>
                </a:solidFill>
              </a:rPr>
              <a:t>‘Rainy’)</a:t>
            </a:r>
            <a:endParaRPr lang="en-US" sz="1200" b="1" dirty="0">
              <a:solidFill>
                <a:srgbClr val="ED8000"/>
              </a:solidFill>
            </a:endParaRPr>
          </a:p>
        </p:txBody>
      </p:sp>
      <p:sp>
        <p:nvSpPr>
          <p:cNvPr id="19" name="Rounded Rectangle 18"/>
          <p:cNvSpPr/>
          <p:nvPr/>
        </p:nvSpPr>
        <p:spPr>
          <a:xfrm>
            <a:off x="4707099" y="4198633"/>
            <a:ext cx="2686281"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A Posteriori</a:t>
            </a:r>
          </a:p>
          <a:p>
            <a:pPr algn="ctr"/>
            <a:r>
              <a:rPr lang="en-US" sz="1200" b="1" dirty="0" smtClean="0">
                <a:solidFill>
                  <a:srgbClr val="ED8000"/>
                </a:solidFill>
              </a:rPr>
              <a:t>P (Sprinkler = ‘On’ </a:t>
            </a:r>
            <a:r>
              <a:rPr lang="en-US" sz="1200" b="1" dirty="0">
                <a:solidFill>
                  <a:srgbClr val="ED8000"/>
                </a:solidFill>
              </a:rPr>
              <a:t>| Lawn = ‘wet'</a:t>
            </a:r>
            <a:r>
              <a:rPr lang="en-US" sz="1200" b="1" dirty="0" smtClean="0">
                <a:solidFill>
                  <a:srgbClr val="ED8000"/>
                </a:solidFill>
              </a:rPr>
              <a:t>)</a:t>
            </a:r>
          </a:p>
          <a:p>
            <a:pPr algn="ctr"/>
            <a:r>
              <a:rPr lang="en-US" sz="1200" b="1" dirty="0" smtClean="0">
                <a:solidFill>
                  <a:srgbClr val="ED8000"/>
                </a:solidFill>
              </a:rPr>
              <a:t>P (</a:t>
            </a:r>
            <a:r>
              <a:rPr lang="en-US" sz="1200" b="1" dirty="0">
                <a:solidFill>
                  <a:srgbClr val="ED8000"/>
                </a:solidFill>
              </a:rPr>
              <a:t>Sprinkler = ‘</a:t>
            </a:r>
            <a:r>
              <a:rPr lang="en-US" sz="1200" b="1" dirty="0" smtClean="0">
                <a:solidFill>
                  <a:srgbClr val="ED8000"/>
                </a:solidFill>
              </a:rPr>
              <a:t>Off’ </a:t>
            </a:r>
            <a:r>
              <a:rPr lang="en-US" sz="1200" b="1" dirty="0">
                <a:solidFill>
                  <a:srgbClr val="ED8000"/>
                </a:solidFill>
              </a:rPr>
              <a:t>| Lawn = ‘wet'</a:t>
            </a:r>
            <a:r>
              <a:rPr lang="en-US" sz="1200" b="1" dirty="0" smtClean="0">
                <a:solidFill>
                  <a:srgbClr val="ED8000"/>
                </a:solidFill>
              </a:rPr>
              <a:t>)</a:t>
            </a:r>
            <a:endParaRPr lang="en-US" sz="1200" b="1" dirty="0">
              <a:solidFill>
                <a:srgbClr val="ED8000"/>
              </a:solidFill>
            </a:endParaRPr>
          </a:p>
        </p:txBody>
      </p:sp>
      <p:sp>
        <p:nvSpPr>
          <p:cNvPr id="20" name="Rounded Rectangle 19"/>
          <p:cNvSpPr/>
          <p:nvPr/>
        </p:nvSpPr>
        <p:spPr>
          <a:xfrm>
            <a:off x="1596776" y="3112811"/>
            <a:ext cx="2852382"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A Posteriori</a:t>
            </a:r>
          </a:p>
          <a:p>
            <a:pPr algn="ctr"/>
            <a:r>
              <a:rPr lang="en-US" sz="1200" b="1" dirty="0" smtClean="0">
                <a:solidFill>
                  <a:srgbClr val="ED8000"/>
                </a:solidFill>
              </a:rPr>
              <a:t>P(Weather = ‘Sunny’ | Lawn = ‘wet')</a:t>
            </a:r>
          </a:p>
          <a:p>
            <a:pPr algn="ctr"/>
            <a:r>
              <a:rPr lang="en-US" sz="1200" b="1" dirty="0" smtClean="0">
                <a:solidFill>
                  <a:srgbClr val="ED8000"/>
                </a:solidFill>
              </a:rPr>
              <a:t>P(Weather </a:t>
            </a:r>
            <a:r>
              <a:rPr lang="en-US" sz="1200" b="1" dirty="0">
                <a:solidFill>
                  <a:srgbClr val="ED8000"/>
                </a:solidFill>
              </a:rPr>
              <a:t>= </a:t>
            </a:r>
            <a:r>
              <a:rPr lang="en-US" sz="1200" b="1" dirty="0" smtClean="0">
                <a:solidFill>
                  <a:srgbClr val="ED8000"/>
                </a:solidFill>
              </a:rPr>
              <a:t>‘Rainy’ </a:t>
            </a:r>
            <a:r>
              <a:rPr lang="en-US" sz="1200" b="1" dirty="0">
                <a:solidFill>
                  <a:srgbClr val="ED8000"/>
                </a:solidFill>
              </a:rPr>
              <a:t>| Lawn = ‘wet'</a:t>
            </a:r>
            <a:r>
              <a:rPr lang="en-US" sz="1200" b="1" dirty="0" smtClean="0">
                <a:solidFill>
                  <a:srgbClr val="ED8000"/>
                </a:solidFill>
              </a:rPr>
              <a:t>)</a:t>
            </a:r>
            <a:endParaRPr lang="en-US" sz="1200" b="1" dirty="0">
              <a:solidFill>
                <a:srgbClr val="ED8000"/>
              </a:solidFill>
            </a:endParaRPr>
          </a:p>
        </p:txBody>
      </p:sp>
      <p:sp>
        <p:nvSpPr>
          <p:cNvPr id="21" name="Down Arrow 20"/>
          <p:cNvSpPr/>
          <p:nvPr/>
        </p:nvSpPr>
        <p:spPr>
          <a:xfrm>
            <a:off x="7529860" y="4020681"/>
            <a:ext cx="450376" cy="1295118"/>
          </a:xfrm>
          <a:prstGeom prst="downArrow">
            <a:avLst/>
          </a:prstGeom>
          <a:gradFill flip="none" rotWithShape="1">
            <a:gsLst>
              <a:gs pos="0">
                <a:schemeClr val="accent3">
                  <a:lumMod val="75000"/>
                </a:schemeClr>
              </a:gs>
              <a:gs pos="63000">
                <a:schemeClr val="accent6">
                  <a:lumMod val="75000"/>
                  <a:shade val="67500"/>
                  <a:satMod val="115000"/>
                </a:schemeClr>
              </a:gs>
              <a:gs pos="100000">
                <a:srgbClr val="ED8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775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2110"/>
            <a:ext cx="8041440" cy="1442674"/>
          </a:xfrm>
        </p:spPr>
        <p:txBody>
          <a:bodyPr/>
          <a:lstStyle/>
          <a:p>
            <a:r>
              <a:rPr lang="en-US" sz="3200" dirty="0">
                <a:solidFill>
                  <a:schemeClr val="accent4"/>
                </a:solidFill>
              </a:rPr>
              <a:t>MAP </a:t>
            </a:r>
            <a:r>
              <a:rPr lang="en-US" sz="3200" dirty="0" smtClean="0">
                <a:solidFill>
                  <a:schemeClr val="accent4"/>
                </a:solidFill>
              </a:rPr>
              <a:t> = Bayes Decision Rule</a:t>
            </a:r>
            <a:endParaRPr lang="en-US" sz="1400" i="1" dirty="0">
              <a:solidFill>
                <a:schemeClr val="accent4"/>
              </a:solidFill>
            </a:endParaRPr>
          </a:p>
        </p:txBody>
      </p:sp>
      <p:sp>
        <p:nvSpPr>
          <p:cNvPr id="33" name="Content Placeholder 4"/>
          <p:cNvSpPr>
            <a:spLocks noGrp="1"/>
          </p:cNvSpPr>
          <p:nvPr>
            <p:ph idx="1"/>
          </p:nvPr>
        </p:nvSpPr>
        <p:spPr>
          <a:xfrm>
            <a:off x="611559" y="1340768"/>
            <a:ext cx="7986529" cy="3951337"/>
          </a:xfrm>
        </p:spPr>
        <p:txBody>
          <a:bodyPr/>
          <a:lstStyle/>
          <a:p>
            <a:r>
              <a:rPr lang="en-US" sz="2200" dirty="0" smtClean="0"/>
              <a:t>So what to predict? Rainy weather or turned-on sprinkler?</a:t>
            </a:r>
          </a:p>
          <a:p>
            <a:r>
              <a:rPr lang="en-US" sz="2200" dirty="0">
                <a:solidFill>
                  <a:schemeClr val="accent4"/>
                </a:solidFill>
              </a:rPr>
              <a:t>MAP</a:t>
            </a:r>
            <a:r>
              <a:rPr lang="en-US" sz="2200" dirty="0"/>
              <a:t>: choose </a:t>
            </a:r>
            <a:r>
              <a:rPr lang="en-US" sz="2200" dirty="0">
                <a:solidFill>
                  <a:schemeClr val="accent4"/>
                </a:solidFill>
              </a:rPr>
              <a:t>M</a:t>
            </a:r>
            <a:r>
              <a:rPr lang="en-US" sz="2200" dirty="0"/>
              <a:t>aximum </a:t>
            </a:r>
            <a:r>
              <a:rPr lang="en-US" sz="2200" dirty="0">
                <a:solidFill>
                  <a:schemeClr val="accent4"/>
                </a:solidFill>
              </a:rPr>
              <a:t>A</a:t>
            </a:r>
            <a:r>
              <a:rPr lang="en-US" sz="2200" dirty="0"/>
              <a:t> posteriori </a:t>
            </a:r>
            <a:r>
              <a:rPr lang="en-US" sz="2200" dirty="0">
                <a:solidFill>
                  <a:schemeClr val="accent4"/>
                </a:solidFill>
              </a:rPr>
              <a:t>P</a:t>
            </a:r>
            <a:r>
              <a:rPr lang="en-US" sz="2200" dirty="0"/>
              <a:t>robability</a:t>
            </a:r>
          </a:p>
          <a:p>
            <a:pPr lvl="1"/>
            <a:r>
              <a:rPr lang="en-US" sz="2000" dirty="0" smtClean="0"/>
              <a:t>For </a:t>
            </a:r>
            <a:r>
              <a:rPr lang="en-US" sz="1600" i="1" dirty="0" smtClean="0">
                <a:solidFill>
                  <a:srgbClr val="404040"/>
                </a:solidFill>
              </a:rPr>
              <a:t>P(Weather</a:t>
            </a:r>
            <a:r>
              <a:rPr lang="en-US" sz="1600" i="1" dirty="0">
                <a:solidFill>
                  <a:srgbClr val="404040"/>
                </a:solidFill>
              </a:rPr>
              <a:t>=‘rainy’ | Lawn=‘wet’) = 0.1 ; P(Sprinkler=‘On’ | Lawn=‘wet’) = 0.08</a:t>
            </a:r>
          </a:p>
          <a:p>
            <a:pPr lvl="2"/>
            <a:r>
              <a:rPr lang="en-US" dirty="0" smtClean="0">
                <a:solidFill>
                  <a:srgbClr val="404040"/>
                </a:solidFill>
                <a:sym typeface="Wingdings" pitchFamily="2" charset="2"/>
              </a:rPr>
              <a:t>Choose</a:t>
            </a:r>
            <a:r>
              <a:rPr lang="en-US" b="1" i="1" dirty="0" smtClean="0">
                <a:solidFill>
                  <a:srgbClr val="404040"/>
                </a:solidFill>
              </a:rPr>
              <a:t> </a:t>
            </a:r>
            <a:r>
              <a:rPr lang="en-US" b="1" i="1" dirty="0" smtClean="0">
                <a:solidFill>
                  <a:schemeClr val="accent2">
                    <a:lumMod val="75000"/>
                  </a:schemeClr>
                </a:solidFill>
              </a:rPr>
              <a:t>Weather </a:t>
            </a:r>
            <a:r>
              <a:rPr lang="en-US" b="1" i="1" dirty="0">
                <a:solidFill>
                  <a:schemeClr val="accent2">
                    <a:lumMod val="75000"/>
                  </a:schemeClr>
                </a:solidFill>
              </a:rPr>
              <a:t>= ‘rainy’ </a:t>
            </a:r>
            <a:r>
              <a:rPr lang="en-US" b="1" i="1" dirty="0" smtClean="0">
                <a:solidFill>
                  <a:schemeClr val="accent2">
                    <a:lumMod val="75000"/>
                  </a:schemeClr>
                </a:solidFill>
              </a:rPr>
              <a:t>, </a:t>
            </a:r>
            <a:r>
              <a:rPr lang="en-US" dirty="0" smtClean="0">
                <a:solidFill>
                  <a:srgbClr val="404040"/>
                </a:solidFill>
                <a:sym typeface="Wingdings" pitchFamily="2" charset="2"/>
              </a:rPr>
              <a:t>i.e. given the lawn is wet it’s more probable that a rainy weather caused it rather than a turned-on sprinkler</a:t>
            </a:r>
            <a:endParaRPr lang="en-US" dirty="0"/>
          </a:p>
          <a:p>
            <a:endParaRPr lang="en-US" dirty="0" smtClean="0"/>
          </a:p>
        </p:txBody>
      </p:sp>
      <p:grpSp>
        <p:nvGrpSpPr>
          <p:cNvPr id="2" name="Group 1"/>
          <p:cNvGrpSpPr/>
          <p:nvPr/>
        </p:nvGrpSpPr>
        <p:grpSpPr>
          <a:xfrm>
            <a:off x="818838" y="3777870"/>
            <a:ext cx="7895952" cy="2531450"/>
            <a:chOff x="818839" y="2711677"/>
            <a:chExt cx="7846872" cy="3163474"/>
          </a:xfrm>
        </p:grpSpPr>
        <p:cxnSp>
          <p:nvCxnSpPr>
            <p:cNvPr id="20" name="Straight Arrow Connector 19"/>
            <p:cNvCxnSpPr/>
            <p:nvPr/>
          </p:nvCxnSpPr>
          <p:spPr>
            <a:xfrm flipH="1">
              <a:off x="4367269" y="3275463"/>
              <a:ext cx="2256679" cy="968991"/>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606707" y="3125337"/>
              <a:ext cx="3889627" cy="533183"/>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818839" y="3609865"/>
              <a:ext cx="3820020" cy="2189739"/>
              <a:chOff x="4335565" y="1671141"/>
              <a:chExt cx="4193626" cy="3563118"/>
            </a:xfrm>
          </p:grpSpPr>
          <p:sp>
            <p:nvSpPr>
              <p:cNvPr id="6" name="Rounded Rectangle 5"/>
              <p:cNvSpPr/>
              <p:nvPr/>
            </p:nvSpPr>
            <p:spPr>
              <a:xfrm>
                <a:off x="4335565" y="1671141"/>
                <a:ext cx="1749972" cy="756750"/>
              </a:xfrm>
              <a:prstGeom prst="roundRect">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Weather</a:t>
                </a:r>
                <a:endParaRPr lang="en-US" sz="1600" b="1" dirty="0"/>
              </a:p>
            </p:txBody>
          </p:sp>
          <p:sp>
            <p:nvSpPr>
              <p:cNvPr id="7" name="Rounded Rectangle 6"/>
              <p:cNvSpPr/>
              <p:nvPr/>
            </p:nvSpPr>
            <p:spPr>
              <a:xfrm>
                <a:off x="4394934" y="4535292"/>
                <a:ext cx="1629106" cy="698967"/>
              </a:xfrm>
              <a:prstGeom prst="roundRect">
                <a:avLst/>
              </a:prstGeom>
              <a:solidFill>
                <a:schemeClr val="accent3">
                  <a:lumMod val="75000"/>
                </a:schemeClr>
              </a:solidFill>
              <a:ln>
                <a:solidFill>
                  <a:srgbClr val="ED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Lawn</a:t>
                </a:r>
              </a:p>
            </p:txBody>
          </p:sp>
          <p:sp>
            <p:nvSpPr>
              <p:cNvPr id="8" name="Rounded Rectangle 7"/>
              <p:cNvSpPr/>
              <p:nvPr/>
            </p:nvSpPr>
            <p:spPr>
              <a:xfrm>
                <a:off x="6753008" y="2937667"/>
                <a:ext cx="1776183" cy="733108"/>
              </a:xfrm>
              <a:prstGeom prst="roundRect">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Sprinkler</a:t>
                </a:r>
              </a:p>
            </p:txBody>
          </p:sp>
          <p:cxnSp>
            <p:nvCxnSpPr>
              <p:cNvPr id="9" name="Straight Arrow Connector 8"/>
              <p:cNvCxnSpPr>
                <a:stCxn id="6" idx="2"/>
                <a:endCxn id="7" idx="0"/>
              </p:cNvCxnSpPr>
              <p:nvPr/>
            </p:nvCxnSpPr>
            <p:spPr>
              <a:xfrm flipH="1">
                <a:off x="5209488" y="2427891"/>
                <a:ext cx="1064" cy="210740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24041" y="3670775"/>
                <a:ext cx="1617059" cy="121400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rgbClr val="404040"/>
                </a:solidFill>
                <a:tailEnd type="arrow"/>
              </a:ln>
            </p:spPr>
            <p:style>
              <a:lnRef idx="2">
                <a:schemeClr val="accent1"/>
              </a:lnRef>
              <a:fillRef idx="0">
                <a:schemeClr val="accent1"/>
              </a:fillRef>
              <a:effectRef idx="1">
                <a:schemeClr val="accent1"/>
              </a:effectRef>
              <a:fontRef idx="minor">
                <a:schemeClr val="tx1"/>
              </a:fontRef>
            </p:style>
          </p:cxnSp>
        </p:grpSp>
        <p:sp>
          <p:nvSpPr>
            <p:cNvPr id="21" name="Cloud 20"/>
            <p:cNvSpPr/>
            <p:nvPr/>
          </p:nvSpPr>
          <p:spPr>
            <a:xfrm>
              <a:off x="6623947" y="2711677"/>
              <a:ext cx="2041764" cy="672968"/>
            </a:xfrm>
            <a:prstGeom prst="cloud">
              <a:avLst/>
            </a:prstGeom>
            <a:solidFill>
              <a:srgbClr val="ED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Hypotheses</a:t>
              </a:r>
              <a:endParaRPr lang="en-US" sz="1600" dirty="0"/>
            </a:p>
          </p:txBody>
        </p:sp>
        <p:sp>
          <p:nvSpPr>
            <p:cNvPr id="22" name="Cloud 21"/>
            <p:cNvSpPr/>
            <p:nvPr/>
          </p:nvSpPr>
          <p:spPr>
            <a:xfrm>
              <a:off x="6642383" y="5205710"/>
              <a:ext cx="1907352" cy="669441"/>
            </a:xfrm>
            <a:prstGeom prst="cloud">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Evidence</a:t>
              </a:r>
              <a:endParaRPr lang="en-US" sz="1600" dirty="0"/>
            </a:p>
          </p:txBody>
        </p:sp>
        <p:sp>
          <p:nvSpPr>
            <p:cNvPr id="23" name="Rounded Rectangle 22"/>
            <p:cNvSpPr/>
            <p:nvPr/>
          </p:nvSpPr>
          <p:spPr>
            <a:xfrm>
              <a:off x="4707099" y="3836472"/>
              <a:ext cx="2686281"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A Posteriori</a:t>
              </a:r>
            </a:p>
            <a:p>
              <a:pPr algn="ctr"/>
              <a:r>
                <a:rPr lang="en-US" sz="1200" b="1" dirty="0" smtClean="0">
                  <a:solidFill>
                    <a:srgbClr val="ED8000"/>
                  </a:solidFill>
                </a:rPr>
                <a:t>P(Sprinkler = ‘On’ </a:t>
              </a:r>
              <a:r>
                <a:rPr lang="en-US" sz="1200" b="1" dirty="0">
                  <a:solidFill>
                    <a:srgbClr val="ED8000"/>
                  </a:solidFill>
                </a:rPr>
                <a:t>| Lawn = ‘wet'</a:t>
              </a:r>
              <a:r>
                <a:rPr lang="en-US" sz="1200" b="1" dirty="0" smtClean="0">
                  <a:solidFill>
                    <a:srgbClr val="ED8000"/>
                  </a:solidFill>
                </a:rPr>
                <a:t>)</a:t>
              </a:r>
            </a:p>
            <a:p>
              <a:pPr algn="ctr"/>
              <a:r>
                <a:rPr lang="en-US" sz="1200" b="1" dirty="0">
                  <a:solidFill>
                    <a:srgbClr val="ED8000"/>
                  </a:solidFill>
                </a:rPr>
                <a:t>P(Sprinkler = ‘</a:t>
              </a:r>
              <a:r>
                <a:rPr lang="en-US" sz="1200" b="1" dirty="0" smtClean="0">
                  <a:solidFill>
                    <a:srgbClr val="ED8000"/>
                  </a:solidFill>
                </a:rPr>
                <a:t>Off’ </a:t>
              </a:r>
              <a:r>
                <a:rPr lang="en-US" sz="1200" b="1" dirty="0">
                  <a:solidFill>
                    <a:srgbClr val="ED8000"/>
                  </a:solidFill>
                </a:rPr>
                <a:t>| Lawn = ‘wet'</a:t>
              </a:r>
              <a:r>
                <a:rPr lang="en-US" sz="1200" b="1" dirty="0" smtClean="0">
                  <a:solidFill>
                    <a:srgbClr val="ED8000"/>
                  </a:solidFill>
                </a:rPr>
                <a:t>)</a:t>
              </a:r>
              <a:endParaRPr lang="en-US" sz="1200" b="1" dirty="0">
                <a:solidFill>
                  <a:srgbClr val="ED8000"/>
                </a:solidFill>
              </a:endParaRPr>
            </a:p>
          </p:txBody>
        </p:sp>
        <p:sp>
          <p:nvSpPr>
            <p:cNvPr id="24" name="Rounded Rectangle 23"/>
            <p:cNvSpPr/>
            <p:nvPr/>
          </p:nvSpPr>
          <p:spPr>
            <a:xfrm>
              <a:off x="1596776" y="2750650"/>
              <a:ext cx="2852382" cy="77126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ED8000"/>
                  </a:solidFill>
                </a:rPr>
                <a:t>A Posteriori</a:t>
              </a:r>
            </a:p>
            <a:p>
              <a:pPr algn="ctr"/>
              <a:r>
                <a:rPr lang="en-US" sz="1200" b="1" dirty="0" smtClean="0">
                  <a:solidFill>
                    <a:srgbClr val="ED8000"/>
                  </a:solidFill>
                </a:rPr>
                <a:t>P(Weather = ‘Sunny’ | Lawn = ‘wet')</a:t>
              </a:r>
            </a:p>
            <a:p>
              <a:pPr algn="ctr"/>
              <a:r>
                <a:rPr lang="en-US" sz="1200" b="1" dirty="0" smtClean="0">
                  <a:solidFill>
                    <a:srgbClr val="ED8000"/>
                  </a:solidFill>
                </a:rPr>
                <a:t>P(Weather </a:t>
              </a:r>
              <a:r>
                <a:rPr lang="en-US" sz="1200" b="1" dirty="0">
                  <a:solidFill>
                    <a:srgbClr val="ED8000"/>
                  </a:solidFill>
                </a:rPr>
                <a:t>= </a:t>
              </a:r>
              <a:r>
                <a:rPr lang="en-US" sz="1200" b="1" dirty="0" smtClean="0">
                  <a:solidFill>
                    <a:srgbClr val="ED8000"/>
                  </a:solidFill>
                </a:rPr>
                <a:t>‘Rainy’ </a:t>
              </a:r>
              <a:r>
                <a:rPr lang="en-US" sz="1200" b="1" dirty="0">
                  <a:solidFill>
                    <a:srgbClr val="ED8000"/>
                  </a:solidFill>
                </a:rPr>
                <a:t>| Lawn = ‘wet'</a:t>
              </a:r>
              <a:r>
                <a:rPr lang="en-US" sz="1200" b="1" dirty="0" smtClean="0">
                  <a:solidFill>
                    <a:srgbClr val="ED8000"/>
                  </a:solidFill>
                </a:rPr>
                <a:t>)</a:t>
              </a:r>
              <a:endParaRPr lang="en-US" sz="1200" b="1" dirty="0">
                <a:solidFill>
                  <a:srgbClr val="ED8000"/>
                </a:solidFill>
              </a:endParaRPr>
            </a:p>
          </p:txBody>
        </p:sp>
        <p:sp>
          <p:nvSpPr>
            <p:cNvPr id="25" name="Down Arrow 24"/>
            <p:cNvSpPr/>
            <p:nvPr/>
          </p:nvSpPr>
          <p:spPr>
            <a:xfrm>
              <a:off x="7529860" y="3658520"/>
              <a:ext cx="450376" cy="1295118"/>
            </a:xfrm>
            <a:prstGeom prst="downArrow">
              <a:avLst/>
            </a:prstGeom>
            <a:gradFill flip="none" rotWithShape="1">
              <a:gsLst>
                <a:gs pos="0">
                  <a:schemeClr val="accent3">
                    <a:lumMod val="75000"/>
                  </a:schemeClr>
                </a:gs>
                <a:gs pos="63000">
                  <a:schemeClr val="accent6">
                    <a:lumMod val="75000"/>
                    <a:shade val="67500"/>
                    <a:satMod val="115000"/>
                  </a:schemeClr>
                </a:gs>
                <a:gs pos="100000">
                  <a:srgbClr val="ED8000"/>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Arrow Connector 27"/>
            <p:cNvCxnSpPr/>
            <p:nvPr/>
          </p:nvCxnSpPr>
          <p:spPr>
            <a:xfrm flipH="1">
              <a:off x="2702257" y="5540430"/>
              <a:ext cx="3794077" cy="55287"/>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9603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29768" y="1709928"/>
            <a:ext cx="4983480" cy="584775"/>
          </a:xfrm>
        </p:spPr>
        <p:txBody>
          <a:bodyPr/>
          <a:lstStyle/>
          <a:p>
            <a:r>
              <a:rPr lang="en-US" dirty="0" smtClean="0"/>
              <a:t>Thank You</a:t>
            </a:r>
            <a:endParaRPr lang="en-US" sz="2000" b="0" dirty="0"/>
          </a:p>
        </p:txBody>
      </p:sp>
    </p:spTree>
    <p:extLst>
      <p:ext uri="{BB962C8B-B14F-4D97-AF65-F5344CB8AC3E}">
        <p14:creationId xmlns:p14="http://schemas.microsoft.com/office/powerpoint/2010/main" val="17596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Bayesian Belief Networks </a:t>
            </a:r>
            <a:br>
              <a:rPr lang="en-US" dirty="0" smtClean="0"/>
            </a:br>
            <a:r>
              <a:rPr lang="en-US" dirty="0" smtClean="0"/>
              <a:t>for Dummies</a:t>
            </a:r>
            <a:endParaRPr lang="en-US" dirty="0"/>
          </a:p>
        </p:txBody>
      </p:sp>
      <p:sp>
        <p:nvSpPr>
          <p:cNvPr id="9" name="Content Placeholder 5"/>
          <p:cNvSpPr>
            <a:spLocks noGrp="1"/>
          </p:cNvSpPr>
          <p:nvPr>
            <p:ph idx="1"/>
          </p:nvPr>
        </p:nvSpPr>
        <p:spPr>
          <a:xfrm>
            <a:off x="838200" y="2285975"/>
            <a:ext cx="7467600" cy="3951337"/>
          </a:xfrm>
        </p:spPr>
        <p:txBody>
          <a:bodyPr/>
          <a:lstStyle/>
          <a:p>
            <a:r>
              <a:rPr lang="en-US" dirty="0"/>
              <a:t>Probabilistic Graphical </a:t>
            </a:r>
            <a:r>
              <a:rPr lang="en-US" dirty="0" smtClean="0"/>
              <a:t>Model</a:t>
            </a:r>
          </a:p>
          <a:p>
            <a:pPr marL="228600" lvl="1"/>
            <a:r>
              <a:rPr lang="en-US" sz="2400" dirty="0">
                <a:solidFill>
                  <a:schemeClr val="bg1">
                    <a:lumMod val="85000"/>
                  </a:schemeClr>
                </a:solidFill>
              </a:rPr>
              <a:t>Bayesian Inference</a:t>
            </a:r>
          </a:p>
          <a:p>
            <a:pPr marL="0" indent="0">
              <a:buNone/>
            </a:pPr>
            <a:endParaRPr lang="en-US" dirty="0"/>
          </a:p>
        </p:txBody>
      </p:sp>
    </p:spTree>
    <p:custDataLst>
      <p:tags r:id="rId1"/>
    </p:custDataLst>
    <p:extLst>
      <p:ext uri="{BB962C8B-B14F-4D97-AF65-F5344CB8AC3E}">
        <p14:creationId xmlns:p14="http://schemas.microsoft.com/office/powerpoint/2010/main" val="101652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4624"/>
            <a:ext cx="8041440" cy="1442674"/>
          </a:xfrm>
        </p:spPr>
        <p:txBody>
          <a:bodyPr/>
          <a:lstStyle/>
          <a:p>
            <a:r>
              <a:rPr lang="en-US" sz="3200" dirty="0" smtClean="0"/>
              <a:t>Appendix A </a:t>
            </a:r>
            <a:r>
              <a:rPr lang="en-US" sz="3200" dirty="0" smtClean="0"/>
              <a:t/>
            </a:r>
            <a:br>
              <a:rPr lang="en-US" sz="3200" dirty="0" smtClean="0"/>
            </a:br>
            <a:r>
              <a:rPr lang="en-US" sz="3200" dirty="0" smtClean="0"/>
              <a:t>BBN </a:t>
            </a:r>
            <a:r>
              <a:rPr lang="en-US" sz="3200" dirty="0"/>
              <a:t>– Likelihood Estimation</a:t>
            </a:r>
          </a:p>
        </p:txBody>
      </p:sp>
      <p:sp>
        <p:nvSpPr>
          <p:cNvPr id="3" name="Content Placeholder 2"/>
          <p:cNvSpPr>
            <a:spLocks noGrp="1"/>
          </p:cNvSpPr>
          <p:nvPr>
            <p:ph idx="1"/>
          </p:nvPr>
        </p:nvSpPr>
        <p:spPr>
          <a:xfrm>
            <a:off x="539552" y="1844824"/>
            <a:ext cx="8208912" cy="4802188"/>
          </a:xfrm>
        </p:spPr>
        <p:txBody>
          <a:bodyPr>
            <a:normAutofit lnSpcReduction="10000"/>
          </a:bodyPr>
          <a:lstStyle/>
          <a:p>
            <a:r>
              <a:rPr lang="en-US" dirty="0">
                <a:solidFill>
                  <a:schemeClr val="accent4"/>
                </a:solidFill>
              </a:rPr>
              <a:t>Parameters Estimation </a:t>
            </a:r>
            <a:r>
              <a:rPr lang="en-US" dirty="0"/>
              <a:t>= Assigning probabilities to parameters (</a:t>
            </a:r>
            <a:r>
              <a:rPr lang="en-US" dirty="0" smtClean="0"/>
              <a:t>CPTs’ </a:t>
            </a:r>
            <a:r>
              <a:rPr lang="en-US" dirty="0"/>
              <a:t>entries)</a:t>
            </a:r>
          </a:p>
          <a:p>
            <a:r>
              <a:rPr lang="en-US" dirty="0"/>
              <a:t>One method of computing these probabilities is by </a:t>
            </a:r>
            <a:r>
              <a:rPr lang="en-US" dirty="0">
                <a:solidFill>
                  <a:schemeClr val="accent4"/>
                </a:solidFill>
              </a:rPr>
              <a:t>Likelihood Estimation, </a:t>
            </a:r>
            <a:r>
              <a:rPr lang="en-US" dirty="0"/>
              <a:t>using </a:t>
            </a:r>
            <a:r>
              <a:rPr lang="en-US" dirty="0" smtClean="0"/>
              <a:t>statistics:</a:t>
            </a:r>
            <a:endParaRPr lang="en-US" dirty="0"/>
          </a:p>
          <a:p>
            <a:pPr lvl="1"/>
            <a:r>
              <a:rPr lang="en-US" dirty="0"/>
              <a:t>Tossing a coin for 100 times and getting</a:t>
            </a:r>
          </a:p>
          <a:p>
            <a:pPr lvl="2"/>
            <a:r>
              <a:rPr lang="en-US" dirty="0"/>
              <a:t>40 times </a:t>
            </a:r>
            <a:r>
              <a:rPr lang="en-US" i="1" dirty="0"/>
              <a:t>{‘head’}</a:t>
            </a:r>
          </a:p>
          <a:p>
            <a:pPr lvl="2"/>
            <a:r>
              <a:rPr lang="en-US" dirty="0"/>
              <a:t>60 times </a:t>
            </a:r>
            <a:r>
              <a:rPr lang="en-US" i="1" dirty="0"/>
              <a:t>{‘tail’}</a:t>
            </a:r>
          </a:p>
          <a:p>
            <a:pPr lvl="1"/>
            <a:r>
              <a:rPr lang="en-US" dirty="0"/>
              <a:t>Is the process of likelihood estimation of </a:t>
            </a:r>
            <a:r>
              <a:rPr lang="en-US" i="1" dirty="0"/>
              <a:t>{head, tail}</a:t>
            </a:r>
            <a:r>
              <a:rPr lang="en-US" dirty="0"/>
              <a:t> parameters:</a:t>
            </a:r>
          </a:p>
          <a:p>
            <a:pPr lvl="2"/>
            <a:r>
              <a:rPr lang="en-US" dirty="0"/>
              <a:t>The likelihood of ‘</a:t>
            </a:r>
            <a:r>
              <a:rPr lang="en-US" i="1" dirty="0"/>
              <a:t>head</a:t>
            </a:r>
            <a:r>
              <a:rPr lang="en-US" dirty="0"/>
              <a:t>’ parameter is 40% = ‘</a:t>
            </a:r>
            <a:r>
              <a:rPr lang="en-US" i="1" dirty="0"/>
              <a:t>head</a:t>
            </a:r>
            <a:r>
              <a:rPr lang="en-US" dirty="0"/>
              <a:t>’ is 40% likely to happen</a:t>
            </a:r>
          </a:p>
          <a:p>
            <a:pPr lvl="2"/>
            <a:r>
              <a:rPr lang="en-US" dirty="0"/>
              <a:t>The likelihood of ‘</a:t>
            </a:r>
            <a:r>
              <a:rPr lang="en-US" i="1" dirty="0"/>
              <a:t>tail</a:t>
            </a:r>
            <a:r>
              <a:rPr lang="en-US" dirty="0"/>
              <a:t>’ parameter is 60% = ‘</a:t>
            </a:r>
            <a:r>
              <a:rPr lang="en-US" i="1" dirty="0"/>
              <a:t>tail</a:t>
            </a:r>
            <a:r>
              <a:rPr lang="en-US" dirty="0"/>
              <a:t>’ is 60% likely to happen</a:t>
            </a:r>
          </a:p>
          <a:p>
            <a:endParaRPr lang="en-US" dirty="0"/>
          </a:p>
        </p:txBody>
      </p:sp>
    </p:spTree>
    <p:extLst>
      <p:ext uri="{BB962C8B-B14F-4D97-AF65-F5344CB8AC3E}">
        <p14:creationId xmlns:p14="http://schemas.microsoft.com/office/powerpoint/2010/main" val="177095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2110"/>
            <a:ext cx="8041440" cy="1442674"/>
          </a:xfrm>
        </p:spPr>
        <p:txBody>
          <a:bodyPr>
            <a:normAutofit/>
          </a:bodyPr>
          <a:lstStyle/>
          <a:p>
            <a:r>
              <a:rPr lang="en-US" sz="3200" dirty="0"/>
              <a:t>BBN – </a:t>
            </a:r>
            <a:r>
              <a:rPr lang="en-US" sz="3200" dirty="0" smtClean="0"/>
              <a:t>Likelihood Estimation of CPTs</a:t>
            </a:r>
            <a:endParaRPr lang="en-US" sz="3200" dirty="0"/>
          </a:p>
        </p:txBody>
      </p:sp>
      <p:sp>
        <p:nvSpPr>
          <p:cNvPr id="3" name="Content Placeholder 2"/>
          <p:cNvSpPr>
            <a:spLocks noGrp="1"/>
          </p:cNvSpPr>
          <p:nvPr>
            <p:ph idx="1"/>
          </p:nvPr>
        </p:nvSpPr>
        <p:spPr>
          <a:xfrm>
            <a:off x="341195" y="1327150"/>
            <a:ext cx="8488906" cy="4802188"/>
          </a:xfrm>
        </p:spPr>
        <p:txBody>
          <a:bodyPr>
            <a:normAutofit/>
          </a:bodyPr>
          <a:lstStyle/>
          <a:p>
            <a:r>
              <a:rPr lang="en-US" dirty="0" smtClean="0"/>
              <a:t>Training:</a:t>
            </a:r>
          </a:p>
          <a:p>
            <a:pPr lvl="2"/>
            <a:r>
              <a:rPr lang="en-US" dirty="0" smtClean="0"/>
              <a:t>We observe the system for 1,000 times</a:t>
            </a:r>
          </a:p>
          <a:p>
            <a:pPr lvl="3"/>
            <a:r>
              <a:rPr lang="en-US" sz="1800" dirty="0" smtClean="0">
                <a:sym typeface="Wingdings" pitchFamily="2" charset="2"/>
              </a:rPr>
              <a:t>{weather=‘cloudy’ ; sprinkler=‘off’ ; lawn=‘wet’}</a:t>
            </a:r>
          </a:p>
          <a:p>
            <a:pPr lvl="3"/>
            <a:r>
              <a:rPr lang="en-US" sz="1800" dirty="0" smtClean="0">
                <a:sym typeface="Wingdings" pitchFamily="2" charset="2"/>
              </a:rPr>
              <a:t>{weather=‘sunny’ ; sprinkler=‘off’ ; lawn=‘dry’}</a:t>
            </a:r>
            <a:endParaRPr lang="en-US" sz="1800" dirty="0" smtClean="0"/>
          </a:p>
          <a:p>
            <a:pPr lvl="3"/>
            <a:r>
              <a:rPr lang="en-US" sz="1800" dirty="0" smtClean="0"/>
              <a:t>…</a:t>
            </a:r>
          </a:p>
          <a:p>
            <a:pPr lvl="2"/>
            <a:r>
              <a:rPr lang="en-US" dirty="0" smtClean="0">
                <a:solidFill>
                  <a:srgbClr val="404040"/>
                </a:solidFill>
              </a:rPr>
              <a:t>Likelihood Estimation of </a:t>
            </a:r>
            <a:r>
              <a:rPr lang="en-US" dirty="0" smtClean="0">
                <a:sym typeface="Wingdings" pitchFamily="2" charset="2"/>
              </a:rPr>
              <a:t>Belief CPTs </a:t>
            </a:r>
            <a:r>
              <a:rPr lang="en-US" dirty="0" smtClean="0">
                <a:solidFill>
                  <a:schemeClr val="accent4"/>
                </a:solidFill>
              </a:rPr>
              <a:t>= Counting</a:t>
            </a:r>
            <a:r>
              <a:rPr lang="en-US" dirty="0" smtClean="0"/>
              <a:t> all observations </a:t>
            </a:r>
          </a:p>
          <a:p>
            <a:pPr lvl="2"/>
            <a:r>
              <a:rPr lang="en-US" dirty="0" smtClean="0">
                <a:sym typeface="Wingdings" pitchFamily="2" charset="2"/>
              </a:rPr>
              <a:t>e.g. out of 50 observed </a:t>
            </a:r>
            <a:r>
              <a:rPr lang="en-US" dirty="0">
                <a:sym typeface="Wingdings" pitchFamily="2" charset="2"/>
              </a:rPr>
              <a:t>cases </a:t>
            </a:r>
            <a:r>
              <a:rPr lang="en-US" dirty="0" smtClean="0">
                <a:sym typeface="Wingdings" pitchFamily="2" charset="2"/>
              </a:rPr>
              <a:t>of </a:t>
            </a:r>
            <a:r>
              <a:rPr lang="en-US" i="1" dirty="0" smtClean="0">
                <a:sym typeface="Wingdings" pitchFamily="2" charset="2"/>
              </a:rPr>
              <a:t>{weather=‘cloudy’ ; sprinkler=‘off’ ; lawn=*} </a:t>
            </a:r>
            <a:r>
              <a:rPr lang="en-US" dirty="0" smtClean="0">
                <a:sym typeface="Wingdings" pitchFamily="2" charset="2"/>
              </a:rPr>
              <a:t>in 30 of them lawn was dry and in 20 of them it was wet, we then get:</a:t>
            </a:r>
          </a:p>
          <a:p>
            <a:pPr lvl="4"/>
            <a:r>
              <a:rPr lang="en-US" sz="1800" dirty="0" smtClean="0">
                <a:sym typeface="Wingdings" pitchFamily="2" charset="2"/>
              </a:rPr>
              <a:t>P(lawn = ‘wet’ | weather=‘cloudy’ &amp; sprinkler=‘off’) = 20 / 50 = 40%</a:t>
            </a:r>
          </a:p>
          <a:p>
            <a:pPr lvl="4"/>
            <a:r>
              <a:rPr lang="en-US" sz="1800" dirty="0" smtClean="0">
                <a:sym typeface="Wingdings" pitchFamily="2" charset="2"/>
              </a:rPr>
              <a:t>P(lawn = ‘dry’ | weather=‘cloudy’ &amp; sprinkler=‘off’) </a:t>
            </a:r>
            <a:r>
              <a:rPr lang="en-US" sz="1800" dirty="0">
                <a:sym typeface="Wingdings" pitchFamily="2" charset="2"/>
              </a:rPr>
              <a:t>= 3</a:t>
            </a:r>
            <a:r>
              <a:rPr lang="en-US" sz="1800" dirty="0" smtClean="0">
                <a:sym typeface="Wingdings" pitchFamily="2" charset="2"/>
              </a:rPr>
              <a:t>0 </a:t>
            </a:r>
            <a:r>
              <a:rPr lang="en-US" sz="1800" dirty="0">
                <a:sym typeface="Wingdings" pitchFamily="2" charset="2"/>
              </a:rPr>
              <a:t>/ 50 = 60</a:t>
            </a:r>
            <a:r>
              <a:rPr lang="en-US" sz="1800" dirty="0" smtClean="0">
                <a:sym typeface="Wingdings" pitchFamily="2" charset="2"/>
              </a:rPr>
              <a:t>%</a:t>
            </a:r>
            <a:endParaRPr lang="en-US" sz="1800" dirty="0" smtClean="0"/>
          </a:p>
          <a:p>
            <a:pPr lvl="4"/>
            <a:endParaRPr lang="en-US" dirty="0"/>
          </a:p>
          <a:p>
            <a:pPr lvl="2"/>
            <a:endParaRPr lang="en-US" dirty="0"/>
          </a:p>
          <a:p>
            <a:endParaRPr lang="en-US" dirty="0"/>
          </a:p>
        </p:txBody>
      </p:sp>
    </p:spTree>
    <p:extLst>
      <p:ext uri="{BB962C8B-B14F-4D97-AF65-F5344CB8AC3E}">
        <p14:creationId xmlns:p14="http://schemas.microsoft.com/office/powerpoint/2010/main" val="200090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36563"/>
            <a:ext cx="8197184" cy="1442674"/>
          </a:xfrm>
        </p:spPr>
        <p:txBody>
          <a:bodyPr>
            <a:noAutofit/>
          </a:bodyPr>
          <a:lstStyle/>
          <a:p>
            <a:r>
              <a:rPr lang="en-US" sz="3200" dirty="0" smtClean="0"/>
              <a:t>Appendix B</a:t>
            </a:r>
            <a:r>
              <a:rPr lang="en-US" sz="3200" dirty="0" smtClean="0"/>
              <a:t/>
            </a:r>
            <a:br>
              <a:rPr lang="en-US" sz="3200" dirty="0" smtClean="0"/>
            </a:br>
            <a:r>
              <a:rPr lang="en-US" sz="3200" dirty="0" smtClean="0"/>
              <a:t>The mathematics behind the scenes</a:t>
            </a:r>
            <a:endParaRPr lang="en-US" sz="1600" i="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201" y="2420888"/>
            <a:ext cx="2783598" cy="3553727"/>
          </a:xfrm>
          <a:prstGeom prst="rect">
            <a:avLst/>
          </a:prstGeom>
        </p:spPr>
      </p:pic>
    </p:spTree>
    <p:extLst>
      <p:ext uri="{BB962C8B-B14F-4D97-AF65-F5344CB8AC3E}">
        <p14:creationId xmlns:p14="http://schemas.microsoft.com/office/powerpoint/2010/main" val="30795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4624"/>
            <a:ext cx="8041440" cy="1442674"/>
          </a:xfrm>
        </p:spPr>
        <p:txBody>
          <a:bodyPr/>
          <a:lstStyle/>
          <a:p>
            <a:r>
              <a:rPr lang="en-US" sz="3200" dirty="0" smtClean="0">
                <a:solidFill>
                  <a:srgbClr val="404040"/>
                </a:solidFill>
              </a:rPr>
              <a:t>Probabilities – could be fun</a:t>
            </a:r>
            <a:endParaRPr lang="en-US" sz="1400" i="1" dirty="0">
              <a:solidFill>
                <a:srgbClr val="404040"/>
              </a:solidFill>
            </a:endParaRPr>
          </a:p>
        </p:txBody>
      </p:sp>
      <p:sp>
        <p:nvSpPr>
          <p:cNvPr id="33" name="Content Placeholder 4"/>
          <p:cNvSpPr>
            <a:spLocks noGrp="1"/>
          </p:cNvSpPr>
          <p:nvPr>
            <p:ph idx="1"/>
          </p:nvPr>
        </p:nvSpPr>
        <p:spPr>
          <a:xfrm>
            <a:off x="304800" y="1268760"/>
            <a:ext cx="8659688" cy="4802188"/>
          </a:xfrm>
        </p:spPr>
        <p:txBody>
          <a:bodyPr/>
          <a:lstStyle/>
          <a:p>
            <a:r>
              <a:rPr lang="en-US" dirty="0" smtClean="0"/>
              <a:t>A model’s goal: approximating the real world as close as possible</a:t>
            </a:r>
          </a:p>
          <a:p>
            <a:pPr marL="0" indent="0">
              <a:buNone/>
            </a:pPr>
            <a:r>
              <a:rPr lang="en-US" i="1" dirty="0" smtClean="0"/>
              <a:t>“A </a:t>
            </a:r>
            <a:r>
              <a:rPr lang="en-US" i="1" dirty="0"/>
              <a:t>probabilistic model models the real world using probabilities” </a:t>
            </a:r>
            <a:r>
              <a:rPr lang="en-US" sz="2800" b="1" dirty="0" smtClean="0">
                <a:solidFill>
                  <a:schemeClr val="accent4"/>
                </a:solidFill>
                <a:sym typeface="Wingdings" pitchFamily="2" charset="2"/>
              </a:rPr>
              <a:t> </a:t>
            </a:r>
            <a:endParaRPr lang="en-US" dirty="0"/>
          </a:p>
          <a:p>
            <a:endParaRPr lang="en-US" dirty="0" smtClean="0"/>
          </a:p>
          <a:p>
            <a:r>
              <a:rPr lang="en-US" dirty="0" smtClean="0"/>
              <a:t>A probabilistic model’s goal: estimate its underlying </a:t>
            </a:r>
          </a:p>
          <a:p>
            <a:pPr marL="0" indent="0">
              <a:buNone/>
            </a:pPr>
            <a:r>
              <a:rPr lang="en-US" b="1" dirty="0">
                <a:solidFill>
                  <a:schemeClr val="accent4"/>
                </a:solidFill>
              </a:rPr>
              <a:t>	</a:t>
            </a:r>
            <a:r>
              <a:rPr lang="en-US" b="1" dirty="0" smtClean="0">
                <a:solidFill>
                  <a:schemeClr val="accent4"/>
                </a:solidFill>
              </a:rPr>
              <a:t>joint </a:t>
            </a:r>
            <a:r>
              <a:rPr lang="en-US" b="1" dirty="0">
                <a:solidFill>
                  <a:schemeClr val="accent4"/>
                </a:solidFill>
              </a:rPr>
              <a:t>probability distribution</a:t>
            </a:r>
            <a:r>
              <a:rPr lang="en-US" b="1" dirty="0"/>
              <a:t> </a:t>
            </a:r>
            <a:r>
              <a:rPr lang="en-US" dirty="0"/>
              <a:t>as accurate as </a:t>
            </a:r>
            <a:r>
              <a:rPr lang="en-US" dirty="0" smtClean="0"/>
              <a:t>possible</a:t>
            </a:r>
          </a:p>
          <a:p>
            <a:pPr marL="0" indent="0">
              <a:buNone/>
            </a:pPr>
            <a:endParaRPr lang="en-US" dirty="0" smtClean="0"/>
          </a:p>
          <a:p>
            <a:endParaRPr lang="en-US" dirty="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2778535"/>
              </p:ext>
            </p:extLst>
          </p:nvPr>
        </p:nvGraphicFramePr>
        <p:xfrm>
          <a:off x="1282699" y="4330784"/>
          <a:ext cx="3035300" cy="2263140"/>
        </p:xfrm>
        <a:graphic>
          <a:graphicData uri="http://schemas.openxmlformats.org/drawingml/2006/table">
            <a:tbl>
              <a:tblPr firstRow="1" bandRow="1">
                <a:tableStyleId>{5C22544A-7EE6-4342-B048-85BDC9FD1C3A}</a:tableStyleId>
              </a:tblPr>
              <a:tblGrid>
                <a:gridCol w="758825"/>
                <a:gridCol w="802284"/>
                <a:gridCol w="715366"/>
                <a:gridCol w="758825"/>
              </a:tblGrid>
              <a:tr h="171648">
                <a:tc>
                  <a:txBody>
                    <a:bodyPr/>
                    <a:lstStyle/>
                    <a:p>
                      <a:pPr algn="ctr"/>
                      <a:r>
                        <a:rPr lang="en-US" sz="1050" dirty="0" smtClean="0"/>
                        <a:t>Weather</a:t>
                      </a:r>
                      <a:endParaRPr lang="en-US" sz="1050" dirty="0"/>
                    </a:p>
                  </a:txBody>
                  <a:tcPr/>
                </a:tc>
                <a:tc>
                  <a:txBody>
                    <a:bodyPr/>
                    <a:lstStyle/>
                    <a:p>
                      <a:pPr algn="ctr"/>
                      <a:r>
                        <a:rPr lang="en-US" sz="1050" dirty="0" smtClean="0"/>
                        <a:t>Sprinkler</a:t>
                      </a:r>
                      <a:endParaRPr lang="en-US" sz="1050" dirty="0"/>
                    </a:p>
                  </a:txBody>
                  <a:tcPr/>
                </a:tc>
                <a:tc>
                  <a:txBody>
                    <a:bodyPr/>
                    <a:lstStyle/>
                    <a:p>
                      <a:pPr algn="ctr"/>
                      <a:r>
                        <a:rPr lang="en-US" sz="1050" dirty="0" smtClean="0"/>
                        <a:t>Lawn</a:t>
                      </a:r>
                      <a:endParaRPr lang="en-US" sz="1050" dirty="0"/>
                    </a:p>
                  </a:txBody>
                  <a:tcPr/>
                </a:tc>
                <a:tc>
                  <a:txBody>
                    <a:bodyPr/>
                    <a:lstStyle/>
                    <a:p>
                      <a:pPr algn="ctr"/>
                      <a:r>
                        <a:rPr lang="en-US" sz="1050" dirty="0" smtClean="0"/>
                        <a:t>Prob</a:t>
                      </a:r>
                      <a:endParaRPr lang="en-US" sz="1050" dirty="0"/>
                    </a:p>
                  </a:txBody>
                  <a:tcPr/>
                </a:tc>
              </a:tr>
              <a:tr h="171648">
                <a:tc>
                  <a:txBody>
                    <a:bodyPr/>
                    <a:lstStyle/>
                    <a:p>
                      <a:pPr algn="ctr"/>
                      <a:r>
                        <a:rPr lang="en-US" sz="1050" dirty="0" smtClean="0"/>
                        <a:t>Sunny</a:t>
                      </a:r>
                      <a:endParaRPr lang="en-US" sz="1050" dirty="0"/>
                    </a:p>
                  </a:txBody>
                  <a:tcPr/>
                </a:tc>
                <a:tc>
                  <a:txBody>
                    <a:bodyPr/>
                    <a:lstStyle/>
                    <a:p>
                      <a:pPr algn="ctr"/>
                      <a:r>
                        <a:rPr lang="en-US" sz="1050" dirty="0" smtClean="0"/>
                        <a:t>On</a:t>
                      </a:r>
                      <a:endParaRPr lang="en-US" sz="1050" dirty="0"/>
                    </a:p>
                  </a:txBody>
                  <a:tcPr/>
                </a:tc>
                <a:tc>
                  <a:txBody>
                    <a:bodyPr/>
                    <a:lstStyle/>
                    <a:p>
                      <a:pPr algn="ctr" rtl="0"/>
                      <a:r>
                        <a:rPr lang="en-US" sz="1050" dirty="0" smtClean="0"/>
                        <a:t>Wet</a:t>
                      </a:r>
                      <a:endParaRPr lang="en-US" sz="1050" dirty="0"/>
                    </a:p>
                  </a:txBody>
                  <a:tcPr/>
                </a:tc>
                <a:tc>
                  <a:txBody>
                    <a:bodyPr/>
                    <a:lstStyle/>
                    <a:p>
                      <a:pPr algn="ctr" rtl="0"/>
                      <a:r>
                        <a:rPr lang="en-US" sz="1050" dirty="0" smtClean="0"/>
                        <a:t>20%</a:t>
                      </a:r>
                      <a:endParaRPr lang="en-US" sz="1050" dirty="0"/>
                    </a:p>
                  </a:txBody>
                  <a:tcPr/>
                </a:tc>
              </a:tr>
              <a:tr h="171648">
                <a:tc>
                  <a:txBody>
                    <a:bodyPr/>
                    <a:lstStyle/>
                    <a:p>
                      <a:pPr algn="ctr"/>
                      <a:r>
                        <a:rPr lang="en-US" sz="1050" dirty="0" smtClean="0"/>
                        <a:t>Sunny</a:t>
                      </a:r>
                      <a:endParaRPr lang="en-US" sz="1050" dirty="0"/>
                    </a:p>
                  </a:txBody>
                  <a:tcPr/>
                </a:tc>
                <a:tc>
                  <a:txBody>
                    <a:bodyPr/>
                    <a:lstStyle/>
                    <a:p>
                      <a:pPr algn="ctr"/>
                      <a:r>
                        <a:rPr lang="en-US" sz="1050" dirty="0" smtClean="0"/>
                        <a:t>On</a:t>
                      </a:r>
                      <a:endParaRPr lang="en-US" sz="1050" dirty="0"/>
                    </a:p>
                  </a:txBody>
                  <a:tcPr/>
                </a:tc>
                <a:tc>
                  <a:txBody>
                    <a:bodyPr/>
                    <a:lstStyle/>
                    <a:p>
                      <a:pPr algn="ctr"/>
                      <a:r>
                        <a:rPr lang="en-US" sz="1050" dirty="0" smtClean="0"/>
                        <a:t>Dry</a:t>
                      </a:r>
                      <a:endParaRPr lang="en-US" sz="1050" dirty="0"/>
                    </a:p>
                  </a:txBody>
                  <a:tcPr/>
                </a:tc>
                <a:tc>
                  <a:txBody>
                    <a:bodyPr/>
                    <a:lstStyle/>
                    <a:p>
                      <a:pPr algn="ctr"/>
                      <a:r>
                        <a:rPr lang="en-US" sz="1050" dirty="0" smtClean="0"/>
                        <a:t>10%</a:t>
                      </a:r>
                      <a:endParaRPr lang="en-US" sz="1050" dirty="0"/>
                    </a:p>
                  </a:txBody>
                  <a:tcPr/>
                </a:tc>
              </a:tr>
              <a:tr h="171648">
                <a:tc>
                  <a:txBody>
                    <a:bodyPr/>
                    <a:lstStyle/>
                    <a:p>
                      <a:pPr algn="ctr"/>
                      <a:r>
                        <a:rPr lang="en-US" sz="1050" dirty="0" smtClean="0"/>
                        <a:t>Sunny</a:t>
                      </a:r>
                      <a:endParaRPr lang="en-US" sz="1050" dirty="0"/>
                    </a:p>
                  </a:txBody>
                  <a:tcPr/>
                </a:tc>
                <a:tc>
                  <a:txBody>
                    <a:bodyPr/>
                    <a:lstStyle/>
                    <a:p>
                      <a:pPr algn="ctr"/>
                      <a:r>
                        <a:rPr lang="en-US" sz="1050" dirty="0" smtClean="0"/>
                        <a:t>Off</a:t>
                      </a:r>
                      <a:endParaRPr lang="en-US" sz="1050" dirty="0"/>
                    </a:p>
                  </a:txBody>
                  <a:tcPr/>
                </a:tc>
                <a:tc>
                  <a:txBody>
                    <a:bodyPr/>
                    <a:lstStyle/>
                    <a:p>
                      <a:pPr algn="ctr"/>
                      <a:r>
                        <a:rPr lang="en-US" sz="1050" dirty="0" smtClean="0"/>
                        <a:t>Wet</a:t>
                      </a:r>
                      <a:endParaRPr lang="en-US" sz="1050" dirty="0"/>
                    </a:p>
                  </a:txBody>
                  <a:tcPr/>
                </a:tc>
                <a:tc>
                  <a:txBody>
                    <a:bodyPr/>
                    <a:lstStyle/>
                    <a:p>
                      <a:pPr algn="ctr"/>
                      <a:r>
                        <a:rPr lang="en-US" sz="1050" dirty="0" smtClean="0"/>
                        <a:t>0%</a:t>
                      </a:r>
                      <a:endParaRPr lang="en-US" sz="1050" dirty="0"/>
                    </a:p>
                  </a:txBody>
                  <a:tcPr/>
                </a:tc>
              </a:tr>
              <a:tr h="1716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dirty="0" smtClean="0"/>
                        <a:t>Sunny</a:t>
                      </a:r>
                    </a:p>
                  </a:txBody>
                  <a:tcPr/>
                </a:tc>
                <a:tc>
                  <a:txBody>
                    <a:bodyPr/>
                    <a:lstStyle/>
                    <a:p>
                      <a:pPr algn="ctr"/>
                      <a:r>
                        <a:rPr lang="en-US" sz="1050" dirty="0" smtClean="0"/>
                        <a:t>Off</a:t>
                      </a:r>
                      <a:endParaRPr lang="en-US" sz="1050" dirty="0"/>
                    </a:p>
                  </a:txBody>
                  <a:tcPr/>
                </a:tc>
                <a:tc>
                  <a:txBody>
                    <a:bodyPr/>
                    <a:lstStyle/>
                    <a:p>
                      <a:pPr algn="ctr"/>
                      <a:r>
                        <a:rPr lang="en-US" sz="1050" dirty="0" smtClean="0"/>
                        <a:t>Dry</a:t>
                      </a:r>
                      <a:endParaRPr lang="en-US" sz="1050" dirty="0"/>
                    </a:p>
                  </a:txBody>
                  <a:tcPr/>
                </a:tc>
                <a:tc>
                  <a:txBody>
                    <a:bodyPr/>
                    <a:lstStyle/>
                    <a:p>
                      <a:pPr algn="ctr"/>
                      <a:r>
                        <a:rPr lang="en-US" sz="1050" dirty="0" smtClean="0"/>
                        <a:t>10%</a:t>
                      </a:r>
                      <a:endParaRPr lang="en-US" sz="1050" dirty="0"/>
                    </a:p>
                  </a:txBody>
                  <a:tcPr/>
                </a:tc>
              </a:tr>
              <a:tr h="171648">
                <a:tc>
                  <a:txBody>
                    <a:bodyPr/>
                    <a:lstStyle/>
                    <a:p>
                      <a:pPr algn="ctr"/>
                      <a:r>
                        <a:rPr lang="en-US" sz="1050" dirty="0" smtClean="0"/>
                        <a:t>Rainy</a:t>
                      </a:r>
                      <a:endParaRPr lang="en-US" sz="1050" dirty="0"/>
                    </a:p>
                  </a:txBody>
                  <a:tcPr/>
                </a:tc>
                <a:tc>
                  <a:txBody>
                    <a:bodyPr/>
                    <a:lstStyle/>
                    <a:p>
                      <a:pPr algn="ctr"/>
                      <a:r>
                        <a:rPr lang="en-US" sz="1050" dirty="0" smtClean="0"/>
                        <a:t>On</a:t>
                      </a:r>
                      <a:endParaRPr lang="en-US" sz="1050" dirty="0"/>
                    </a:p>
                  </a:txBody>
                  <a:tcPr/>
                </a:tc>
                <a:tc>
                  <a:txBody>
                    <a:bodyPr/>
                    <a:lstStyle/>
                    <a:p>
                      <a:pPr algn="ctr"/>
                      <a:r>
                        <a:rPr lang="en-US" sz="1050" dirty="0" smtClean="0"/>
                        <a:t>Wet</a:t>
                      </a:r>
                      <a:endParaRPr lang="en-US" sz="1050" dirty="0"/>
                    </a:p>
                  </a:txBody>
                  <a:tcPr/>
                </a:tc>
                <a:tc>
                  <a:txBody>
                    <a:bodyPr/>
                    <a:lstStyle/>
                    <a:p>
                      <a:pPr algn="ctr"/>
                      <a:r>
                        <a:rPr lang="en-US" sz="1050" dirty="0" smtClean="0"/>
                        <a:t>0%</a:t>
                      </a:r>
                      <a:endParaRPr lang="en-US" sz="1050" dirty="0"/>
                    </a:p>
                  </a:txBody>
                  <a:tcPr/>
                </a:tc>
              </a:tr>
              <a:tr h="171648">
                <a:tc>
                  <a:txBody>
                    <a:bodyPr/>
                    <a:lstStyle/>
                    <a:p>
                      <a:pPr algn="ctr"/>
                      <a:r>
                        <a:rPr lang="en-US" sz="1050" dirty="0" smtClean="0"/>
                        <a:t>Rainy</a:t>
                      </a:r>
                      <a:endParaRPr lang="en-US" sz="1050" dirty="0"/>
                    </a:p>
                  </a:txBody>
                  <a:tcPr/>
                </a:tc>
                <a:tc>
                  <a:txBody>
                    <a:bodyPr/>
                    <a:lstStyle/>
                    <a:p>
                      <a:pPr algn="ctr"/>
                      <a:r>
                        <a:rPr lang="en-US" sz="1050" dirty="0" smtClean="0"/>
                        <a:t>On</a:t>
                      </a:r>
                      <a:endParaRPr lang="en-US" sz="1050" dirty="0"/>
                    </a:p>
                  </a:txBody>
                  <a:tcPr/>
                </a:tc>
                <a:tc>
                  <a:txBody>
                    <a:bodyPr/>
                    <a:lstStyle/>
                    <a:p>
                      <a:pPr algn="ctr"/>
                      <a:r>
                        <a:rPr lang="en-US" sz="1050" dirty="0" smtClean="0"/>
                        <a:t>Dry</a:t>
                      </a:r>
                      <a:endParaRPr lang="en-US" sz="1050" dirty="0"/>
                    </a:p>
                  </a:txBody>
                  <a:tcPr/>
                </a:tc>
                <a:tc>
                  <a:txBody>
                    <a:bodyPr/>
                    <a:lstStyle/>
                    <a:p>
                      <a:pPr algn="ctr"/>
                      <a:r>
                        <a:rPr lang="en-US" sz="1050" dirty="0" smtClean="0"/>
                        <a:t>0%</a:t>
                      </a:r>
                      <a:endParaRPr lang="en-US" sz="1050" dirty="0"/>
                    </a:p>
                  </a:txBody>
                  <a:tcPr/>
                </a:tc>
              </a:tr>
              <a:tr h="171648">
                <a:tc>
                  <a:txBody>
                    <a:bodyPr/>
                    <a:lstStyle/>
                    <a:p>
                      <a:pPr algn="ctr"/>
                      <a:r>
                        <a:rPr lang="en-US" sz="1050" dirty="0" smtClean="0"/>
                        <a:t>Rainy</a:t>
                      </a:r>
                      <a:endParaRPr lang="en-US" sz="1050" dirty="0"/>
                    </a:p>
                  </a:txBody>
                  <a:tcPr/>
                </a:tc>
                <a:tc>
                  <a:txBody>
                    <a:bodyPr/>
                    <a:lstStyle/>
                    <a:p>
                      <a:pPr algn="ctr"/>
                      <a:r>
                        <a:rPr lang="en-US" sz="1050" dirty="0" smtClean="0"/>
                        <a:t>Off</a:t>
                      </a:r>
                      <a:endParaRPr lang="en-US" sz="1050" dirty="0"/>
                    </a:p>
                  </a:txBody>
                  <a:tcPr/>
                </a:tc>
                <a:tc>
                  <a:txBody>
                    <a:bodyPr/>
                    <a:lstStyle/>
                    <a:p>
                      <a:pPr algn="ctr"/>
                      <a:r>
                        <a:rPr lang="en-US" sz="1050" dirty="0" smtClean="0"/>
                        <a:t>Wet</a:t>
                      </a:r>
                      <a:endParaRPr lang="en-US" sz="1050" dirty="0"/>
                    </a:p>
                  </a:txBody>
                  <a:tcPr/>
                </a:tc>
                <a:tc>
                  <a:txBody>
                    <a:bodyPr/>
                    <a:lstStyle/>
                    <a:p>
                      <a:pPr algn="ctr"/>
                      <a:r>
                        <a:rPr lang="en-US" sz="1050" dirty="0" smtClean="0"/>
                        <a:t>60%</a:t>
                      </a:r>
                      <a:endParaRPr lang="en-US" sz="1050" dirty="0"/>
                    </a:p>
                  </a:txBody>
                  <a:tcPr/>
                </a:tc>
              </a:tr>
              <a:tr h="171648">
                <a:tc>
                  <a:txBody>
                    <a:bodyPr/>
                    <a:lstStyle/>
                    <a:p>
                      <a:pPr algn="ctr"/>
                      <a:r>
                        <a:rPr lang="en-US" sz="1050" dirty="0" smtClean="0"/>
                        <a:t>Rainy</a:t>
                      </a:r>
                      <a:endParaRPr lang="en-US" sz="1050" dirty="0"/>
                    </a:p>
                  </a:txBody>
                  <a:tcPr/>
                </a:tc>
                <a:tc>
                  <a:txBody>
                    <a:bodyPr/>
                    <a:lstStyle/>
                    <a:p>
                      <a:pPr algn="ctr"/>
                      <a:r>
                        <a:rPr lang="en-US" sz="1050" dirty="0" smtClean="0"/>
                        <a:t>Off</a:t>
                      </a:r>
                      <a:endParaRPr lang="en-US" sz="1050" dirty="0"/>
                    </a:p>
                  </a:txBody>
                  <a:tcPr/>
                </a:tc>
                <a:tc>
                  <a:txBody>
                    <a:bodyPr/>
                    <a:lstStyle/>
                    <a:p>
                      <a:pPr algn="ctr"/>
                      <a:r>
                        <a:rPr lang="en-US" sz="1050" dirty="0" smtClean="0"/>
                        <a:t>Dry</a:t>
                      </a:r>
                      <a:endParaRPr lang="en-US" sz="1050" dirty="0"/>
                    </a:p>
                  </a:txBody>
                  <a:tcPr/>
                </a:tc>
                <a:tc>
                  <a:txBody>
                    <a:bodyPr/>
                    <a:lstStyle/>
                    <a:p>
                      <a:pPr algn="ctr"/>
                      <a:r>
                        <a:rPr lang="en-US" sz="1050" dirty="0" smtClean="0"/>
                        <a:t>0%</a:t>
                      </a:r>
                      <a:endParaRPr lang="en-US" sz="1050" dirty="0"/>
                    </a:p>
                  </a:txBody>
                  <a:tcPr/>
                </a:tc>
              </a:tr>
            </a:tbl>
          </a:graphicData>
        </a:graphic>
      </p:graphicFrame>
      <p:sp>
        <p:nvSpPr>
          <p:cNvPr id="2" name="Rounded Rectangular Callout 1"/>
          <p:cNvSpPr/>
          <p:nvPr/>
        </p:nvSpPr>
        <p:spPr>
          <a:xfrm>
            <a:off x="5511800" y="4465916"/>
            <a:ext cx="2832100" cy="1130300"/>
          </a:xfrm>
          <a:prstGeom prst="wedgeRoundRectCallout">
            <a:avLst>
              <a:gd name="adj1" fmla="val -87479"/>
              <a:gd name="adj2" fmla="val 3731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1600" dirty="0" smtClean="0"/>
              <a:t>table </a:t>
            </a:r>
            <a:r>
              <a:rPr lang="en-US" sz="1600" dirty="0"/>
              <a:t>of all probabilities of all possible combinations of states in that world </a:t>
            </a:r>
            <a:r>
              <a:rPr lang="en-US" sz="1600" dirty="0" smtClean="0"/>
              <a:t>model</a:t>
            </a:r>
            <a:endParaRPr lang="en-US" sz="1600" dirty="0"/>
          </a:p>
        </p:txBody>
      </p:sp>
    </p:spTree>
    <p:extLst>
      <p:ext uri="{BB962C8B-B14F-4D97-AF65-F5344CB8AC3E}">
        <p14:creationId xmlns:p14="http://schemas.microsoft.com/office/powerpoint/2010/main" val="221713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4624"/>
            <a:ext cx="8041440" cy="1442674"/>
          </a:xfrm>
        </p:spPr>
        <p:txBody>
          <a:bodyPr/>
          <a:lstStyle/>
          <a:p>
            <a:r>
              <a:rPr lang="en-US" sz="3200" dirty="0" smtClean="0">
                <a:solidFill>
                  <a:srgbClr val="404040"/>
                </a:solidFill>
              </a:rPr>
              <a:t>BBN - Factorization</a:t>
            </a:r>
            <a:endParaRPr lang="en-US" sz="1400" i="1" dirty="0">
              <a:solidFill>
                <a:srgbClr val="404040"/>
              </a:solidFill>
            </a:endParaRPr>
          </a:p>
        </p:txBody>
      </p:sp>
      <p:sp>
        <p:nvSpPr>
          <p:cNvPr id="33" name="Content Placeholder 4"/>
          <p:cNvSpPr>
            <a:spLocks noGrp="1"/>
          </p:cNvSpPr>
          <p:nvPr>
            <p:ph idx="1"/>
          </p:nvPr>
        </p:nvSpPr>
        <p:spPr>
          <a:xfrm>
            <a:off x="241300" y="1276350"/>
            <a:ext cx="8902700" cy="4802188"/>
          </a:xfrm>
        </p:spPr>
        <p:txBody>
          <a:bodyPr>
            <a:normAutofit/>
          </a:bodyPr>
          <a:lstStyle/>
          <a:p>
            <a:r>
              <a:rPr lang="en-US" dirty="0" smtClean="0"/>
              <a:t>BBN estimates </a:t>
            </a:r>
            <a:r>
              <a:rPr lang="en-US" dirty="0"/>
              <a:t>its </a:t>
            </a:r>
            <a:r>
              <a:rPr lang="en-US" dirty="0" smtClean="0"/>
              <a:t>global underlying </a:t>
            </a:r>
            <a:r>
              <a:rPr lang="en-US" dirty="0"/>
              <a:t>joint probability </a:t>
            </a:r>
            <a:r>
              <a:rPr lang="en-US" dirty="0" smtClean="0"/>
              <a:t>by </a:t>
            </a:r>
            <a:r>
              <a:rPr lang="en-US" dirty="0" smtClean="0">
                <a:solidFill>
                  <a:schemeClr val="accent4"/>
                </a:solidFill>
              </a:rPr>
              <a:t>factorization</a:t>
            </a:r>
            <a:r>
              <a:rPr lang="en-US" dirty="0" smtClean="0"/>
              <a:t>:</a:t>
            </a:r>
          </a:p>
          <a:p>
            <a:pPr marL="687388" lvl="1" indent="-457200">
              <a:buFont typeface="+mj-lt"/>
              <a:buAutoNum type="arabicPeriod"/>
            </a:pPr>
            <a:r>
              <a:rPr lang="en-US" dirty="0" smtClean="0"/>
              <a:t>Separately estimating all its belief CPTs</a:t>
            </a:r>
          </a:p>
          <a:p>
            <a:pPr marL="687388" lvl="1" indent="-457200">
              <a:buFont typeface="+mj-lt"/>
              <a:buAutoNum type="arabicPeriod"/>
            </a:pPr>
            <a:r>
              <a:rPr lang="en-US" dirty="0" smtClean="0"/>
              <a:t>Multiplying them</a:t>
            </a:r>
          </a:p>
          <a:p>
            <a:pPr marL="230188" lvl="1" indent="0">
              <a:buNone/>
            </a:pPr>
            <a:r>
              <a:rPr lang="en-US" sz="1600" i="1" dirty="0" smtClean="0"/>
              <a:t>P(weather, sprinkler, lawn) = P(weather) x P(sprinkler | weather) x P(lawn | sprinkler, weather</a:t>
            </a:r>
            <a:r>
              <a:rPr lang="en-US" sz="1600" i="1" dirty="0"/>
              <a:t>) </a:t>
            </a:r>
            <a:endParaRPr lang="en-US" sz="1600" i="1" dirty="0" smtClean="0"/>
          </a:p>
          <a:p>
            <a:pPr marL="230188" lvl="1" indent="0">
              <a:buNone/>
            </a:pPr>
            <a:r>
              <a:rPr lang="en-US" sz="1800" dirty="0" smtClean="0"/>
              <a:t>For example:	</a:t>
            </a:r>
            <a:r>
              <a:rPr lang="en-US" sz="1800" i="1" dirty="0" smtClean="0">
                <a:sym typeface="Wingdings" pitchFamily="2" charset="2"/>
              </a:rPr>
              <a:t>P(weather</a:t>
            </a:r>
            <a:r>
              <a:rPr lang="en-US" sz="1800" i="1" dirty="0">
                <a:sym typeface="Wingdings" pitchFamily="2" charset="2"/>
              </a:rPr>
              <a:t>=‘sunny’, sprinkler=‘on’, lawn=‘wet</a:t>
            </a:r>
            <a:r>
              <a:rPr lang="en-US" sz="1800" i="1" dirty="0" smtClean="0">
                <a:sym typeface="Wingdings" pitchFamily="2" charset="2"/>
              </a:rPr>
              <a:t>’)  = </a:t>
            </a:r>
          </a:p>
          <a:p>
            <a:pPr marL="230188" lvl="1" indent="0">
              <a:buNone/>
            </a:pPr>
            <a:r>
              <a:rPr lang="en-US" sz="1800" i="1" dirty="0">
                <a:sym typeface="Wingdings" pitchFamily="2" charset="2"/>
              </a:rPr>
              <a:t>	</a:t>
            </a:r>
            <a:r>
              <a:rPr lang="en-US" sz="1800" i="1" dirty="0" smtClean="0">
                <a:sym typeface="Wingdings" pitchFamily="2" charset="2"/>
              </a:rPr>
              <a:t>		= 	</a:t>
            </a:r>
            <a:r>
              <a:rPr lang="en-US" sz="1800" b="1" i="1" dirty="0" smtClean="0">
                <a:solidFill>
                  <a:schemeClr val="accent2">
                    <a:lumMod val="75000"/>
                  </a:schemeClr>
                </a:solidFill>
                <a:sym typeface="Wingdings" pitchFamily="2" charset="2"/>
              </a:rPr>
              <a:t>P(weather</a:t>
            </a:r>
            <a:r>
              <a:rPr lang="en-US" sz="1800" b="1" i="1" dirty="0">
                <a:solidFill>
                  <a:schemeClr val="accent2">
                    <a:lumMod val="75000"/>
                  </a:schemeClr>
                </a:solidFill>
                <a:sym typeface="Wingdings" pitchFamily="2" charset="2"/>
              </a:rPr>
              <a:t>=‘sunny</a:t>
            </a:r>
            <a:r>
              <a:rPr lang="en-US" sz="1800" b="1" i="1" dirty="0" smtClean="0">
                <a:solidFill>
                  <a:schemeClr val="accent2">
                    <a:lumMod val="75000"/>
                  </a:schemeClr>
                </a:solidFill>
                <a:sym typeface="Wingdings" pitchFamily="2" charset="2"/>
              </a:rPr>
              <a:t>’) </a:t>
            </a:r>
            <a:r>
              <a:rPr lang="en-US" sz="1800" i="1" dirty="0" smtClean="0">
                <a:sym typeface="Wingdings" pitchFamily="2" charset="2"/>
              </a:rPr>
              <a:t>x </a:t>
            </a:r>
          </a:p>
          <a:p>
            <a:pPr marL="230188" lvl="1" indent="0">
              <a:buNone/>
            </a:pPr>
            <a:r>
              <a:rPr lang="en-US" sz="1800" i="1" dirty="0">
                <a:sym typeface="Wingdings" pitchFamily="2" charset="2"/>
              </a:rPr>
              <a:t>	</a:t>
            </a:r>
            <a:r>
              <a:rPr lang="en-US" sz="1800" i="1" dirty="0" smtClean="0">
                <a:sym typeface="Wingdings" pitchFamily="2" charset="2"/>
              </a:rPr>
              <a:t>			</a:t>
            </a:r>
            <a:r>
              <a:rPr lang="en-US" sz="1800" b="1" i="1" dirty="0" smtClean="0">
                <a:solidFill>
                  <a:schemeClr val="accent1">
                    <a:lumMod val="75000"/>
                  </a:schemeClr>
                </a:solidFill>
                <a:sym typeface="Wingdings" pitchFamily="2" charset="2"/>
              </a:rPr>
              <a:t>P(sprinkler</a:t>
            </a:r>
            <a:r>
              <a:rPr lang="en-US" sz="1800" b="1" i="1" dirty="0">
                <a:solidFill>
                  <a:schemeClr val="accent1">
                    <a:lumMod val="75000"/>
                  </a:schemeClr>
                </a:solidFill>
                <a:sym typeface="Wingdings" pitchFamily="2" charset="2"/>
              </a:rPr>
              <a:t>=‘on</a:t>
            </a:r>
            <a:r>
              <a:rPr lang="en-US" sz="1800" b="1" i="1" dirty="0" smtClean="0">
                <a:solidFill>
                  <a:schemeClr val="accent1">
                    <a:lumMod val="75000"/>
                  </a:schemeClr>
                </a:solidFill>
                <a:sym typeface="Wingdings" pitchFamily="2" charset="2"/>
              </a:rPr>
              <a:t>’ | </a:t>
            </a:r>
            <a:r>
              <a:rPr lang="en-US" sz="1800" b="1" i="1" dirty="0">
                <a:solidFill>
                  <a:schemeClr val="accent1">
                    <a:lumMod val="75000"/>
                  </a:schemeClr>
                </a:solidFill>
                <a:sym typeface="Wingdings" pitchFamily="2" charset="2"/>
              </a:rPr>
              <a:t>weather=‘sunny</a:t>
            </a:r>
            <a:r>
              <a:rPr lang="en-US" sz="1800" b="1" i="1" dirty="0" smtClean="0">
                <a:solidFill>
                  <a:schemeClr val="accent1">
                    <a:lumMod val="75000"/>
                  </a:schemeClr>
                </a:solidFill>
                <a:sym typeface="Wingdings" pitchFamily="2" charset="2"/>
              </a:rPr>
              <a:t>’) </a:t>
            </a:r>
            <a:r>
              <a:rPr lang="en-US" sz="1800" i="1" dirty="0" smtClean="0">
                <a:sym typeface="Wingdings" pitchFamily="2" charset="2"/>
              </a:rPr>
              <a:t>x</a:t>
            </a:r>
          </a:p>
          <a:p>
            <a:pPr marL="230188" lvl="1" indent="0">
              <a:buNone/>
            </a:pPr>
            <a:r>
              <a:rPr lang="en-US" sz="1800" i="1" dirty="0">
                <a:sym typeface="Wingdings" pitchFamily="2" charset="2"/>
              </a:rPr>
              <a:t>	</a:t>
            </a:r>
            <a:r>
              <a:rPr lang="en-US" sz="1800" i="1" dirty="0" smtClean="0">
                <a:sym typeface="Wingdings" pitchFamily="2" charset="2"/>
              </a:rPr>
              <a:t>			</a:t>
            </a:r>
            <a:r>
              <a:rPr lang="en-US" sz="1800" b="1" i="1" dirty="0" smtClean="0">
                <a:solidFill>
                  <a:schemeClr val="accent3">
                    <a:lumMod val="75000"/>
                  </a:schemeClr>
                </a:solidFill>
                <a:sym typeface="Wingdings" pitchFamily="2" charset="2"/>
              </a:rPr>
              <a:t>P(lawn</a:t>
            </a:r>
            <a:r>
              <a:rPr lang="en-US" sz="1800" b="1" i="1" dirty="0">
                <a:solidFill>
                  <a:schemeClr val="accent3">
                    <a:lumMod val="75000"/>
                  </a:schemeClr>
                </a:solidFill>
                <a:sym typeface="Wingdings" pitchFamily="2" charset="2"/>
              </a:rPr>
              <a:t>=‘wet</a:t>
            </a:r>
            <a:r>
              <a:rPr lang="en-US" sz="1800" b="1" i="1" dirty="0" smtClean="0">
                <a:solidFill>
                  <a:schemeClr val="accent3">
                    <a:lumMod val="75000"/>
                  </a:schemeClr>
                </a:solidFill>
                <a:sym typeface="Wingdings" pitchFamily="2" charset="2"/>
              </a:rPr>
              <a:t>’ | </a:t>
            </a:r>
            <a:r>
              <a:rPr lang="en-US" sz="1800" b="1" i="1" dirty="0">
                <a:solidFill>
                  <a:schemeClr val="accent3">
                    <a:lumMod val="75000"/>
                  </a:schemeClr>
                </a:solidFill>
                <a:sym typeface="Wingdings" pitchFamily="2" charset="2"/>
              </a:rPr>
              <a:t>sprinkler=‘on’ </a:t>
            </a:r>
            <a:r>
              <a:rPr lang="en-US" sz="1800" b="1" i="1" dirty="0" smtClean="0">
                <a:solidFill>
                  <a:schemeClr val="accent3">
                    <a:lumMod val="75000"/>
                  </a:schemeClr>
                </a:solidFill>
                <a:sym typeface="Wingdings" pitchFamily="2" charset="2"/>
              </a:rPr>
              <a:t>, </a:t>
            </a:r>
            <a:r>
              <a:rPr lang="en-US" sz="1800" b="1" i="1" dirty="0">
                <a:solidFill>
                  <a:schemeClr val="accent3">
                    <a:lumMod val="75000"/>
                  </a:schemeClr>
                </a:solidFill>
                <a:sym typeface="Wingdings" pitchFamily="2" charset="2"/>
              </a:rPr>
              <a:t>weather=‘sunny</a:t>
            </a:r>
            <a:r>
              <a:rPr lang="en-US" sz="1800" b="1" i="1" dirty="0" smtClean="0">
                <a:solidFill>
                  <a:schemeClr val="accent3">
                    <a:lumMod val="75000"/>
                  </a:schemeClr>
                </a:solidFill>
                <a:sym typeface="Wingdings" pitchFamily="2" charset="2"/>
              </a:rPr>
              <a:t>’)  </a:t>
            </a:r>
          </a:p>
          <a:p>
            <a:pPr marL="230188" lvl="1" indent="0">
              <a:buNone/>
            </a:pPr>
            <a:r>
              <a:rPr lang="en-US" sz="1800" i="1" dirty="0">
                <a:sym typeface="Wingdings" pitchFamily="2" charset="2"/>
              </a:rPr>
              <a:t>	</a:t>
            </a:r>
            <a:r>
              <a:rPr lang="en-US" sz="1800" i="1" dirty="0" smtClean="0">
                <a:sym typeface="Wingdings" pitchFamily="2" charset="2"/>
              </a:rPr>
              <a:t>		=	</a:t>
            </a:r>
            <a:r>
              <a:rPr lang="en-US" sz="1800" b="1" i="1" dirty="0" smtClean="0">
                <a:solidFill>
                  <a:schemeClr val="accent2">
                    <a:lumMod val="75000"/>
                  </a:schemeClr>
                </a:solidFill>
                <a:sym typeface="Wingdings" pitchFamily="2" charset="2"/>
              </a:rPr>
              <a:t>0.1</a:t>
            </a:r>
            <a:r>
              <a:rPr lang="en-US" sz="1800" i="1" dirty="0" smtClean="0">
                <a:sym typeface="Wingdings" pitchFamily="2" charset="2"/>
              </a:rPr>
              <a:t> * </a:t>
            </a:r>
            <a:r>
              <a:rPr lang="en-US" sz="1800" b="1" i="1" dirty="0" smtClean="0">
                <a:solidFill>
                  <a:schemeClr val="accent1">
                    <a:lumMod val="75000"/>
                  </a:schemeClr>
                </a:solidFill>
                <a:sym typeface="Wingdings" pitchFamily="2" charset="2"/>
              </a:rPr>
              <a:t>0.2</a:t>
            </a:r>
            <a:r>
              <a:rPr lang="en-US" sz="1800" i="1" dirty="0" smtClean="0">
                <a:solidFill>
                  <a:schemeClr val="accent1">
                    <a:lumMod val="75000"/>
                  </a:schemeClr>
                </a:solidFill>
                <a:sym typeface="Wingdings" pitchFamily="2" charset="2"/>
              </a:rPr>
              <a:t> </a:t>
            </a:r>
            <a:r>
              <a:rPr lang="en-US" sz="1800" i="1" dirty="0" smtClean="0">
                <a:sym typeface="Wingdings" pitchFamily="2" charset="2"/>
              </a:rPr>
              <a:t>* </a:t>
            </a:r>
            <a:r>
              <a:rPr lang="en-US" sz="1800" b="1" i="1" dirty="0" smtClean="0">
                <a:solidFill>
                  <a:schemeClr val="accent3">
                    <a:lumMod val="75000"/>
                  </a:schemeClr>
                </a:solidFill>
                <a:sym typeface="Wingdings" pitchFamily="2" charset="2"/>
              </a:rPr>
              <a:t>0.2</a:t>
            </a:r>
            <a:r>
              <a:rPr lang="en-US" sz="1800" i="1" dirty="0" smtClean="0">
                <a:sym typeface="Wingdings" pitchFamily="2" charset="2"/>
              </a:rPr>
              <a:t> = 0.004</a:t>
            </a:r>
          </a:p>
          <a:p>
            <a:pPr marL="461963" lvl="2" indent="0">
              <a:buNone/>
            </a:pPr>
            <a:endParaRPr lang="en-US" sz="1600" i="1" dirty="0" smtClean="0">
              <a:sym typeface="Wingdings" pitchFamily="2" charset="2"/>
            </a:endParaRPr>
          </a:p>
          <a:p>
            <a:pPr lvl="1"/>
            <a:endParaRPr lang="en-US" sz="1800" i="1" dirty="0" smtClean="0"/>
          </a:p>
          <a:p>
            <a:pPr marL="230188" lvl="1" indent="0">
              <a:buNone/>
            </a:pPr>
            <a:r>
              <a:rPr lang="en-US" sz="1600" i="1" dirty="0"/>
              <a:t>	</a:t>
            </a:r>
            <a:r>
              <a:rPr lang="en-US" sz="1600" i="1" dirty="0" smtClean="0"/>
              <a:t>				</a:t>
            </a:r>
          </a:p>
          <a:p>
            <a:endParaRPr lang="en-US" dirty="0" smtClean="0"/>
          </a:p>
          <a:p>
            <a:endParaRPr lang="en-US" dirty="0"/>
          </a:p>
          <a:p>
            <a:endParaRPr lang="en-US" dirty="0" smtClean="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932931734"/>
              </p:ext>
            </p:extLst>
          </p:nvPr>
        </p:nvGraphicFramePr>
        <p:xfrm>
          <a:off x="1763688" y="5517232"/>
          <a:ext cx="1296144" cy="1008112"/>
        </p:xfrm>
        <a:graphic>
          <a:graphicData uri="http://schemas.openxmlformats.org/drawingml/2006/table">
            <a:tbl>
              <a:tblPr firstRow="1" bandRow="1">
                <a:tableStyleId>{5C22544A-7EE6-4342-B048-85BDC9FD1C3A}</a:tableStyleId>
              </a:tblPr>
              <a:tblGrid>
                <a:gridCol w="668346"/>
                <a:gridCol w="627798"/>
              </a:tblGrid>
              <a:tr h="252028">
                <a:tc gridSpan="2">
                  <a:txBody>
                    <a:bodyPr/>
                    <a:lstStyle/>
                    <a:p>
                      <a:pPr algn="ctr"/>
                      <a:r>
                        <a:rPr lang="en-US" sz="1000" dirty="0" smtClean="0"/>
                        <a:t>Weather (London)</a:t>
                      </a:r>
                      <a:endParaRPr lang="en-US" sz="1000" dirty="0"/>
                    </a:p>
                  </a:txBody>
                  <a:tcPr/>
                </a:tc>
                <a:tc hMerge="1">
                  <a:txBody>
                    <a:bodyPr/>
                    <a:lstStyle/>
                    <a:p>
                      <a:endParaRPr lang="en-US" dirty="0"/>
                    </a:p>
                  </a:txBody>
                  <a:tcPr/>
                </a:tc>
              </a:tr>
              <a:tr h="252028">
                <a:tc>
                  <a:txBody>
                    <a:bodyPr/>
                    <a:lstStyle/>
                    <a:p>
                      <a:pPr algn="ctr"/>
                      <a:r>
                        <a:rPr lang="en-US" sz="1000" dirty="0" smtClean="0"/>
                        <a:t>Sunny</a:t>
                      </a:r>
                      <a:endParaRPr lang="en-US" sz="1000" dirty="0"/>
                    </a:p>
                  </a:txBody>
                  <a:tcPr>
                    <a:solidFill>
                      <a:schemeClr val="accent2">
                        <a:lumMod val="75000"/>
                      </a:schemeClr>
                    </a:solidFill>
                  </a:tcPr>
                </a:tc>
                <a:tc>
                  <a:txBody>
                    <a:bodyPr/>
                    <a:lstStyle/>
                    <a:p>
                      <a:pPr algn="ctr"/>
                      <a:r>
                        <a:rPr lang="en-US" sz="1000" dirty="0" smtClean="0"/>
                        <a:t>10%</a:t>
                      </a:r>
                      <a:endParaRPr lang="en-US" sz="1000" dirty="0"/>
                    </a:p>
                  </a:txBody>
                  <a:tcPr>
                    <a:solidFill>
                      <a:schemeClr val="accent2">
                        <a:lumMod val="75000"/>
                      </a:schemeClr>
                    </a:solidFill>
                  </a:tcPr>
                </a:tc>
              </a:tr>
              <a:tr h="252028">
                <a:tc>
                  <a:txBody>
                    <a:bodyPr/>
                    <a:lstStyle/>
                    <a:p>
                      <a:pPr algn="ctr"/>
                      <a:r>
                        <a:rPr lang="en-US" sz="1000" dirty="0" smtClean="0"/>
                        <a:t>Cloudy</a:t>
                      </a:r>
                      <a:endParaRPr lang="en-US" sz="1000" dirty="0"/>
                    </a:p>
                  </a:txBody>
                  <a:tcPr/>
                </a:tc>
                <a:tc>
                  <a:txBody>
                    <a:bodyPr/>
                    <a:lstStyle/>
                    <a:p>
                      <a:pPr algn="ctr"/>
                      <a:r>
                        <a:rPr lang="en-US" sz="1000" dirty="0" smtClean="0"/>
                        <a:t>30%</a:t>
                      </a:r>
                      <a:endParaRPr lang="en-US" sz="1000" dirty="0"/>
                    </a:p>
                  </a:txBody>
                  <a:tcPr/>
                </a:tc>
              </a:tr>
              <a:tr h="252028">
                <a:tc>
                  <a:txBody>
                    <a:bodyPr/>
                    <a:lstStyle/>
                    <a:p>
                      <a:pPr algn="ctr"/>
                      <a:r>
                        <a:rPr lang="en-US" sz="1000" dirty="0" smtClean="0"/>
                        <a:t>Rainy</a:t>
                      </a:r>
                      <a:endParaRPr lang="en-US" sz="1000" dirty="0"/>
                    </a:p>
                  </a:txBody>
                  <a:tcPr/>
                </a:tc>
                <a:tc>
                  <a:txBody>
                    <a:bodyPr/>
                    <a:lstStyle/>
                    <a:p>
                      <a:pPr algn="ctr"/>
                      <a:r>
                        <a:rPr lang="en-US" sz="1000" dirty="0" smtClean="0"/>
                        <a:t>60%</a:t>
                      </a:r>
                      <a:endParaRPr lang="en-US" sz="10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44737596"/>
              </p:ext>
            </p:extLst>
          </p:nvPr>
        </p:nvGraphicFramePr>
        <p:xfrm>
          <a:off x="3347864" y="5301209"/>
          <a:ext cx="1656184" cy="1224135"/>
        </p:xfrm>
        <a:graphic>
          <a:graphicData uri="http://schemas.openxmlformats.org/drawingml/2006/table">
            <a:tbl>
              <a:tblPr firstRow="1" bandRow="1">
                <a:tableStyleId>{5C22544A-7EE6-4342-B048-85BDC9FD1C3A}</a:tableStyleId>
              </a:tblPr>
              <a:tblGrid>
                <a:gridCol w="677970"/>
                <a:gridCol w="455209"/>
                <a:gridCol w="523005"/>
              </a:tblGrid>
              <a:tr h="244827">
                <a:tc gridSpan="3">
                  <a:txBody>
                    <a:bodyPr/>
                    <a:lstStyle/>
                    <a:p>
                      <a:pPr algn="ctr"/>
                      <a:r>
                        <a:rPr lang="en-US" sz="1000" dirty="0" smtClean="0"/>
                        <a:t>Sprinkler</a:t>
                      </a:r>
                      <a:endParaRPr lang="en-US" sz="1000" dirty="0"/>
                    </a:p>
                  </a:txBody>
                  <a:tcPr/>
                </a:tc>
                <a:tc hMerge="1">
                  <a:txBody>
                    <a:bodyPr/>
                    <a:lstStyle/>
                    <a:p>
                      <a:endParaRPr lang="en-US"/>
                    </a:p>
                  </a:txBody>
                  <a:tcPr/>
                </a:tc>
                <a:tc hMerge="1">
                  <a:txBody>
                    <a:bodyPr/>
                    <a:lstStyle/>
                    <a:p>
                      <a:endParaRPr lang="en-US" dirty="0"/>
                    </a:p>
                  </a:txBody>
                  <a:tcPr/>
                </a:tc>
              </a:tr>
              <a:tr h="244827">
                <a:tc>
                  <a:txBody>
                    <a:bodyPr/>
                    <a:lstStyle/>
                    <a:p>
                      <a:pPr algn="ctr"/>
                      <a:r>
                        <a:rPr lang="en-US" sz="1000" dirty="0" smtClean="0"/>
                        <a:t>Weather</a:t>
                      </a:r>
                      <a:endParaRPr lang="en-US"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dirty="0" smtClean="0"/>
                        <a:t>On</a:t>
                      </a:r>
                      <a:endParaRPr lang="en-US" sz="1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dirty="0" smtClean="0"/>
                        <a:t>Off</a:t>
                      </a:r>
                      <a:endParaRPr lang="en-US" sz="1000" dirty="0"/>
                    </a:p>
                  </a:txBody>
                  <a:tcPr>
                    <a:lnB w="12700" cap="flat" cmpd="sng" algn="ctr">
                      <a:solidFill>
                        <a:schemeClr val="tx1"/>
                      </a:solidFill>
                      <a:prstDash val="solid"/>
                      <a:round/>
                      <a:headEnd type="none" w="med" len="med"/>
                      <a:tailEnd type="none" w="med" len="med"/>
                    </a:lnB>
                  </a:tcPr>
                </a:tc>
              </a:tr>
              <a:tr h="244827">
                <a:tc>
                  <a:txBody>
                    <a:bodyPr/>
                    <a:lstStyle/>
                    <a:p>
                      <a:pPr algn="ctr"/>
                      <a:r>
                        <a:rPr lang="en-US" sz="1000" dirty="0" smtClean="0"/>
                        <a:t>Sunny</a:t>
                      </a:r>
                      <a:endParaRPr lang="en-US"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D8000"/>
                    </a:solidFill>
                  </a:tcPr>
                </a:tc>
                <a:tc>
                  <a:txBody>
                    <a:bodyPr/>
                    <a:lstStyle/>
                    <a:p>
                      <a:pPr algn="ctr"/>
                      <a:r>
                        <a:rPr lang="en-US" sz="1000" dirty="0" smtClean="0"/>
                        <a:t>20%</a:t>
                      </a:r>
                      <a:endParaRPr lang="en-US" sz="1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ED8000"/>
                    </a:solidFill>
                  </a:tcPr>
                </a:tc>
                <a:tc>
                  <a:txBody>
                    <a:bodyPr/>
                    <a:lstStyle/>
                    <a:p>
                      <a:pPr algn="ctr"/>
                      <a:r>
                        <a:rPr lang="en-US" sz="1000" dirty="0" smtClean="0"/>
                        <a:t>80%</a:t>
                      </a:r>
                      <a:endParaRPr lang="en-US" sz="1000" dirty="0"/>
                    </a:p>
                  </a:txBody>
                  <a:tcPr>
                    <a:lnT w="12700" cap="flat" cmpd="sng" algn="ctr">
                      <a:solidFill>
                        <a:schemeClr val="tx1"/>
                      </a:solidFill>
                      <a:prstDash val="solid"/>
                      <a:round/>
                      <a:headEnd type="none" w="med" len="med"/>
                      <a:tailEnd type="none" w="med" len="med"/>
                    </a:lnT>
                  </a:tcPr>
                </a:tc>
              </a:tr>
              <a:tr h="244827">
                <a:tc>
                  <a:txBody>
                    <a:bodyPr/>
                    <a:lstStyle/>
                    <a:p>
                      <a:pPr algn="ctr"/>
                      <a:r>
                        <a:rPr lang="en-US" sz="1000" dirty="0" smtClean="0"/>
                        <a:t>Cloudy</a:t>
                      </a:r>
                      <a:endParaRPr lang="en-US" sz="1000" dirty="0"/>
                    </a:p>
                  </a:txBody>
                  <a:tcPr>
                    <a:lnR w="12700" cap="flat" cmpd="sng" algn="ctr">
                      <a:solidFill>
                        <a:schemeClr val="tx1"/>
                      </a:solidFill>
                      <a:prstDash val="solid"/>
                      <a:round/>
                      <a:headEnd type="none" w="med" len="med"/>
                      <a:tailEnd type="none" w="med" len="med"/>
                    </a:lnR>
                  </a:tcPr>
                </a:tc>
                <a:tc>
                  <a:txBody>
                    <a:bodyPr/>
                    <a:lstStyle/>
                    <a:p>
                      <a:pPr algn="ctr"/>
                      <a:r>
                        <a:rPr lang="en-US" sz="1000" dirty="0" smtClean="0"/>
                        <a:t>10%</a:t>
                      </a:r>
                      <a:endParaRPr lang="en-US" sz="1000" dirty="0"/>
                    </a:p>
                  </a:txBody>
                  <a:tcPr>
                    <a:lnL w="12700" cap="flat" cmpd="sng" algn="ctr">
                      <a:solidFill>
                        <a:schemeClr val="tx1"/>
                      </a:solidFill>
                      <a:prstDash val="solid"/>
                      <a:round/>
                      <a:headEnd type="none" w="med" len="med"/>
                      <a:tailEnd type="none" w="med" len="med"/>
                    </a:lnL>
                  </a:tcPr>
                </a:tc>
                <a:tc>
                  <a:txBody>
                    <a:bodyPr/>
                    <a:lstStyle/>
                    <a:p>
                      <a:pPr algn="ctr"/>
                      <a:r>
                        <a:rPr lang="en-US" sz="1000" dirty="0" smtClean="0"/>
                        <a:t>90%</a:t>
                      </a:r>
                      <a:endParaRPr lang="en-US" sz="1000" dirty="0"/>
                    </a:p>
                  </a:txBody>
                  <a:tcPr/>
                </a:tc>
              </a:tr>
              <a:tr h="244827">
                <a:tc>
                  <a:txBody>
                    <a:bodyPr/>
                    <a:lstStyle/>
                    <a:p>
                      <a:pPr algn="ctr"/>
                      <a:r>
                        <a:rPr lang="en-US" sz="1000" dirty="0" smtClean="0"/>
                        <a:t>Rainy</a:t>
                      </a:r>
                      <a:endParaRPr lang="en-US" sz="1000" dirty="0"/>
                    </a:p>
                  </a:txBody>
                  <a:tcPr>
                    <a:lnR w="12700" cap="flat" cmpd="sng" algn="ctr">
                      <a:solidFill>
                        <a:schemeClr val="tx1"/>
                      </a:solidFill>
                      <a:prstDash val="solid"/>
                      <a:round/>
                      <a:headEnd type="none" w="med" len="med"/>
                      <a:tailEnd type="none" w="med" len="med"/>
                    </a:lnR>
                  </a:tcPr>
                </a:tc>
                <a:tc>
                  <a:txBody>
                    <a:bodyPr/>
                    <a:lstStyle/>
                    <a:p>
                      <a:pPr algn="ctr"/>
                      <a:r>
                        <a:rPr lang="en-US" sz="1000" dirty="0" smtClean="0"/>
                        <a:t>0%</a:t>
                      </a:r>
                      <a:endParaRPr lang="en-US" sz="1000" dirty="0"/>
                    </a:p>
                  </a:txBody>
                  <a:tcPr>
                    <a:lnL w="12700" cap="flat" cmpd="sng" algn="ctr">
                      <a:solidFill>
                        <a:schemeClr val="tx1"/>
                      </a:solidFill>
                      <a:prstDash val="solid"/>
                      <a:round/>
                      <a:headEnd type="none" w="med" len="med"/>
                      <a:tailEnd type="none" w="med" len="med"/>
                    </a:lnL>
                  </a:tcPr>
                </a:tc>
                <a:tc>
                  <a:txBody>
                    <a:bodyPr/>
                    <a:lstStyle/>
                    <a:p>
                      <a:pPr algn="ctr"/>
                      <a:r>
                        <a:rPr lang="en-US" sz="1000" dirty="0" smtClean="0"/>
                        <a:t>100%</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10518412"/>
              </p:ext>
            </p:extLst>
          </p:nvPr>
        </p:nvGraphicFramePr>
        <p:xfrm>
          <a:off x="5321301" y="4558023"/>
          <a:ext cx="2635074" cy="1967320"/>
        </p:xfrm>
        <a:graphic>
          <a:graphicData uri="http://schemas.openxmlformats.org/drawingml/2006/table">
            <a:tbl>
              <a:tblPr firstRow="1" bandRow="1">
                <a:tableStyleId>{5C22544A-7EE6-4342-B048-85BDC9FD1C3A}</a:tableStyleId>
              </a:tblPr>
              <a:tblGrid>
                <a:gridCol w="717238"/>
                <a:gridCol w="764017"/>
                <a:gridCol w="561317"/>
                <a:gridCol w="592502"/>
              </a:tblGrid>
              <a:tr h="245915">
                <a:tc gridSpan="4">
                  <a:txBody>
                    <a:bodyPr/>
                    <a:lstStyle/>
                    <a:p>
                      <a:pPr algn="ctr"/>
                      <a:r>
                        <a:rPr lang="en-US" sz="1000" baseline="0" dirty="0" smtClean="0"/>
                        <a:t>Lawn</a:t>
                      </a:r>
                      <a:endParaRPr lang="en-US" sz="1000" baseline="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45915">
                <a:tc>
                  <a:txBody>
                    <a:bodyPr/>
                    <a:lstStyle/>
                    <a:p>
                      <a:pPr algn="ctr"/>
                      <a:r>
                        <a:rPr lang="en-US" sz="1000" baseline="0" dirty="0" smtClean="0"/>
                        <a:t>Weather</a:t>
                      </a:r>
                      <a:endParaRPr lang="en-US" sz="1000" baseline="0" dirty="0"/>
                    </a:p>
                  </a:txBody>
                  <a:tcPr>
                    <a:lnB w="12700" cap="flat" cmpd="sng" algn="ctr">
                      <a:solidFill>
                        <a:schemeClr val="tx1"/>
                      </a:solidFill>
                      <a:prstDash val="solid"/>
                      <a:round/>
                      <a:headEnd type="none" w="med" len="med"/>
                      <a:tailEnd type="none" w="med" len="med"/>
                    </a:lnB>
                  </a:tcPr>
                </a:tc>
                <a:tc>
                  <a:txBody>
                    <a:bodyPr/>
                    <a:lstStyle/>
                    <a:p>
                      <a:pPr algn="ctr"/>
                      <a:r>
                        <a:rPr lang="en-US" sz="1000" baseline="0" dirty="0" smtClean="0"/>
                        <a:t>Sprinkler</a:t>
                      </a:r>
                      <a:endParaRPr lang="en-US" sz="1000" baseline="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baseline="0" dirty="0" smtClean="0"/>
                        <a:t>Wet</a:t>
                      </a:r>
                      <a:endParaRPr lang="en-US" sz="1000" baseline="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baseline="0" dirty="0" smtClean="0"/>
                        <a:t>Dry</a:t>
                      </a:r>
                      <a:endParaRPr lang="en-US" sz="1000" baseline="0" dirty="0"/>
                    </a:p>
                  </a:txBody>
                  <a:tcPr>
                    <a:lnB w="12700" cap="flat" cmpd="sng" algn="ctr">
                      <a:solidFill>
                        <a:schemeClr val="tx1"/>
                      </a:solidFill>
                      <a:prstDash val="solid"/>
                      <a:round/>
                      <a:headEnd type="none" w="med" len="med"/>
                      <a:tailEnd type="none" w="med" len="med"/>
                    </a:lnB>
                  </a:tcPr>
                </a:tc>
              </a:tr>
              <a:tr h="245915">
                <a:tc>
                  <a:txBody>
                    <a:bodyPr/>
                    <a:lstStyle/>
                    <a:p>
                      <a:pPr marL="0" algn="ctr" defTabSz="457200" rtl="0" eaLnBrk="1" latinLnBrk="0" hangingPunct="1"/>
                      <a:r>
                        <a:rPr lang="en-US" sz="1000" kern="1200" baseline="0" dirty="0" smtClean="0">
                          <a:solidFill>
                            <a:schemeClr val="dk1"/>
                          </a:solidFill>
                          <a:latin typeface="+mn-lt"/>
                          <a:ea typeface="+mn-ea"/>
                          <a:cs typeface="+mn-cs"/>
                        </a:rPr>
                        <a:t>Sunny</a:t>
                      </a:r>
                      <a:endParaRPr lang="en-US" sz="1000" kern="1200" baseline="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accent3">
                        <a:lumMod val="75000"/>
                      </a:schemeClr>
                    </a:solidFill>
                  </a:tcPr>
                </a:tc>
                <a:tc>
                  <a:txBody>
                    <a:bodyPr/>
                    <a:lstStyle/>
                    <a:p>
                      <a:pPr marL="0" algn="ctr" defTabSz="457200" rtl="0" eaLnBrk="1" latinLnBrk="0" hangingPunct="1"/>
                      <a:r>
                        <a:rPr lang="en-US" sz="1000" kern="1200" baseline="0" dirty="0" smtClean="0">
                          <a:solidFill>
                            <a:schemeClr val="dk1"/>
                          </a:solidFill>
                          <a:latin typeface="+mn-lt"/>
                          <a:ea typeface="+mn-ea"/>
                          <a:cs typeface="+mn-cs"/>
                        </a:rPr>
                        <a:t>On</a:t>
                      </a:r>
                      <a:endParaRPr lang="en-US" sz="1000"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75000"/>
                      </a:schemeClr>
                    </a:solidFill>
                  </a:tcPr>
                </a:tc>
                <a:tc>
                  <a:txBody>
                    <a:bodyPr/>
                    <a:lstStyle/>
                    <a:p>
                      <a:pPr algn="ctr"/>
                      <a:r>
                        <a:rPr lang="en-US" sz="1000" baseline="0" dirty="0" smtClean="0"/>
                        <a:t>20%</a:t>
                      </a:r>
                      <a:endParaRPr lang="en-US" sz="1000"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3">
                        <a:lumMod val="75000"/>
                      </a:schemeClr>
                    </a:solidFill>
                  </a:tcPr>
                </a:tc>
                <a:tc>
                  <a:txBody>
                    <a:bodyPr/>
                    <a:lstStyle/>
                    <a:p>
                      <a:pPr algn="ctr"/>
                      <a:r>
                        <a:rPr lang="en-US" sz="1000" baseline="0" dirty="0" smtClean="0"/>
                        <a:t>80%</a:t>
                      </a:r>
                      <a:endParaRPr lang="en-US" sz="1000" baseline="0" dirty="0"/>
                    </a:p>
                  </a:txBody>
                  <a:tcPr>
                    <a:lnT w="12700" cap="flat" cmpd="sng" algn="ctr">
                      <a:solidFill>
                        <a:schemeClr val="tx1"/>
                      </a:solidFill>
                      <a:prstDash val="solid"/>
                      <a:round/>
                      <a:headEnd type="none" w="med" len="med"/>
                      <a:tailEnd type="none" w="med" len="med"/>
                    </a:lnT>
                  </a:tcPr>
                </a:tc>
              </a:tr>
              <a:tr h="245915">
                <a:tc>
                  <a:txBody>
                    <a:bodyPr/>
                    <a:lstStyle/>
                    <a:p>
                      <a:pPr algn="ctr"/>
                      <a:r>
                        <a:rPr lang="en-US" sz="1000" baseline="0" dirty="0" smtClean="0"/>
                        <a:t>Cloudy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40%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60%</a:t>
                      </a:r>
                      <a:endParaRPr lang="en-US" sz="1000" baseline="0" dirty="0"/>
                    </a:p>
                  </a:txBody>
                  <a:tcPr/>
                </a:tc>
              </a:tr>
              <a:tr h="245915">
                <a:tc>
                  <a:txBody>
                    <a:bodyPr/>
                    <a:lstStyle/>
                    <a:p>
                      <a:pPr algn="ctr"/>
                      <a:r>
                        <a:rPr lang="en-US" sz="1000" baseline="0" dirty="0" smtClean="0"/>
                        <a:t>Rainy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0%</a:t>
                      </a:r>
                      <a:endParaRPr lang="en-US" sz="1000" baseline="0" dirty="0"/>
                    </a:p>
                  </a:txBody>
                  <a:tcPr/>
                </a:tc>
              </a:tr>
              <a:tr h="245915">
                <a:tc>
                  <a:txBody>
                    <a:bodyPr/>
                    <a:lstStyle/>
                    <a:p>
                      <a:pPr algn="ctr"/>
                      <a:r>
                        <a:rPr lang="en-US" sz="1000" baseline="0" dirty="0" smtClean="0"/>
                        <a:t>Sunny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100%</a:t>
                      </a:r>
                      <a:endParaRPr lang="en-US" sz="1000" baseline="0" dirty="0"/>
                    </a:p>
                  </a:txBody>
                  <a:tcPr/>
                </a:tc>
              </a:tr>
              <a:tr h="245915">
                <a:tc>
                  <a:txBody>
                    <a:bodyPr/>
                    <a:lstStyle/>
                    <a:p>
                      <a:pPr algn="ctr"/>
                      <a:r>
                        <a:rPr lang="en-US" sz="1000" baseline="0" dirty="0" smtClean="0"/>
                        <a:t>Cloudy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90%</a:t>
                      </a:r>
                      <a:endParaRPr lang="en-US" sz="1000" baseline="0" dirty="0"/>
                    </a:p>
                  </a:txBody>
                  <a:tcPr/>
                </a:tc>
              </a:tr>
              <a:tr h="245915">
                <a:tc>
                  <a:txBody>
                    <a:bodyPr/>
                    <a:lstStyle/>
                    <a:p>
                      <a:pPr algn="ctr"/>
                      <a:r>
                        <a:rPr lang="en-US" sz="1000" baseline="0" dirty="0" smtClean="0"/>
                        <a:t>Rainy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0%</a:t>
                      </a:r>
                      <a:endParaRPr lang="en-US" sz="1000" baseline="0" dirty="0"/>
                    </a:p>
                  </a:txBody>
                  <a:tcPr/>
                </a:tc>
              </a:tr>
            </a:tbl>
          </a:graphicData>
        </a:graphic>
      </p:graphicFrame>
    </p:spTree>
    <p:extLst>
      <p:ext uri="{BB962C8B-B14F-4D97-AF65-F5344CB8AC3E}">
        <p14:creationId xmlns:p14="http://schemas.microsoft.com/office/powerpoint/2010/main" val="355293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animEffect transition="in" filter="fade">
                                      <p:cBhvr>
                                        <p:cTn id="7" dur="500"/>
                                        <p:tgtEl>
                                          <p:spTgt spid="3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xEl>
                                              <p:pRg st="4" end="4"/>
                                            </p:txEl>
                                          </p:spTgt>
                                        </p:tgtEl>
                                        <p:attrNameLst>
                                          <p:attrName>style.visibility</p:attrName>
                                        </p:attrNameLst>
                                      </p:cBhvr>
                                      <p:to>
                                        <p:strVal val="visible"/>
                                      </p:to>
                                    </p:set>
                                    <p:animEffect transition="in" filter="fade">
                                      <p:cBhvr>
                                        <p:cTn id="12" dur="500"/>
                                        <p:tgtEl>
                                          <p:spTgt spid="3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animEffect transition="in" filter="fade">
                                      <p:cBhvr>
                                        <p:cTn id="17" dur="500"/>
                                        <p:tgtEl>
                                          <p:spTgt spid="3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pRg st="6" end="6"/>
                                            </p:txEl>
                                          </p:spTgt>
                                        </p:tgtEl>
                                        <p:attrNameLst>
                                          <p:attrName>style.visibility</p:attrName>
                                        </p:attrNameLst>
                                      </p:cBhvr>
                                      <p:to>
                                        <p:strVal val="visible"/>
                                      </p:to>
                                    </p:set>
                                    <p:animEffect transition="in" filter="fade">
                                      <p:cBhvr>
                                        <p:cTn id="20" dur="500"/>
                                        <p:tgtEl>
                                          <p:spTgt spid="3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xEl>
                                              <p:pRg st="7" end="7"/>
                                            </p:txEl>
                                          </p:spTgt>
                                        </p:tgtEl>
                                        <p:attrNameLst>
                                          <p:attrName>style.visibility</p:attrName>
                                        </p:attrNameLst>
                                      </p:cBhvr>
                                      <p:to>
                                        <p:strVal val="visible"/>
                                      </p:to>
                                    </p:set>
                                    <p:animEffect transition="in" filter="fade">
                                      <p:cBhvr>
                                        <p:cTn id="23" dur="500"/>
                                        <p:tgtEl>
                                          <p:spTgt spid="3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xEl>
                                              <p:pRg st="8" end="8"/>
                                            </p:txEl>
                                          </p:spTgt>
                                        </p:tgtEl>
                                        <p:attrNameLst>
                                          <p:attrName>style.visibility</p:attrName>
                                        </p:attrNameLst>
                                      </p:cBhvr>
                                      <p:to>
                                        <p:strVal val="visible"/>
                                      </p:to>
                                    </p:set>
                                    <p:animEffect transition="in" filter="fade">
                                      <p:cBhvr>
                                        <p:cTn id="28" dur="500"/>
                                        <p:tgtEl>
                                          <p:spTgt spid="3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4"/>
          <p:cNvSpPr>
            <a:spLocks noGrp="1"/>
          </p:cNvSpPr>
          <p:nvPr>
            <p:ph idx="1"/>
          </p:nvPr>
        </p:nvSpPr>
        <p:spPr>
          <a:xfrm>
            <a:off x="467544" y="1276350"/>
            <a:ext cx="8676456" cy="4802188"/>
          </a:xfrm>
        </p:spPr>
        <p:txBody>
          <a:bodyPr/>
          <a:lstStyle/>
          <a:p>
            <a:r>
              <a:rPr lang="en-US" dirty="0" smtClean="0"/>
              <a:t>BBN estimates </a:t>
            </a:r>
            <a:r>
              <a:rPr lang="en-US" dirty="0"/>
              <a:t>its </a:t>
            </a:r>
            <a:r>
              <a:rPr lang="en-US" dirty="0" smtClean="0"/>
              <a:t>global underlying </a:t>
            </a:r>
            <a:r>
              <a:rPr lang="en-US" dirty="0"/>
              <a:t>joint probability </a:t>
            </a:r>
            <a:r>
              <a:rPr lang="en-US" dirty="0" smtClean="0"/>
              <a:t>by </a:t>
            </a:r>
            <a:r>
              <a:rPr lang="en-US" dirty="0" smtClean="0">
                <a:solidFill>
                  <a:schemeClr val="accent4"/>
                </a:solidFill>
              </a:rPr>
              <a:t>factorization</a:t>
            </a:r>
            <a:r>
              <a:rPr lang="en-US" dirty="0" smtClean="0"/>
              <a:t>:</a:t>
            </a:r>
          </a:p>
          <a:p>
            <a:pPr marL="687388" lvl="1" indent="-457200">
              <a:buFont typeface="+mj-lt"/>
              <a:buAutoNum type="arabicPeriod"/>
            </a:pPr>
            <a:r>
              <a:rPr lang="en-US" dirty="0" smtClean="0"/>
              <a:t>Separately estimating all its belief CPTs</a:t>
            </a:r>
          </a:p>
          <a:p>
            <a:pPr marL="687388" lvl="1" indent="-457200">
              <a:buFont typeface="+mj-lt"/>
              <a:buAutoNum type="arabicPeriod"/>
            </a:pPr>
            <a:r>
              <a:rPr lang="en-US" dirty="0" smtClean="0"/>
              <a:t>Multiplying them:</a:t>
            </a:r>
          </a:p>
          <a:p>
            <a:pPr marL="230188" lvl="1" indent="0">
              <a:buNone/>
            </a:pPr>
            <a:endParaRPr lang="en-US" sz="1600" i="1" dirty="0"/>
          </a:p>
          <a:p>
            <a:pPr marL="230188" lvl="1" indent="0">
              <a:buNone/>
            </a:pPr>
            <a:r>
              <a:rPr lang="en-US" sz="1600" i="1" dirty="0" smtClean="0"/>
              <a:t>P(weather, sprinkler, lawn) = P(weather) x P(sprinkler | weather) x P(lawn | sprinkler, weather</a:t>
            </a:r>
            <a:r>
              <a:rPr lang="en-US" sz="1600" i="1" dirty="0"/>
              <a:t>) </a:t>
            </a:r>
            <a:endParaRPr lang="en-US" sz="1600" i="1" dirty="0" smtClean="0"/>
          </a:p>
          <a:p>
            <a:endParaRPr lang="en-US" dirty="0" smtClean="0"/>
          </a:p>
          <a:p>
            <a:endParaRPr lang="en-US" dirty="0"/>
          </a:p>
          <a:p>
            <a:endParaRPr lang="en-US" dirty="0" smtClean="0"/>
          </a:p>
          <a:p>
            <a:endParaRPr lang="en-US" dirty="0"/>
          </a:p>
        </p:txBody>
      </p:sp>
      <p:grpSp>
        <p:nvGrpSpPr>
          <p:cNvPr id="5" name="Group 4"/>
          <p:cNvGrpSpPr/>
          <p:nvPr/>
        </p:nvGrpSpPr>
        <p:grpSpPr>
          <a:xfrm>
            <a:off x="2552700" y="3975100"/>
            <a:ext cx="6146800" cy="1828800"/>
            <a:chOff x="2876140" y="3632200"/>
            <a:chExt cx="6398500" cy="192246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140" y="3822700"/>
              <a:ext cx="1731962" cy="1731962"/>
            </a:xfrm>
            <a:prstGeom prst="rect">
              <a:avLst/>
            </a:prstGeom>
          </p:spPr>
        </p:pic>
        <p:sp>
          <p:nvSpPr>
            <p:cNvPr id="3" name="Rounded Rectangular Callout 2"/>
            <p:cNvSpPr/>
            <p:nvPr/>
          </p:nvSpPr>
          <p:spPr>
            <a:xfrm>
              <a:off x="5467268" y="3632200"/>
              <a:ext cx="3807372" cy="1168856"/>
            </a:xfrm>
            <a:prstGeom prst="wedgeRoundRectCallout">
              <a:avLst>
                <a:gd name="adj1" fmla="val -67996"/>
                <a:gd name="adj2" fmla="val 430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This should be your expression now.</a:t>
              </a:r>
            </a:p>
            <a:p>
              <a:pPr algn="ctr"/>
              <a:r>
                <a:rPr lang="en-US" sz="1600" dirty="0" smtClean="0"/>
                <a:t>Wonder why? </a:t>
              </a:r>
            </a:p>
            <a:p>
              <a:pPr algn="ctr"/>
              <a:r>
                <a:rPr lang="en-US" sz="1600" dirty="0" smtClean="0"/>
                <a:t>The answer is just one slide ahead</a:t>
              </a:r>
              <a:endParaRPr lang="en-US" sz="1600" dirty="0"/>
            </a:p>
          </p:txBody>
        </p:sp>
      </p:grpSp>
      <p:sp>
        <p:nvSpPr>
          <p:cNvPr id="8" name="Title 3"/>
          <p:cNvSpPr>
            <a:spLocks noGrp="1"/>
          </p:cNvSpPr>
          <p:nvPr>
            <p:ph type="title"/>
          </p:nvPr>
        </p:nvSpPr>
        <p:spPr>
          <a:xfrm>
            <a:off x="551280" y="44624"/>
            <a:ext cx="8041440" cy="1442674"/>
          </a:xfrm>
        </p:spPr>
        <p:txBody>
          <a:bodyPr/>
          <a:lstStyle/>
          <a:p>
            <a:r>
              <a:rPr lang="en-US" sz="3200" dirty="0" smtClean="0">
                <a:solidFill>
                  <a:srgbClr val="404040"/>
                </a:solidFill>
              </a:rPr>
              <a:t>BBN - Factorization</a:t>
            </a:r>
            <a:endParaRPr lang="en-US" sz="1400" i="1" dirty="0">
              <a:solidFill>
                <a:srgbClr val="404040"/>
              </a:solidFill>
            </a:endParaRPr>
          </a:p>
        </p:txBody>
      </p:sp>
    </p:spTree>
    <p:extLst>
      <p:ext uri="{BB962C8B-B14F-4D97-AF65-F5344CB8AC3E}">
        <p14:creationId xmlns:p14="http://schemas.microsoft.com/office/powerpoint/2010/main" val="8395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4"/>
          <p:cNvSpPr>
            <a:spLocks noGrp="1"/>
          </p:cNvSpPr>
          <p:nvPr>
            <p:ph idx="1"/>
          </p:nvPr>
        </p:nvSpPr>
        <p:spPr>
          <a:xfrm>
            <a:off x="101600" y="1507132"/>
            <a:ext cx="8902700" cy="4802188"/>
          </a:xfrm>
        </p:spPr>
        <p:txBody>
          <a:bodyPr/>
          <a:lstStyle/>
          <a:p>
            <a:pPr marL="230188" lvl="1" indent="0">
              <a:buNone/>
            </a:pPr>
            <a:r>
              <a:rPr lang="en-US" sz="1600" i="1" dirty="0" smtClean="0"/>
              <a:t>P(weather, sprinkler, lawn) = P(weather) x P(sprinkler | weather) x P(lawn | sprinkler, weather</a:t>
            </a:r>
            <a:r>
              <a:rPr lang="en-US" sz="1600" i="1" dirty="0"/>
              <a:t>) </a:t>
            </a:r>
            <a:endParaRPr lang="en-US" sz="1600" i="1" dirty="0" smtClean="0"/>
          </a:p>
          <a:p>
            <a:pPr marL="230188" lvl="1" indent="0">
              <a:buNone/>
            </a:pPr>
            <a:endParaRPr lang="en-US" sz="1600" i="1" dirty="0"/>
          </a:p>
          <a:p>
            <a:pPr lvl="1"/>
            <a:r>
              <a:rPr lang="en-US" sz="2400" dirty="0" smtClean="0"/>
              <a:t>Why is it so fascinating? It’s the basic </a:t>
            </a:r>
            <a:r>
              <a:rPr lang="en-US" sz="2400" b="1" dirty="0" smtClean="0"/>
              <a:t>chain rule </a:t>
            </a:r>
            <a:r>
              <a:rPr lang="en-US" sz="2400" dirty="0" smtClean="0"/>
              <a:t>from first course in probability:</a:t>
            </a:r>
          </a:p>
          <a:p>
            <a:pPr lvl="2"/>
            <a:r>
              <a:rPr lang="en-US" sz="2200" i="1" dirty="0" smtClean="0"/>
              <a:t>P(A,B,C…) = P(A) x P(B|A) x P(C|A,B) x ….</a:t>
            </a:r>
          </a:p>
          <a:p>
            <a:pPr lvl="1"/>
            <a:endParaRPr lang="en-US" sz="2400" dirty="0" smtClean="0"/>
          </a:p>
          <a:p>
            <a:pPr lvl="1"/>
            <a:endParaRPr lang="en-US" sz="2400" dirty="0"/>
          </a:p>
          <a:p>
            <a:pPr lvl="1"/>
            <a:endParaRPr lang="en-US" sz="2400" dirty="0" smtClean="0"/>
          </a:p>
          <a:p>
            <a:pPr lvl="1"/>
            <a:r>
              <a:rPr lang="en-US" sz="2400" dirty="0" smtClean="0"/>
              <a:t>That’s the beauty! By simply estimating the independent CPTs, BBN estimates very complex networks!</a:t>
            </a:r>
          </a:p>
          <a:p>
            <a:endParaRPr lang="en-US" dirty="0" smtClean="0"/>
          </a:p>
          <a:p>
            <a:endParaRPr lang="en-US" dirty="0"/>
          </a:p>
          <a:p>
            <a:endParaRPr lang="en-US" dirty="0" smtClean="0"/>
          </a:p>
          <a:p>
            <a:endParaRPr lang="en-US" dirty="0"/>
          </a:p>
        </p:txBody>
      </p:sp>
      <p:grpSp>
        <p:nvGrpSpPr>
          <p:cNvPr id="3" name="Group 2"/>
          <p:cNvGrpSpPr/>
          <p:nvPr/>
        </p:nvGrpSpPr>
        <p:grpSpPr>
          <a:xfrm>
            <a:off x="2921000" y="3425428"/>
            <a:ext cx="2120900" cy="1155700"/>
            <a:chOff x="2921000" y="3238500"/>
            <a:chExt cx="2120900" cy="1155700"/>
          </a:xfrm>
        </p:grpSpPr>
        <p:cxnSp>
          <p:nvCxnSpPr>
            <p:cNvPr id="8" name="Straight Arrow Connector 7"/>
            <p:cNvCxnSpPr/>
            <p:nvPr/>
          </p:nvCxnSpPr>
          <p:spPr>
            <a:xfrm>
              <a:off x="2921000" y="3238500"/>
              <a:ext cx="571500" cy="6096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848100" y="3238500"/>
              <a:ext cx="0" cy="6096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267200" y="3238500"/>
              <a:ext cx="774700" cy="6096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3333750" y="3924300"/>
              <a:ext cx="1028700" cy="469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CPTs</a:t>
              </a:r>
              <a:endParaRPr lang="en-US" dirty="0"/>
            </a:p>
          </p:txBody>
        </p:sp>
      </p:grpSp>
      <p:sp>
        <p:nvSpPr>
          <p:cNvPr id="9" name="Title 3"/>
          <p:cNvSpPr>
            <a:spLocks noGrp="1"/>
          </p:cNvSpPr>
          <p:nvPr>
            <p:ph type="title"/>
          </p:nvPr>
        </p:nvSpPr>
        <p:spPr>
          <a:xfrm>
            <a:off x="551280" y="44624"/>
            <a:ext cx="8041440" cy="1442674"/>
          </a:xfrm>
        </p:spPr>
        <p:txBody>
          <a:bodyPr/>
          <a:lstStyle/>
          <a:p>
            <a:r>
              <a:rPr lang="en-US" sz="3200" dirty="0" smtClean="0">
                <a:solidFill>
                  <a:srgbClr val="404040"/>
                </a:solidFill>
              </a:rPr>
              <a:t>BBN - Factorization</a:t>
            </a:r>
            <a:endParaRPr lang="en-US" sz="1400" i="1" dirty="0">
              <a:solidFill>
                <a:srgbClr val="404040"/>
              </a:solidFill>
            </a:endParaRPr>
          </a:p>
        </p:txBody>
      </p:sp>
    </p:spTree>
    <p:extLst>
      <p:ext uri="{BB962C8B-B14F-4D97-AF65-F5344CB8AC3E}">
        <p14:creationId xmlns:p14="http://schemas.microsoft.com/office/powerpoint/2010/main" val="367225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4624"/>
            <a:ext cx="8041440" cy="1442674"/>
          </a:xfrm>
        </p:spPr>
        <p:txBody>
          <a:bodyPr>
            <a:normAutofit/>
          </a:bodyPr>
          <a:lstStyle/>
          <a:p>
            <a:r>
              <a:rPr lang="en-US" sz="3200" dirty="0" smtClean="0">
                <a:solidFill>
                  <a:schemeClr val="accent4"/>
                </a:solidFill>
              </a:rPr>
              <a:t>Curse </a:t>
            </a:r>
            <a:r>
              <a:rPr lang="en-US" sz="3200" dirty="0">
                <a:solidFill>
                  <a:schemeClr val="accent4"/>
                </a:solidFill>
              </a:rPr>
              <a:t>of </a:t>
            </a:r>
            <a:r>
              <a:rPr lang="en-US" sz="3200" dirty="0" smtClean="0">
                <a:solidFill>
                  <a:schemeClr val="accent4"/>
                </a:solidFill>
              </a:rPr>
              <a:t>Dimensionality</a:t>
            </a:r>
            <a:r>
              <a:rPr lang="en-US" sz="4400" dirty="0" smtClean="0">
                <a:solidFill>
                  <a:schemeClr val="accent4"/>
                </a:solidFill>
              </a:rPr>
              <a:t/>
            </a:r>
            <a:br>
              <a:rPr lang="en-US" sz="4400" dirty="0" smtClean="0">
                <a:solidFill>
                  <a:schemeClr val="accent4"/>
                </a:solidFill>
              </a:rPr>
            </a:br>
            <a:r>
              <a:rPr lang="en-US" sz="2000" dirty="0">
                <a:solidFill>
                  <a:srgbClr val="404040"/>
                </a:solidFill>
              </a:rPr>
              <a:t>Reason </a:t>
            </a:r>
            <a:r>
              <a:rPr lang="en-US" sz="2000" dirty="0" smtClean="0">
                <a:solidFill>
                  <a:srgbClr val="404040"/>
                </a:solidFill>
              </a:rPr>
              <a:t>#2 </a:t>
            </a:r>
            <a:r>
              <a:rPr lang="en-US" sz="2000" dirty="0">
                <a:solidFill>
                  <a:srgbClr val="404040"/>
                </a:solidFill>
              </a:rPr>
              <a:t>for being happy</a:t>
            </a:r>
            <a:endParaRPr lang="en-US" sz="2000" i="1" dirty="0"/>
          </a:p>
        </p:txBody>
      </p:sp>
      <p:sp>
        <p:nvSpPr>
          <p:cNvPr id="33" name="Content Placeholder 4"/>
          <p:cNvSpPr>
            <a:spLocks noGrp="1"/>
          </p:cNvSpPr>
          <p:nvPr>
            <p:ph idx="1"/>
          </p:nvPr>
        </p:nvSpPr>
        <p:spPr>
          <a:xfrm>
            <a:off x="228600" y="1363116"/>
            <a:ext cx="8877300" cy="4802188"/>
          </a:xfrm>
        </p:spPr>
        <p:txBody>
          <a:bodyPr/>
          <a:lstStyle/>
          <a:p>
            <a:r>
              <a:rPr lang="en-US" dirty="0" smtClean="0"/>
              <a:t>Network Size = number of parameters </a:t>
            </a:r>
          </a:p>
          <a:p>
            <a:endParaRPr lang="en-US" dirty="0" smtClean="0"/>
          </a:p>
          <a:p>
            <a:endParaRPr lang="en-US" dirty="0"/>
          </a:p>
          <a:p>
            <a:endParaRPr lang="en-US" dirty="0" smtClean="0"/>
          </a:p>
          <a:p>
            <a:endParaRPr lang="en-US" dirty="0"/>
          </a:p>
        </p:txBody>
      </p:sp>
      <p:sp>
        <p:nvSpPr>
          <p:cNvPr id="98" name="Rounded Rectangle 97"/>
          <p:cNvSpPr/>
          <p:nvPr/>
        </p:nvSpPr>
        <p:spPr>
          <a:xfrm>
            <a:off x="850899" y="2834197"/>
            <a:ext cx="980431" cy="29471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graphicFrame>
        <p:nvGraphicFramePr>
          <p:cNvPr id="106" name="Table 105"/>
          <p:cNvGraphicFramePr>
            <a:graphicFrameLocks noGrp="1"/>
          </p:cNvGraphicFramePr>
          <p:nvPr>
            <p:extLst>
              <p:ext uri="{D42A27DB-BD31-4B8C-83A1-F6EECF244321}">
                <p14:modId xmlns:p14="http://schemas.microsoft.com/office/powerpoint/2010/main" val="279707853"/>
              </p:ext>
            </p:extLst>
          </p:nvPr>
        </p:nvGraphicFramePr>
        <p:xfrm>
          <a:off x="444500" y="2227656"/>
          <a:ext cx="685800" cy="548640"/>
        </p:xfrm>
        <a:graphic>
          <a:graphicData uri="http://schemas.openxmlformats.org/drawingml/2006/table">
            <a:tbl>
              <a:tblPr firstRow="1" bandRow="1">
                <a:tableStyleId>{5C22544A-7EE6-4342-B048-85BDC9FD1C3A}</a:tableStyleId>
              </a:tblPr>
              <a:tblGrid>
                <a:gridCol w="685800"/>
              </a:tblGrid>
              <a:tr h="127574">
                <a:tc>
                  <a:txBody>
                    <a:bodyPr/>
                    <a:lstStyle/>
                    <a:p>
                      <a:pPr algn="ctr"/>
                      <a:r>
                        <a:rPr lang="en-US" sz="1200" b="0" dirty="0" smtClean="0"/>
                        <a:t>Sunny</a:t>
                      </a:r>
                      <a:endParaRPr lang="en-US" sz="1200" b="0" dirty="0"/>
                    </a:p>
                  </a:txBody>
                  <a:tcPr/>
                </a:tc>
              </a:tr>
              <a:tr h="127574">
                <a:tc>
                  <a:txBody>
                    <a:bodyPr/>
                    <a:lstStyle/>
                    <a:p>
                      <a:pPr algn="ctr"/>
                      <a:r>
                        <a:rPr lang="en-US" sz="1200" b="0" dirty="0" smtClean="0"/>
                        <a:t>Rainy</a:t>
                      </a:r>
                      <a:endParaRPr lang="en-US" sz="1200" b="0" dirty="0"/>
                    </a:p>
                  </a:txBody>
                  <a:tcPr/>
                </a:tc>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2222652609"/>
              </p:ext>
            </p:extLst>
          </p:nvPr>
        </p:nvGraphicFramePr>
        <p:xfrm>
          <a:off x="317498" y="5426905"/>
          <a:ext cx="889001" cy="731520"/>
        </p:xfrm>
        <a:graphic>
          <a:graphicData uri="http://schemas.openxmlformats.org/drawingml/2006/table">
            <a:tbl>
              <a:tblPr firstRow="1" bandRow="1">
                <a:tableStyleId>{5C22544A-7EE6-4342-B048-85BDC9FD1C3A}</a:tableStyleId>
              </a:tblPr>
              <a:tblGrid>
                <a:gridCol w="889001"/>
              </a:tblGrid>
              <a:tr h="127574">
                <a:tc>
                  <a:txBody>
                    <a:bodyPr/>
                    <a:lstStyle/>
                    <a:p>
                      <a:pPr algn="ctr"/>
                      <a:r>
                        <a:rPr lang="en-US" sz="1000" b="0" dirty="0" smtClean="0"/>
                        <a:t>Weather</a:t>
                      </a:r>
                      <a:endParaRPr lang="en-US" sz="1000" b="0" dirty="0"/>
                    </a:p>
                  </a:txBody>
                  <a:tcPr/>
                </a:tc>
              </a:tr>
              <a:tr h="127574">
                <a:tc>
                  <a:txBody>
                    <a:bodyPr/>
                    <a:lstStyle/>
                    <a:p>
                      <a:pPr algn="ctr"/>
                      <a:r>
                        <a:rPr lang="en-US" sz="1000" b="0" dirty="0" smtClean="0"/>
                        <a:t>Sunny</a:t>
                      </a:r>
                      <a:endParaRPr lang="en-US" sz="1000" b="0" dirty="0"/>
                    </a:p>
                  </a:txBody>
                  <a:tcPr/>
                </a:tc>
              </a:tr>
              <a:tr h="127574">
                <a:tc>
                  <a:txBody>
                    <a:bodyPr/>
                    <a:lstStyle/>
                    <a:p>
                      <a:pPr algn="ctr"/>
                      <a:r>
                        <a:rPr lang="en-US" sz="1000" b="0" dirty="0" smtClean="0"/>
                        <a:t>Rainy</a:t>
                      </a:r>
                      <a:endParaRPr lang="en-US" sz="1000" b="0" dirty="0"/>
                    </a:p>
                  </a:txBody>
                  <a:tcPr/>
                </a:tc>
              </a:tr>
            </a:tbl>
          </a:graphicData>
        </a:graphic>
      </p:graphicFrame>
    </p:spTree>
    <p:extLst>
      <p:ext uri="{BB962C8B-B14F-4D97-AF65-F5344CB8AC3E}">
        <p14:creationId xmlns:p14="http://schemas.microsoft.com/office/powerpoint/2010/main" val="429238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4624"/>
            <a:ext cx="8041440" cy="1442674"/>
          </a:xfrm>
        </p:spPr>
        <p:txBody>
          <a:bodyPr>
            <a:normAutofit/>
          </a:bodyPr>
          <a:lstStyle/>
          <a:p>
            <a:r>
              <a:rPr lang="en-US" sz="3200" dirty="0" smtClean="0">
                <a:solidFill>
                  <a:schemeClr val="accent4"/>
                </a:solidFill>
              </a:rPr>
              <a:t>Curse </a:t>
            </a:r>
            <a:r>
              <a:rPr lang="en-US" sz="3200" dirty="0">
                <a:solidFill>
                  <a:schemeClr val="accent4"/>
                </a:solidFill>
              </a:rPr>
              <a:t>of </a:t>
            </a:r>
            <a:r>
              <a:rPr lang="en-US" sz="3200" dirty="0" smtClean="0">
                <a:solidFill>
                  <a:schemeClr val="accent4"/>
                </a:solidFill>
              </a:rPr>
              <a:t>Dimensionality</a:t>
            </a:r>
            <a:r>
              <a:rPr lang="en-US" sz="4400" dirty="0" smtClean="0">
                <a:solidFill>
                  <a:schemeClr val="accent4"/>
                </a:solidFill>
              </a:rPr>
              <a:t/>
            </a:r>
            <a:br>
              <a:rPr lang="en-US" sz="4400" dirty="0" smtClean="0">
                <a:solidFill>
                  <a:schemeClr val="accent4"/>
                </a:solidFill>
              </a:rPr>
            </a:br>
            <a:r>
              <a:rPr lang="en-US" sz="2000" dirty="0">
                <a:solidFill>
                  <a:srgbClr val="404040"/>
                </a:solidFill>
              </a:rPr>
              <a:t>Reason </a:t>
            </a:r>
            <a:r>
              <a:rPr lang="en-US" sz="2000" dirty="0" smtClean="0">
                <a:solidFill>
                  <a:srgbClr val="404040"/>
                </a:solidFill>
              </a:rPr>
              <a:t>#2 </a:t>
            </a:r>
            <a:r>
              <a:rPr lang="en-US" sz="2000" dirty="0">
                <a:solidFill>
                  <a:srgbClr val="404040"/>
                </a:solidFill>
              </a:rPr>
              <a:t>for being happy</a:t>
            </a:r>
            <a:endParaRPr lang="en-US" sz="2000" i="1" dirty="0"/>
          </a:p>
        </p:txBody>
      </p:sp>
      <p:sp>
        <p:nvSpPr>
          <p:cNvPr id="33" name="Content Placeholder 4"/>
          <p:cNvSpPr>
            <a:spLocks noGrp="1"/>
          </p:cNvSpPr>
          <p:nvPr>
            <p:ph idx="1"/>
          </p:nvPr>
        </p:nvSpPr>
        <p:spPr>
          <a:xfrm>
            <a:off x="228600" y="1363116"/>
            <a:ext cx="8877300" cy="4802188"/>
          </a:xfrm>
        </p:spPr>
        <p:txBody>
          <a:bodyPr/>
          <a:lstStyle/>
          <a:p>
            <a:r>
              <a:rPr lang="en-US" dirty="0" smtClean="0"/>
              <a:t>Network Size = number of parameters </a:t>
            </a:r>
          </a:p>
          <a:p>
            <a:endParaRPr lang="en-US" dirty="0" smtClean="0"/>
          </a:p>
          <a:p>
            <a:endParaRPr lang="en-US" dirty="0"/>
          </a:p>
          <a:p>
            <a:endParaRPr lang="en-US" dirty="0" smtClean="0"/>
          </a:p>
          <a:p>
            <a:endParaRPr lang="en-US" dirty="0"/>
          </a:p>
        </p:txBody>
      </p:sp>
      <p:sp>
        <p:nvSpPr>
          <p:cNvPr id="98" name="Rounded Rectangle 97"/>
          <p:cNvSpPr/>
          <p:nvPr/>
        </p:nvSpPr>
        <p:spPr>
          <a:xfrm>
            <a:off x="850899" y="2834197"/>
            <a:ext cx="980431" cy="29471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100" name="Rounded Rectangle 99"/>
          <p:cNvSpPr/>
          <p:nvPr/>
        </p:nvSpPr>
        <p:spPr>
          <a:xfrm>
            <a:off x="2205284" y="3235397"/>
            <a:ext cx="995116" cy="28551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graphicFrame>
        <p:nvGraphicFramePr>
          <p:cNvPr id="106" name="Table 105"/>
          <p:cNvGraphicFramePr>
            <a:graphicFrameLocks noGrp="1"/>
          </p:cNvGraphicFramePr>
          <p:nvPr>
            <p:extLst>
              <p:ext uri="{D42A27DB-BD31-4B8C-83A1-F6EECF244321}">
                <p14:modId xmlns:p14="http://schemas.microsoft.com/office/powerpoint/2010/main" val="1390805347"/>
              </p:ext>
            </p:extLst>
          </p:nvPr>
        </p:nvGraphicFramePr>
        <p:xfrm>
          <a:off x="444500" y="2227656"/>
          <a:ext cx="685800" cy="548640"/>
        </p:xfrm>
        <a:graphic>
          <a:graphicData uri="http://schemas.openxmlformats.org/drawingml/2006/table">
            <a:tbl>
              <a:tblPr firstRow="1" bandRow="1">
                <a:tableStyleId>{5C22544A-7EE6-4342-B048-85BDC9FD1C3A}</a:tableStyleId>
              </a:tblPr>
              <a:tblGrid>
                <a:gridCol w="685800"/>
              </a:tblGrid>
              <a:tr h="127574">
                <a:tc>
                  <a:txBody>
                    <a:bodyPr/>
                    <a:lstStyle/>
                    <a:p>
                      <a:pPr algn="ctr"/>
                      <a:r>
                        <a:rPr lang="en-US" sz="1200" b="0" dirty="0" smtClean="0"/>
                        <a:t>Sunny</a:t>
                      </a:r>
                      <a:endParaRPr lang="en-US" sz="1200" b="0" dirty="0"/>
                    </a:p>
                  </a:txBody>
                  <a:tcPr/>
                </a:tc>
              </a:tr>
              <a:tr h="127574">
                <a:tc>
                  <a:txBody>
                    <a:bodyPr/>
                    <a:lstStyle/>
                    <a:p>
                      <a:pPr algn="ctr"/>
                      <a:r>
                        <a:rPr lang="en-US" sz="1200" b="0" dirty="0" smtClean="0"/>
                        <a:t>Rainy</a:t>
                      </a:r>
                      <a:endParaRPr lang="en-US" sz="1200" b="0" dirty="0"/>
                    </a:p>
                  </a:txBody>
                  <a:tcPr/>
                </a:tc>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2458809623"/>
              </p:ext>
            </p:extLst>
          </p:nvPr>
        </p:nvGraphicFramePr>
        <p:xfrm>
          <a:off x="2997199" y="2633933"/>
          <a:ext cx="406401" cy="548640"/>
        </p:xfrm>
        <a:graphic>
          <a:graphicData uri="http://schemas.openxmlformats.org/drawingml/2006/table">
            <a:tbl>
              <a:tblPr firstRow="1" bandRow="1">
                <a:tableStyleId>{5C22544A-7EE6-4342-B048-85BDC9FD1C3A}</a:tableStyleId>
              </a:tblPr>
              <a:tblGrid>
                <a:gridCol w="406401"/>
              </a:tblGrid>
              <a:tr h="0">
                <a:tc>
                  <a:txBody>
                    <a:bodyPr/>
                    <a:lstStyle/>
                    <a:p>
                      <a:pPr algn="ctr"/>
                      <a:r>
                        <a:rPr lang="en-US" sz="1200" dirty="0" smtClean="0"/>
                        <a:t>On</a:t>
                      </a:r>
                      <a:endParaRPr lang="en-US" sz="1200" dirty="0"/>
                    </a:p>
                  </a:txBody>
                  <a:tcPr/>
                </a:tc>
              </a:tr>
              <a:tr h="0">
                <a:tc>
                  <a:txBody>
                    <a:bodyPr/>
                    <a:lstStyle/>
                    <a:p>
                      <a:pPr algn="ctr"/>
                      <a:r>
                        <a:rPr lang="en-US" sz="1200" dirty="0" smtClean="0"/>
                        <a:t>Off</a:t>
                      </a:r>
                      <a:endParaRPr lang="en-US" sz="1200" dirty="0"/>
                    </a:p>
                  </a:txBody>
                  <a:tcPr/>
                </a:tc>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1636355677"/>
              </p:ext>
            </p:extLst>
          </p:nvPr>
        </p:nvGraphicFramePr>
        <p:xfrm>
          <a:off x="1470763" y="4937078"/>
          <a:ext cx="1450236" cy="1219200"/>
        </p:xfrm>
        <a:graphic>
          <a:graphicData uri="http://schemas.openxmlformats.org/drawingml/2006/table">
            <a:tbl>
              <a:tblPr firstRow="1" bandRow="1">
                <a:tableStyleId>{5C22544A-7EE6-4342-B048-85BDC9FD1C3A}</a:tableStyleId>
              </a:tblPr>
              <a:tblGrid>
                <a:gridCol w="725118"/>
                <a:gridCol w="725118"/>
              </a:tblGrid>
              <a:tr h="159424">
                <a:tc>
                  <a:txBody>
                    <a:bodyPr/>
                    <a:lstStyle/>
                    <a:p>
                      <a:pPr algn="ctr"/>
                      <a:r>
                        <a:rPr lang="en-US" sz="1000" b="0" dirty="0" smtClean="0"/>
                        <a:t>weather</a:t>
                      </a:r>
                      <a:endParaRPr lang="en-US" sz="1000" b="0" dirty="0"/>
                    </a:p>
                  </a:txBody>
                  <a:tcPr/>
                </a:tc>
                <a:tc>
                  <a:txBody>
                    <a:bodyPr/>
                    <a:lstStyle/>
                    <a:p>
                      <a:pPr algn="ctr"/>
                      <a:r>
                        <a:rPr lang="en-US" sz="1000" b="0" dirty="0" smtClean="0"/>
                        <a:t>sprinkler</a:t>
                      </a:r>
                      <a:endParaRPr lang="en-US" sz="1000" b="0" dirty="0"/>
                    </a:p>
                  </a:txBody>
                  <a:tcPr/>
                </a:tc>
              </a:tr>
              <a:tr h="159424">
                <a:tc>
                  <a:txBody>
                    <a:bodyPr/>
                    <a:lstStyle/>
                    <a:p>
                      <a:pPr algn="ctr"/>
                      <a:r>
                        <a:rPr lang="en-US" sz="1000" b="0" dirty="0" smtClean="0"/>
                        <a:t>Sunny</a:t>
                      </a:r>
                      <a:endParaRPr lang="en-US" sz="1000" b="0" dirty="0"/>
                    </a:p>
                  </a:txBody>
                  <a:tcPr/>
                </a:tc>
                <a:tc>
                  <a:txBody>
                    <a:bodyPr/>
                    <a:lstStyle/>
                    <a:p>
                      <a:pPr algn="ctr"/>
                      <a:r>
                        <a:rPr lang="en-US" sz="1000" b="0" dirty="0" smtClean="0"/>
                        <a:t>On</a:t>
                      </a:r>
                      <a:endParaRPr lang="en-US" sz="1000" b="0" dirty="0"/>
                    </a:p>
                  </a:txBody>
                  <a:tcPr/>
                </a:tc>
              </a:tr>
              <a:tr h="159424">
                <a:tc>
                  <a:txBody>
                    <a:bodyPr/>
                    <a:lstStyle/>
                    <a:p>
                      <a:pPr algn="ctr"/>
                      <a:r>
                        <a:rPr lang="en-US" sz="1000" b="0" dirty="0" smtClean="0"/>
                        <a:t>Sunny</a:t>
                      </a:r>
                      <a:endParaRPr lang="en-US" sz="1000" b="0" dirty="0"/>
                    </a:p>
                  </a:txBody>
                  <a:tcPr/>
                </a:tc>
                <a:tc>
                  <a:txBody>
                    <a:bodyPr/>
                    <a:lstStyle/>
                    <a:p>
                      <a:pPr algn="ctr"/>
                      <a:r>
                        <a:rPr lang="en-US" sz="1000" b="0" dirty="0" smtClean="0"/>
                        <a:t>Off</a:t>
                      </a:r>
                      <a:endParaRPr lang="en-US" sz="1000" b="0" dirty="0"/>
                    </a:p>
                  </a:txBody>
                  <a:tcPr/>
                </a:tc>
              </a:tr>
              <a:tr h="159424">
                <a:tc>
                  <a:txBody>
                    <a:bodyPr/>
                    <a:lstStyle/>
                    <a:p>
                      <a:pPr algn="ctr"/>
                      <a:r>
                        <a:rPr lang="en-US" sz="1000" b="0" dirty="0" smtClean="0"/>
                        <a:t>Rainy</a:t>
                      </a:r>
                      <a:endParaRPr lang="en-US" sz="1000" b="0" dirty="0"/>
                    </a:p>
                  </a:txBody>
                  <a:tcPr/>
                </a:tc>
                <a:tc>
                  <a:txBody>
                    <a:bodyPr/>
                    <a:lstStyle/>
                    <a:p>
                      <a:pPr algn="ctr"/>
                      <a:r>
                        <a:rPr lang="en-US" sz="1000" b="0" dirty="0" smtClean="0"/>
                        <a:t>On</a:t>
                      </a:r>
                      <a:endParaRPr lang="en-US" sz="1000" b="0" dirty="0"/>
                    </a:p>
                  </a:txBody>
                  <a:tcPr/>
                </a:tc>
              </a:tr>
              <a:tr h="159424">
                <a:tc>
                  <a:txBody>
                    <a:bodyPr/>
                    <a:lstStyle/>
                    <a:p>
                      <a:pPr algn="ctr"/>
                      <a:r>
                        <a:rPr lang="en-US" sz="1000" b="0" dirty="0" smtClean="0"/>
                        <a:t>Rainy</a:t>
                      </a:r>
                      <a:endParaRPr lang="en-US" sz="1000" b="0" dirty="0"/>
                    </a:p>
                  </a:txBody>
                  <a:tcPr/>
                </a:tc>
                <a:tc>
                  <a:txBody>
                    <a:bodyPr/>
                    <a:lstStyle/>
                    <a:p>
                      <a:pPr algn="ctr"/>
                      <a:r>
                        <a:rPr lang="en-US" sz="1000" b="0" dirty="0" smtClean="0"/>
                        <a:t>Off</a:t>
                      </a:r>
                      <a:endParaRPr lang="en-US" sz="1000" b="0" dirty="0"/>
                    </a:p>
                  </a:txBody>
                  <a:tcPr/>
                </a:tc>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1298132448"/>
              </p:ext>
            </p:extLst>
          </p:nvPr>
        </p:nvGraphicFramePr>
        <p:xfrm>
          <a:off x="317498" y="5426905"/>
          <a:ext cx="889001" cy="731520"/>
        </p:xfrm>
        <a:graphic>
          <a:graphicData uri="http://schemas.openxmlformats.org/drawingml/2006/table">
            <a:tbl>
              <a:tblPr firstRow="1" bandRow="1">
                <a:tableStyleId>{5C22544A-7EE6-4342-B048-85BDC9FD1C3A}</a:tableStyleId>
              </a:tblPr>
              <a:tblGrid>
                <a:gridCol w="889001"/>
              </a:tblGrid>
              <a:tr h="127574">
                <a:tc>
                  <a:txBody>
                    <a:bodyPr/>
                    <a:lstStyle/>
                    <a:p>
                      <a:pPr algn="ctr"/>
                      <a:r>
                        <a:rPr lang="en-US" sz="1000" b="0" dirty="0" smtClean="0"/>
                        <a:t>Weather</a:t>
                      </a:r>
                      <a:endParaRPr lang="en-US" sz="1000" b="0" dirty="0"/>
                    </a:p>
                  </a:txBody>
                  <a:tcPr/>
                </a:tc>
              </a:tr>
              <a:tr h="127574">
                <a:tc>
                  <a:txBody>
                    <a:bodyPr/>
                    <a:lstStyle/>
                    <a:p>
                      <a:pPr algn="ctr"/>
                      <a:r>
                        <a:rPr lang="en-US" sz="1000" b="0" dirty="0" smtClean="0"/>
                        <a:t>Sunny</a:t>
                      </a:r>
                      <a:endParaRPr lang="en-US" sz="1000" b="0" dirty="0"/>
                    </a:p>
                  </a:txBody>
                  <a:tcPr/>
                </a:tc>
              </a:tr>
              <a:tr h="127574">
                <a:tc>
                  <a:txBody>
                    <a:bodyPr/>
                    <a:lstStyle/>
                    <a:p>
                      <a:pPr algn="ctr"/>
                      <a:r>
                        <a:rPr lang="en-US" sz="1000" b="0" dirty="0" smtClean="0"/>
                        <a:t>Rainy</a:t>
                      </a:r>
                      <a:endParaRPr lang="en-US" sz="1000" b="0" dirty="0"/>
                    </a:p>
                  </a:txBody>
                  <a:tcPr/>
                </a:tc>
              </a:tr>
            </a:tbl>
          </a:graphicData>
        </a:graphic>
      </p:graphicFrame>
    </p:spTree>
    <p:extLst>
      <p:ext uri="{BB962C8B-B14F-4D97-AF65-F5344CB8AC3E}">
        <p14:creationId xmlns:p14="http://schemas.microsoft.com/office/powerpoint/2010/main" val="196251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500"/>
                                        <p:tgtEl>
                                          <p:spTgt spid="100"/>
                                        </p:tgtEl>
                                      </p:cBhvr>
                                    </p:animEffect>
                                  </p:childTnLst>
                                </p:cTn>
                              </p:par>
                              <p:par>
                                <p:cTn id="19" presetID="10"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par>
                                <p:cTn id="22" presetID="10" presetClass="entr" presetSubtype="0"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4624"/>
            <a:ext cx="8041440" cy="1442674"/>
          </a:xfrm>
        </p:spPr>
        <p:txBody>
          <a:bodyPr>
            <a:normAutofit/>
          </a:bodyPr>
          <a:lstStyle/>
          <a:p>
            <a:r>
              <a:rPr lang="en-US" sz="3200" dirty="0" smtClean="0">
                <a:solidFill>
                  <a:schemeClr val="accent4"/>
                </a:solidFill>
              </a:rPr>
              <a:t>Curse </a:t>
            </a:r>
            <a:r>
              <a:rPr lang="en-US" sz="3200" dirty="0">
                <a:solidFill>
                  <a:schemeClr val="accent4"/>
                </a:solidFill>
              </a:rPr>
              <a:t>of </a:t>
            </a:r>
            <a:r>
              <a:rPr lang="en-US" sz="3200" dirty="0" smtClean="0">
                <a:solidFill>
                  <a:schemeClr val="accent4"/>
                </a:solidFill>
              </a:rPr>
              <a:t>Dimensionality</a:t>
            </a:r>
            <a:r>
              <a:rPr lang="en-US" sz="4400" dirty="0" smtClean="0">
                <a:solidFill>
                  <a:schemeClr val="accent4"/>
                </a:solidFill>
              </a:rPr>
              <a:t/>
            </a:r>
            <a:br>
              <a:rPr lang="en-US" sz="4400" dirty="0" smtClean="0">
                <a:solidFill>
                  <a:schemeClr val="accent4"/>
                </a:solidFill>
              </a:rPr>
            </a:br>
            <a:r>
              <a:rPr lang="en-US" sz="2000" dirty="0">
                <a:solidFill>
                  <a:srgbClr val="404040"/>
                </a:solidFill>
              </a:rPr>
              <a:t>Reason </a:t>
            </a:r>
            <a:r>
              <a:rPr lang="en-US" sz="2000" dirty="0" smtClean="0">
                <a:solidFill>
                  <a:srgbClr val="404040"/>
                </a:solidFill>
              </a:rPr>
              <a:t>#2 </a:t>
            </a:r>
            <a:r>
              <a:rPr lang="en-US" sz="2000" dirty="0">
                <a:solidFill>
                  <a:srgbClr val="404040"/>
                </a:solidFill>
              </a:rPr>
              <a:t>for being happy</a:t>
            </a:r>
            <a:endParaRPr lang="en-US" sz="2000" i="1" dirty="0"/>
          </a:p>
        </p:txBody>
      </p:sp>
      <p:sp>
        <p:nvSpPr>
          <p:cNvPr id="33" name="Content Placeholder 4"/>
          <p:cNvSpPr>
            <a:spLocks noGrp="1"/>
          </p:cNvSpPr>
          <p:nvPr>
            <p:ph idx="1"/>
          </p:nvPr>
        </p:nvSpPr>
        <p:spPr>
          <a:xfrm>
            <a:off x="228600" y="1363116"/>
            <a:ext cx="8877300" cy="4802188"/>
          </a:xfrm>
        </p:spPr>
        <p:txBody>
          <a:bodyPr/>
          <a:lstStyle/>
          <a:p>
            <a:r>
              <a:rPr lang="en-US" dirty="0" smtClean="0"/>
              <a:t>Network Size = number of parameters </a:t>
            </a:r>
          </a:p>
          <a:p>
            <a:endParaRPr lang="en-US" dirty="0" smtClean="0"/>
          </a:p>
          <a:p>
            <a:endParaRPr lang="en-US" dirty="0"/>
          </a:p>
          <a:p>
            <a:endParaRPr lang="en-US" dirty="0" smtClean="0"/>
          </a:p>
          <a:p>
            <a:endParaRPr lang="en-US" dirty="0"/>
          </a:p>
        </p:txBody>
      </p:sp>
      <p:sp>
        <p:nvSpPr>
          <p:cNvPr id="98" name="Rounded Rectangle 97"/>
          <p:cNvSpPr/>
          <p:nvPr/>
        </p:nvSpPr>
        <p:spPr>
          <a:xfrm>
            <a:off x="850899" y="2834197"/>
            <a:ext cx="980431" cy="29471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99" name="Rounded Rectangle 98"/>
          <p:cNvSpPr/>
          <p:nvPr/>
        </p:nvSpPr>
        <p:spPr>
          <a:xfrm>
            <a:off x="900949" y="3597033"/>
            <a:ext cx="912716" cy="272215"/>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100" name="Rounded Rectangle 99"/>
          <p:cNvSpPr/>
          <p:nvPr/>
        </p:nvSpPr>
        <p:spPr>
          <a:xfrm>
            <a:off x="2205284" y="3235397"/>
            <a:ext cx="995116" cy="28551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graphicFrame>
        <p:nvGraphicFramePr>
          <p:cNvPr id="106" name="Table 105"/>
          <p:cNvGraphicFramePr>
            <a:graphicFrameLocks noGrp="1"/>
          </p:cNvGraphicFramePr>
          <p:nvPr>
            <p:extLst>
              <p:ext uri="{D42A27DB-BD31-4B8C-83A1-F6EECF244321}">
                <p14:modId xmlns:p14="http://schemas.microsoft.com/office/powerpoint/2010/main" val="1390805347"/>
              </p:ext>
            </p:extLst>
          </p:nvPr>
        </p:nvGraphicFramePr>
        <p:xfrm>
          <a:off x="444500" y="2227656"/>
          <a:ext cx="685800" cy="548640"/>
        </p:xfrm>
        <a:graphic>
          <a:graphicData uri="http://schemas.openxmlformats.org/drawingml/2006/table">
            <a:tbl>
              <a:tblPr firstRow="1" bandRow="1">
                <a:tableStyleId>{5C22544A-7EE6-4342-B048-85BDC9FD1C3A}</a:tableStyleId>
              </a:tblPr>
              <a:tblGrid>
                <a:gridCol w="685800"/>
              </a:tblGrid>
              <a:tr h="127574">
                <a:tc>
                  <a:txBody>
                    <a:bodyPr/>
                    <a:lstStyle/>
                    <a:p>
                      <a:pPr algn="ctr"/>
                      <a:r>
                        <a:rPr lang="en-US" sz="1200" b="0" dirty="0" smtClean="0"/>
                        <a:t>Sunny</a:t>
                      </a:r>
                      <a:endParaRPr lang="en-US" sz="1200" b="0" dirty="0"/>
                    </a:p>
                  </a:txBody>
                  <a:tcPr/>
                </a:tc>
              </a:tr>
              <a:tr h="127574">
                <a:tc>
                  <a:txBody>
                    <a:bodyPr/>
                    <a:lstStyle/>
                    <a:p>
                      <a:pPr algn="ctr"/>
                      <a:r>
                        <a:rPr lang="en-US" sz="1200" b="0" dirty="0" smtClean="0"/>
                        <a:t>Rainy</a:t>
                      </a:r>
                      <a:endParaRPr lang="en-US" sz="1200" b="0" dirty="0"/>
                    </a:p>
                  </a:txBody>
                  <a:tcPr/>
                </a:tc>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2458809623"/>
              </p:ext>
            </p:extLst>
          </p:nvPr>
        </p:nvGraphicFramePr>
        <p:xfrm>
          <a:off x="2997199" y="2633933"/>
          <a:ext cx="406401" cy="548640"/>
        </p:xfrm>
        <a:graphic>
          <a:graphicData uri="http://schemas.openxmlformats.org/drawingml/2006/table">
            <a:tbl>
              <a:tblPr firstRow="1" bandRow="1">
                <a:tableStyleId>{5C22544A-7EE6-4342-B048-85BDC9FD1C3A}</a:tableStyleId>
              </a:tblPr>
              <a:tblGrid>
                <a:gridCol w="406401"/>
              </a:tblGrid>
              <a:tr h="0">
                <a:tc>
                  <a:txBody>
                    <a:bodyPr/>
                    <a:lstStyle/>
                    <a:p>
                      <a:pPr algn="ctr"/>
                      <a:r>
                        <a:rPr lang="en-US" sz="1200" dirty="0" smtClean="0"/>
                        <a:t>On</a:t>
                      </a:r>
                      <a:endParaRPr lang="en-US" sz="1200" dirty="0"/>
                    </a:p>
                  </a:txBody>
                  <a:tcPr/>
                </a:tc>
              </a:tr>
              <a:tr h="0">
                <a:tc>
                  <a:txBody>
                    <a:bodyPr/>
                    <a:lstStyle/>
                    <a:p>
                      <a:pPr algn="ctr"/>
                      <a:r>
                        <a:rPr lang="en-US" sz="1200" dirty="0" smtClean="0"/>
                        <a:t>Off</a:t>
                      </a:r>
                      <a:endParaRPr lang="en-US" sz="1200" dirty="0"/>
                    </a:p>
                  </a:txBody>
                  <a:tcPr/>
                </a:tc>
              </a:tr>
            </a:tbl>
          </a:graphicData>
        </a:graphic>
      </p:graphicFrame>
      <p:graphicFrame>
        <p:nvGraphicFramePr>
          <p:cNvPr id="108" name="Table 107"/>
          <p:cNvGraphicFramePr>
            <a:graphicFrameLocks noGrp="1"/>
          </p:cNvGraphicFramePr>
          <p:nvPr>
            <p:extLst>
              <p:ext uri="{D42A27DB-BD31-4B8C-83A1-F6EECF244321}">
                <p14:modId xmlns:p14="http://schemas.microsoft.com/office/powerpoint/2010/main" val="1862758669"/>
              </p:ext>
            </p:extLst>
          </p:nvPr>
        </p:nvGraphicFramePr>
        <p:xfrm>
          <a:off x="481848" y="3930604"/>
          <a:ext cx="597652" cy="548640"/>
        </p:xfrm>
        <a:graphic>
          <a:graphicData uri="http://schemas.openxmlformats.org/drawingml/2006/table">
            <a:tbl>
              <a:tblPr firstRow="1" bandRow="1">
                <a:tableStyleId>{5C22544A-7EE6-4342-B048-85BDC9FD1C3A}</a:tableStyleId>
              </a:tblPr>
              <a:tblGrid>
                <a:gridCol w="597652"/>
              </a:tblGrid>
              <a:tr h="0">
                <a:tc>
                  <a:txBody>
                    <a:bodyPr/>
                    <a:lstStyle/>
                    <a:p>
                      <a:pPr algn="ctr"/>
                      <a:r>
                        <a:rPr lang="en-US" sz="1200" dirty="0" smtClean="0"/>
                        <a:t>Wet</a:t>
                      </a:r>
                      <a:endParaRPr lang="en-US" sz="1200" dirty="0"/>
                    </a:p>
                  </a:txBody>
                  <a:tcPr/>
                </a:tc>
              </a:tr>
              <a:tr h="0">
                <a:tc>
                  <a:txBody>
                    <a:bodyPr/>
                    <a:lstStyle/>
                    <a:p>
                      <a:pPr algn="ctr"/>
                      <a:r>
                        <a:rPr lang="en-US" sz="1200" dirty="0" smtClean="0"/>
                        <a:t>Dry</a:t>
                      </a:r>
                      <a:endParaRPr lang="en-US" sz="1200" dirty="0"/>
                    </a:p>
                  </a:txBody>
                  <a:tcPr/>
                </a:tc>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1636355677"/>
              </p:ext>
            </p:extLst>
          </p:nvPr>
        </p:nvGraphicFramePr>
        <p:xfrm>
          <a:off x="1470763" y="4937078"/>
          <a:ext cx="1450236" cy="1219200"/>
        </p:xfrm>
        <a:graphic>
          <a:graphicData uri="http://schemas.openxmlformats.org/drawingml/2006/table">
            <a:tbl>
              <a:tblPr firstRow="1" bandRow="1">
                <a:tableStyleId>{5C22544A-7EE6-4342-B048-85BDC9FD1C3A}</a:tableStyleId>
              </a:tblPr>
              <a:tblGrid>
                <a:gridCol w="725118"/>
                <a:gridCol w="725118"/>
              </a:tblGrid>
              <a:tr h="159424">
                <a:tc>
                  <a:txBody>
                    <a:bodyPr/>
                    <a:lstStyle/>
                    <a:p>
                      <a:pPr algn="ctr"/>
                      <a:r>
                        <a:rPr lang="en-US" sz="1000" b="0" dirty="0" smtClean="0"/>
                        <a:t>weather</a:t>
                      </a:r>
                      <a:endParaRPr lang="en-US" sz="1000" b="0" dirty="0"/>
                    </a:p>
                  </a:txBody>
                  <a:tcPr/>
                </a:tc>
                <a:tc>
                  <a:txBody>
                    <a:bodyPr/>
                    <a:lstStyle/>
                    <a:p>
                      <a:pPr algn="ctr"/>
                      <a:r>
                        <a:rPr lang="en-US" sz="1000" b="0" dirty="0" smtClean="0"/>
                        <a:t>sprinkler</a:t>
                      </a:r>
                      <a:endParaRPr lang="en-US" sz="1000" b="0" dirty="0"/>
                    </a:p>
                  </a:txBody>
                  <a:tcPr/>
                </a:tc>
              </a:tr>
              <a:tr h="159424">
                <a:tc>
                  <a:txBody>
                    <a:bodyPr/>
                    <a:lstStyle/>
                    <a:p>
                      <a:pPr algn="ctr"/>
                      <a:r>
                        <a:rPr lang="en-US" sz="1000" b="0" dirty="0" smtClean="0"/>
                        <a:t>Sunny</a:t>
                      </a:r>
                      <a:endParaRPr lang="en-US" sz="1000" b="0" dirty="0"/>
                    </a:p>
                  </a:txBody>
                  <a:tcPr/>
                </a:tc>
                <a:tc>
                  <a:txBody>
                    <a:bodyPr/>
                    <a:lstStyle/>
                    <a:p>
                      <a:pPr algn="ctr"/>
                      <a:r>
                        <a:rPr lang="en-US" sz="1000" b="0" dirty="0" smtClean="0"/>
                        <a:t>On</a:t>
                      </a:r>
                      <a:endParaRPr lang="en-US" sz="1000" b="0" dirty="0"/>
                    </a:p>
                  </a:txBody>
                  <a:tcPr/>
                </a:tc>
              </a:tr>
              <a:tr h="159424">
                <a:tc>
                  <a:txBody>
                    <a:bodyPr/>
                    <a:lstStyle/>
                    <a:p>
                      <a:pPr algn="ctr"/>
                      <a:r>
                        <a:rPr lang="en-US" sz="1000" b="0" dirty="0" smtClean="0"/>
                        <a:t>Sunny</a:t>
                      </a:r>
                      <a:endParaRPr lang="en-US" sz="1000" b="0" dirty="0"/>
                    </a:p>
                  </a:txBody>
                  <a:tcPr/>
                </a:tc>
                <a:tc>
                  <a:txBody>
                    <a:bodyPr/>
                    <a:lstStyle/>
                    <a:p>
                      <a:pPr algn="ctr"/>
                      <a:r>
                        <a:rPr lang="en-US" sz="1000" b="0" dirty="0" smtClean="0"/>
                        <a:t>Off</a:t>
                      </a:r>
                      <a:endParaRPr lang="en-US" sz="1000" b="0" dirty="0"/>
                    </a:p>
                  </a:txBody>
                  <a:tcPr/>
                </a:tc>
              </a:tr>
              <a:tr h="159424">
                <a:tc>
                  <a:txBody>
                    <a:bodyPr/>
                    <a:lstStyle/>
                    <a:p>
                      <a:pPr algn="ctr"/>
                      <a:r>
                        <a:rPr lang="en-US" sz="1000" b="0" dirty="0" smtClean="0"/>
                        <a:t>Rainy</a:t>
                      </a:r>
                      <a:endParaRPr lang="en-US" sz="1000" b="0" dirty="0"/>
                    </a:p>
                  </a:txBody>
                  <a:tcPr/>
                </a:tc>
                <a:tc>
                  <a:txBody>
                    <a:bodyPr/>
                    <a:lstStyle/>
                    <a:p>
                      <a:pPr algn="ctr"/>
                      <a:r>
                        <a:rPr lang="en-US" sz="1000" b="0" dirty="0" smtClean="0"/>
                        <a:t>On</a:t>
                      </a:r>
                      <a:endParaRPr lang="en-US" sz="1000" b="0" dirty="0"/>
                    </a:p>
                  </a:txBody>
                  <a:tcPr/>
                </a:tc>
              </a:tr>
              <a:tr h="159424">
                <a:tc>
                  <a:txBody>
                    <a:bodyPr/>
                    <a:lstStyle/>
                    <a:p>
                      <a:pPr algn="ctr"/>
                      <a:r>
                        <a:rPr lang="en-US" sz="1000" b="0" dirty="0" smtClean="0"/>
                        <a:t>Rainy</a:t>
                      </a:r>
                      <a:endParaRPr lang="en-US" sz="1000" b="0" dirty="0"/>
                    </a:p>
                  </a:txBody>
                  <a:tcPr/>
                </a:tc>
                <a:tc>
                  <a:txBody>
                    <a:bodyPr/>
                    <a:lstStyle/>
                    <a:p>
                      <a:pPr algn="ctr"/>
                      <a:r>
                        <a:rPr lang="en-US" sz="1000" b="0" dirty="0" smtClean="0"/>
                        <a:t>Off</a:t>
                      </a:r>
                      <a:endParaRPr lang="en-US" sz="1000" b="0" dirty="0"/>
                    </a:p>
                  </a:txBody>
                  <a:tcPr/>
                </a:tc>
              </a:tr>
            </a:tbl>
          </a:graphicData>
        </a:graphic>
      </p:graphicFrame>
      <p:graphicFrame>
        <p:nvGraphicFramePr>
          <p:cNvPr id="112" name="Table 111"/>
          <p:cNvGraphicFramePr>
            <a:graphicFrameLocks noGrp="1"/>
          </p:cNvGraphicFramePr>
          <p:nvPr>
            <p:extLst>
              <p:ext uri="{D42A27DB-BD31-4B8C-83A1-F6EECF244321}">
                <p14:modId xmlns:p14="http://schemas.microsoft.com/office/powerpoint/2010/main" val="223604187"/>
              </p:ext>
            </p:extLst>
          </p:nvPr>
        </p:nvGraphicFramePr>
        <p:xfrm>
          <a:off x="3263041" y="3960766"/>
          <a:ext cx="2248758" cy="2194560"/>
        </p:xfrm>
        <a:graphic>
          <a:graphicData uri="http://schemas.openxmlformats.org/drawingml/2006/table">
            <a:tbl>
              <a:tblPr firstRow="1" bandRow="1">
                <a:tableStyleId>{5C22544A-7EE6-4342-B048-85BDC9FD1C3A}</a:tableStyleId>
              </a:tblPr>
              <a:tblGrid>
                <a:gridCol w="749586"/>
                <a:gridCol w="749586"/>
                <a:gridCol w="749586"/>
              </a:tblGrid>
              <a:tr h="171648">
                <a:tc>
                  <a:txBody>
                    <a:bodyPr/>
                    <a:lstStyle/>
                    <a:p>
                      <a:pPr algn="ctr"/>
                      <a:r>
                        <a:rPr lang="en-US" sz="1000" dirty="0" smtClean="0"/>
                        <a:t>Weather</a:t>
                      </a:r>
                      <a:endParaRPr lang="en-US" sz="1000" dirty="0"/>
                    </a:p>
                  </a:txBody>
                  <a:tcPr/>
                </a:tc>
                <a:tc>
                  <a:txBody>
                    <a:bodyPr/>
                    <a:lstStyle/>
                    <a:p>
                      <a:pPr algn="ctr"/>
                      <a:r>
                        <a:rPr lang="en-US" sz="1000" dirty="0" smtClean="0"/>
                        <a:t>Sprinkler</a:t>
                      </a:r>
                      <a:endParaRPr lang="en-US" sz="1000" dirty="0"/>
                    </a:p>
                  </a:txBody>
                  <a:tcPr/>
                </a:tc>
                <a:tc>
                  <a:txBody>
                    <a:bodyPr/>
                    <a:lstStyle/>
                    <a:p>
                      <a:pPr algn="ctr"/>
                      <a:r>
                        <a:rPr lang="en-US" sz="1000" dirty="0" smtClean="0"/>
                        <a:t>Lawn</a:t>
                      </a:r>
                      <a:endParaRPr lang="en-US" sz="1000" dirty="0"/>
                    </a:p>
                  </a:txBody>
                  <a:tcPr/>
                </a:tc>
              </a:tr>
              <a:tr h="171648">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rtl="0"/>
                      <a:r>
                        <a:rPr lang="en-US" sz="1000" dirty="0" smtClean="0"/>
                        <a:t>Wet</a:t>
                      </a:r>
                      <a:endParaRPr lang="en-US" sz="1000" dirty="0"/>
                    </a:p>
                  </a:txBody>
                  <a:tcPr/>
                </a:tc>
              </a:tr>
              <a:tr h="171648">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r>
              <a:tr h="171648">
                <a:tc>
                  <a:txBody>
                    <a:bodyPr/>
                    <a:lstStyle/>
                    <a:p>
                      <a:pPr algn="ctr"/>
                      <a:r>
                        <a:rPr lang="en-US" sz="1000" dirty="0" smtClean="0"/>
                        <a:t>Sunny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r>
              <a:tr h="1716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Sunny</a:t>
                      </a:r>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Wet</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1298132448"/>
              </p:ext>
            </p:extLst>
          </p:nvPr>
        </p:nvGraphicFramePr>
        <p:xfrm>
          <a:off x="317498" y="5426905"/>
          <a:ext cx="889001" cy="731520"/>
        </p:xfrm>
        <a:graphic>
          <a:graphicData uri="http://schemas.openxmlformats.org/drawingml/2006/table">
            <a:tbl>
              <a:tblPr firstRow="1" bandRow="1">
                <a:tableStyleId>{5C22544A-7EE6-4342-B048-85BDC9FD1C3A}</a:tableStyleId>
              </a:tblPr>
              <a:tblGrid>
                <a:gridCol w="889001"/>
              </a:tblGrid>
              <a:tr h="127574">
                <a:tc>
                  <a:txBody>
                    <a:bodyPr/>
                    <a:lstStyle/>
                    <a:p>
                      <a:pPr algn="ctr"/>
                      <a:r>
                        <a:rPr lang="en-US" sz="1000" b="0" dirty="0" smtClean="0"/>
                        <a:t>Weather</a:t>
                      </a:r>
                      <a:endParaRPr lang="en-US" sz="1000" b="0" dirty="0"/>
                    </a:p>
                  </a:txBody>
                  <a:tcPr/>
                </a:tc>
              </a:tr>
              <a:tr h="127574">
                <a:tc>
                  <a:txBody>
                    <a:bodyPr/>
                    <a:lstStyle/>
                    <a:p>
                      <a:pPr algn="ctr"/>
                      <a:r>
                        <a:rPr lang="en-US" sz="1000" b="0" dirty="0" smtClean="0"/>
                        <a:t>Sunny</a:t>
                      </a:r>
                      <a:endParaRPr lang="en-US" sz="1000" b="0" dirty="0"/>
                    </a:p>
                  </a:txBody>
                  <a:tcPr/>
                </a:tc>
              </a:tr>
              <a:tr h="127574">
                <a:tc>
                  <a:txBody>
                    <a:bodyPr/>
                    <a:lstStyle/>
                    <a:p>
                      <a:pPr algn="ctr"/>
                      <a:r>
                        <a:rPr lang="en-US" sz="1000" b="0" dirty="0" smtClean="0"/>
                        <a:t>Rainy</a:t>
                      </a:r>
                      <a:endParaRPr lang="en-US" sz="1000" b="0" dirty="0"/>
                    </a:p>
                  </a:txBody>
                  <a:tcPr/>
                </a:tc>
              </a:tr>
            </a:tbl>
          </a:graphicData>
        </a:graphic>
      </p:graphicFrame>
    </p:spTree>
    <p:extLst>
      <p:ext uri="{BB962C8B-B14F-4D97-AF65-F5344CB8AC3E}">
        <p14:creationId xmlns:p14="http://schemas.microsoft.com/office/powerpoint/2010/main" val="196251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500"/>
                                        <p:tgtEl>
                                          <p:spTgt spid="100"/>
                                        </p:tgtEl>
                                      </p:cBhvr>
                                    </p:animEffect>
                                  </p:childTnLst>
                                </p:cTn>
                              </p:par>
                              <p:par>
                                <p:cTn id="19" presetID="10"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par>
                                <p:cTn id="22" presetID="10" presetClass="entr" presetSubtype="0"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500"/>
                                        <p:tgtEl>
                                          <p:spTgt spid="1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par>
                                <p:cTn id="30" presetID="10"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par>
                                <p:cTn id="33" presetID="10"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fade">
                                      <p:cBhvr>
                                        <p:cTn id="3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Bayesian Belief Networks (BBN)</a:t>
            </a:r>
            <a:endParaRPr lang="en-US" sz="1400" i="1" dirty="0"/>
          </a:p>
        </p:txBody>
      </p:sp>
      <p:sp>
        <p:nvSpPr>
          <p:cNvPr id="34" name="Content Placeholder 4"/>
          <p:cNvSpPr>
            <a:spLocks noGrp="1"/>
          </p:cNvSpPr>
          <p:nvPr>
            <p:ph idx="1"/>
          </p:nvPr>
        </p:nvSpPr>
        <p:spPr/>
        <p:txBody>
          <a:bodyPr/>
          <a:lstStyle/>
          <a:p>
            <a:pPr marL="0" indent="0" algn="ctr">
              <a:buNone/>
            </a:pPr>
            <a:r>
              <a:rPr lang="en-US" dirty="0" smtClean="0"/>
              <a:t>BBN is a </a:t>
            </a:r>
            <a:r>
              <a:rPr lang="en-US" dirty="0" smtClean="0">
                <a:solidFill>
                  <a:schemeClr val="accent4"/>
                </a:solidFill>
              </a:rPr>
              <a:t>probabilistic graphical model (PGM)</a:t>
            </a:r>
            <a:endParaRPr lang="en-US" dirty="0">
              <a:solidFill>
                <a:schemeClr val="accent4"/>
              </a:solidFill>
            </a:endParaRPr>
          </a:p>
        </p:txBody>
      </p:sp>
      <p:grpSp>
        <p:nvGrpSpPr>
          <p:cNvPr id="15" name="Group 14"/>
          <p:cNvGrpSpPr/>
          <p:nvPr/>
        </p:nvGrpSpPr>
        <p:grpSpPr>
          <a:xfrm>
            <a:off x="2627784" y="3013070"/>
            <a:ext cx="3672408" cy="2864151"/>
            <a:chOff x="4335565" y="1671141"/>
            <a:chExt cx="4193626" cy="3563118"/>
          </a:xfrm>
        </p:grpSpPr>
        <p:sp>
          <p:nvSpPr>
            <p:cNvPr id="3" name="Rounded Rectangle 2"/>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Weather</a:t>
              </a:r>
              <a:endParaRPr lang="en-US" sz="2000" b="1" dirty="0"/>
            </a:p>
          </p:txBody>
        </p:sp>
        <p:sp>
          <p:nvSpPr>
            <p:cNvPr id="21" name="Rounded Rectangle 20"/>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Lawn</a:t>
              </a:r>
            </a:p>
          </p:txBody>
        </p:sp>
        <p:sp>
          <p:nvSpPr>
            <p:cNvPr id="22" name="Rounded Rectangle 21"/>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Sprinkler</a:t>
              </a:r>
            </a:p>
          </p:txBody>
        </p:sp>
        <p:cxnSp>
          <p:nvCxnSpPr>
            <p:cNvPr id="10" name="Straight Arrow Connector 9"/>
            <p:cNvCxnSpPr>
              <a:stCxn id="3" idx="2"/>
              <a:endCxn id="21"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22" idx="2"/>
              <a:endCxn id="21"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 idx="3"/>
              <a:endCxn id="22"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4887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4624"/>
            <a:ext cx="8041440" cy="1442674"/>
          </a:xfrm>
        </p:spPr>
        <p:txBody>
          <a:bodyPr>
            <a:normAutofit/>
          </a:bodyPr>
          <a:lstStyle/>
          <a:p>
            <a:r>
              <a:rPr lang="en-US" sz="3200" dirty="0" smtClean="0">
                <a:solidFill>
                  <a:schemeClr val="accent4"/>
                </a:solidFill>
              </a:rPr>
              <a:t>Curse </a:t>
            </a:r>
            <a:r>
              <a:rPr lang="en-US" sz="3200" dirty="0">
                <a:solidFill>
                  <a:schemeClr val="accent4"/>
                </a:solidFill>
              </a:rPr>
              <a:t>of </a:t>
            </a:r>
            <a:r>
              <a:rPr lang="en-US" sz="3200" dirty="0" smtClean="0">
                <a:solidFill>
                  <a:schemeClr val="accent4"/>
                </a:solidFill>
              </a:rPr>
              <a:t>Dimensionality</a:t>
            </a:r>
            <a:r>
              <a:rPr lang="en-US" sz="4400" dirty="0" smtClean="0">
                <a:solidFill>
                  <a:schemeClr val="accent4"/>
                </a:solidFill>
              </a:rPr>
              <a:t/>
            </a:r>
            <a:br>
              <a:rPr lang="en-US" sz="4400" dirty="0" smtClean="0">
                <a:solidFill>
                  <a:schemeClr val="accent4"/>
                </a:solidFill>
              </a:rPr>
            </a:br>
            <a:r>
              <a:rPr lang="en-US" sz="2000" dirty="0">
                <a:solidFill>
                  <a:srgbClr val="404040"/>
                </a:solidFill>
              </a:rPr>
              <a:t>Reason </a:t>
            </a:r>
            <a:r>
              <a:rPr lang="en-US" sz="2000" dirty="0" smtClean="0">
                <a:solidFill>
                  <a:srgbClr val="404040"/>
                </a:solidFill>
              </a:rPr>
              <a:t>#2 </a:t>
            </a:r>
            <a:r>
              <a:rPr lang="en-US" sz="2000" dirty="0">
                <a:solidFill>
                  <a:srgbClr val="404040"/>
                </a:solidFill>
              </a:rPr>
              <a:t>for being happy</a:t>
            </a:r>
            <a:endParaRPr lang="en-US" sz="2000" i="1" dirty="0"/>
          </a:p>
        </p:txBody>
      </p:sp>
      <p:sp>
        <p:nvSpPr>
          <p:cNvPr id="33" name="Content Placeholder 4"/>
          <p:cNvSpPr>
            <a:spLocks noGrp="1"/>
          </p:cNvSpPr>
          <p:nvPr>
            <p:ph idx="1"/>
          </p:nvPr>
        </p:nvSpPr>
        <p:spPr>
          <a:xfrm>
            <a:off x="228600" y="1363116"/>
            <a:ext cx="8877300" cy="4802188"/>
          </a:xfrm>
        </p:spPr>
        <p:txBody>
          <a:bodyPr/>
          <a:lstStyle/>
          <a:p>
            <a:r>
              <a:rPr lang="en-US" dirty="0" smtClean="0"/>
              <a:t>Network Size = number of parameters </a:t>
            </a:r>
          </a:p>
          <a:p>
            <a:endParaRPr lang="en-US" dirty="0" smtClean="0"/>
          </a:p>
          <a:p>
            <a:endParaRPr lang="en-US" dirty="0"/>
          </a:p>
          <a:p>
            <a:endParaRPr lang="en-US" dirty="0" smtClean="0"/>
          </a:p>
          <a:p>
            <a:endParaRPr lang="en-US" dirty="0"/>
          </a:p>
        </p:txBody>
      </p:sp>
      <p:sp>
        <p:nvSpPr>
          <p:cNvPr id="98" name="Rounded Rectangle 97"/>
          <p:cNvSpPr/>
          <p:nvPr/>
        </p:nvSpPr>
        <p:spPr>
          <a:xfrm>
            <a:off x="850899" y="2834197"/>
            <a:ext cx="980431" cy="29471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99" name="Rounded Rectangle 98"/>
          <p:cNvSpPr/>
          <p:nvPr/>
        </p:nvSpPr>
        <p:spPr>
          <a:xfrm>
            <a:off x="900949" y="3597033"/>
            <a:ext cx="912716" cy="272215"/>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100" name="Rounded Rectangle 99"/>
          <p:cNvSpPr/>
          <p:nvPr/>
        </p:nvSpPr>
        <p:spPr>
          <a:xfrm>
            <a:off x="2205284" y="3235397"/>
            <a:ext cx="995116" cy="28551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graphicFrame>
        <p:nvGraphicFramePr>
          <p:cNvPr id="106" name="Table 105"/>
          <p:cNvGraphicFramePr>
            <a:graphicFrameLocks noGrp="1"/>
          </p:cNvGraphicFramePr>
          <p:nvPr>
            <p:extLst>
              <p:ext uri="{D42A27DB-BD31-4B8C-83A1-F6EECF244321}">
                <p14:modId xmlns:p14="http://schemas.microsoft.com/office/powerpoint/2010/main" val="1390805347"/>
              </p:ext>
            </p:extLst>
          </p:nvPr>
        </p:nvGraphicFramePr>
        <p:xfrm>
          <a:off x="444500" y="2227656"/>
          <a:ext cx="685800" cy="548640"/>
        </p:xfrm>
        <a:graphic>
          <a:graphicData uri="http://schemas.openxmlformats.org/drawingml/2006/table">
            <a:tbl>
              <a:tblPr firstRow="1" bandRow="1">
                <a:tableStyleId>{5C22544A-7EE6-4342-B048-85BDC9FD1C3A}</a:tableStyleId>
              </a:tblPr>
              <a:tblGrid>
                <a:gridCol w="685800"/>
              </a:tblGrid>
              <a:tr h="127574">
                <a:tc>
                  <a:txBody>
                    <a:bodyPr/>
                    <a:lstStyle/>
                    <a:p>
                      <a:pPr algn="ctr"/>
                      <a:r>
                        <a:rPr lang="en-US" sz="1200" b="0" dirty="0" smtClean="0"/>
                        <a:t>Sunny</a:t>
                      </a:r>
                      <a:endParaRPr lang="en-US" sz="1200" b="0" dirty="0"/>
                    </a:p>
                  </a:txBody>
                  <a:tcPr/>
                </a:tc>
              </a:tr>
              <a:tr h="127574">
                <a:tc>
                  <a:txBody>
                    <a:bodyPr/>
                    <a:lstStyle/>
                    <a:p>
                      <a:pPr algn="ctr"/>
                      <a:r>
                        <a:rPr lang="en-US" sz="1200" b="0" dirty="0" smtClean="0"/>
                        <a:t>Rainy</a:t>
                      </a:r>
                      <a:endParaRPr lang="en-US" sz="1200" b="0" dirty="0"/>
                    </a:p>
                  </a:txBody>
                  <a:tcPr/>
                </a:tc>
              </a:tr>
            </a:tbl>
          </a:graphicData>
        </a:graphic>
      </p:graphicFrame>
      <p:graphicFrame>
        <p:nvGraphicFramePr>
          <p:cNvPr id="107" name="Table 106"/>
          <p:cNvGraphicFramePr>
            <a:graphicFrameLocks noGrp="1"/>
          </p:cNvGraphicFramePr>
          <p:nvPr>
            <p:extLst>
              <p:ext uri="{D42A27DB-BD31-4B8C-83A1-F6EECF244321}">
                <p14:modId xmlns:p14="http://schemas.microsoft.com/office/powerpoint/2010/main" val="2458809623"/>
              </p:ext>
            </p:extLst>
          </p:nvPr>
        </p:nvGraphicFramePr>
        <p:xfrm>
          <a:off x="2997199" y="2633933"/>
          <a:ext cx="406401" cy="548640"/>
        </p:xfrm>
        <a:graphic>
          <a:graphicData uri="http://schemas.openxmlformats.org/drawingml/2006/table">
            <a:tbl>
              <a:tblPr firstRow="1" bandRow="1">
                <a:tableStyleId>{5C22544A-7EE6-4342-B048-85BDC9FD1C3A}</a:tableStyleId>
              </a:tblPr>
              <a:tblGrid>
                <a:gridCol w="406401"/>
              </a:tblGrid>
              <a:tr h="0">
                <a:tc>
                  <a:txBody>
                    <a:bodyPr/>
                    <a:lstStyle/>
                    <a:p>
                      <a:pPr algn="ctr"/>
                      <a:r>
                        <a:rPr lang="en-US" sz="1200" dirty="0" smtClean="0"/>
                        <a:t>On</a:t>
                      </a:r>
                      <a:endParaRPr lang="en-US" sz="1200" dirty="0"/>
                    </a:p>
                  </a:txBody>
                  <a:tcPr/>
                </a:tc>
              </a:tr>
              <a:tr h="0">
                <a:tc>
                  <a:txBody>
                    <a:bodyPr/>
                    <a:lstStyle/>
                    <a:p>
                      <a:pPr algn="ctr"/>
                      <a:r>
                        <a:rPr lang="en-US" sz="1200" dirty="0" smtClean="0"/>
                        <a:t>Off</a:t>
                      </a:r>
                      <a:endParaRPr lang="en-US" sz="1200" dirty="0"/>
                    </a:p>
                  </a:txBody>
                  <a:tcPr/>
                </a:tc>
              </a:tr>
            </a:tbl>
          </a:graphicData>
        </a:graphic>
      </p:graphicFrame>
      <p:graphicFrame>
        <p:nvGraphicFramePr>
          <p:cNvPr id="108" name="Table 107"/>
          <p:cNvGraphicFramePr>
            <a:graphicFrameLocks noGrp="1"/>
          </p:cNvGraphicFramePr>
          <p:nvPr>
            <p:extLst>
              <p:ext uri="{D42A27DB-BD31-4B8C-83A1-F6EECF244321}">
                <p14:modId xmlns:p14="http://schemas.microsoft.com/office/powerpoint/2010/main" val="1862758669"/>
              </p:ext>
            </p:extLst>
          </p:nvPr>
        </p:nvGraphicFramePr>
        <p:xfrm>
          <a:off x="481848" y="3930604"/>
          <a:ext cx="597652" cy="548640"/>
        </p:xfrm>
        <a:graphic>
          <a:graphicData uri="http://schemas.openxmlformats.org/drawingml/2006/table">
            <a:tbl>
              <a:tblPr firstRow="1" bandRow="1">
                <a:tableStyleId>{5C22544A-7EE6-4342-B048-85BDC9FD1C3A}</a:tableStyleId>
              </a:tblPr>
              <a:tblGrid>
                <a:gridCol w="597652"/>
              </a:tblGrid>
              <a:tr h="0">
                <a:tc>
                  <a:txBody>
                    <a:bodyPr/>
                    <a:lstStyle/>
                    <a:p>
                      <a:pPr algn="ctr"/>
                      <a:r>
                        <a:rPr lang="en-US" sz="1200" dirty="0" smtClean="0"/>
                        <a:t>Wet</a:t>
                      </a:r>
                      <a:endParaRPr lang="en-US" sz="1200" dirty="0"/>
                    </a:p>
                  </a:txBody>
                  <a:tcPr/>
                </a:tc>
              </a:tr>
              <a:tr h="0">
                <a:tc>
                  <a:txBody>
                    <a:bodyPr/>
                    <a:lstStyle/>
                    <a:p>
                      <a:pPr algn="ctr"/>
                      <a:r>
                        <a:rPr lang="en-US" sz="1200" dirty="0" smtClean="0"/>
                        <a:t>Dry</a:t>
                      </a:r>
                      <a:endParaRPr lang="en-US" sz="1200" dirty="0"/>
                    </a:p>
                  </a:txBody>
                  <a:tcPr/>
                </a:tc>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1636355677"/>
              </p:ext>
            </p:extLst>
          </p:nvPr>
        </p:nvGraphicFramePr>
        <p:xfrm>
          <a:off x="1470763" y="4937078"/>
          <a:ext cx="1450236" cy="1219200"/>
        </p:xfrm>
        <a:graphic>
          <a:graphicData uri="http://schemas.openxmlformats.org/drawingml/2006/table">
            <a:tbl>
              <a:tblPr firstRow="1" bandRow="1">
                <a:tableStyleId>{5C22544A-7EE6-4342-B048-85BDC9FD1C3A}</a:tableStyleId>
              </a:tblPr>
              <a:tblGrid>
                <a:gridCol w="725118"/>
                <a:gridCol w="725118"/>
              </a:tblGrid>
              <a:tr h="159424">
                <a:tc>
                  <a:txBody>
                    <a:bodyPr/>
                    <a:lstStyle/>
                    <a:p>
                      <a:pPr algn="ctr"/>
                      <a:r>
                        <a:rPr lang="en-US" sz="1000" b="0" dirty="0" smtClean="0"/>
                        <a:t>weather</a:t>
                      </a:r>
                      <a:endParaRPr lang="en-US" sz="1000" b="0" dirty="0"/>
                    </a:p>
                  </a:txBody>
                  <a:tcPr/>
                </a:tc>
                <a:tc>
                  <a:txBody>
                    <a:bodyPr/>
                    <a:lstStyle/>
                    <a:p>
                      <a:pPr algn="ctr"/>
                      <a:r>
                        <a:rPr lang="en-US" sz="1000" b="0" dirty="0" smtClean="0"/>
                        <a:t>sprinkler</a:t>
                      </a:r>
                      <a:endParaRPr lang="en-US" sz="1000" b="0" dirty="0"/>
                    </a:p>
                  </a:txBody>
                  <a:tcPr/>
                </a:tc>
              </a:tr>
              <a:tr h="159424">
                <a:tc>
                  <a:txBody>
                    <a:bodyPr/>
                    <a:lstStyle/>
                    <a:p>
                      <a:pPr algn="ctr"/>
                      <a:r>
                        <a:rPr lang="en-US" sz="1000" b="0" dirty="0" smtClean="0"/>
                        <a:t>Sunny</a:t>
                      </a:r>
                      <a:endParaRPr lang="en-US" sz="1000" b="0" dirty="0"/>
                    </a:p>
                  </a:txBody>
                  <a:tcPr/>
                </a:tc>
                <a:tc>
                  <a:txBody>
                    <a:bodyPr/>
                    <a:lstStyle/>
                    <a:p>
                      <a:pPr algn="ctr"/>
                      <a:r>
                        <a:rPr lang="en-US" sz="1000" b="0" dirty="0" smtClean="0"/>
                        <a:t>On</a:t>
                      </a:r>
                      <a:endParaRPr lang="en-US" sz="1000" b="0" dirty="0"/>
                    </a:p>
                  </a:txBody>
                  <a:tcPr/>
                </a:tc>
              </a:tr>
              <a:tr h="159424">
                <a:tc>
                  <a:txBody>
                    <a:bodyPr/>
                    <a:lstStyle/>
                    <a:p>
                      <a:pPr algn="ctr"/>
                      <a:r>
                        <a:rPr lang="en-US" sz="1000" b="0" dirty="0" smtClean="0"/>
                        <a:t>Sunny</a:t>
                      </a:r>
                      <a:endParaRPr lang="en-US" sz="1000" b="0" dirty="0"/>
                    </a:p>
                  </a:txBody>
                  <a:tcPr/>
                </a:tc>
                <a:tc>
                  <a:txBody>
                    <a:bodyPr/>
                    <a:lstStyle/>
                    <a:p>
                      <a:pPr algn="ctr"/>
                      <a:r>
                        <a:rPr lang="en-US" sz="1000" b="0" dirty="0" smtClean="0"/>
                        <a:t>Off</a:t>
                      </a:r>
                      <a:endParaRPr lang="en-US" sz="1000" b="0" dirty="0"/>
                    </a:p>
                  </a:txBody>
                  <a:tcPr/>
                </a:tc>
              </a:tr>
              <a:tr h="159424">
                <a:tc>
                  <a:txBody>
                    <a:bodyPr/>
                    <a:lstStyle/>
                    <a:p>
                      <a:pPr algn="ctr"/>
                      <a:r>
                        <a:rPr lang="en-US" sz="1000" b="0" dirty="0" smtClean="0"/>
                        <a:t>Rainy</a:t>
                      </a:r>
                      <a:endParaRPr lang="en-US" sz="1000" b="0" dirty="0"/>
                    </a:p>
                  </a:txBody>
                  <a:tcPr/>
                </a:tc>
                <a:tc>
                  <a:txBody>
                    <a:bodyPr/>
                    <a:lstStyle/>
                    <a:p>
                      <a:pPr algn="ctr"/>
                      <a:r>
                        <a:rPr lang="en-US" sz="1000" b="0" dirty="0" smtClean="0"/>
                        <a:t>On</a:t>
                      </a:r>
                      <a:endParaRPr lang="en-US" sz="1000" b="0" dirty="0"/>
                    </a:p>
                  </a:txBody>
                  <a:tcPr/>
                </a:tc>
              </a:tr>
              <a:tr h="159424">
                <a:tc>
                  <a:txBody>
                    <a:bodyPr/>
                    <a:lstStyle/>
                    <a:p>
                      <a:pPr algn="ctr"/>
                      <a:r>
                        <a:rPr lang="en-US" sz="1000" b="0" dirty="0" smtClean="0"/>
                        <a:t>Rainy</a:t>
                      </a:r>
                      <a:endParaRPr lang="en-US" sz="1000" b="0" dirty="0"/>
                    </a:p>
                  </a:txBody>
                  <a:tcPr/>
                </a:tc>
                <a:tc>
                  <a:txBody>
                    <a:bodyPr/>
                    <a:lstStyle/>
                    <a:p>
                      <a:pPr algn="ctr"/>
                      <a:r>
                        <a:rPr lang="en-US" sz="1000" b="0" dirty="0" smtClean="0"/>
                        <a:t>Off</a:t>
                      </a:r>
                      <a:endParaRPr lang="en-US" sz="1000" b="0" dirty="0"/>
                    </a:p>
                  </a:txBody>
                  <a:tcPr/>
                </a:tc>
              </a:tr>
            </a:tbl>
          </a:graphicData>
        </a:graphic>
      </p:graphicFrame>
      <p:graphicFrame>
        <p:nvGraphicFramePr>
          <p:cNvPr id="112" name="Table 111"/>
          <p:cNvGraphicFramePr>
            <a:graphicFrameLocks noGrp="1"/>
          </p:cNvGraphicFramePr>
          <p:nvPr>
            <p:extLst>
              <p:ext uri="{D42A27DB-BD31-4B8C-83A1-F6EECF244321}">
                <p14:modId xmlns:p14="http://schemas.microsoft.com/office/powerpoint/2010/main" val="223604187"/>
              </p:ext>
            </p:extLst>
          </p:nvPr>
        </p:nvGraphicFramePr>
        <p:xfrm>
          <a:off x="3263041" y="3960766"/>
          <a:ext cx="2248758" cy="2194560"/>
        </p:xfrm>
        <a:graphic>
          <a:graphicData uri="http://schemas.openxmlformats.org/drawingml/2006/table">
            <a:tbl>
              <a:tblPr firstRow="1" bandRow="1">
                <a:tableStyleId>{5C22544A-7EE6-4342-B048-85BDC9FD1C3A}</a:tableStyleId>
              </a:tblPr>
              <a:tblGrid>
                <a:gridCol w="749586"/>
                <a:gridCol w="749586"/>
                <a:gridCol w="749586"/>
              </a:tblGrid>
              <a:tr h="171648">
                <a:tc>
                  <a:txBody>
                    <a:bodyPr/>
                    <a:lstStyle/>
                    <a:p>
                      <a:pPr algn="ctr"/>
                      <a:r>
                        <a:rPr lang="en-US" sz="1000" dirty="0" smtClean="0"/>
                        <a:t>Weather</a:t>
                      </a:r>
                      <a:endParaRPr lang="en-US" sz="1000" dirty="0"/>
                    </a:p>
                  </a:txBody>
                  <a:tcPr/>
                </a:tc>
                <a:tc>
                  <a:txBody>
                    <a:bodyPr/>
                    <a:lstStyle/>
                    <a:p>
                      <a:pPr algn="ctr"/>
                      <a:r>
                        <a:rPr lang="en-US" sz="1000" dirty="0" smtClean="0"/>
                        <a:t>Sprinkler</a:t>
                      </a:r>
                      <a:endParaRPr lang="en-US" sz="1000" dirty="0"/>
                    </a:p>
                  </a:txBody>
                  <a:tcPr/>
                </a:tc>
                <a:tc>
                  <a:txBody>
                    <a:bodyPr/>
                    <a:lstStyle/>
                    <a:p>
                      <a:pPr algn="ctr"/>
                      <a:r>
                        <a:rPr lang="en-US" sz="1000" dirty="0" smtClean="0"/>
                        <a:t>Lawn</a:t>
                      </a:r>
                      <a:endParaRPr lang="en-US" sz="1000" dirty="0"/>
                    </a:p>
                  </a:txBody>
                  <a:tcPr/>
                </a:tc>
              </a:tr>
              <a:tr h="171648">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rtl="0"/>
                      <a:r>
                        <a:rPr lang="en-US" sz="1000" dirty="0" smtClean="0"/>
                        <a:t>Wet</a:t>
                      </a:r>
                      <a:endParaRPr lang="en-US" sz="1000" dirty="0"/>
                    </a:p>
                  </a:txBody>
                  <a:tcPr/>
                </a:tc>
              </a:tr>
              <a:tr h="171648">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r>
              <a:tr h="171648">
                <a:tc>
                  <a:txBody>
                    <a:bodyPr/>
                    <a:lstStyle/>
                    <a:p>
                      <a:pPr algn="ctr"/>
                      <a:r>
                        <a:rPr lang="en-US" sz="1000" dirty="0" smtClean="0"/>
                        <a:t>Sunny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r>
              <a:tr h="1716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Sunny</a:t>
                      </a:r>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Wet</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r>
              <a:tr h="171648">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1298132448"/>
              </p:ext>
            </p:extLst>
          </p:nvPr>
        </p:nvGraphicFramePr>
        <p:xfrm>
          <a:off x="317498" y="5426905"/>
          <a:ext cx="889001" cy="731520"/>
        </p:xfrm>
        <a:graphic>
          <a:graphicData uri="http://schemas.openxmlformats.org/drawingml/2006/table">
            <a:tbl>
              <a:tblPr firstRow="1" bandRow="1">
                <a:tableStyleId>{5C22544A-7EE6-4342-B048-85BDC9FD1C3A}</a:tableStyleId>
              </a:tblPr>
              <a:tblGrid>
                <a:gridCol w="889001"/>
              </a:tblGrid>
              <a:tr h="127574">
                <a:tc>
                  <a:txBody>
                    <a:bodyPr/>
                    <a:lstStyle/>
                    <a:p>
                      <a:pPr algn="ctr"/>
                      <a:r>
                        <a:rPr lang="en-US" sz="1000" b="0" dirty="0" smtClean="0"/>
                        <a:t>Weather</a:t>
                      </a:r>
                      <a:endParaRPr lang="en-US" sz="1000" b="0" dirty="0"/>
                    </a:p>
                  </a:txBody>
                  <a:tcPr/>
                </a:tc>
              </a:tr>
              <a:tr h="127574">
                <a:tc>
                  <a:txBody>
                    <a:bodyPr/>
                    <a:lstStyle/>
                    <a:p>
                      <a:pPr algn="ctr"/>
                      <a:r>
                        <a:rPr lang="en-US" sz="1000" b="0" dirty="0" smtClean="0"/>
                        <a:t>Sunny</a:t>
                      </a:r>
                      <a:endParaRPr lang="en-US" sz="1000" b="0" dirty="0"/>
                    </a:p>
                  </a:txBody>
                  <a:tcPr/>
                </a:tc>
              </a:tr>
              <a:tr h="127574">
                <a:tc>
                  <a:txBody>
                    <a:bodyPr/>
                    <a:lstStyle/>
                    <a:p>
                      <a:pPr algn="ctr"/>
                      <a:r>
                        <a:rPr lang="en-US" sz="1000" b="0" dirty="0" smtClean="0"/>
                        <a:t>Rainy</a:t>
                      </a:r>
                      <a:endParaRPr lang="en-US" sz="1000" b="0" dirty="0"/>
                    </a:p>
                  </a:txBody>
                  <a:tcPr/>
                </a:tc>
              </a:tr>
            </a:tbl>
          </a:graphicData>
        </a:graphic>
      </p:graphicFrame>
      <p:sp>
        <p:nvSpPr>
          <p:cNvPr id="91" name="Rounded Rectangle 90"/>
          <p:cNvSpPr/>
          <p:nvPr/>
        </p:nvSpPr>
        <p:spPr>
          <a:xfrm>
            <a:off x="1862384" y="2437484"/>
            <a:ext cx="995116" cy="28551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Gardener arrived</a:t>
            </a:r>
            <a:endParaRPr lang="en-US" sz="1200" b="1" dirty="0"/>
          </a:p>
        </p:txBody>
      </p:sp>
      <p:graphicFrame>
        <p:nvGraphicFramePr>
          <p:cNvPr id="92" name="Table 91"/>
          <p:cNvGraphicFramePr>
            <a:graphicFrameLocks noGrp="1"/>
          </p:cNvGraphicFramePr>
          <p:nvPr>
            <p:extLst>
              <p:ext uri="{D42A27DB-BD31-4B8C-83A1-F6EECF244321}">
                <p14:modId xmlns:p14="http://schemas.microsoft.com/office/powerpoint/2010/main" val="1990837946"/>
              </p:ext>
            </p:extLst>
          </p:nvPr>
        </p:nvGraphicFramePr>
        <p:xfrm>
          <a:off x="1371600" y="2136256"/>
          <a:ext cx="457200" cy="548640"/>
        </p:xfrm>
        <a:graphic>
          <a:graphicData uri="http://schemas.openxmlformats.org/drawingml/2006/table">
            <a:tbl>
              <a:tblPr firstRow="1" bandRow="1">
                <a:tableStyleId>{5C22544A-7EE6-4342-B048-85BDC9FD1C3A}</a:tableStyleId>
              </a:tblPr>
              <a:tblGrid>
                <a:gridCol w="457200"/>
              </a:tblGrid>
              <a:tr h="0">
                <a:tc>
                  <a:txBody>
                    <a:bodyPr/>
                    <a:lstStyle/>
                    <a:p>
                      <a:pPr algn="ctr"/>
                      <a:r>
                        <a:rPr lang="en-US" sz="1200" dirty="0" smtClean="0"/>
                        <a:t>Yes</a:t>
                      </a:r>
                      <a:endParaRPr lang="en-US" sz="1200" dirty="0"/>
                    </a:p>
                  </a:txBody>
                  <a:tcPr/>
                </a:tc>
              </a:tr>
              <a:tr h="0">
                <a:tc>
                  <a:txBody>
                    <a:bodyPr/>
                    <a:lstStyle/>
                    <a:p>
                      <a:pPr algn="ctr"/>
                      <a:r>
                        <a:rPr lang="en-US" sz="1200" dirty="0" smtClean="0"/>
                        <a:t>No</a:t>
                      </a:r>
                      <a:endParaRPr lang="en-US" sz="1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5328726"/>
              </p:ext>
            </p:extLst>
          </p:nvPr>
        </p:nvGraphicFramePr>
        <p:xfrm>
          <a:off x="5956300" y="1835298"/>
          <a:ext cx="3073400" cy="4297680"/>
        </p:xfrm>
        <a:graphic>
          <a:graphicData uri="http://schemas.openxmlformats.org/drawingml/2006/table">
            <a:tbl>
              <a:tblPr firstRow="1" bandRow="1">
                <a:tableStyleId>{5C22544A-7EE6-4342-B048-85BDC9FD1C3A}</a:tableStyleId>
              </a:tblPr>
              <a:tblGrid>
                <a:gridCol w="768350"/>
                <a:gridCol w="768350"/>
                <a:gridCol w="768350"/>
                <a:gridCol w="768350"/>
              </a:tblGrid>
              <a:tr h="249208">
                <a:tc>
                  <a:txBody>
                    <a:bodyPr/>
                    <a:lstStyle/>
                    <a:p>
                      <a:pPr algn="ctr"/>
                      <a:r>
                        <a:rPr lang="en-US" sz="1000" dirty="0" smtClean="0"/>
                        <a:t>Weather</a:t>
                      </a:r>
                      <a:endParaRPr lang="en-US" sz="1000" dirty="0"/>
                    </a:p>
                  </a:txBody>
                  <a:tcPr/>
                </a:tc>
                <a:tc>
                  <a:txBody>
                    <a:bodyPr/>
                    <a:lstStyle/>
                    <a:p>
                      <a:pPr algn="ctr"/>
                      <a:r>
                        <a:rPr lang="en-US" sz="1000" dirty="0" smtClean="0"/>
                        <a:t>Sprinkler</a:t>
                      </a:r>
                      <a:endParaRPr lang="en-US" sz="1000" dirty="0"/>
                    </a:p>
                  </a:txBody>
                  <a:tcPr/>
                </a:tc>
                <a:tc>
                  <a:txBody>
                    <a:bodyPr/>
                    <a:lstStyle/>
                    <a:p>
                      <a:pPr algn="ctr"/>
                      <a:r>
                        <a:rPr lang="en-US" sz="1000" dirty="0" smtClean="0"/>
                        <a:t>Lawn</a:t>
                      </a:r>
                      <a:endParaRPr lang="en-US" sz="1000" dirty="0"/>
                    </a:p>
                  </a:txBody>
                  <a:tcPr/>
                </a:tc>
                <a:tc>
                  <a:txBody>
                    <a:bodyPr/>
                    <a:lstStyle/>
                    <a:p>
                      <a:pPr algn="ctr"/>
                      <a:r>
                        <a:rPr lang="en-US" sz="1000" dirty="0" smtClean="0"/>
                        <a:t>Gardener</a:t>
                      </a:r>
                    </a:p>
                    <a:p>
                      <a:pPr algn="ctr"/>
                      <a:r>
                        <a:rPr lang="en-US" sz="1000" dirty="0" smtClean="0"/>
                        <a:t>Arrived</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Yes</a:t>
                      </a:r>
                      <a:endParaRPr lang="en-US" sz="1000" dirty="0"/>
                    </a:p>
                  </a:txBody>
                  <a:tcPr/>
                </a:tc>
              </a:tr>
              <a:tr h="14952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Sunny</a:t>
                      </a:r>
                    </a:p>
                  </a:txBody>
                  <a:tcPr/>
                </a:tc>
                <a:tc>
                  <a:txBody>
                    <a:bodyPr/>
                    <a:lstStyle/>
                    <a:p>
                      <a:pPr algn="ctr"/>
                      <a:r>
                        <a:rPr lang="en-US" sz="1000" dirty="0" smtClean="0"/>
                        <a:t>On</a:t>
                      </a:r>
                      <a:endParaRPr lang="en-US" sz="1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Wet</a:t>
                      </a:r>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Sunny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On</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Wet</a:t>
                      </a:r>
                      <a:endParaRPr lang="en-US" sz="1000" dirty="0"/>
                    </a:p>
                  </a:txBody>
                  <a:tcPr/>
                </a:tc>
                <a:tc>
                  <a:txBody>
                    <a:bodyPr/>
                    <a:lstStyle/>
                    <a:p>
                      <a:pPr algn="ctr"/>
                      <a:r>
                        <a:rPr lang="en-US" sz="1000" dirty="0" smtClean="0"/>
                        <a:t>No</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Yes</a:t>
                      </a:r>
                      <a:endParaRPr lang="en-US" sz="1000" dirty="0"/>
                    </a:p>
                  </a:txBody>
                  <a:tcPr/>
                </a:tc>
              </a:tr>
              <a:tr h="149525">
                <a:tc>
                  <a:txBody>
                    <a:bodyPr/>
                    <a:lstStyle/>
                    <a:p>
                      <a:pPr algn="ctr"/>
                      <a:r>
                        <a:rPr lang="en-US" sz="1000" dirty="0" smtClean="0"/>
                        <a:t>Rainy</a:t>
                      </a:r>
                      <a:endParaRPr lang="en-US" sz="1000" dirty="0"/>
                    </a:p>
                  </a:txBody>
                  <a:tcPr/>
                </a:tc>
                <a:tc>
                  <a:txBody>
                    <a:bodyPr/>
                    <a:lstStyle/>
                    <a:p>
                      <a:pPr algn="ctr"/>
                      <a:r>
                        <a:rPr lang="en-US" sz="1000" dirty="0" smtClean="0"/>
                        <a:t>Off</a:t>
                      </a:r>
                      <a:endParaRPr lang="en-US" sz="1000" dirty="0"/>
                    </a:p>
                  </a:txBody>
                  <a:tcPr/>
                </a:tc>
                <a:tc>
                  <a:txBody>
                    <a:bodyPr/>
                    <a:lstStyle/>
                    <a:p>
                      <a:pPr algn="ctr"/>
                      <a:r>
                        <a:rPr lang="en-US" sz="1000" dirty="0" smtClean="0"/>
                        <a:t>Dry</a:t>
                      </a:r>
                      <a:endParaRPr lang="en-US" sz="1000" dirty="0"/>
                    </a:p>
                  </a:txBody>
                  <a:tcPr/>
                </a:tc>
                <a:tc>
                  <a:txBody>
                    <a:bodyPr/>
                    <a:lstStyle/>
                    <a:p>
                      <a:pPr algn="ctr"/>
                      <a:r>
                        <a:rPr lang="en-US" sz="1000" dirty="0" smtClean="0"/>
                        <a:t>No</a:t>
                      </a:r>
                      <a:endParaRPr lang="en-US" sz="1000" dirty="0"/>
                    </a:p>
                  </a:txBody>
                  <a:tcPr/>
                </a:tc>
              </a:tr>
            </a:tbl>
          </a:graphicData>
        </a:graphic>
      </p:graphicFrame>
      <p:sp>
        <p:nvSpPr>
          <p:cNvPr id="63" name="Freeform 62"/>
          <p:cNvSpPr/>
          <p:nvPr/>
        </p:nvSpPr>
        <p:spPr>
          <a:xfrm>
            <a:off x="647700" y="1492398"/>
            <a:ext cx="7912777" cy="4508500"/>
          </a:xfrm>
          <a:custGeom>
            <a:avLst/>
            <a:gdLst>
              <a:gd name="connsiteX0" fmla="*/ 0 w 7912777"/>
              <a:gd name="connsiteY0" fmla="*/ 4508500 h 4508500"/>
              <a:gd name="connsiteX1" fmla="*/ 1498600 w 7912777"/>
              <a:gd name="connsiteY1" fmla="*/ 4445000 h 4508500"/>
              <a:gd name="connsiteX2" fmla="*/ 3771900 w 7912777"/>
              <a:gd name="connsiteY2" fmla="*/ 4229100 h 4508500"/>
              <a:gd name="connsiteX3" fmla="*/ 5537200 w 7912777"/>
              <a:gd name="connsiteY3" fmla="*/ 3733800 h 4508500"/>
              <a:gd name="connsiteX4" fmla="*/ 6553200 w 7912777"/>
              <a:gd name="connsiteY4" fmla="*/ 2971800 h 4508500"/>
              <a:gd name="connsiteX5" fmla="*/ 7429500 w 7912777"/>
              <a:gd name="connsiteY5" fmla="*/ 1473200 h 4508500"/>
              <a:gd name="connsiteX6" fmla="*/ 7835900 w 7912777"/>
              <a:gd name="connsiteY6" fmla="*/ 368300 h 4508500"/>
              <a:gd name="connsiteX7" fmla="*/ 7912100 w 7912777"/>
              <a:gd name="connsiteY7" fmla="*/ 0 h 450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2777" h="4508500">
                <a:moveTo>
                  <a:pt x="0" y="4508500"/>
                </a:moveTo>
                <a:cubicBezTo>
                  <a:pt x="434975" y="4500033"/>
                  <a:pt x="869950" y="4491567"/>
                  <a:pt x="1498600" y="4445000"/>
                </a:cubicBezTo>
                <a:cubicBezTo>
                  <a:pt x="2127250" y="4398433"/>
                  <a:pt x="3098800" y="4347633"/>
                  <a:pt x="3771900" y="4229100"/>
                </a:cubicBezTo>
                <a:cubicBezTo>
                  <a:pt x="4445000" y="4110567"/>
                  <a:pt x="5073650" y="3943350"/>
                  <a:pt x="5537200" y="3733800"/>
                </a:cubicBezTo>
                <a:cubicBezTo>
                  <a:pt x="6000750" y="3524250"/>
                  <a:pt x="6237817" y="3348567"/>
                  <a:pt x="6553200" y="2971800"/>
                </a:cubicBezTo>
                <a:cubicBezTo>
                  <a:pt x="6868583" y="2595033"/>
                  <a:pt x="7215717" y="1907117"/>
                  <a:pt x="7429500" y="1473200"/>
                </a:cubicBezTo>
                <a:cubicBezTo>
                  <a:pt x="7643283" y="1039283"/>
                  <a:pt x="7755467" y="613833"/>
                  <a:pt x="7835900" y="368300"/>
                </a:cubicBezTo>
                <a:cubicBezTo>
                  <a:pt x="7916333" y="122767"/>
                  <a:pt x="7914216" y="61383"/>
                  <a:pt x="7912100" y="0"/>
                </a:cubicBezTo>
              </a:path>
            </a:pathLst>
          </a:custGeom>
          <a:ln>
            <a:solidFill>
              <a:srgbClr val="FF0000"/>
            </a:solidFill>
            <a:headEnd type="none" w="med" len="med"/>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6251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500"/>
                                        <p:tgtEl>
                                          <p:spTgt spid="100"/>
                                        </p:tgtEl>
                                      </p:cBhvr>
                                    </p:animEffect>
                                  </p:childTnLst>
                                </p:cTn>
                              </p:par>
                              <p:par>
                                <p:cTn id="19" presetID="10"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par>
                                <p:cTn id="22" presetID="10" presetClass="entr" presetSubtype="0"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500"/>
                                        <p:tgtEl>
                                          <p:spTgt spid="1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par>
                                <p:cTn id="30" presetID="10"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par>
                                <p:cTn id="33" presetID="10"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fade">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fade">
                                      <p:cBhvr>
                                        <p:cTn id="40" dur="500"/>
                                        <p:tgtEl>
                                          <p:spTgt spid="91"/>
                                        </p:tgtEl>
                                      </p:cBhvr>
                                    </p:animEffect>
                                  </p:childTnLst>
                                </p:cTn>
                              </p:par>
                              <p:par>
                                <p:cTn id="41" presetID="10" presetClass="entr" presetSubtype="0"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fade">
                                      <p:cBhvr>
                                        <p:cTn id="43" dur="500"/>
                                        <p:tgtEl>
                                          <p:spTgt spid="92"/>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wipe(down)">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91" grpId="0" animBg="1"/>
      <p:bldP spid="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4"/>
          <p:cNvSpPr>
            <a:spLocks noGrp="1"/>
          </p:cNvSpPr>
          <p:nvPr>
            <p:ph idx="1"/>
          </p:nvPr>
        </p:nvSpPr>
        <p:spPr>
          <a:xfrm>
            <a:off x="228599" y="1327150"/>
            <a:ext cx="8416663" cy="4802188"/>
          </a:xfrm>
        </p:spPr>
        <p:txBody>
          <a:bodyPr/>
          <a:lstStyle/>
          <a:p>
            <a:r>
              <a:rPr lang="en-US" dirty="0" smtClean="0"/>
              <a:t>Network Size</a:t>
            </a:r>
            <a:r>
              <a:rPr lang="en-US" dirty="0"/>
              <a:t> = number of parameters</a:t>
            </a:r>
            <a:endParaRPr lang="en-US" dirty="0" smtClean="0"/>
          </a:p>
          <a:p>
            <a:pPr lvl="1"/>
            <a:r>
              <a:rPr lang="en-US" dirty="0"/>
              <a:t>Network grows </a:t>
            </a:r>
            <a:r>
              <a:rPr lang="en-US" dirty="0">
                <a:solidFill>
                  <a:srgbClr val="FF0000"/>
                </a:solidFill>
              </a:rPr>
              <a:t>exponentially</a:t>
            </a:r>
            <a:r>
              <a:rPr lang="en-US" dirty="0"/>
              <a:t> with number of nodes ~ 2</a:t>
            </a:r>
            <a:r>
              <a:rPr lang="en-US" baseline="30000" dirty="0"/>
              <a:t>N</a:t>
            </a:r>
          </a:p>
          <a:p>
            <a:pPr lvl="2"/>
            <a:r>
              <a:rPr lang="en-US" dirty="0" smtClean="0"/>
              <a:t>Each additional node doubles the size of the network!</a:t>
            </a:r>
          </a:p>
          <a:p>
            <a:pPr lvl="1"/>
            <a:r>
              <a:rPr lang="en-US" dirty="0" smtClean="0"/>
              <a:t>A network with 100 nodes </a:t>
            </a:r>
            <a:r>
              <a:rPr lang="en-US" dirty="0" smtClean="0">
                <a:sym typeface="Wingdings" pitchFamily="2" charset="2"/>
              </a:rPr>
              <a:t> 2</a:t>
            </a:r>
            <a:r>
              <a:rPr lang="en-US" baseline="30000" dirty="0">
                <a:sym typeface="Wingdings" pitchFamily="2" charset="2"/>
              </a:rPr>
              <a:t>1</a:t>
            </a:r>
            <a:r>
              <a:rPr lang="en-US" baseline="30000" dirty="0" smtClean="0">
                <a:sym typeface="Wingdings" pitchFamily="2" charset="2"/>
              </a:rPr>
              <a:t>00</a:t>
            </a:r>
            <a:r>
              <a:rPr lang="en-US" dirty="0" smtClean="0">
                <a:sym typeface="Wingdings" pitchFamily="2" charset="2"/>
              </a:rPr>
              <a:t> parameters!  Impractical!</a:t>
            </a:r>
          </a:p>
          <a:p>
            <a:r>
              <a:rPr lang="en-US" dirty="0" smtClean="0">
                <a:sym typeface="Wingdings" pitchFamily="2" charset="2"/>
              </a:rPr>
              <a:t>BBN – your super hero</a:t>
            </a:r>
            <a:endParaRPr lang="en-US" dirty="0" smtClean="0"/>
          </a:p>
          <a:p>
            <a:endParaRPr lang="en-US" dirty="0" smtClean="0"/>
          </a:p>
          <a:p>
            <a:endParaRPr lang="en-US" dirty="0"/>
          </a:p>
          <a:p>
            <a:endParaRPr lang="en-US" dirty="0" smtClean="0"/>
          </a:p>
          <a:p>
            <a:endParaRPr lang="en-US" dirty="0"/>
          </a:p>
        </p:txBody>
      </p:sp>
      <p:sp>
        <p:nvSpPr>
          <p:cNvPr id="25" name="Rounded Rectangle 24"/>
          <p:cNvSpPr/>
          <p:nvPr/>
        </p:nvSpPr>
        <p:spPr>
          <a:xfrm>
            <a:off x="2565399" y="4235141"/>
            <a:ext cx="980431" cy="29471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26" name="Rounded Rectangle 25"/>
          <p:cNvSpPr/>
          <p:nvPr/>
        </p:nvSpPr>
        <p:spPr>
          <a:xfrm>
            <a:off x="2602749" y="4997977"/>
            <a:ext cx="912716" cy="272215"/>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27" name="Rounded Rectangle 26"/>
          <p:cNvSpPr/>
          <p:nvPr/>
        </p:nvSpPr>
        <p:spPr>
          <a:xfrm>
            <a:off x="3919784" y="4636341"/>
            <a:ext cx="995116" cy="28551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cxnSp>
        <p:nvCxnSpPr>
          <p:cNvPr id="3" name="Straight Arrow Connector 2"/>
          <p:cNvCxnSpPr>
            <a:stCxn id="25" idx="2"/>
            <a:endCxn id="26" idx="0"/>
          </p:cNvCxnSpPr>
          <p:nvPr/>
        </p:nvCxnSpPr>
        <p:spPr>
          <a:xfrm>
            <a:off x="3055615" y="4529860"/>
            <a:ext cx="3492" cy="4681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7" idx="2"/>
            <a:endCxn id="26" idx="3"/>
          </p:cNvCxnSpPr>
          <p:nvPr/>
        </p:nvCxnSpPr>
        <p:spPr>
          <a:xfrm flipH="1">
            <a:off x="3515465" y="4921853"/>
            <a:ext cx="901877" cy="2122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5" idx="3"/>
            <a:endCxn id="27" idx="0"/>
          </p:cNvCxnSpPr>
          <p:nvPr/>
        </p:nvCxnSpPr>
        <p:spPr>
          <a:xfrm>
            <a:off x="3545830" y="4382501"/>
            <a:ext cx="871512" cy="2538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1573093333"/>
              </p:ext>
            </p:extLst>
          </p:nvPr>
        </p:nvGraphicFramePr>
        <p:xfrm>
          <a:off x="1257678" y="3904821"/>
          <a:ext cx="1028321" cy="731520"/>
        </p:xfrm>
        <a:graphic>
          <a:graphicData uri="http://schemas.openxmlformats.org/drawingml/2006/table">
            <a:tbl>
              <a:tblPr firstRow="1" bandRow="1">
                <a:tableStyleId>{5C22544A-7EE6-4342-B048-85BDC9FD1C3A}</a:tableStyleId>
              </a:tblPr>
              <a:tblGrid>
                <a:gridCol w="744137"/>
                <a:gridCol w="284184"/>
              </a:tblGrid>
              <a:tr h="171845">
                <a:tc gridSpan="2">
                  <a:txBody>
                    <a:bodyPr/>
                    <a:lstStyle/>
                    <a:p>
                      <a:pPr algn="ctr"/>
                      <a:r>
                        <a:rPr lang="en-US" sz="1000" dirty="0" smtClean="0"/>
                        <a:t>Weather </a:t>
                      </a:r>
                      <a:endParaRPr lang="en-US" sz="1000" dirty="0"/>
                    </a:p>
                  </a:txBody>
                  <a:tcPr/>
                </a:tc>
                <a:tc hMerge="1">
                  <a:txBody>
                    <a:bodyPr/>
                    <a:lstStyle/>
                    <a:p>
                      <a:endParaRPr lang="en-US" dirty="0"/>
                    </a:p>
                  </a:txBody>
                  <a:tcPr/>
                </a:tc>
              </a:tr>
              <a:tr h="171845">
                <a:tc>
                  <a:txBody>
                    <a:bodyPr/>
                    <a:lstStyle/>
                    <a:p>
                      <a:pPr algn="ctr"/>
                      <a:r>
                        <a:rPr lang="en-US" sz="1000" dirty="0" smtClean="0"/>
                        <a:t>Sunny</a:t>
                      </a:r>
                      <a:endParaRPr lang="en-US" sz="1000" dirty="0"/>
                    </a:p>
                  </a:txBody>
                  <a:tcPr/>
                </a:tc>
                <a:tc>
                  <a:txBody>
                    <a:bodyPr/>
                    <a:lstStyle/>
                    <a:p>
                      <a:pPr algn="ctr"/>
                      <a:endParaRPr lang="en-US" sz="1000" dirty="0"/>
                    </a:p>
                  </a:txBody>
                  <a:tcPr/>
                </a:tc>
              </a:tr>
              <a:tr h="171845">
                <a:tc>
                  <a:txBody>
                    <a:bodyPr/>
                    <a:lstStyle/>
                    <a:p>
                      <a:pPr algn="ctr"/>
                      <a:r>
                        <a:rPr lang="en-US" sz="1000" dirty="0" smtClean="0"/>
                        <a:t>Rainy</a:t>
                      </a:r>
                      <a:endParaRPr lang="en-US" sz="1000" dirty="0"/>
                    </a:p>
                  </a:txBody>
                  <a:tcPr/>
                </a:tc>
                <a:tc>
                  <a:txBody>
                    <a:bodyPr/>
                    <a:lstStyle/>
                    <a:p>
                      <a:pPr algn="ctr"/>
                      <a:endParaRPr lang="en-US" sz="1000" dirty="0"/>
                    </a:p>
                  </a:txBody>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2673061695"/>
              </p:ext>
            </p:extLst>
          </p:nvPr>
        </p:nvGraphicFramePr>
        <p:xfrm>
          <a:off x="3896642" y="5129569"/>
          <a:ext cx="1485899" cy="1219200"/>
        </p:xfrm>
        <a:graphic>
          <a:graphicData uri="http://schemas.openxmlformats.org/drawingml/2006/table">
            <a:tbl>
              <a:tblPr firstRow="1" bandRow="1">
                <a:tableStyleId>{5C22544A-7EE6-4342-B048-85BDC9FD1C3A}</a:tableStyleId>
              </a:tblPr>
              <a:tblGrid>
                <a:gridCol w="723900"/>
                <a:gridCol w="355599"/>
                <a:gridCol w="406400"/>
              </a:tblGrid>
              <a:tr h="304800">
                <a:tc gridSpan="3">
                  <a:txBody>
                    <a:bodyPr/>
                    <a:lstStyle/>
                    <a:p>
                      <a:pPr algn="ctr"/>
                      <a:r>
                        <a:rPr lang="en-US" sz="1000" dirty="0" smtClean="0"/>
                        <a:t>Sprinkler</a:t>
                      </a:r>
                      <a:endParaRPr lang="en-US" sz="1000" dirty="0"/>
                    </a:p>
                  </a:txBody>
                  <a:tcPr/>
                </a:tc>
                <a:tc hMerge="1">
                  <a:txBody>
                    <a:bodyPr/>
                    <a:lstStyle/>
                    <a:p>
                      <a:endParaRPr lang="en-US"/>
                    </a:p>
                  </a:txBody>
                  <a:tcPr/>
                </a:tc>
                <a:tc hMerge="1">
                  <a:txBody>
                    <a:bodyPr/>
                    <a:lstStyle/>
                    <a:p>
                      <a:endParaRPr lang="en-US" dirty="0"/>
                    </a:p>
                  </a:txBody>
                  <a:tcPr/>
                </a:tc>
              </a:tr>
              <a:tr h="304800">
                <a:tc>
                  <a:txBody>
                    <a:bodyPr/>
                    <a:lstStyle/>
                    <a:p>
                      <a:pPr algn="ctr"/>
                      <a:r>
                        <a:rPr lang="en-US" sz="1000" dirty="0" smtClean="0"/>
                        <a:t>Weather</a:t>
                      </a:r>
                      <a:endParaRPr lang="en-US"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dirty="0" smtClean="0"/>
                        <a:t>On</a:t>
                      </a:r>
                      <a:endParaRPr lang="en-US" sz="1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dirty="0" smtClean="0"/>
                        <a:t>Off</a:t>
                      </a:r>
                      <a:endParaRPr lang="en-US" sz="1000" dirty="0"/>
                    </a:p>
                  </a:txBody>
                  <a:tcPr>
                    <a:lnB w="12700" cap="flat" cmpd="sng" algn="ctr">
                      <a:solidFill>
                        <a:schemeClr val="tx1"/>
                      </a:solidFill>
                      <a:prstDash val="solid"/>
                      <a:round/>
                      <a:headEnd type="none" w="med" len="med"/>
                      <a:tailEnd type="none" w="med" len="med"/>
                    </a:lnB>
                  </a:tcPr>
                </a:tc>
              </a:tr>
              <a:tr h="304800">
                <a:tc>
                  <a:txBody>
                    <a:bodyPr/>
                    <a:lstStyle/>
                    <a:p>
                      <a:pPr algn="ctr"/>
                      <a:r>
                        <a:rPr lang="en-US" sz="1000" dirty="0" smtClean="0"/>
                        <a:t>Sunny</a:t>
                      </a:r>
                      <a:endParaRPr lang="en-US"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1000" dirty="0"/>
                    </a:p>
                  </a:txBody>
                  <a:tcPr>
                    <a:lnT w="12700" cap="flat" cmpd="sng" algn="ctr">
                      <a:solidFill>
                        <a:schemeClr val="tx1"/>
                      </a:solidFill>
                      <a:prstDash val="solid"/>
                      <a:round/>
                      <a:headEnd type="none" w="med" len="med"/>
                      <a:tailEnd type="none" w="med" len="med"/>
                    </a:lnT>
                  </a:tcPr>
                </a:tc>
              </a:tr>
              <a:tr h="304800">
                <a:tc>
                  <a:txBody>
                    <a:bodyPr/>
                    <a:lstStyle/>
                    <a:p>
                      <a:pPr algn="ctr"/>
                      <a:r>
                        <a:rPr lang="en-US" sz="1000" dirty="0" smtClean="0"/>
                        <a:t>Rainy</a:t>
                      </a:r>
                      <a:endParaRPr lang="en-US" sz="1000" dirty="0"/>
                    </a:p>
                  </a:txBody>
                  <a:tcPr>
                    <a:lnR w="12700" cap="flat" cmpd="sng" algn="ctr">
                      <a:solidFill>
                        <a:schemeClr val="tx1"/>
                      </a:solidFill>
                      <a:prstDash val="solid"/>
                      <a:round/>
                      <a:headEnd type="none" w="med" len="med"/>
                      <a:tailEnd type="none" w="med" len="med"/>
                    </a:lnR>
                  </a:tcPr>
                </a:tc>
                <a:tc>
                  <a:txBody>
                    <a:bodyPr/>
                    <a:lstStyle/>
                    <a:p>
                      <a:pPr algn="ctr"/>
                      <a:endParaRPr lang="en-US" sz="1000" dirty="0"/>
                    </a:p>
                  </a:txBody>
                  <a:tcPr>
                    <a:lnL w="12700" cap="flat" cmpd="sng" algn="ctr">
                      <a:solidFill>
                        <a:schemeClr val="tx1"/>
                      </a:solidFill>
                      <a:prstDash val="solid"/>
                      <a:round/>
                      <a:headEnd type="none" w="med" len="med"/>
                      <a:tailEnd type="none" w="med" len="med"/>
                    </a:lnL>
                  </a:tcPr>
                </a:tc>
                <a:tc>
                  <a:txBody>
                    <a:bodyPr/>
                    <a:lstStyle/>
                    <a:p>
                      <a:pPr algn="ctr"/>
                      <a:endParaRPr lang="en-US" sz="1000" dirty="0"/>
                    </a:p>
                  </a:txBody>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022056678"/>
              </p:ext>
            </p:extLst>
          </p:nvPr>
        </p:nvGraphicFramePr>
        <p:xfrm>
          <a:off x="327942" y="4918288"/>
          <a:ext cx="2237457" cy="1463040"/>
        </p:xfrm>
        <a:graphic>
          <a:graphicData uri="http://schemas.openxmlformats.org/drawingml/2006/table">
            <a:tbl>
              <a:tblPr firstRow="1" bandRow="1">
                <a:tableStyleId>{5C22544A-7EE6-4342-B048-85BDC9FD1C3A}</a:tableStyleId>
              </a:tblPr>
              <a:tblGrid>
                <a:gridCol w="714939"/>
                <a:gridCol w="714939"/>
                <a:gridCol w="413879"/>
                <a:gridCol w="393700"/>
              </a:tblGrid>
              <a:tr h="125849">
                <a:tc gridSpan="4">
                  <a:txBody>
                    <a:bodyPr/>
                    <a:lstStyle/>
                    <a:p>
                      <a:pPr algn="ctr"/>
                      <a:r>
                        <a:rPr lang="en-US" sz="1000" baseline="0" dirty="0" smtClean="0"/>
                        <a:t>Lawn</a:t>
                      </a:r>
                      <a:endParaRPr lang="en-US" sz="1000" baseline="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125849">
                <a:tc>
                  <a:txBody>
                    <a:bodyPr/>
                    <a:lstStyle/>
                    <a:p>
                      <a:pPr algn="ctr"/>
                      <a:r>
                        <a:rPr lang="en-US" sz="1000" baseline="0" dirty="0" smtClean="0"/>
                        <a:t>Weather</a:t>
                      </a:r>
                      <a:endParaRPr lang="en-US" sz="1000" baseline="0" dirty="0"/>
                    </a:p>
                  </a:txBody>
                  <a:tcPr>
                    <a:lnB w="12700" cap="flat" cmpd="sng" algn="ctr">
                      <a:solidFill>
                        <a:schemeClr val="tx1"/>
                      </a:solidFill>
                      <a:prstDash val="solid"/>
                      <a:round/>
                      <a:headEnd type="none" w="med" len="med"/>
                      <a:tailEnd type="none" w="med" len="med"/>
                    </a:lnB>
                  </a:tcPr>
                </a:tc>
                <a:tc>
                  <a:txBody>
                    <a:bodyPr/>
                    <a:lstStyle/>
                    <a:p>
                      <a:pPr algn="ctr"/>
                      <a:r>
                        <a:rPr lang="en-US" sz="1000" baseline="0" dirty="0" smtClean="0"/>
                        <a:t>Sprinkler</a:t>
                      </a:r>
                      <a:endParaRPr lang="en-US" sz="1000" baseline="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baseline="0" dirty="0" smtClean="0"/>
                        <a:t>Wet</a:t>
                      </a:r>
                      <a:endParaRPr lang="en-US" sz="1000" baseline="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baseline="0" dirty="0" smtClean="0"/>
                        <a:t>Dry</a:t>
                      </a:r>
                      <a:endParaRPr lang="en-US" sz="1000" baseline="0" dirty="0"/>
                    </a:p>
                  </a:txBody>
                  <a:tcPr>
                    <a:lnB w="12700" cap="flat" cmpd="sng" algn="ctr">
                      <a:solidFill>
                        <a:schemeClr val="tx1"/>
                      </a:solidFill>
                      <a:prstDash val="solid"/>
                      <a:round/>
                      <a:headEnd type="none" w="med" len="med"/>
                      <a:tailEnd type="none" w="med" len="med"/>
                    </a:lnB>
                  </a:tcPr>
                </a:tc>
              </a:tr>
              <a:tr h="125849">
                <a:tc>
                  <a:txBody>
                    <a:bodyPr/>
                    <a:lstStyle/>
                    <a:p>
                      <a:pPr algn="ctr"/>
                      <a:r>
                        <a:rPr lang="en-US" sz="1000" baseline="0" dirty="0" smtClean="0"/>
                        <a:t>Sunny</a:t>
                      </a:r>
                      <a:endParaRPr lang="en-US" sz="1000" baseline="0" dirty="0"/>
                    </a:p>
                  </a:txBody>
                  <a:tcPr>
                    <a:lnT w="12700" cap="flat" cmpd="sng" algn="ctr">
                      <a:solidFill>
                        <a:schemeClr val="tx1"/>
                      </a:solidFill>
                      <a:prstDash val="solid"/>
                      <a:round/>
                      <a:headEnd type="none" w="med" len="med"/>
                      <a:tailEnd type="none" w="med" len="med"/>
                    </a:lnT>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000"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1000" baseline="0" dirty="0"/>
                    </a:p>
                  </a:txBody>
                  <a:tcPr>
                    <a:lnT w="12700" cap="flat" cmpd="sng" algn="ctr">
                      <a:solidFill>
                        <a:schemeClr val="tx1"/>
                      </a:solidFill>
                      <a:prstDash val="solid"/>
                      <a:round/>
                      <a:headEnd type="none" w="med" len="med"/>
                      <a:tailEnd type="none" w="med" len="med"/>
                    </a:lnT>
                  </a:tcPr>
                </a:tc>
              </a:tr>
              <a:tr h="125849">
                <a:tc>
                  <a:txBody>
                    <a:bodyPr/>
                    <a:lstStyle/>
                    <a:p>
                      <a:pPr algn="ctr"/>
                      <a:r>
                        <a:rPr lang="en-US" sz="1000" baseline="0" dirty="0" smtClean="0"/>
                        <a:t>Sunny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endParaRPr lang="en-US" sz="1000" baseline="0" dirty="0"/>
                    </a:p>
                  </a:txBody>
                  <a:tcPr/>
                </a:tc>
              </a:tr>
              <a:tr h="125849">
                <a:tc>
                  <a:txBody>
                    <a:bodyPr/>
                    <a:lstStyle/>
                    <a:p>
                      <a:pPr algn="ctr"/>
                      <a:r>
                        <a:rPr lang="en-US" sz="1000" baseline="0" dirty="0" smtClean="0"/>
                        <a:t>Rainy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endParaRPr lang="en-US" sz="1000" baseline="0" dirty="0"/>
                    </a:p>
                  </a:txBody>
                  <a:tcPr/>
                </a:tc>
              </a:tr>
              <a:tr h="125849">
                <a:tc>
                  <a:txBody>
                    <a:bodyPr/>
                    <a:lstStyle/>
                    <a:p>
                      <a:pPr algn="ctr"/>
                      <a:r>
                        <a:rPr lang="en-US" sz="1000" baseline="0" dirty="0" smtClean="0"/>
                        <a:t>Rainy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endParaRPr lang="en-US" sz="1000" baseline="0" dirty="0"/>
                    </a:p>
                  </a:txBody>
                  <a:tcPr/>
                </a:tc>
              </a:tr>
            </a:tbl>
          </a:graphicData>
        </a:graphic>
      </p:graphicFrame>
      <p:grpSp>
        <p:nvGrpSpPr>
          <p:cNvPr id="50" name="Group 49"/>
          <p:cNvGrpSpPr/>
          <p:nvPr/>
        </p:nvGrpSpPr>
        <p:grpSpPr>
          <a:xfrm>
            <a:off x="6022279" y="3284984"/>
            <a:ext cx="2870201" cy="3391811"/>
            <a:chOff x="5823682" y="1563493"/>
            <a:chExt cx="2930538" cy="4596204"/>
          </a:xfrm>
        </p:grpSpPr>
        <p:sp>
          <p:nvSpPr>
            <p:cNvPr id="51" name="Text Box 1029"/>
            <p:cNvSpPr txBox="1">
              <a:spLocks noChangeArrowheads="1"/>
            </p:cNvSpPr>
            <p:nvPr/>
          </p:nvSpPr>
          <p:spPr bwMode="auto">
            <a:xfrm>
              <a:off x="5856323" y="5489380"/>
              <a:ext cx="2851163" cy="670317"/>
            </a:xfrm>
            <a:prstGeom prst="rect">
              <a:avLst/>
            </a:prstGeom>
            <a:noFill/>
            <a:ln w="9525">
              <a:noFill/>
              <a:miter lim="800000"/>
              <a:headEnd/>
              <a:tailEnd/>
            </a:ln>
          </p:spPr>
          <p:txBody>
            <a:bodyPr>
              <a:prstTxWarp prst="textNoShape">
                <a:avLst/>
              </a:prstTxWarp>
              <a:spAutoFit/>
            </a:bodyPr>
            <a:lstStyle/>
            <a:p>
              <a:pPr algn="l" eaLnBrk="1" hangingPunct="1">
                <a:spcBef>
                  <a:spcPct val="0"/>
                </a:spcBef>
              </a:pPr>
              <a:r>
                <a:rPr lang="en-US" sz="1400" b="1" dirty="0" smtClean="0">
                  <a:solidFill>
                    <a:srgbClr val="660066"/>
                  </a:solidFill>
                </a:rPr>
                <a:t>BBN </a:t>
              </a:r>
              <a:r>
                <a:rPr lang="en-US" sz="1400" b="1" dirty="0">
                  <a:solidFill>
                    <a:srgbClr val="660066"/>
                  </a:solidFill>
                </a:rPr>
                <a:t>size = </a:t>
              </a:r>
              <a:r>
                <a:rPr lang="en-US" sz="1400" b="1" dirty="0" smtClean="0">
                  <a:solidFill>
                    <a:schemeClr val="accent1"/>
                  </a:solidFill>
                </a:rPr>
                <a:t>3*2</a:t>
              </a:r>
              <a:r>
                <a:rPr lang="en-US" sz="1400" b="1" dirty="0" smtClean="0">
                  <a:solidFill>
                    <a:srgbClr val="660066"/>
                  </a:solidFill>
                </a:rPr>
                <a:t> </a:t>
              </a:r>
              <a:r>
                <a:rPr lang="en-US" sz="1400" b="1" dirty="0">
                  <a:solidFill>
                    <a:srgbClr val="660066"/>
                  </a:solidFill>
                </a:rPr>
                <a:t>+ </a:t>
              </a:r>
              <a:r>
                <a:rPr lang="en-US" sz="1400" b="1" dirty="0" smtClean="0">
                  <a:solidFill>
                    <a:srgbClr val="00CCFF"/>
                  </a:solidFill>
                </a:rPr>
                <a:t>5*4</a:t>
              </a:r>
              <a:r>
                <a:rPr lang="en-US" sz="1400" b="1" dirty="0" smtClean="0">
                  <a:solidFill>
                    <a:srgbClr val="660066"/>
                  </a:solidFill>
                </a:rPr>
                <a:t> </a:t>
              </a:r>
              <a:r>
                <a:rPr lang="en-US" sz="1400" b="1" dirty="0">
                  <a:solidFill>
                    <a:srgbClr val="660066"/>
                  </a:solidFill>
                </a:rPr>
                <a:t>+ </a:t>
              </a:r>
              <a:r>
                <a:rPr lang="en-US" sz="1400" b="1" dirty="0" smtClean="0">
                  <a:solidFill>
                    <a:srgbClr val="F85EC1"/>
                  </a:solidFill>
                </a:rPr>
                <a:t>6*8</a:t>
              </a:r>
              <a:r>
                <a:rPr lang="en-US" sz="1400" b="1" dirty="0" smtClean="0">
                  <a:solidFill>
                    <a:srgbClr val="660066"/>
                  </a:solidFill>
                </a:rPr>
                <a:t> </a:t>
              </a:r>
              <a:r>
                <a:rPr lang="en-US" sz="1400" b="1" dirty="0">
                  <a:solidFill>
                    <a:srgbClr val="660066"/>
                  </a:solidFill>
                </a:rPr>
                <a:t>= 74</a:t>
              </a:r>
            </a:p>
          </p:txBody>
        </p:sp>
        <p:grpSp>
          <p:nvGrpSpPr>
            <p:cNvPr id="52" name="Group 51"/>
            <p:cNvGrpSpPr/>
            <p:nvPr/>
          </p:nvGrpSpPr>
          <p:grpSpPr>
            <a:xfrm>
              <a:off x="5823682" y="1563493"/>
              <a:ext cx="2930538" cy="3893155"/>
              <a:chOff x="5823682" y="1563493"/>
              <a:chExt cx="2930538" cy="3893155"/>
            </a:xfrm>
          </p:grpSpPr>
          <p:sp>
            <p:nvSpPr>
              <p:cNvPr id="53" name="Text Box 1028"/>
              <p:cNvSpPr txBox="1">
                <a:spLocks noChangeArrowheads="1"/>
              </p:cNvSpPr>
              <p:nvPr/>
            </p:nvSpPr>
            <p:spPr bwMode="auto">
              <a:xfrm>
                <a:off x="5858607" y="5062343"/>
                <a:ext cx="2895613" cy="394305"/>
              </a:xfrm>
              <a:prstGeom prst="rect">
                <a:avLst/>
              </a:prstGeom>
              <a:noFill/>
              <a:ln w="9525">
                <a:noFill/>
                <a:miter lim="800000"/>
                <a:headEnd/>
                <a:tailEnd/>
              </a:ln>
            </p:spPr>
            <p:txBody>
              <a:bodyPr>
                <a:prstTxWarp prst="textNoShape">
                  <a:avLst/>
                </a:prstTxWarp>
                <a:spAutoFit/>
              </a:bodyPr>
              <a:lstStyle/>
              <a:p>
                <a:pPr>
                  <a:spcBef>
                    <a:spcPct val="0"/>
                  </a:spcBef>
                </a:pPr>
                <a:r>
                  <a:rPr lang="en-US" sz="1400" b="1" dirty="0">
                    <a:solidFill>
                      <a:srgbClr val="0000CC"/>
                    </a:solidFill>
                  </a:rPr>
                  <a:t>Joint size = </a:t>
                </a:r>
                <a:r>
                  <a:rPr lang="en-US" sz="1400" b="1" dirty="0" smtClean="0">
                    <a:solidFill>
                      <a:srgbClr val="0000CC"/>
                    </a:solidFill>
                  </a:rPr>
                  <a:t>2</a:t>
                </a:r>
                <a:r>
                  <a:rPr lang="en-US" sz="1400" b="1" baseline="30000" dirty="0" smtClean="0">
                    <a:solidFill>
                      <a:srgbClr val="0000CC"/>
                    </a:solidFill>
                  </a:rPr>
                  <a:t>14 = </a:t>
                </a:r>
                <a:r>
                  <a:rPr lang="en-US" sz="1400" b="1" dirty="0">
                    <a:solidFill>
                      <a:srgbClr val="0000CC"/>
                    </a:solidFill>
                  </a:rPr>
                  <a:t>16K</a:t>
                </a:r>
                <a:endParaRPr lang="en-US" sz="1400" b="1" baseline="30000" dirty="0">
                  <a:solidFill>
                    <a:srgbClr val="0000CC"/>
                  </a:solidFill>
                </a:endParaRPr>
              </a:p>
            </p:txBody>
          </p:sp>
          <p:sp>
            <p:nvSpPr>
              <p:cNvPr id="54" name="Line 1032"/>
              <p:cNvSpPr>
                <a:spLocks noChangeShapeType="1"/>
              </p:cNvSpPr>
              <p:nvPr/>
            </p:nvSpPr>
            <p:spPr bwMode="auto">
              <a:xfrm>
                <a:off x="6717449" y="2793805"/>
                <a:ext cx="282576" cy="282575"/>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55" name="Freeform 1033"/>
              <p:cNvSpPr>
                <a:spLocks/>
              </p:cNvSpPr>
              <p:nvPr/>
            </p:nvSpPr>
            <p:spPr bwMode="auto">
              <a:xfrm>
                <a:off x="6976212" y="3054155"/>
                <a:ext cx="112713" cy="101600"/>
              </a:xfrm>
              <a:custGeom>
                <a:avLst/>
                <a:gdLst>
                  <a:gd name="T0" fmla="*/ 0 w 71"/>
                  <a:gd name="T1" fmla="*/ 28 h 64"/>
                  <a:gd name="T2" fmla="*/ 29 w 71"/>
                  <a:gd name="T3" fmla="*/ 0 h 64"/>
                  <a:gd name="T4" fmla="*/ 71 w 71"/>
                  <a:gd name="T5" fmla="*/ 64 h 64"/>
                  <a:gd name="T6" fmla="*/ 0 w 71"/>
                  <a:gd name="T7" fmla="*/ 28 h 64"/>
                  <a:gd name="T8" fmla="*/ 0 60000 65536"/>
                  <a:gd name="T9" fmla="*/ 0 60000 65536"/>
                  <a:gd name="T10" fmla="*/ 0 60000 65536"/>
                  <a:gd name="T11" fmla="*/ 0 60000 65536"/>
                  <a:gd name="T12" fmla="*/ 0 w 71"/>
                  <a:gd name="T13" fmla="*/ 0 h 64"/>
                  <a:gd name="T14" fmla="*/ 71 w 71"/>
                  <a:gd name="T15" fmla="*/ 64 h 64"/>
                </a:gdLst>
                <a:ahLst/>
                <a:cxnLst>
                  <a:cxn ang="T8">
                    <a:pos x="T0" y="T1"/>
                  </a:cxn>
                  <a:cxn ang="T9">
                    <a:pos x="T2" y="T3"/>
                  </a:cxn>
                  <a:cxn ang="T10">
                    <a:pos x="T4" y="T5"/>
                  </a:cxn>
                  <a:cxn ang="T11">
                    <a:pos x="T6" y="T7"/>
                  </a:cxn>
                </a:cxnLst>
                <a:rect l="T12" t="T13" r="T14" b="T15"/>
                <a:pathLst>
                  <a:path w="71" h="64">
                    <a:moveTo>
                      <a:pt x="0" y="28"/>
                    </a:moveTo>
                    <a:lnTo>
                      <a:pt x="29" y="0"/>
                    </a:lnTo>
                    <a:lnTo>
                      <a:pt x="71" y="64"/>
                    </a:lnTo>
                    <a:lnTo>
                      <a:pt x="0" y="28"/>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56" name="Line 1034"/>
              <p:cNvSpPr>
                <a:spLocks noChangeShapeType="1"/>
              </p:cNvSpPr>
              <p:nvPr/>
            </p:nvSpPr>
            <p:spPr bwMode="auto">
              <a:xfrm flipH="1">
                <a:off x="7576290" y="2793805"/>
                <a:ext cx="293689" cy="282575"/>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57" name="Freeform 1035"/>
              <p:cNvSpPr>
                <a:spLocks/>
              </p:cNvSpPr>
              <p:nvPr/>
            </p:nvSpPr>
            <p:spPr bwMode="auto">
              <a:xfrm>
                <a:off x="7485802" y="3054155"/>
                <a:ext cx="112713" cy="101600"/>
              </a:xfrm>
              <a:custGeom>
                <a:avLst/>
                <a:gdLst>
                  <a:gd name="T0" fmla="*/ 42 w 71"/>
                  <a:gd name="T1" fmla="*/ 0 h 64"/>
                  <a:gd name="T2" fmla="*/ 71 w 71"/>
                  <a:gd name="T3" fmla="*/ 28 h 64"/>
                  <a:gd name="T4" fmla="*/ 0 w 71"/>
                  <a:gd name="T5" fmla="*/ 64 h 64"/>
                  <a:gd name="T6" fmla="*/ 42 w 71"/>
                  <a:gd name="T7" fmla="*/ 0 h 64"/>
                  <a:gd name="T8" fmla="*/ 0 60000 65536"/>
                  <a:gd name="T9" fmla="*/ 0 60000 65536"/>
                  <a:gd name="T10" fmla="*/ 0 60000 65536"/>
                  <a:gd name="T11" fmla="*/ 0 60000 65536"/>
                  <a:gd name="T12" fmla="*/ 0 w 71"/>
                  <a:gd name="T13" fmla="*/ 0 h 64"/>
                  <a:gd name="T14" fmla="*/ 71 w 71"/>
                  <a:gd name="T15" fmla="*/ 64 h 64"/>
                </a:gdLst>
                <a:ahLst/>
                <a:cxnLst>
                  <a:cxn ang="T8">
                    <a:pos x="T0" y="T1"/>
                  </a:cxn>
                  <a:cxn ang="T9">
                    <a:pos x="T2" y="T3"/>
                  </a:cxn>
                  <a:cxn ang="T10">
                    <a:pos x="T4" y="T5"/>
                  </a:cxn>
                  <a:cxn ang="T11">
                    <a:pos x="T6" y="T7"/>
                  </a:cxn>
                </a:cxnLst>
                <a:rect l="T12" t="T13" r="T14" b="T15"/>
                <a:pathLst>
                  <a:path w="71" h="64">
                    <a:moveTo>
                      <a:pt x="42" y="0"/>
                    </a:moveTo>
                    <a:lnTo>
                      <a:pt x="71" y="28"/>
                    </a:lnTo>
                    <a:lnTo>
                      <a:pt x="0" y="64"/>
                    </a:lnTo>
                    <a:lnTo>
                      <a:pt x="42"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58" name="Line 1036"/>
              <p:cNvSpPr>
                <a:spLocks noChangeShapeType="1"/>
              </p:cNvSpPr>
              <p:nvPr/>
            </p:nvSpPr>
            <p:spPr bwMode="auto">
              <a:xfrm>
                <a:off x="7428652" y="2317555"/>
                <a:ext cx="282576" cy="192088"/>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59" name="Freeform 1037"/>
              <p:cNvSpPr>
                <a:spLocks/>
              </p:cNvSpPr>
              <p:nvPr/>
            </p:nvSpPr>
            <p:spPr bwMode="auto">
              <a:xfrm>
                <a:off x="7689003" y="2476305"/>
                <a:ext cx="123826" cy="90488"/>
              </a:xfrm>
              <a:custGeom>
                <a:avLst/>
                <a:gdLst>
                  <a:gd name="T0" fmla="*/ 0 w 78"/>
                  <a:gd name="T1" fmla="*/ 43 h 57"/>
                  <a:gd name="T2" fmla="*/ 28 w 78"/>
                  <a:gd name="T3" fmla="*/ 0 h 57"/>
                  <a:gd name="T4" fmla="*/ 78 w 78"/>
                  <a:gd name="T5" fmla="*/ 57 h 57"/>
                  <a:gd name="T6" fmla="*/ 0 w 78"/>
                  <a:gd name="T7" fmla="*/ 43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0" y="43"/>
                    </a:moveTo>
                    <a:lnTo>
                      <a:pt x="28" y="0"/>
                    </a:lnTo>
                    <a:lnTo>
                      <a:pt x="78" y="57"/>
                    </a:lnTo>
                    <a:lnTo>
                      <a:pt x="0" y="43"/>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60" name="Line 1038"/>
              <p:cNvSpPr>
                <a:spLocks noChangeShapeType="1"/>
              </p:cNvSpPr>
              <p:nvPr/>
            </p:nvSpPr>
            <p:spPr bwMode="auto">
              <a:xfrm>
                <a:off x="8038255" y="2793805"/>
                <a:ext cx="396877" cy="498475"/>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61" name="Freeform 1039"/>
              <p:cNvSpPr>
                <a:spLocks/>
              </p:cNvSpPr>
              <p:nvPr/>
            </p:nvSpPr>
            <p:spPr bwMode="auto">
              <a:xfrm>
                <a:off x="8400206" y="3268468"/>
                <a:ext cx="101600" cy="114300"/>
              </a:xfrm>
              <a:custGeom>
                <a:avLst/>
                <a:gdLst>
                  <a:gd name="T0" fmla="*/ 0 w 64"/>
                  <a:gd name="T1" fmla="*/ 29 h 72"/>
                  <a:gd name="T2" fmla="*/ 43 w 64"/>
                  <a:gd name="T3" fmla="*/ 0 h 72"/>
                  <a:gd name="T4" fmla="*/ 64 w 64"/>
                  <a:gd name="T5" fmla="*/ 72 h 72"/>
                  <a:gd name="T6" fmla="*/ 0 w 64"/>
                  <a:gd name="T7" fmla="*/ 29 h 72"/>
                  <a:gd name="T8" fmla="*/ 0 60000 65536"/>
                  <a:gd name="T9" fmla="*/ 0 60000 65536"/>
                  <a:gd name="T10" fmla="*/ 0 60000 65536"/>
                  <a:gd name="T11" fmla="*/ 0 60000 65536"/>
                  <a:gd name="T12" fmla="*/ 0 w 64"/>
                  <a:gd name="T13" fmla="*/ 0 h 72"/>
                  <a:gd name="T14" fmla="*/ 64 w 64"/>
                  <a:gd name="T15" fmla="*/ 72 h 72"/>
                </a:gdLst>
                <a:ahLst/>
                <a:cxnLst>
                  <a:cxn ang="T8">
                    <a:pos x="T0" y="T1"/>
                  </a:cxn>
                  <a:cxn ang="T9">
                    <a:pos x="T2" y="T3"/>
                  </a:cxn>
                  <a:cxn ang="T10">
                    <a:pos x="T4" y="T5"/>
                  </a:cxn>
                  <a:cxn ang="T11">
                    <a:pos x="T6" y="T7"/>
                  </a:cxn>
                </a:cxnLst>
                <a:rect l="T12" t="T13" r="T14" b="T15"/>
                <a:pathLst>
                  <a:path w="64" h="72">
                    <a:moveTo>
                      <a:pt x="0" y="29"/>
                    </a:moveTo>
                    <a:lnTo>
                      <a:pt x="43" y="0"/>
                    </a:lnTo>
                    <a:lnTo>
                      <a:pt x="64" y="72"/>
                    </a:lnTo>
                    <a:lnTo>
                      <a:pt x="0" y="29"/>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62" name="Line 1040"/>
              <p:cNvSpPr>
                <a:spLocks noChangeShapeType="1"/>
              </p:cNvSpPr>
              <p:nvPr/>
            </p:nvSpPr>
            <p:spPr bwMode="auto">
              <a:xfrm>
                <a:off x="8581182" y="1911155"/>
                <a:ext cx="1588" cy="1346200"/>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64" name="Freeform 1041"/>
              <p:cNvSpPr>
                <a:spLocks/>
              </p:cNvSpPr>
              <p:nvPr/>
            </p:nvSpPr>
            <p:spPr bwMode="auto">
              <a:xfrm>
                <a:off x="8536732" y="3257355"/>
                <a:ext cx="90488" cy="125413"/>
              </a:xfrm>
              <a:custGeom>
                <a:avLst/>
                <a:gdLst>
                  <a:gd name="T0" fmla="*/ 0 w 57"/>
                  <a:gd name="T1" fmla="*/ 0 h 79"/>
                  <a:gd name="T2" fmla="*/ 57 w 57"/>
                  <a:gd name="T3" fmla="*/ 0 h 79"/>
                  <a:gd name="T4" fmla="*/ 28 w 57"/>
                  <a:gd name="T5" fmla="*/ 79 h 79"/>
                  <a:gd name="T6" fmla="*/ 0 w 57"/>
                  <a:gd name="T7" fmla="*/ 0 h 79"/>
                  <a:gd name="T8" fmla="*/ 0 60000 65536"/>
                  <a:gd name="T9" fmla="*/ 0 60000 65536"/>
                  <a:gd name="T10" fmla="*/ 0 60000 65536"/>
                  <a:gd name="T11" fmla="*/ 0 60000 65536"/>
                  <a:gd name="T12" fmla="*/ 0 w 57"/>
                  <a:gd name="T13" fmla="*/ 0 h 79"/>
                  <a:gd name="T14" fmla="*/ 57 w 57"/>
                  <a:gd name="T15" fmla="*/ 79 h 79"/>
                </a:gdLst>
                <a:ahLst/>
                <a:cxnLst>
                  <a:cxn ang="T8">
                    <a:pos x="T0" y="T1"/>
                  </a:cxn>
                  <a:cxn ang="T9">
                    <a:pos x="T2" y="T3"/>
                  </a:cxn>
                  <a:cxn ang="T10">
                    <a:pos x="T4" y="T5"/>
                  </a:cxn>
                  <a:cxn ang="T11">
                    <a:pos x="T6" y="T7"/>
                  </a:cxn>
                </a:cxnLst>
                <a:rect l="T12" t="T13" r="T14" b="T15"/>
                <a:pathLst>
                  <a:path w="57" h="79">
                    <a:moveTo>
                      <a:pt x="0" y="0"/>
                    </a:moveTo>
                    <a:lnTo>
                      <a:pt x="57" y="0"/>
                    </a:lnTo>
                    <a:lnTo>
                      <a:pt x="28" y="79"/>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65" name="Line 1042"/>
              <p:cNvSpPr>
                <a:spLocks noChangeShapeType="1"/>
              </p:cNvSpPr>
              <p:nvPr/>
            </p:nvSpPr>
            <p:spPr bwMode="auto">
              <a:xfrm>
                <a:off x="7293714" y="3563743"/>
                <a:ext cx="1588" cy="373063"/>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66" name="Freeform 1043"/>
              <p:cNvSpPr>
                <a:spLocks/>
              </p:cNvSpPr>
              <p:nvPr/>
            </p:nvSpPr>
            <p:spPr bwMode="auto">
              <a:xfrm>
                <a:off x="7247676" y="3936805"/>
                <a:ext cx="90488" cy="123825"/>
              </a:xfrm>
              <a:custGeom>
                <a:avLst/>
                <a:gdLst>
                  <a:gd name="T0" fmla="*/ 0 w 57"/>
                  <a:gd name="T1" fmla="*/ 0 h 78"/>
                  <a:gd name="T2" fmla="*/ 57 w 57"/>
                  <a:gd name="T3" fmla="*/ 0 h 78"/>
                  <a:gd name="T4" fmla="*/ 29 w 57"/>
                  <a:gd name="T5" fmla="*/ 78 h 78"/>
                  <a:gd name="T6" fmla="*/ 0 w 57"/>
                  <a:gd name="T7" fmla="*/ 0 h 78"/>
                  <a:gd name="T8" fmla="*/ 0 60000 65536"/>
                  <a:gd name="T9" fmla="*/ 0 60000 65536"/>
                  <a:gd name="T10" fmla="*/ 0 60000 65536"/>
                  <a:gd name="T11" fmla="*/ 0 60000 65536"/>
                  <a:gd name="T12" fmla="*/ 0 w 57"/>
                  <a:gd name="T13" fmla="*/ 0 h 78"/>
                  <a:gd name="T14" fmla="*/ 57 w 57"/>
                  <a:gd name="T15" fmla="*/ 78 h 78"/>
                </a:gdLst>
                <a:ahLst/>
                <a:cxnLst>
                  <a:cxn ang="T8">
                    <a:pos x="T0" y="T1"/>
                  </a:cxn>
                  <a:cxn ang="T9">
                    <a:pos x="T2" y="T3"/>
                  </a:cxn>
                  <a:cxn ang="T10">
                    <a:pos x="T4" y="T5"/>
                  </a:cxn>
                  <a:cxn ang="T11">
                    <a:pos x="T6" y="T7"/>
                  </a:cxn>
                </a:cxnLst>
                <a:rect l="T12" t="T13" r="T14" b="T15"/>
                <a:pathLst>
                  <a:path w="57" h="78">
                    <a:moveTo>
                      <a:pt x="0" y="0"/>
                    </a:moveTo>
                    <a:lnTo>
                      <a:pt x="57" y="0"/>
                    </a:lnTo>
                    <a:lnTo>
                      <a:pt x="29" y="78"/>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67" name="Line 1044"/>
              <p:cNvSpPr>
                <a:spLocks noChangeShapeType="1"/>
              </p:cNvSpPr>
              <p:nvPr/>
            </p:nvSpPr>
            <p:spPr bwMode="auto">
              <a:xfrm>
                <a:off x="7971579" y="2793805"/>
                <a:ext cx="1588" cy="1143000"/>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68" name="Freeform 1045"/>
              <p:cNvSpPr>
                <a:spLocks/>
              </p:cNvSpPr>
              <p:nvPr/>
            </p:nvSpPr>
            <p:spPr bwMode="auto">
              <a:xfrm>
                <a:off x="7925542" y="3936805"/>
                <a:ext cx="90488" cy="123825"/>
              </a:xfrm>
              <a:custGeom>
                <a:avLst/>
                <a:gdLst>
                  <a:gd name="T0" fmla="*/ 0 w 57"/>
                  <a:gd name="T1" fmla="*/ 0 h 78"/>
                  <a:gd name="T2" fmla="*/ 57 w 57"/>
                  <a:gd name="T3" fmla="*/ 0 h 78"/>
                  <a:gd name="T4" fmla="*/ 29 w 57"/>
                  <a:gd name="T5" fmla="*/ 78 h 78"/>
                  <a:gd name="T6" fmla="*/ 0 w 57"/>
                  <a:gd name="T7" fmla="*/ 0 h 78"/>
                  <a:gd name="T8" fmla="*/ 0 60000 65536"/>
                  <a:gd name="T9" fmla="*/ 0 60000 65536"/>
                  <a:gd name="T10" fmla="*/ 0 60000 65536"/>
                  <a:gd name="T11" fmla="*/ 0 60000 65536"/>
                  <a:gd name="T12" fmla="*/ 0 w 57"/>
                  <a:gd name="T13" fmla="*/ 0 h 78"/>
                  <a:gd name="T14" fmla="*/ 57 w 57"/>
                  <a:gd name="T15" fmla="*/ 78 h 78"/>
                </a:gdLst>
                <a:ahLst/>
                <a:cxnLst>
                  <a:cxn ang="T8">
                    <a:pos x="T0" y="T1"/>
                  </a:cxn>
                  <a:cxn ang="T9">
                    <a:pos x="T2" y="T3"/>
                  </a:cxn>
                  <a:cxn ang="T10">
                    <a:pos x="T4" y="T5"/>
                  </a:cxn>
                  <a:cxn ang="T11">
                    <a:pos x="T6" y="T7"/>
                  </a:cxn>
                </a:cxnLst>
                <a:rect l="T12" t="T13" r="T14" b="T15"/>
                <a:pathLst>
                  <a:path w="57" h="78">
                    <a:moveTo>
                      <a:pt x="0" y="0"/>
                    </a:moveTo>
                    <a:lnTo>
                      <a:pt x="57" y="0"/>
                    </a:lnTo>
                    <a:lnTo>
                      <a:pt x="29" y="78"/>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69" name="Line 1046"/>
              <p:cNvSpPr>
                <a:spLocks noChangeShapeType="1"/>
              </p:cNvSpPr>
              <p:nvPr/>
            </p:nvSpPr>
            <p:spPr bwMode="auto">
              <a:xfrm flipH="1">
                <a:off x="8141443" y="3608193"/>
                <a:ext cx="349252" cy="361950"/>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70" name="Freeform 1047"/>
              <p:cNvSpPr>
                <a:spLocks/>
              </p:cNvSpPr>
              <p:nvPr/>
            </p:nvSpPr>
            <p:spPr bwMode="auto">
              <a:xfrm>
                <a:off x="8062067" y="3947918"/>
                <a:ext cx="101600" cy="112713"/>
              </a:xfrm>
              <a:custGeom>
                <a:avLst/>
                <a:gdLst>
                  <a:gd name="T0" fmla="*/ 35 w 64"/>
                  <a:gd name="T1" fmla="*/ 0 h 71"/>
                  <a:gd name="T2" fmla="*/ 64 w 64"/>
                  <a:gd name="T3" fmla="*/ 29 h 71"/>
                  <a:gd name="T4" fmla="*/ 0 w 64"/>
                  <a:gd name="T5" fmla="*/ 71 h 71"/>
                  <a:gd name="T6" fmla="*/ 35 w 64"/>
                  <a:gd name="T7" fmla="*/ 0 h 71"/>
                  <a:gd name="T8" fmla="*/ 0 60000 65536"/>
                  <a:gd name="T9" fmla="*/ 0 60000 65536"/>
                  <a:gd name="T10" fmla="*/ 0 60000 65536"/>
                  <a:gd name="T11" fmla="*/ 0 60000 65536"/>
                  <a:gd name="T12" fmla="*/ 0 w 64"/>
                  <a:gd name="T13" fmla="*/ 0 h 71"/>
                  <a:gd name="T14" fmla="*/ 64 w 64"/>
                  <a:gd name="T15" fmla="*/ 71 h 71"/>
                </a:gdLst>
                <a:ahLst/>
                <a:cxnLst>
                  <a:cxn ang="T8">
                    <a:pos x="T0" y="T1"/>
                  </a:cxn>
                  <a:cxn ang="T9">
                    <a:pos x="T2" y="T3"/>
                  </a:cxn>
                  <a:cxn ang="T10">
                    <a:pos x="T4" y="T5"/>
                  </a:cxn>
                  <a:cxn ang="T11">
                    <a:pos x="T6" y="T7"/>
                  </a:cxn>
                </a:cxnLst>
                <a:rect l="T12" t="T13" r="T14" b="T15"/>
                <a:pathLst>
                  <a:path w="64" h="71">
                    <a:moveTo>
                      <a:pt x="35" y="0"/>
                    </a:moveTo>
                    <a:lnTo>
                      <a:pt x="64" y="29"/>
                    </a:lnTo>
                    <a:lnTo>
                      <a:pt x="0" y="71"/>
                    </a:lnTo>
                    <a:lnTo>
                      <a:pt x="35"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71" name="Line 1050"/>
              <p:cNvSpPr>
                <a:spLocks noChangeShapeType="1"/>
              </p:cNvSpPr>
              <p:nvPr/>
            </p:nvSpPr>
            <p:spPr bwMode="auto">
              <a:xfrm flipH="1">
                <a:off x="7552477" y="1831780"/>
                <a:ext cx="893767" cy="293688"/>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72" name="Freeform 1051"/>
              <p:cNvSpPr>
                <a:spLocks/>
              </p:cNvSpPr>
              <p:nvPr/>
            </p:nvSpPr>
            <p:spPr bwMode="auto">
              <a:xfrm>
                <a:off x="7439764" y="2092130"/>
                <a:ext cx="123826" cy="66675"/>
              </a:xfrm>
              <a:custGeom>
                <a:avLst/>
                <a:gdLst>
                  <a:gd name="T0" fmla="*/ 64 w 78"/>
                  <a:gd name="T1" fmla="*/ 0 h 42"/>
                  <a:gd name="T2" fmla="*/ 78 w 78"/>
                  <a:gd name="T3" fmla="*/ 42 h 42"/>
                  <a:gd name="T4" fmla="*/ 0 w 78"/>
                  <a:gd name="T5" fmla="*/ 42 h 42"/>
                  <a:gd name="T6" fmla="*/ 64 w 78"/>
                  <a:gd name="T7" fmla="*/ 0 h 42"/>
                  <a:gd name="T8" fmla="*/ 0 60000 65536"/>
                  <a:gd name="T9" fmla="*/ 0 60000 65536"/>
                  <a:gd name="T10" fmla="*/ 0 60000 65536"/>
                  <a:gd name="T11" fmla="*/ 0 60000 65536"/>
                  <a:gd name="T12" fmla="*/ 0 w 78"/>
                  <a:gd name="T13" fmla="*/ 0 h 42"/>
                  <a:gd name="T14" fmla="*/ 78 w 78"/>
                  <a:gd name="T15" fmla="*/ 42 h 42"/>
                </a:gdLst>
                <a:ahLst/>
                <a:cxnLst>
                  <a:cxn ang="T8">
                    <a:pos x="T0" y="T1"/>
                  </a:cxn>
                  <a:cxn ang="T9">
                    <a:pos x="T2" y="T3"/>
                  </a:cxn>
                  <a:cxn ang="T10">
                    <a:pos x="T4" y="T5"/>
                  </a:cxn>
                  <a:cxn ang="T11">
                    <a:pos x="T6" y="T7"/>
                  </a:cxn>
                </a:cxnLst>
                <a:rect l="T12" t="T13" r="T14" b="T15"/>
                <a:pathLst>
                  <a:path w="78" h="42">
                    <a:moveTo>
                      <a:pt x="64" y="0"/>
                    </a:moveTo>
                    <a:lnTo>
                      <a:pt x="78" y="42"/>
                    </a:lnTo>
                    <a:lnTo>
                      <a:pt x="0" y="42"/>
                    </a:lnTo>
                    <a:lnTo>
                      <a:pt x="64"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73" name="Line 1052"/>
              <p:cNvSpPr>
                <a:spLocks noChangeShapeType="1"/>
              </p:cNvSpPr>
              <p:nvPr/>
            </p:nvSpPr>
            <p:spPr bwMode="auto">
              <a:xfrm flipH="1">
                <a:off x="7077813" y="4287643"/>
                <a:ext cx="158751" cy="227013"/>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74" name="Freeform 1053"/>
              <p:cNvSpPr>
                <a:spLocks/>
              </p:cNvSpPr>
              <p:nvPr/>
            </p:nvSpPr>
            <p:spPr bwMode="auto">
              <a:xfrm>
                <a:off x="7011137" y="4490843"/>
                <a:ext cx="101600" cy="114300"/>
              </a:xfrm>
              <a:custGeom>
                <a:avLst/>
                <a:gdLst>
                  <a:gd name="T0" fmla="*/ 21 w 64"/>
                  <a:gd name="T1" fmla="*/ 0 h 72"/>
                  <a:gd name="T2" fmla="*/ 64 w 64"/>
                  <a:gd name="T3" fmla="*/ 29 h 72"/>
                  <a:gd name="T4" fmla="*/ 0 w 64"/>
                  <a:gd name="T5" fmla="*/ 72 h 72"/>
                  <a:gd name="T6" fmla="*/ 21 w 64"/>
                  <a:gd name="T7" fmla="*/ 0 h 72"/>
                  <a:gd name="T8" fmla="*/ 0 60000 65536"/>
                  <a:gd name="T9" fmla="*/ 0 60000 65536"/>
                  <a:gd name="T10" fmla="*/ 0 60000 65536"/>
                  <a:gd name="T11" fmla="*/ 0 60000 65536"/>
                  <a:gd name="T12" fmla="*/ 0 w 64"/>
                  <a:gd name="T13" fmla="*/ 0 h 72"/>
                  <a:gd name="T14" fmla="*/ 64 w 64"/>
                  <a:gd name="T15" fmla="*/ 72 h 72"/>
                </a:gdLst>
                <a:ahLst/>
                <a:cxnLst>
                  <a:cxn ang="T8">
                    <a:pos x="T0" y="T1"/>
                  </a:cxn>
                  <a:cxn ang="T9">
                    <a:pos x="T2" y="T3"/>
                  </a:cxn>
                  <a:cxn ang="T10">
                    <a:pos x="T4" y="T5"/>
                  </a:cxn>
                  <a:cxn ang="T11">
                    <a:pos x="T6" y="T7"/>
                  </a:cxn>
                </a:cxnLst>
                <a:rect l="T12" t="T13" r="T14" b="T15"/>
                <a:pathLst>
                  <a:path w="64" h="72">
                    <a:moveTo>
                      <a:pt x="21" y="0"/>
                    </a:moveTo>
                    <a:lnTo>
                      <a:pt x="64" y="29"/>
                    </a:lnTo>
                    <a:lnTo>
                      <a:pt x="0" y="72"/>
                    </a:lnTo>
                    <a:lnTo>
                      <a:pt x="21"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75" name="Line 1054"/>
              <p:cNvSpPr>
                <a:spLocks noChangeShapeType="1"/>
              </p:cNvSpPr>
              <p:nvPr/>
            </p:nvSpPr>
            <p:spPr bwMode="auto">
              <a:xfrm>
                <a:off x="7406427" y="4287643"/>
                <a:ext cx="282576" cy="238125"/>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76" name="Freeform 1055"/>
              <p:cNvSpPr>
                <a:spLocks/>
              </p:cNvSpPr>
              <p:nvPr/>
            </p:nvSpPr>
            <p:spPr bwMode="auto">
              <a:xfrm>
                <a:off x="7666778" y="4490843"/>
                <a:ext cx="112713" cy="114300"/>
              </a:xfrm>
              <a:custGeom>
                <a:avLst/>
                <a:gdLst>
                  <a:gd name="T0" fmla="*/ 0 w 71"/>
                  <a:gd name="T1" fmla="*/ 43 h 72"/>
                  <a:gd name="T2" fmla="*/ 28 w 71"/>
                  <a:gd name="T3" fmla="*/ 0 h 72"/>
                  <a:gd name="T4" fmla="*/ 71 w 71"/>
                  <a:gd name="T5" fmla="*/ 72 h 72"/>
                  <a:gd name="T6" fmla="*/ 0 w 71"/>
                  <a:gd name="T7" fmla="*/ 43 h 72"/>
                  <a:gd name="T8" fmla="*/ 0 60000 65536"/>
                  <a:gd name="T9" fmla="*/ 0 60000 65536"/>
                  <a:gd name="T10" fmla="*/ 0 60000 65536"/>
                  <a:gd name="T11" fmla="*/ 0 60000 65536"/>
                  <a:gd name="T12" fmla="*/ 0 w 71"/>
                  <a:gd name="T13" fmla="*/ 0 h 72"/>
                  <a:gd name="T14" fmla="*/ 71 w 71"/>
                  <a:gd name="T15" fmla="*/ 72 h 72"/>
                </a:gdLst>
                <a:ahLst/>
                <a:cxnLst>
                  <a:cxn ang="T8">
                    <a:pos x="T0" y="T1"/>
                  </a:cxn>
                  <a:cxn ang="T9">
                    <a:pos x="T2" y="T3"/>
                  </a:cxn>
                  <a:cxn ang="T10">
                    <a:pos x="T4" y="T5"/>
                  </a:cxn>
                  <a:cxn ang="T11">
                    <a:pos x="T6" y="T7"/>
                  </a:cxn>
                </a:cxnLst>
                <a:rect l="T12" t="T13" r="T14" b="T15"/>
                <a:pathLst>
                  <a:path w="71" h="72">
                    <a:moveTo>
                      <a:pt x="0" y="43"/>
                    </a:moveTo>
                    <a:lnTo>
                      <a:pt x="28" y="0"/>
                    </a:lnTo>
                    <a:lnTo>
                      <a:pt x="71" y="72"/>
                    </a:lnTo>
                    <a:lnTo>
                      <a:pt x="0" y="43"/>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77" name="Line 1056"/>
              <p:cNvSpPr>
                <a:spLocks noChangeShapeType="1"/>
              </p:cNvSpPr>
              <p:nvPr/>
            </p:nvSpPr>
            <p:spPr bwMode="auto">
              <a:xfrm>
                <a:off x="6276122" y="2182618"/>
                <a:ext cx="192088" cy="282575"/>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78" name="Freeform 1057"/>
              <p:cNvSpPr>
                <a:spLocks/>
              </p:cNvSpPr>
              <p:nvPr/>
            </p:nvSpPr>
            <p:spPr bwMode="auto">
              <a:xfrm>
                <a:off x="6434872" y="2442968"/>
                <a:ext cx="101600" cy="123825"/>
              </a:xfrm>
              <a:custGeom>
                <a:avLst/>
                <a:gdLst>
                  <a:gd name="T0" fmla="*/ 0 w 64"/>
                  <a:gd name="T1" fmla="*/ 28 h 78"/>
                  <a:gd name="T2" fmla="*/ 42 w 64"/>
                  <a:gd name="T3" fmla="*/ 0 h 78"/>
                  <a:gd name="T4" fmla="*/ 64 w 64"/>
                  <a:gd name="T5" fmla="*/ 78 h 78"/>
                  <a:gd name="T6" fmla="*/ 0 w 64"/>
                  <a:gd name="T7" fmla="*/ 28 h 78"/>
                  <a:gd name="T8" fmla="*/ 0 60000 65536"/>
                  <a:gd name="T9" fmla="*/ 0 60000 65536"/>
                  <a:gd name="T10" fmla="*/ 0 60000 65536"/>
                  <a:gd name="T11" fmla="*/ 0 60000 65536"/>
                  <a:gd name="T12" fmla="*/ 0 w 64"/>
                  <a:gd name="T13" fmla="*/ 0 h 78"/>
                  <a:gd name="T14" fmla="*/ 64 w 64"/>
                  <a:gd name="T15" fmla="*/ 78 h 78"/>
                </a:gdLst>
                <a:ahLst/>
                <a:cxnLst>
                  <a:cxn ang="T8">
                    <a:pos x="T0" y="T1"/>
                  </a:cxn>
                  <a:cxn ang="T9">
                    <a:pos x="T2" y="T3"/>
                  </a:cxn>
                  <a:cxn ang="T10">
                    <a:pos x="T4" y="T5"/>
                  </a:cxn>
                  <a:cxn ang="T11">
                    <a:pos x="T6" y="T7"/>
                  </a:cxn>
                </a:cxnLst>
                <a:rect l="T12" t="T13" r="T14" b="T15"/>
                <a:pathLst>
                  <a:path w="64" h="78">
                    <a:moveTo>
                      <a:pt x="0" y="28"/>
                    </a:moveTo>
                    <a:lnTo>
                      <a:pt x="42" y="0"/>
                    </a:lnTo>
                    <a:lnTo>
                      <a:pt x="64" y="78"/>
                    </a:lnTo>
                    <a:lnTo>
                      <a:pt x="0" y="28"/>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79" name="Line 1058"/>
              <p:cNvSpPr>
                <a:spLocks noChangeShapeType="1"/>
              </p:cNvSpPr>
              <p:nvPr/>
            </p:nvSpPr>
            <p:spPr bwMode="auto">
              <a:xfrm flipH="1">
                <a:off x="6852387" y="2317555"/>
                <a:ext cx="304801" cy="192088"/>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80" name="Freeform 1059"/>
              <p:cNvSpPr>
                <a:spLocks/>
              </p:cNvSpPr>
              <p:nvPr/>
            </p:nvSpPr>
            <p:spPr bwMode="auto">
              <a:xfrm>
                <a:off x="6750786" y="2476305"/>
                <a:ext cx="123826" cy="90488"/>
              </a:xfrm>
              <a:custGeom>
                <a:avLst/>
                <a:gdLst>
                  <a:gd name="T0" fmla="*/ 50 w 78"/>
                  <a:gd name="T1" fmla="*/ 0 h 57"/>
                  <a:gd name="T2" fmla="*/ 78 w 78"/>
                  <a:gd name="T3" fmla="*/ 43 h 57"/>
                  <a:gd name="T4" fmla="*/ 0 w 78"/>
                  <a:gd name="T5" fmla="*/ 57 h 57"/>
                  <a:gd name="T6" fmla="*/ 50 w 78"/>
                  <a:gd name="T7" fmla="*/ 0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50" y="0"/>
                    </a:moveTo>
                    <a:lnTo>
                      <a:pt x="78" y="43"/>
                    </a:lnTo>
                    <a:lnTo>
                      <a:pt x="0" y="57"/>
                    </a:lnTo>
                    <a:lnTo>
                      <a:pt x="5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81" name="Line 1060"/>
              <p:cNvSpPr>
                <a:spLocks noChangeShapeType="1"/>
              </p:cNvSpPr>
              <p:nvPr/>
            </p:nvSpPr>
            <p:spPr bwMode="auto">
              <a:xfrm flipH="1">
                <a:off x="6377722" y="2793805"/>
                <a:ext cx="192088" cy="350838"/>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82" name="Freeform 1061"/>
              <p:cNvSpPr>
                <a:spLocks/>
              </p:cNvSpPr>
              <p:nvPr/>
            </p:nvSpPr>
            <p:spPr bwMode="auto">
              <a:xfrm>
                <a:off x="6320572" y="3133530"/>
                <a:ext cx="90488" cy="112713"/>
              </a:xfrm>
              <a:custGeom>
                <a:avLst/>
                <a:gdLst>
                  <a:gd name="T0" fmla="*/ 15 w 57"/>
                  <a:gd name="T1" fmla="*/ 0 h 71"/>
                  <a:gd name="T2" fmla="*/ 57 w 57"/>
                  <a:gd name="T3" fmla="*/ 14 h 71"/>
                  <a:gd name="T4" fmla="*/ 0 w 57"/>
                  <a:gd name="T5" fmla="*/ 71 h 71"/>
                  <a:gd name="T6" fmla="*/ 15 w 57"/>
                  <a:gd name="T7" fmla="*/ 0 h 71"/>
                  <a:gd name="T8" fmla="*/ 0 60000 65536"/>
                  <a:gd name="T9" fmla="*/ 0 60000 65536"/>
                  <a:gd name="T10" fmla="*/ 0 60000 65536"/>
                  <a:gd name="T11" fmla="*/ 0 60000 65536"/>
                  <a:gd name="T12" fmla="*/ 0 w 57"/>
                  <a:gd name="T13" fmla="*/ 0 h 71"/>
                  <a:gd name="T14" fmla="*/ 57 w 57"/>
                  <a:gd name="T15" fmla="*/ 71 h 71"/>
                </a:gdLst>
                <a:ahLst/>
                <a:cxnLst>
                  <a:cxn ang="T8">
                    <a:pos x="T0" y="T1"/>
                  </a:cxn>
                  <a:cxn ang="T9">
                    <a:pos x="T2" y="T3"/>
                  </a:cxn>
                  <a:cxn ang="T10">
                    <a:pos x="T4" y="T5"/>
                  </a:cxn>
                  <a:cxn ang="T11">
                    <a:pos x="T6" y="T7"/>
                  </a:cxn>
                </a:cxnLst>
                <a:rect l="T12" t="T13" r="T14" b="T15"/>
                <a:pathLst>
                  <a:path w="57" h="71">
                    <a:moveTo>
                      <a:pt x="15" y="0"/>
                    </a:moveTo>
                    <a:lnTo>
                      <a:pt x="57" y="14"/>
                    </a:lnTo>
                    <a:lnTo>
                      <a:pt x="0" y="71"/>
                    </a:lnTo>
                    <a:lnTo>
                      <a:pt x="15"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83" name="Line 1062"/>
              <p:cNvSpPr>
                <a:spLocks noChangeShapeType="1"/>
              </p:cNvSpPr>
              <p:nvPr/>
            </p:nvSpPr>
            <p:spPr bwMode="auto">
              <a:xfrm>
                <a:off x="6276122" y="3473255"/>
                <a:ext cx="1588" cy="463550"/>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84" name="Freeform 1063"/>
              <p:cNvSpPr>
                <a:spLocks/>
              </p:cNvSpPr>
              <p:nvPr/>
            </p:nvSpPr>
            <p:spPr bwMode="auto">
              <a:xfrm>
                <a:off x="6230084" y="3936805"/>
                <a:ext cx="90488" cy="123825"/>
              </a:xfrm>
              <a:custGeom>
                <a:avLst/>
                <a:gdLst>
                  <a:gd name="T0" fmla="*/ 0 w 57"/>
                  <a:gd name="T1" fmla="*/ 0 h 78"/>
                  <a:gd name="T2" fmla="*/ 57 w 57"/>
                  <a:gd name="T3" fmla="*/ 0 h 78"/>
                  <a:gd name="T4" fmla="*/ 29 w 57"/>
                  <a:gd name="T5" fmla="*/ 78 h 78"/>
                  <a:gd name="T6" fmla="*/ 0 w 57"/>
                  <a:gd name="T7" fmla="*/ 0 h 78"/>
                  <a:gd name="T8" fmla="*/ 0 60000 65536"/>
                  <a:gd name="T9" fmla="*/ 0 60000 65536"/>
                  <a:gd name="T10" fmla="*/ 0 60000 65536"/>
                  <a:gd name="T11" fmla="*/ 0 60000 65536"/>
                  <a:gd name="T12" fmla="*/ 0 w 57"/>
                  <a:gd name="T13" fmla="*/ 0 h 78"/>
                  <a:gd name="T14" fmla="*/ 57 w 57"/>
                  <a:gd name="T15" fmla="*/ 78 h 78"/>
                </a:gdLst>
                <a:ahLst/>
                <a:cxnLst>
                  <a:cxn ang="T8">
                    <a:pos x="T0" y="T1"/>
                  </a:cxn>
                  <a:cxn ang="T9">
                    <a:pos x="T2" y="T3"/>
                  </a:cxn>
                  <a:cxn ang="T10">
                    <a:pos x="T4" y="T5"/>
                  </a:cxn>
                  <a:cxn ang="T11">
                    <a:pos x="T6" y="T7"/>
                  </a:cxn>
                </a:cxnLst>
                <a:rect l="T12" t="T13" r="T14" b="T15"/>
                <a:pathLst>
                  <a:path w="57" h="78">
                    <a:moveTo>
                      <a:pt x="0" y="0"/>
                    </a:moveTo>
                    <a:lnTo>
                      <a:pt x="57" y="0"/>
                    </a:lnTo>
                    <a:lnTo>
                      <a:pt x="29" y="78"/>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85" name="Line 1064"/>
              <p:cNvSpPr>
                <a:spLocks noChangeShapeType="1"/>
              </p:cNvSpPr>
              <p:nvPr/>
            </p:nvSpPr>
            <p:spPr bwMode="auto">
              <a:xfrm flipH="1">
                <a:off x="6490435" y="3563743"/>
                <a:ext cx="565153" cy="430213"/>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86" name="Freeform 1065"/>
              <p:cNvSpPr>
                <a:spLocks/>
              </p:cNvSpPr>
              <p:nvPr/>
            </p:nvSpPr>
            <p:spPr bwMode="auto">
              <a:xfrm>
                <a:off x="6399947" y="3959030"/>
                <a:ext cx="112713" cy="101600"/>
              </a:xfrm>
              <a:custGeom>
                <a:avLst/>
                <a:gdLst>
                  <a:gd name="T0" fmla="*/ 43 w 71"/>
                  <a:gd name="T1" fmla="*/ 0 h 64"/>
                  <a:gd name="T2" fmla="*/ 71 w 71"/>
                  <a:gd name="T3" fmla="*/ 43 h 64"/>
                  <a:gd name="T4" fmla="*/ 0 w 71"/>
                  <a:gd name="T5" fmla="*/ 64 h 64"/>
                  <a:gd name="T6" fmla="*/ 43 w 71"/>
                  <a:gd name="T7" fmla="*/ 0 h 64"/>
                  <a:gd name="T8" fmla="*/ 0 60000 65536"/>
                  <a:gd name="T9" fmla="*/ 0 60000 65536"/>
                  <a:gd name="T10" fmla="*/ 0 60000 65536"/>
                  <a:gd name="T11" fmla="*/ 0 60000 65536"/>
                  <a:gd name="T12" fmla="*/ 0 w 71"/>
                  <a:gd name="T13" fmla="*/ 0 h 64"/>
                  <a:gd name="T14" fmla="*/ 71 w 71"/>
                  <a:gd name="T15" fmla="*/ 64 h 64"/>
                </a:gdLst>
                <a:ahLst/>
                <a:cxnLst>
                  <a:cxn ang="T8">
                    <a:pos x="T0" y="T1"/>
                  </a:cxn>
                  <a:cxn ang="T9">
                    <a:pos x="T2" y="T3"/>
                  </a:cxn>
                  <a:cxn ang="T10">
                    <a:pos x="T4" y="T5"/>
                  </a:cxn>
                  <a:cxn ang="T11">
                    <a:pos x="T6" y="T7"/>
                  </a:cxn>
                </a:cxnLst>
                <a:rect l="T12" t="T13" r="T14" b="T15"/>
                <a:pathLst>
                  <a:path w="71" h="64">
                    <a:moveTo>
                      <a:pt x="43" y="0"/>
                    </a:moveTo>
                    <a:lnTo>
                      <a:pt x="71" y="43"/>
                    </a:lnTo>
                    <a:lnTo>
                      <a:pt x="0" y="64"/>
                    </a:lnTo>
                    <a:lnTo>
                      <a:pt x="43"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87" name="AutoShape 1069"/>
              <p:cNvSpPr>
                <a:spLocks noChangeArrowheads="1"/>
              </p:cNvSpPr>
              <p:nvPr/>
            </p:nvSpPr>
            <p:spPr bwMode="auto">
              <a:xfrm>
                <a:off x="6909537" y="3177980"/>
                <a:ext cx="801691" cy="396875"/>
              </a:xfrm>
              <a:prstGeom prst="roundRect">
                <a:avLst>
                  <a:gd name="adj" fmla="val 24287"/>
                </a:avLst>
              </a:prstGeom>
              <a:solidFill>
                <a:srgbClr val="FF99CC"/>
              </a:solidFill>
              <a:ln w="0">
                <a:solidFill>
                  <a:srgbClr val="FFFBF0"/>
                </a:solidFill>
                <a:round/>
                <a:headEnd/>
                <a:tailEnd/>
              </a:ln>
            </p:spPr>
            <p:txBody>
              <a:bodyPr>
                <a:prstTxWarp prst="textNoShape">
                  <a:avLst/>
                </a:prstTxWarp>
              </a:bodyPr>
              <a:lstStyle/>
              <a:p>
                <a:endParaRPr lang="en-US" dirty="0"/>
              </a:p>
            </p:txBody>
          </p:sp>
          <p:sp>
            <p:nvSpPr>
              <p:cNvPr id="88" name="AutoShape 1070"/>
              <p:cNvSpPr>
                <a:spLocks noChangeArrowheads="1"/>
              </p:cNvSpPr>
              <p:nvPr/>
            </p:nvSpPr>
            <p:spPr bwMode="auto">
              <a:xfrm>
                <a:off x="6914300" y="3182743"/>
                <a:ext cx="792166" cy="387350"/>
              </a:xfrm>
              <a:prstGeom prst="roundRect">
                <a:avLst>
                  <a:gd name="adj" fmla="val 24287"/>
                </a:avLst>
              </a:prstGeom>
              <a:noFill/>
              <a:ln w="11113">
                <a:solidFill>
                  <a:srgbClr val="000000"/>
                </a:solidFill>
                <a:round/>
                <a:headEnd/>
                <a:tailEnd/>
              </a:ln>
            </p:spPr>
            <p:txBody>
              <a:bodyPr>
                <a:prstTxWarp prst="textNoShape">
                  <a:avLst/>
                </a:prstTxWarp>
              </a:bodyPr>
              <a:lstStyle/>
              <a:p>
                <a:endParaRPr lang="en-US" dirty="0"/>
              </a:p>
            </p:txBody>
          </p:sp>
          <p:sp>
            <p:nvSpPr>
              <p:cNvPr id="90" name="Rectangle 1071"/>
              <p:cNvSpPr>
                <a:spLocks noChangeArrowheads="1"/>
              </p:cNvSpPr>
              <p:nvPr/>
            </p:nvSpPr>
            <p:spPr bwMode="auto">
              <a:xfrm>
                <a:off x="6996850" y="3177980"/>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93" name="Rectangle 1072"/>
              <p:cNvSpPr>
                <a:spLocks noChangeArrowheads="1"/>
              </p:cNvSpPr>
              <p:nvPr/>
            </p:nvSpPr>
            <p:spPr bwMode="auto">
              <a:xfrm>
                <a:off x="6982562" y="3347843"/>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94" name="AutoShape 1073"/>
              <p:cNvSpPr>
                <a:spLocks noChangeArrowheads="1"/>
              </p:cNvSpPr>
              <p:nvPr/>
            </p:nvSpPr>
            <p:spPr bwMode="auto">
              <a:xfrm>
                <a:off x="7689003" y="2589018"/>
                <a:ext cx="587378" cy="215900"/>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dirty="0"/>
              </a:p>
            </p:txBody>
          </p:sp>
          <p:sp>
            <p:nvSpPr>
              <p:cNvPr id="95" name="AutoShape 1074"/>
              <p:cNvSpPr>
                <a:spLocks noChangeArrowheads="1"/>
              </p:cNvSpPr>
              <p:nvPr/>
            </p:nvSpPr>
            <p:spPr bwMode="auto">
              <a:xfrm>
                <a:off x="7693766" y="2593780"/>
                <a:ext cx="577853"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dirty="0"/>
              </a:p>
            </p:txBody>
          </p:sp>
          <p:sp>
            <p:nvSpPr>
              <p:cNvPr id="96" name="Rectangle 1075"/>
              <p:cNvSpPr>
                <a:spLocks noChangeArrowheads="1"/>
              </p:cNvSpPr>
              <p:nvPr/>
            </p:nvSpPr>
            <p:spPr bwMode="auto">
              <a:xfrm>
                <a:off x="7779491" y="258901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97" name="AutoShape 1076"/>
              <p:cNvSpPr>
                <a:spLocks noChangeArrowheads="1"/>
              </p:cNvSpPr>
              <p:nvPr/>
            </p:nvSpPr>
            <p:spPr bwMode="auto">
              <a:xfrm>
                <a:off x="8468469" y="3404993"/>
                <a:ext cx="260351"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01" name="AutoShape 1077"/>
              <p:cNvSpPr>
                <a:spLocks noChangeArrowheads="1"/>
              </p:cNvSpPr>
              <p:nvPr/>
            </p:nvSpPr>
            <p:spPr bwMode="auto">
              <a:xfrm>
                <a:off x="8473232" y="3409755"/>
                <a:ext cx="250826"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dirty="0"/>
              </a:p>
            </p:txBody>
          </p:sp>
          <p:sp>
            <p:nvSpPr>
              <p:cNvPr id="102" name="AutoShape 1079"/>
              <p:cNvSpPr>
                <a:spLocks noChangeArrowheads="1"/>
              </p:cNvSpPr>
              <p:nvPr/>
            </p:nvSpPr>
            <p:spPr bwMode="auto">
              <a:xfrm>
                <a:off x="6841274" y="4084443"/>
                <a:ext cx="938217" cy="214313"/>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dirty="0"/>
              </a:p>
            </p:txBody>
          </p:sp>
          <p:sp>
            <p:nvSpPr>
              <p:cNvPr id="103" name="AutoShape 1080"/>
              <p:cNvSpPr>
                <a:spLocks noChangeArrowheads="1"/>
              </p:cNvSpPr>
              <p:nvPr/>
            </p:nvSpPr>
            <p:spPr bwMode="auto">
              <a:xfrm>
                <a:off x="6846037" y="4089205"/>
                <a:ext cx="928692" cy="204788"/>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dirty="0"/>
              </a:p>
            </p:txBody>
          </p:sp>
          <p:sp>
            <p:nvSpPr>
              <p:cNvPr id="104" name="Rectangle 1081"/>
              <p:cNvSpPr>
                <a:spLocks noChangeArrowheads="1"/>
              </p:cNvSpPr>
              <p:nvPr/>
            </p:nvSpPr>
            <p:spPr bwMode="auto">
              <a:xfrm>
                <a:off x="6928587" y="4082855"/>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05" name="AutoShape 1082"/>
              <p:cNvSpPr>
                <a:spLocks noChangeArrowheads="1"/>
              </p:cNvSpPr>
              <p:nvPr/>
            </p:nvSpPr>
            <p:spPr bwMode="auto">
              <a:xfrm>
                <a:off x="8457357" y="1706368"/>
                <a:ext cx="271464" cy="215900"/>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09" name="AutoShape 1083"/>
              <p:cNvSpPr>
                <a:spLocks noChangeArrowheads="1"/>
              </p:cNvSpPr>
              <p:nvPr/>
            </p:nvSpPr>
            <p:spPr bwMode="auto">
              <a:xfrm>
                <a:off x="8462119" y="1711130"/>
                <a:ext cx="261939" cy="206375"/>
              </a:xfrm>
              <a:prstGeom prst="roundRect">
                <a:avLst>
                  <a:gd name="adj" fmla="val 50000"/>
                </a:avLst>
              </a:prstGeom>
              <a:solidFill>
                <a:schemeClr val="accent1"/>
              </a:solidFill>
              <a:ln w="11176">
                <a:solidFill>
                  <a:srgbClr val="000000"/>
                </a:solidFill>
                <a:round/>
                <a:headEnd/>
                <a:tailEnd/>
              </a:ln>
            </p:spPr>
            <p:txBody>
              <a:bodyPr>
                <a:prstTxWarp prst="textNoShape">
                  <a:avLst/>
                </a:prstTxWarp>
              </a:bodyPr>
              <a:lstStyle/>
              <a:p>
                <a:endParaRPr lang="en-US" dirty="0"/>
              </a:p>
            </p:txBody>
          </p:sp>
          <p:sp>
            <p:nvSpPr>
              <p:cNvPr id="111" name="AutoShape 1085"/>
              <p:cNvSpPr>
                <a:spLocks noChangeArrowheads="1"/>
              </p:cNvSpPr>
              <p:nvPr/>
            </p:nvSpPr>
            <p:spPr bwMode="auto">
              <a:xfrm>
                <a:off x="7858866" y="4084443"/>
                <a:ext cx="258764"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13" name="AutoShape 1086"/>
              <p:cNvSpPr>
                <a:spLocks noChangeArrowheads="1"/>
              </p:cNvSpPr>
              <p:nvPr/>
            </p:nvSpPr>
            <p:spPr bwMode="auto">
              <a:xfrm>
                <a:off x="7863629" y="4089205"/>
                <a:ext cx="249239"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dirty="0"/>
              </a:p>
            </p:txBody>
          </p:sp>
          <p:sp>
            <p:nvSpPr>
              <p:cNvPr id="114" name="AutoShape 1088"/>
              <p:cNvSpPr>
                <a:spLocks noChangeArrowheads="1"/>
              </p:cNvSpPr>
              <p:nvPr/>
            </p:nvSpPr>
            <p:spPr bwMode="auto">
              <a:xfrm>
                <a:off x="7168301" y="2114355"/>
                <a:ext cx="282576"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15" name="Rectangle 1090"/>
              <p:cNvSpPr>
                <a:spLocks noChangeArrowheads="1"/>
              </p:cNvSpPr>
              <p:nvPr/>
            </p:nvSpPr>
            <p:spPr bwMode="auto">
              <a:xfrm>
                <a:off x="7268314" y="2114355"/>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16" name="AutoShape 1091"/>
              <p:cNvSpPr>
                <a:spLocks noChangeArrowheads="1"/>
              </p:cNvSpPr>
              <p:nvPr/>
            </p:nvSpPr>
            <p:spPr bwMode="auto">
              <a:xfrm>
                <a:off x="7179413" y="1571430"/>
                <a:ext cx="260351"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17" name="AutoShape 1094"/>
              <p:cNvSpPr>
                <a:spLocks noChangeArrowheads="1"/>
              </p:cNvSpPr>
              <p:nvPr/>
            </p:nvSpPr>
            <p:spPr bwMode="auto">
              <a:xfrm>
                <a:off x="6501548" y="4627368"/>
                <a:ext cx="938217" cy="215900"/>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18" name="AutoShape 1095"/>
              <p:cNvSpPr>
                <a:spLocks noChangeArrowheads="1"/>
              </p:cNvSpPr>
              <p:nvPr/>
            </p:nvSpPr>
            <p:spPr bwMode="auto">
              <a:xfrm>
                <a:off x="6506310" y="4632130"/>
                <a:ext cx="928692" cy="206375"/>
              </a:xfrm>
              <a:prstGeom prst="roundRect">
                <a:avLst>
                  <a:gd name="adj" fmla="val 50000"/>
                </a:avLst>
              </a:prstGeom>
              <a:solidFill>
                <a:srgbClr val="00CCFF"/>
              </a:solidFill>
              <a:ln w="11176">
                <a:solidFill>
                  <a:srgbClr val="000000"/>
                </a:solidFill>
                <a:round/>
                <a:headEnd/>
                <a:tailEnd/>
              </a:ln>
            </p:spPr>
            <p:txBody>
              <a:bodyPr>
                <a:prstTxWarp prst="textNoShape">
                  <a:avLst/>
                </a:prstTxWarp>
              </a:bodyPr>
              <a:lstStyle/>
              <a:p>
                <a:endParaRPr lang="en-US" dirty="0"/>
              </a:p>
            </p:txBody>
          </p:sp>
          <p:sp>
            <p:nvSpPr>
              <p:cNvPr id="119" name="Rectangle 1096"/>
              <p:cNvSpPr>
                <a:spLocks noChangeArrowheads="1"/>
              </p:cNvSpPr>
              <p:nvPr/>
            </p:nvSpPr>
            <p:spPr bwMode="auto">
              <a:xfrm>
                <a:off x="6588861" y="462736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20" name="AutoShape 1097"/>
              <p:cNvSpPr>
                <a:spLocks noChangeArrowheads="1"/>
              </p:cNvSpPr>
              <p:nvPr/>
            </p:nvSpPr>
            <p:spPr bwMode="auto">
              <a:xfrm>
                <a:off x="7450877" y="4627368"/>
                <a:ext cx="938217" cy="215900"/>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dirty="0"/>
              </a:p>
            </p:txBody>
          </p:sp>
          <p:sp>
            <p:nvSpPr>
              <p:cNvPr id="121" name="AutoShape 1098"/>
              <p:cNvSpPr>
                <a:spLocks noChangeArrowheads="1"/>
              </p:cNvSpPr>
              <p:nvPr/>
            </p:nvSpPr>
            <p:spPr bwMode="auto">
              <a:xfrm>
                <a:off x="7455640" y="4632130"/>
                <a:ext cx="928692"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dirty="0"/>
              </a:p>
            </p:txBody>
          </p:sp>
          <p:sp>
            <p:nvSpPr>
              <p:cNvPr id="122" name="Rectangle 1099"/>
              <p:cNvSpPr>
                <a:spLocks noChangeArrowheads="1"/>
              </p:cNvSpPr>
              <p:nvPr/>
            </p:nvSpPr>
            <p:spPr bwMode="auto">
              <a:xfrm>
                <a:off x="7538190" y="462736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23" name="AutoShape 1100"/>
              <p:cNvSpPr>
                <a:spLocks noChangeArrowheads="1"/>
              </p:cNvSpPr>
              <p:nvPr/>
            </p:nvSpPr>
            <p:spPr bwMode="auto">
              <a:xfrm>
                <a:off x="6331684" y="2589018"/>
                <a:ext cx="588965" cy="215900"/>
              </a:xfrm>
              <a:prstGeom prst="roundRect">
                <a:avLst>
                  <a:gd name="adj" fmla="val 50000"/>
                </a:avLst>
              </a:prstGeom>
              <a:solidFill>
                <a:srgbClr val="FF99CC"/>
              </a:solidFill>
              <a:ln w="0">
                <a:solidFill>
                  <a:srgbClr val="FFFBF0"/>
                </a:solidFill>
                <a:round/>
                <a:headEnd/>
                <a:tailEnd/>
              </a:ln>
            </p:spPr>
            <p:txBody>
              <a:bodyPr>
                <a:prstTxWarp prst="textNoShape">
                  <a:avLst/>
                </a:prstTxWarp>
              </a:bodyPr>
              <a:lstStyle/>
              <a:p>
                <a:endParaRPr lang="en-US" dirty="0"/>
              </a:p>
            </p:txBody>
          </p:sp>
          <p:sp>
            <p:nvSpPr>
              <p:cNvPr id="124" name="AutoShape 1101"/>
              <p:cNvSpPr>
                <a:spLocks noChangeArrowheads="1"/>
              </p:cNvSpPr>
              <p:nvPr/>
            </p:nvSpPr>
            <p:spPr bwMode="auto">
              <a:xfrm>
                <a:off x="6336447" y="2593780"/>
                <a:ext cx="579440"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dirty="0"/>
              </a:p>
            </p:txBody>
          </p:sp>
          <p:sp>
            <p:nvSpPr>
              <p:cNvPr id="125" name="Rectangle 1102"/>
              <p:cNvSpPr>
                <a:spLocks noChangeArrowheads="1"/>
              </p:cNvSpPr>
              <p:nvPr/>
            </p:nvSpPr>
            <p:spPr bwMode="auto">
              <a:xfrm>
                <a:off x="6423760" y="258901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26" name="AutoShape 1103"/>
              <p:cNvSpPr>
                <a:spLocks noChangeArrowheads="1"/>
              </p:cNvSpPr>
              <p:nvPr/>
            </p:nvSpPr>
            <p:spPr bwMode="auto">
              <a:xfrm>
                <a:off x="6163409" y="3268468"/>
                <a:ext cx="258764" cy="215900"/>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dirty="0"/>
              </a:p>
            </p:txBody>
          </p:sp>
          <p:sp>
            <p:nvSpPr>
              <p:cNvPr id="127" name="AutoShape 1104"/>
              <p:cNvSpPr>
                <a:spLocks noChangeArrowheads="1"/>
              </p:cNvSpPr>
              <p:nvPr/>
            </p:nvSpPr>
            <p:spPr bwMode="auto">
              <a:xfrm>
                <a:off x="6168171" y="3273230"/>
                <a:ext cx="249239"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dirty="0"/>
              </a:p>
            </p:txBody>
          </p:sp>
          <p:sp>
            <p:nvSpPr>
              <p:cNvPr id="128" name="AutoShape 1106"/>
              <p:cNvSpPr>
                <a:spLocks noChangeArrowheads="1"/>
              </p:cNvSpPr>
              <p:nvPr/>
            </p:nvSpPr>
            <p:spPr bwMode="auto">
              <a:xfrm>
                <a:off x="5823682" y="4084443"/>
                <a:ext cx="938217"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dirty="0"/>
              </a:p>
            </p:txBody>
          </p:sp>
          <p:sp>
            <p:nvSpPr>
              <p:cNvPr id="129" name="AutoShape 1107"/>
              <p:cNvSpPr>
                <a:spLocks noChangeArrowheads="1"/>
              </p:cNvSpPr>
              <p:nvPr/>
            </p:nvSpPr>
            <p:spPr bwMode="auto">
              <a:xfrm>
                <a:off x="5828445" y="4089205"/>
                <a:ext cx="928692"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dirty="0"/>
              </a:p>
            </p:txBody>
          </p:sp>
          <p:sp>
            <p:nvSpPr>
              <p:cNvPr id="130" name="Rectangle 1108"/>
              <p:cNvSpPr>
                <a:spLocks noChangeArrowheads="1"/>
              </p:cNvSpPr>
              <p:nvPr/>
            </p:nvSpPr>
            <p:spPr bwMode="auto">
              <a:xfrm>
                <a:off x="5910995" y="4082855"/>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31" name="AutoShape 1109"/>
              <p:cNvSpPr>
                <a:spLocks noChangeArrowheads="1"/>
              </p:cNvSpPr>
              <p:nvPr/>
            </p:nvSpPr>
            <p:spPr bwMode="auto">
              <a:xfrm>
                <a:off x="6106258" y="1977830"/>
                <a:ext cx="238126" cy="215900"/>
              </a:xfrm>
              <a:prstGeom prst="roundRect">
                <a:avLst>
                  <a:gd name="adj" fmla="val 50000"/>
                </a:avLst>
              </a:prstGeom>
              <a:solidFill>
                <a:schemeClr val="accent1"/>
              </a:solidFill>
              <a:ln w="0">
                <a:solidFill>
                  <a:srgbClr val="FFFBF0"/>
                </a:solidFill>
                <a:round/>
                <a:headEnd/>
                <a:tailEnd/>
              </a:ln>
            </p:spPr>
            <p:txBody>
              <a:bodyPr>
                <a:prstTxWarp prst="textNoShape">
                  <a:avLst/>
                </a:prstTxWarp>
              </a:bodyPr>
              <a:lstStyle/>
              <a:p>
                <a:endParaRPr lang="en-US" dirty="0"/>
              </a:p>
            </p:txBody>
          </p:sp>
          <p:sp>
            <p:nvSpPr>
              <p:cNvPr id="132" name="AutoShape 1110"/>
              <p:cNvSpPr>
                <a:spLocks noChangeArrowheads="1"/>
              </p:cNvSpPr>
              <p:nvPr/>
            </p:nvSpPr>
            <p:spPr bwMode="auto">
              <a:xfrm>
                <a:off x="6111021" y="1982593"/>
                <a:ext cx="228601"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dirty="0"/>
              </a:p>
            </p:txBody>
          </p:sp>
          <p:grpSp>
            <p:nvGrpSpPr>
              <p:cNvPr id="133" name="Group 132"/>
              <p:cNvGrpSpPr/>
              <p:nvPr/>
            </p:nvGrpSpPr>
            <p:grpSpPr>
              <a:xfrm>
                <a:off x="7160348" y="1563493"/>
                <a:ext cx="273051" cy="747713"/>
                <a:chOff x="7173048" y="1576193"/>
                <a:chExt cx="273051" cy="747713"/>
              </a:xfrm>
            </p:grpSpPr>
            <p:sp>
              <p:nvSpPr>
                <p:cNvPr id="134" name="Freeform 1049"/>
                <p:cNvSpPr>
                  <a:spLocks/>
                </p:cNvSpPr>
                <p:nvPr/>
              </p:nvSpPr>
              <p:spPr bwMode="auto">
                <a:xfrm>
                  <a:off x="7247676" y="1966718"/>
                  <a:ext cx="90488" cy="125413"/>
                </a:xfrm>
                <a:custGeom>
                  <a:avLst/>
                  <a:gdLst>
                    <a:gd name="T0" fmla="*/ 0 w 57"/>
                    <a:gd name="T1" fmla="*/ 0 h 79"/>
                    <a:gd name="T2" fmla="*/ 57 w 57"/>
                    <a:gd name="T3" fmla="*/ 0 h 79"/>
                    <a:gd name="T4" fmla="*/ 29 w 57"/>
                    <a:gd name="T5" fmla="*/ 79 h 79"/>
                    <a:gd name="T6" fmla="*/ 0 w 57"/>
                    <a:gd name="T7" fmla="*/ 0 h 79"/>
                    <a:gd name="T8" fmla="*/ 0 60000 65536"/>
                    <a:gd name="T9" fmla="*/ 0 60000 65536"/>
                    <a:gd name="T10" fmla="*/ 0 60000 65536"/>
                    <a:gd name="T11" fmla="*/ 0 60000 65536"/>
                    <a:gd name="T12" fmla="*/ 0 w 57"/>
                    <a:gd name="T13" fmla="*/ 0 h 79"/>
                    <a:gd name="T14" fmla="*/ 57 w 57"/>
                    <a:gd name="T15" fmla="*/ 79 h 79"/>
                  </a:gdLst>
                  <a:ahLst/>
                  <a:cxnLst>
                    <a:cxn ang="T8">
                      <a:pos x="T0" y="T1"/>
                    </a:cxn>
                    <a:cxn ang="T9">
                      <a:pos x="T2" y="T3"/>
                    </a:cxn>
                    <a:cxn ang="T10">
                      <a:pos x="T4" y="T5"/>
                    </a:cxn>
                    <a:cxn ang="T11">
                      <a:pos x="T6" y="T7"/>
                    </a:cxn>
                  </a:cxnLst>
                  <a:rect l="T12" t="T13" r="T14" b="T15"/>
                  <a:pathLst>
                    <a:path w="57" h="79">
                      <a:moveTo>
                        <a:pt x="0" y="0"/>
                      </a:moveTo>
                      <a:lnTo>
                        <a:pt x="57" y="0"/>
                      </a:lnTo>
                      <a:lnTo>
                        <a:pt x="29" y="79"/>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dirty="0"/>
                </a:p>
              </p:txBody>
            </p:sp>
            <p:sp>
              <p:nvSpPr>
                <p:cNvPr id="135" name="Line 1048"/>
                <p:cNvSpPr>
                  <a:spLocks noChangeShapeType="1"/>
                </p:cNvSpPr>
                <p:nvPr/>
              </p:nvSpPr>
              <p:spPr bwMode="auto">
                <a:xfrm>
                  <a:off x="7293699" y="1774630"/>
                  <a:ext cx="1588" cy="192088"/>
                </a:xfrm>
                <a:prstGeom prst="line">
                  <a:avLst/>
                </a:prstGeom>
                <a:noFill/>
                <a:ln w="11113">
                  <a:solidFill>
                    <a:srgbClr val="000000"/>
                  </a:solidFill>
                  <a:round/>
                  <a:headEnd/>
                  <a:tailEnd/>
                </a:ln>
              </p:spPr>
              <p:txBody>
                <a:bodyPr>
                  <a:prstTxWarp prst="textNoShape">
                    <a:avLst/>
                  </a:prstTxWarp>
                </a:bodyPr>
                <a:lstStyle/>
                <a:p>
                  <a:endParaRPr lang="en-US" dirty="0"/>
                </a:p>
              </p:txBody>
            </p:sp>
            <p:sp>
              <p:nvSpPr>
                <p:cNvPr id="136" name="AutoShape 1089"/>
                <p:cNvSpPr>
                  <a:spLocks noChangeArrowheads="1"/>
                </p:cNvSpPr>
                <p:nvPr/>
              </p:nvSpPr>
              <p:spPr bwMode="auto">
                <a:xfrm>
                  <a:off x="7173048" y="2119118"/>
                  <a:ext cx="273051"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dirty="0"/>
                </a:p>
              </p:txBody>
            </p:sp>
            <p:sp>
              <p:nvSpPr>
                <p:cNvPr id="137" name="AutoShape 1092"/>
                <p:cNvSpPr>
                  <a:spLocks noChangeArrowheads="1"/>
                </p:cNvSpPr>
                <p:nvPr/>
              </p:nvSpPr>
              <p:spPr bwMode="auto">
                <a:xfrm>
                  <a:off x="7184161" y="1576193"/>
                  <a:ext cx="250826" cy="204788"/>
                </a:xfrm>
                <a:prstGeom prst="roundRect">
                  <a:avLst>
                    <a:gd name="adj" fmla="val 50000"/>
                  </a:avLst>
                </a:prstGeom>
                <a:solidFill>
                  <a:schemeClr val="accent1"/>
                </a:solidFill>
                <a:ln w="11176">
                  <a:solidFill>
                    <a:srgbClr val="000000"/>
                  </a:solidFill>
                  <a:round/>
                  <a:headEnd/>
                  <a:tailEnd/>
                </a:ln>
              </p:spPr>
              <p:txBody>
                <a:bodyPr>
                  <a:prstTxWarp prst="textNoShape">
                    <a:avLst/>
                  </a:prstTxWarp>
                </a:bodyPr>
                <a:lstStyle/>
                <a:p>
                  <a:endParaRPr lang="en-US" dirty="0"/>
                </a:p>
              </p:txBody>
            </p:sp>
          </p:grpSp>
        </p:grpSp>
      </p:grpSp>
      <p:sp>
        <p:nvSpPr>
          <p:cNvPr id="91" name="Title 3"/>
          <p:cNvSpPr>
            <a:spLocks noGrp="1"/>
          </p:cNvSpPr>
          <p:nvPr>
            <p:ph type="title"/>
          </p:nvPr>
        </p:nvSpPr>
        <p:spPr>
          <a:xfrm>
            <a:off x="551280" y="44624"/>
            <a:ext cx="8041440" cy="1442674"/>
          </a:xfrm>
        </p:spPr>
        <p:txBody>
          <a:bodyPr>
            <a:normAutofit/>
          </a:bodyPr>
          <a:lstStyle/>
          <a:p>
            <a:r>
              <a:rPr lang="en-US" sz="3200" dirty="0" smtClean="0">
                <a:solidFill>
                  <a:schemeClr val="accent4"/>
                </a:solidFill>
              </a:rPr>
              <a:t>Curse </a:t>
            </a:r>
            <a:r>
              <a:rPr lang="en-US" sz="3200" dirty="0">
                <a:solidFill>
                  <a:schemeClr val="accent4"/>
                </a:solidFill>
              </a:rPr>
              <a:t>of </a:t>
            </a:r>
            <a:r>
              <a:rPr lang="en-US" sz="3200" dirty="0" smtClean="0">
                <a:solidFill>
                  <a:schemeClr val="accent4"/>
                </a:solidFill>
              </a:rPr>
              <a:t>Dimensionality</a:t>
            </a:r>
            <a:r>
              <a:rPr lang="en-US" sz="4400" dirty="0" smtClean="0">
                <a:solidFill>
                  <a:schemeClr val="accent4"/>
                </a:solidFill>
              </a:rPr>
              <a:t/>
            </a:r>
            <a:br>
              <a:rPr lang="en-US" sz="4400" dirty="0" smtClean="0">
                <a:solidFill>
                  <a:schemeClr val="accent4"/>
                </a:solidFill>
              </a:rPr>
            </a:br>
            <a:r>
              <a:rPr lang="en-US" sz="2000" dirty="0">
                <a:solidFill>
                  <a:srgbClr val="404040"/>
                </a:solidFill>
              </a:rPr>
              <a:t>Reason </a:t>
            </a:r>
            <a:r>
              <a:rPr lang="en-US" sz="2000" dirty="0" smtClean="0">
                <a:solidFill>
                  <a:srgbClr val="404040"/>
                </a:solidFill>
              </a:rPr>
              <a:t>#2 </a:t>
            </a:r>
            <a:r>
              <a:rPr lang="en-US" sz="2000" dirty="0">
                <a:solidFill>
                  <a:srgbClr val="404040"/>
                </a:solidFill>
              </a:rPr>
              <a:t>for being happy</a:t>
            </a:r>
            <a:endParaRPr lang="en-US" sz="2000" i="1" dirty="0"/>
          </a:p>
        </p:txBody>
      </p:sp>
    </p:spTree>
    <p:extLst>
      <p:ext uri="{BB962C8B-B14F-4D97-AF65-F5344CB8AC3E}">
        <p14:creationId xmlns:p14="http://schemas.microsoft.com/office/powerpoint/2010/main" val="160672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4" end="4"/>
                                            </p:txEl>
                                          </p:spTgt>
                                        </p:tgtEl>
                                        <p:attrNameLst>
                                          <p:attrName>style.visibility</p:attrName>
                                        </p:attrNameLst>
                                      </p:cBhvr>
                                      <p:to>
                                        <p:strVal val="visible"/>
                                      </p:to>
                                    </p:set>
                                    <p:animEffect transition="in" filter="fade">
                                      <p:cBhvr>
                                        <p:cTn id="7" dur="500"/>
                                        <p:tgtEl>
                                          <p:spTgt spid="3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4"/>
          <p:cNvSpPr>
            <a:spLocks noGrp="1"/>
          </p:cNvSpPr>
          <p:nvPr>
            <p:ph idx="1"/>
          </p:nvPr>
        </p:nvSpPr>
        <p:spPr>
          <a:xfrm>
            <a:off x="228600" y="1507132"/>
            <a:ext cx="8087816" cy="4802188"/>
          </a:xfrm>
        </p:spPr>
        <p:txBody>
          <a:bodyPr/>
          <a:lstStyle/>
          <a:p>
            <a:r>
              <a:rPr lang="en-US" dirty="0" smtClean="0"/>
              <a:t>BBN battles the curse </a:t>
            </a:r>
            <a:r>
              <a:rPr lang="en-US" dirty="0"/>
              <a:t>of </a:t>
            </a:r>
            <a:r>
              <a:rPr lang="en-US" dirty="0" smtClean="0"/>
              <a:t>dimensionality</a:t>
            </a:r>
            <a:endParaRPr lang="en-US" dirty="0"/>
          </a:p>
          <a:p>
            <a:pPr lvl="1"/>
            <a:r>
              <a:rPr lang="en-US" dirty="0" smtClean="0"/>
              <a:t>One of the most powerful properties of BBN</a:t>
            </a:r>
          </a:p>
          <a:p>
            <a:r>
              <a:rPr lang="en-US" dirty="0" smtClean="0"/>
              <a:t>For estimating 74 parameters instead of 16K you need much less training data</a:t>
            </a:r>
          </a:p>
          <a:p>
            <a:pPr lvl="1"/>
            <a:r>
              <a:rPr lang="en-US" dirty="0" smtClean="0">
                <a:sym typeface="Wingdings" pitchFamily="2" charset="2"/>
              </a:rPr>
              <a:t>Could be priceless in real business applications</a:t>
            </a:r>
          </a:p>
          <a:p>
            <a:endParaRPr lang="en-US" dirty="0" smtClean="0"/>
          </a:p>
          <a:p>
            <a:endParaRPr lang="en-US" dirty="0"/>
          </a:p>
          <a:p>
            <a:endParaRPr lang="en-US" dirty="0" smtClean="0"/>
          </a:p>
          <a:p>
            <a:endParaRPr lang="en-US" dirty="0"/>
          </a:p>
        </p:txBody>
      </p:sp>
      <p:grpSp>
        <p:nvGrpSpPr>
          <p:cNvPr id="50" name="Group 49"/>
          <p:cNvGrpSpPr/>
          <p:nvPr/>
        </p:nvGrpSpPr>
        <p:grpSpPr>
          <a:xfrm>
            <a:off x="3097668" y="3834744"/>
            <a:ext cx="2948664" cy="2618592"/>
            <a:chOff x="5700024" y="1563493"/>
            <a:chExt cx="3028797" cy="4596204"/>
          </a:xfrm>
        </p:grpSpPr>
        <p:sp>
          <p:nvSpPr>
            <p:cNvPr id="51" name="Text Box 1029"/>
            <p:cNvSpPr txBox="1">
              <a:spLocks noChangeArrowheads="1"/>
            </p:cNvSpPr>
            <p:nvPr/>
          </p:nvSpPr>
          <p:spPr bwMode="auto">
            <a:xfrm>
              <a:off x="5700024" y="5489380"/>
              <a:ext cx="2851163" cy="670317"/>
            </a:xfrm>
            <a:prstGeom prst="rect">
              <a:avLst/>
            </a:prstGeom>
            <a:noFill/>
            <a:ln w="9525">
              <a:noFill/>
              <a:miter lim="800000"/>
              <a:headEnd/>
              <a:tailEnd/>
            </a:ln>
          </p:spPr>
          <p:txBody>
            <a:bodyPr>
              <a:prstTxWarp prst="textNoShape">
                <a:avLst/>
              </a:prstTxWarp>
              <a:spAutoFit/>
            </a:bodyPr>
            <a:lstStyle/>
            <a:p>
              <a:pPr algn="l" eaLnBrk="1" hangingPunct="1">
                <a:spcBef>
                  <a:spcPct val="0"/>
                </a:spcBef>
              </a:pPr>
              <a:r>
                <a:rPr lang="en-US" sz="1400" b="1" dirty="0" smtClean="0">
                  <a:solidFill>
                    <a:srgbClr val="660066"/>
                  </a:solidFill>
                </a:rPr>
                <a:t>BBN </a:t>
              </a:r>
              <a:r>
                <a:rPr lang="en-US" sz="1400" b="1" dirty="0">
                  <a:solidFill>
                    <a:srgbClr val="660066"/>
                  </a:solidFill>
                </a:rPr>
                <a:t>size = </a:t>
              </a:r>
              <a:r>
                <a:rPr lang="en-US" sz="1400" b="1" dirty="0" smtClean="0">
                  <a:solidFill>
                    <a:schemeClr val="accent1"/>
                  </a:solidFill>
                </a:rPr>
                <a:t>3*2</a:t>
              </a:r>
              <a:r>
                <a:rPr lang="en-US" sz="1400" b="1" dirty="0" smtClean="0">
                  <a:solidFill>
                    <a:srgbClr val="660066"/>
                  </a:solidFill>
                </a:rPr>
                <a:t> </a:t>
              </a:r>
              <a:r>
                <a:rPr lang="en-US" sz="1400" b="1" dirty="0">
                  <a:solidFill>
                    <a:srgbClr val="660066"/>
                  </a:solidFill>
                </a:rPr>
                <a:t>+ </a:t>
              </a:r>
              <a:r>
                <a:rPr lang="en-US" sz="1400" b="1" dirty="0" smtClean="0">
                  <a:solidFill>
                    <a:srgbClr val="00CCFF"/>
                  </a:solidFill>
                </a:rPr>
                <a:t>5*4</a:t>
              </a:r>
              <a:r>
                <a:rPr lang="en-US" sz="1400" b="1" dirty="0" smtClean="0">
                  <a:solidFill>
                    <a:srgbClr val="660066"/>
                  </a:solidFill>
                </a:rPr>
                <a:t> </a:t>
              </a:r>
              <a:r>
                <a:rPr lang="en-US" sz="1400" b="1" dirty="0">
                  <a:solidFill>
                    <a:srgbClr val="660066"/>
                  </a:solidFill>
                </a:rPr>
                <a:t>+ </a:t>
              </a:r>
              <a:r>
                <a:rPr lang="en-US" sz="1400" b="1" dirty="0" smtClean="0">
                  <a:solidFill>
                    <a:srgbClr val="F85EC1"/>
                  </a:solidFill>
                </a:rPr>
                <a:t>6*8</a:t>
              </a:r>
              <a:r>
                <a:rPr lang="en-US" sz="1400" b="1" dirty="0" smtClean="0">
                  <a:solidFill>
                    <a:srgbClr val="660066"/>
                  </a:solidFill>
                </a:rPr>
                <a:t> </a:t>
              </a:r>
              <a:r>
                <a:rPr lang="en-US" sz="1400" b="1" dirty="0">
                  <a:solidFill>
                    <a:srgbClr val="660066"/>
                  </a:solidFill>
                </a:rPr>
                <a:t>= 74</a:t>
              </a:r>
            </a:p>
          </p:txBody>
        </p:sp>
        <p:grpSp>
          <p:nvGrpSpPr>
            <p:cNvPr id="52" name="Group 51"/>
            <p:cNvGrpSpPr/>
            <p:nvPr/>
          </p:nvGrpSpPr>
          <p:grpSpPr>
            <a:xfrm>
              <a:off x="5715334" y="1563493"/>
              <a:ext cx="3013487" cy="3893155"/>
              <a:chOff x="5715334" y="1563493"/>
              <a:chExt cx="3013487" cy="3893155"/>
            </a:xfrm>
          </p:grpSpPr>
          <p:sp>
            <p:nvSpPr>
              <p:cNvPr id="53" name="Text Box 1028"/>
              <p:cNvSpPr txBox="1">
                <a:spLocks noChangeArrowheads="1"/>
              </p:cNvSpPr>
              <p:nvPr/>
            </p:nvSpPr>
            <p:spPr bwMode="auto">
              <a:xfrm>
                <a:off x="5715334" y="5062343"/>
                <a:ext cx="2895613" cy="394305"/>
              </a:xfrm>
              <a:prstGeom prst="rect">
                <a:avLst/>
              </a:prstGeom>
              <a:noFill/>
              <a:ln w="9525">
                <a:noFill/>
                <a:miter lim="800000"/>
                <a:headEnd/>
                <a:tailEnd/>
              </a:ln>
            </p:spPr>
            <p:txBody>
              <a:bodyPr>
                <a:prstTxWarp prst="textNoShape">
                  <a:avLst/>
                </a:prstTxWarp>
                <a:spAutoFit/>
              </a:bodyPr>
              <a:lstStyle/>
              <a:p>
                <a:pPr>
                  <a:spcBef>
                    <a:spcPct val="0"/>
                  </a:spcBef>
                </a:pPr>
                <a:r>
                  <a:rPr lang="en-US" sz="1400" b="1" dirty="0">
                    <a:solidFill>
                      <a:srgbClr val="0000CC"/>
                    </a:solidFill>
                  </a:rPr>
                  <a:t>Joint size = </a:t>
                </a:r>
                <a:r>
                  <a:rPr lang="en-US" sz="1400" b="1" dirty="0" smtClean="0">
                    <a:solidFill>
                      <a:srgbClr val="0000CC"/>
                    </a:solidFill>
                  </a:rPr>
                  <a:t>2</a:t>
                </a:r>
                <a:r>
                  <a:rPr lang="en-US" sz="1400" b="1" baseline="30000" dirty="0" smtClean="0">
                    <a:solidFill>
                      <a:srgbClr val="0000CC"/>
                    </a:solidFill>
                  </a:rPr>
                  <a:t>14 = </a:t>
                </a:r>
                <a:r>
                  <a:rPr lang="en-US" sz="1400" b="1" dirty="0">
                    <a:solidFill>
                      <a:srgbClr val="0000CC"/>
                    </a:solidFill>
                  </a:rPr>
                  <a:t>16K</a:t>
                </a:r>
                <a:endParaRPr lang="en-US" sz="1400" b="1" baseline="30000" dirty="0">
                  <a:solidFill>
                    <a:srgbClr val="0000CC"/>
                  </a:solidFill>
                </a:endParaRPr>
              </a:p>
            </p:txBody>
          </p:sp>
          <p:sp>
            <p:nvSpPr>
              <p:cNvPr id="54" name="Line 1032"/>
              <p:cNvSpPr>
                <a:spLocks noChangeShapeType="1"/>
              </p:cNvSpPr>
              <p:nvPr/>
            </p:nvSpPr>
            <p:spPr bwMode="auto">
              <a:xfrm>
                <a:off x="6717449" y="2793805"/>
                <a:ext cx="282576" cy="282575"/>
              </a:xfrm>
              <a:prstGeom prst="line">
                <a:avLst/>
              </a:prstGeom>
              <a:noFill/>
              <a:ln w="11113">
                <a:solidFill>
                  <a:srgbClr val="000000"/>
                </a:solidFill>
                <a:round/>
                <a:headEnd/>
                <a:tailEnd/>
              </a:ln>
            </p:spPr>
            <p:txBody>
              <a:bodyPr>
                <a:prstTxWarp prst="textNoShape">
                  <a:avLst/>
                </a:prstTxWarp>
              </a:bodyPr>
              <a:lstStyle/>
              <a:p>
                <a:endParaRPr lang="en-US"/>
              </a:p>
            </p:txBody>
          </p:sp>
          <p:sp>
            <p:nvSpPr>
              <p:cNvPr id="55" name="Freeform 1033"/>
              <p:cNvSpPr>
                <a:spLocks/>
              </p:cNvSpPr>
              <p:nvPr/>
            </p:nvSpPr>
            <p:spPr bwMode="auto">
              <a:xfrm>
                <a:off x="6976212" y="3054155"/>
                <a:ext cx="112713" cy="101600"/>
              </a:xfrm>
              <a:custGeom>
                <a:avLst/>
                <a:gdLst>
                  <a:gd name="T0" fmla="*/ 0 w 71"/>
                  <a:gd name="T1" fmla="*/ 28 h 64"/>
                  <a:gd name="T2" fmla="*/ 29 w 71"/>
                  <a:gd name="T3" fmla="*/ 0 h 64"/>
                  <a:gd name="T4" fmla="*/ 71 w 71"/>
                  <a:gd name="T5" fmla="*/ 64 h 64"/>
                  <a:gd name="T6" fmla="*/ 0 w 71"/>
                  <a:gd name="T7" fmla="*/ 28 h 64"/>
                  <a:gd name="T8" fmla="*/ 0 60000 65536"/>
                  <a:gd name="T9" fmla="*/ 0 60000 65536"/>
                  <a:gd name="T10" fmla="*/ 0 60000 65536"/>
                  <a:gd name="T11" fmla="*/ 0 60000 65536"/>
                  <a:gd name="T12" fmla="*/ 0 w 71"/>
                  <a:gd name="T13" fmla="*/ 0 h 64"/>
                  <a:gd name="T14" fmla="*/ 71 w 71"/>
                  <a:gd name="T15" fmla="*/ 64 h 64"/>
                </a:gdLst>
                <a:ahLst/>
                <a:cxnLst>
                  <a:cxn ang="T8">
                    <a:pos x="T0" y="T1"/>
                  </a:cxn>
                  <a:cxn ang="T9">
                    <a:pos x="T2" y="T3"/>
                  </a:cxn>
                  <a:cxn ang="T10">
                    <a:pos x="T4" y="T5"/>
                  </a:cxn>
                  <a:cxn ang="T11">
                    <a:pos x="T6" y="T7"/>
                  </a:cxn>
                </a:cxnLst>
                <a:rect l="T12" t="T13" r="T14" b="T15"/>
                <a:pathLst>
                  <a:path w="71" h="64">
                    <a:moveTo>
                      <a:pt x="0" y="28"/>
                    </a:moveTo>
                    <a:lnTo>
                      <a:pt x="29" y="0"/>
                    </a:lnTo>
                    <a:lnTo>
                      <a:pt x="71" y="64"/>
                    </a:lnTo>
                    <a:lnTo>
                      <a:pt x="0" y="28"/>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56" name="Line 1034"/>
              <p:cNvSpPr>
                <a:spLocks noChangeShapeType="1"/>
              </p:cNvSpPr>
              <p:nvPr/>
            </p:nvSpPr>
            <p:spPr bwMode="auto">
              <a:xfrm flipH="1">
                <a:off x="7576290" y="2793805"/>
                <a:ext cx="293689" cy="282575"/>
              </a:xfrm>
              <a:prstGeom prst="line">
                <a:avLst/>
              </a:prstGeom>
              <a:noFill/>
              <a:ln w="11113">
                <a:solidFill>
                  <a:srgbClr val="000000"/>
                </a:solidFill>
                <a:round/>
                <a:headEnd/>
                <a:tailEnd/>
              </a:ln>
            </p:spPr>
            <p:txBody>
              <a:bodyPr>
                <a:prstTxWarp prst="textNoShape">
                  <a:avLst/>
                </a:prstTxWarp>
              </a:bodyPr>
              <a:lstStyle/>
              <a:p>
                <a:endParaRPr lang="en-US"/>
              </a:p>
            </p:txBody>
          </p:sp>
          <p:sp>
            <p:nvSpPr>
              <p:cNvPr id="57" name="Freeform 1035"/>
              <p:cNvSpPr>
                <a:spLocks/>
              </p:cNvSpPr>
              <p:nvPr/>
            </p:nvSpPr>
            <p:spPr bwMode="auto">
              <a:xfrm>
                <a:off x="7485802" y="3054155"/>
                <a:ext cx="112713" cy="101600"/>
              </a:xfrm>
              <a:custGeom>
                <a:avLst/>
                <a:gdLst>
                  <a:gd name="T0" fmla="*/ 42 w 71"/>
                  <a:gd name="T1" fmla="*/ 0 h 64"/>
                  <a:gd name="T2" fmla="*/ 71 w 71"/>
                  <a:gd name="T3" fmla="*/ 28 h 64"/>
                  <a:gd name="T4" fmla="*/ 0 w 71"/>
                  <a:gd name="T5" fmla="*/ 64 h 64"/>
                  <a:gd name="T6" fmla="*/ 42 w 71"/>
                  <a:gd name="T7" fmla="*/ 0 h 64"/>
                  <a:gd name="T8" fmla="*/ 0 60000 65536"/>
                  <a:gd name="T9" fmla="*/ 0 60000 65536"/>
                  <a:gd name="T10" fmla="*/ 0 60000 65536"/>
                  <a:gd name="T11" fmla="*/ 0 60000 65536"/>
                  <a:gd name="T12" fmla="*/ 0 w 71"/>
                  <a:gd name="T13" fmla="*/ 0 h 64"/>
                  <a:gd name="T14" fmla="*/ 71 w 71"/>
                  <a:gd name="T15" fmla="*/ 64 h 64"/>
                </a:gdLst>
                <a:ahLst/>
                <a:cxnLst>
                  <a:cxn ang="T8">
                    <a:pos x="T0" y="T1"/>
                  </a:cxn>
                  <a:cxn ang="T9">
                    <a:pos x="T2" y="T3"/>
                  </a:cxn>
                  <a:cxn ang="T10">
                    <a:pos x="T4" y="T5"/>
                  </a:cxn>
                  <a:cxn ang="T11">
                    <a:pos x="T6" y="T7"/>
                  </a:cxn>
                </a:cxnLst>
                <a:rect l="T12" t="T13" r="T14" b="T15"/>
                <a:pathLst>
                  <a:path w="71" h="64">
                    <a:moveTo>
                      <a:pt x="42" y="0"/>
                    </a:moveTo>
                    <a:lnTo>
                      <a:pt x="71" y="28"/>
                    </a:lnTo>
                    <a:lnTo>
                      <a:pt x="0" y="64"/>
                    </a:lnTo>
                    <a:lnTo>
                      <a:pt x="42"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58" name="Line 1036"/>
              <p:cNvSpPr>
                <a:spLocks noChangeShapeType="1"/>
              </p:cNvSpPr>
              <p:nvPr/>
            </p:nvSpPr>
            <p:spPr bwMode="auto">
              <a:xfrm>
                <a:off x="7428652" y="2317555"/>
                <a:ext cx="282576" cy="192088"/>
              </a:xfrm>
              <a:prstGeom prst="line">
                <a:avLst/>
              </a:prstGeom>
              <a:noFill/>
              <a:ln w="11113">
                <a:solidFill>
                  <a:srgbClr val="000000"/>
                </a:solidFill>
                <a:round/>
                <a:headEnd/>
                <a:tailEnd/>
              </a:ln>
            </p:spPr>
            <p:txBody>
              <a:bodyPr>
                <a:prstTxWarp prst="textNoShape">
                  <a:avLst/>
                </a:prstTxWarp>
              </a:bodyPr>
              <a:lstStyle/>
              <a:p>
                <a:endParaRPr lang="en-US"/>
              </a:p>
            </p:txBody>
          </p:sp>
          <p:sp>
            <p:nvSpPr>
              <p:cNvPr id="59" name="Freeform 1037"/>
              <p:cNvSpPr>
                <a:spLocks/>
              </p:cNvSpPr>
              <p:nvPr/>
            </p:nvSpPr>
            <p:spPr bwMode="auto">
              <a:xfrm>
                <a:off x="7689003" y="2476305"/>
                <a:ext cx="123826" cy="90488"/>
              </a:xfrm>
              <a:custGeom>
                <a:avLst/>
                <a:gdLst>
                  <a:gd name="T0" fmla="*/ 0 w 78"/>
                  <a:gd name="T1" fmla="*/ 43 h 57"/>
                  <a:gd name="T2" fmla="*/ 28 w 78"/>
                  <a:gd name="T3" fmla="*/ 0 h 57"/>
                  <a:gd name="T4" fmla="*/ 78 w 78"/>
                  <a:gd name="T5" fmla="*/ 57 h 57"/>
                  <a:gd name="T6" fmla="*/ 0 w 78"/>
                  <a:gd name="T7" fmla="*/ 43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0" y="43"/>
                    </a:moveTo>
                    <a:lnTo>
                      <a:pt x="28" y="0"/>
                    </a:lnTo>
                    <a:lnTo>
                      <a:pt x="78" y="57"/>
                    </a:lnTo>
                    <a:lnTo>
                      <a:pt x="0" y="43"/>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60" name="Line 1038"/>
              <p:cNvSpPr>
                <a:spLocks noChangeShapeType="1"/>
              </p:cNvSpPr>
              <p:nvPr/>
            </p:nvSpPr>
            <p:spPr bwMode="auto">
              <a:xfrm>
                <a:off x="8038255" y="2793805"/>
                <a:ext cx="396877" cy="498475"/>
              </a:xfrm>
              <a:prstGeom prst="line">
                <a:avLst/>
              </a:prstGeom>
              <a:noFill/>
              <a:ln w="11113">
                <a:solidFill>
                  <a:srgbClr val="000000"/>
                </a:solidFill>
                <a:round/>
                <a:headEnd/>
                <a:tailEnd/>
              </a:ln>
            </p:spPr>
            <p:txBody>
              <a:bodyPr>
                <a:prstTxWarp prst="textNoShape">
                  <a:avLst/>
                </a:prstTxWarp>
              </a:bodyPr>
              <a:lstStyle/>
              <a:p>
                <a:endParaRPr lang="en-US"/>
              </a:p>
            </p:txBody>
          </p:sp>
          <p:sp>
            <p:nvSpPr>
              <p:cNvPr id="61" name="Freeform 1039"/>
              <p:cNvSpPr>
                <a:spLocks/>
              </p:cNvSpPr>
              <p:nvPr/>
            </p:nvSpPr>
            <p:spPr bwMode="auto">
              <a:xfrm>
                <a:off x="8400206" y="3268468"/>
                <a:ext cx="101600" cy="114300"/>
              </a:xfrm>
              <a:custGeom>
                <a:avLst/>
                <a:gdLst>
                  <a:gd name="T0" fmla="*/ 0 w 64"/>
                  <a:gd name="T1" fmla="*/ 29 h 72"/>
                  <a:gd name="T2" fmla="*/ 43 w 64"/>
                  <a:gd name="T3" fmla="*/ 0 h 72"/>
                  <a:gd name="T4" fmla="*/ 64 w 64"/>
                  <a:gd name="T5" fmla="*/ 72 h 72"/>
                  <a:gd name="T6" fmla="*/ 0 w 64"/>
                  <a:gd name="T7" fmla="*/ 29 h 72"/>
                  <a:gd name="T8" fmla="*/ 0 60000 65536"/>
                  <a:gd name="T9" fmla="*/ 0 60000 65536"/>
                  <a:gd name="T10" fmla="*/ 0 60000 65536"/>
                  <a:gd name="T11" fmla="*/ 0 60000 65536"/>
                  <a:gd name="T12" fmla="*/ 0 w 64"/>
                  <a:gd name="T13" fmla="*/ 0 h 72"/>
                  <a:gd name="T14" fmla="*/ 64 w 64"/>
                  <a:gd name="T15" fmla="*/ 72 h 72"/>
                </a:gdLst>
                <a:ahLst/>
                <a:cxnLst>
                  <a:cxn ang="T8">
                    <a:pos x="T0" y="T1"/>
                  </a:cxn>
                  <a:cxn ang="T9">
                    <a:pos x="T2" y="T3"/>
                  </a:cxn>
                  <a:cxn ang="T10">
                    <a:pos x="T4" y="T5"/>
                  </a:cxn>
                  <a:cxn ang="T11">
                    <a:pos x="T6" y="T7"/>
                  </a:cxn>
                </a:cxnLst>
                <a:rect l="T12" t="T13" r="T14" b="T15"/>
                <a:pathLst>
                  <a:path w="64" h="72">
                    <a:moveTo>
                      <a:pt x="0" y="29"/>
                    </a:moveTo>
                    <a:lnTo>
                      <a:pt x="43" y="0"/>
                    </a:lnTo>
                    <a:lnTo>
                      <a:pt x="64" y="72"/>
                    </a:lnTo>
                    <a:lnTo>
                      <a:pt x="0" y="29"/>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62" name="Line 1040"/>
              <p:cNvSpPr>
                <a:spLocks noChangeShapeType="1"/>
              </p:cNvSpPr>
              <p:nvPr/>
            </p:nvSpPr>
            <p:spPr bwMode="auto">
              <a:xfrm>
                <a:off x="8581182" y="1911155"/>
                <a:ext cx="1588" cy="1346200"/>
              </a:xfrm>
              <a:prstGeom prst="line">
                <a:avLst/>
              </a:prstGeom>
              <a:noFill/>
              <a:ln w="11113">
                <a:solidFill>
                  <a:srgbClr val="000000"/>
                </a:solidFill>
                <a:round/>
                <a:headEnd/>
                <a:tailEnd/>
              </a:ln>
            </p:spPr>
            <p:txBody>
              <a:bodyPr>
                <a:prstTxWarp prst="textNoShape">
                  <a:avLst/>
                </a:prstTxWarp>
              </a:bodyPr>
              <a:lstStyle/>
              <a:p>
                <a:endParaRPr lang="en-US"/>
              </a:p>
            </p:txBody>
          </p:sp>
          <p:sp>
            <p:nvSpPr>
              <p:cNvPr id="64" name="Freeform 1041"/>
              <p:cNvSpPr>
                <a:spLocks/>
              </p:cNvSpPr>
              <p:nvPr/>
            </p:nvSpPr>
            <p:spPr bwMode="auto">
              <a:xfrm>
                <a:off x="8536732" y="3257355"/>
                <a:ext cx="90488" cy="125413"/>
              </a:xfrm>
              <a:custGeom>
                <a:avLst/>
                <a:gdLst>
                  <a:gd name="T0" fmla="*/ 0 w 57"/>
                  <a:gd name="T1" fmla="*/ 0 h 79"/>
                  <a:gd name="T2" fmla="*/ 57 w 57"/>
                  <a:gd name="T3" fmla="*/ 0 h 79"/>
                  <a:gd name="T4" fmla="*/ 28 w 57"/>
                  <a:gd name="T5" fmla="*/ 79 h 79"/>
                  <a:gd name="T6" fmla="*/ 0 w 57"/>
                  <a:gd name="T7" fmla="*/ 0 h 79"/>
                  <a:gd name="T8" fmla="*/ 0 60000 65536"/>
                  <a:gd name="T9" fmla="*/ 0 60000 65536"/>
                  <a:gd name="T10" fmla="*/ 0 60000 65536"/>
                  <a:gd name="T11" fmla="*/ 0 60000 65536"/>
                  <a:gd name="T12" fmla="*/ 0 w 57"/>
                  <a:gd name="T13" fmla="*/ 0 h 79"/>
                  <a:gd name="T14" fmla="*/ 57 w 57"/>
                  <a:gd name="T15" fmla="*/ 79 h 79"/>
                </a:gdLst>
                <a:ahLst/>
                <a:cxnLst>
                  <a:cxn ang="T8">
                    <a:pos x="T0" y="T1"/>
                  </a:cxn>
                  <a:cxn ang="T9">
                    <a:pos x="T2" y="T3"/>
                  </a:cxn>
                  <a:cxn ang="T10">
                    <a:pos x="T4" y="T5"/>
                  </a:cxn>
                  <a:cxn ang="T11">
                    <a:pos x="T6" y="T7"/>
                  </a:cxn>
                </a:cxnLst>
                <a:rect l="T12" t="T13" r="T14" b="T15"/>
                <a:pathLst>
                  <a:path w="57" h="79">
                    <a:moveTo>
                      <a:pt x="0" y="0"/>
                    </a:moveTo>
                    <a:lnTo>
                      <a:pt x="57" y="0"/>
                    </a:lnTo>
                    <a:lnTo>
                      <a:pt x="28" y="79"/>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65" name="Line 1042"/>
              <p:cNvSpPr>
                <a:spLocks noChangeShapeType="1"/>
              </p:cNvSpPr>
              <p:nvPr/>
            </p:nvSpPr>
            <p:spPr bwMode="auto">
              <a:xfrm>
                <a:off x="7293714" y="3563743"/>
                <a:ext cx="1588" cy="373063"/>
              </a:xfrm>
              <a:prstGeom prst="line">
                <a:avLst/>
              </a:prstGeom>
              <a:noFill/>
              <a:ln w="11113">
                <a:solidFill>
                  <a:srgbClr val="000000"/>
                </a:solidFill>
                <a:round/>
                <a:headEnd/>
                <a:tailEnd/>
              </a:ln>
            </p:spPr>
            <p:txBody>
              <a:bodyPr>
                <a:prstTxWarp prst="textNoShape">
                  <a:avLst/>
                </a:prstTxWarp>
              </a:bodyPr>
              <a:lstStyle/>
              <a:p>
                <a:endParaRPr lang="en-US"/>
              </a:p>
            </p:txBody>
          </p:sp>
          <p:sp>
            <p:nvSpPr>
              <p:cNvPr id="66" name="Freeform 1043"/>
              <p:cNvSpPr>
                <a:spLocks/>
              </p:cNvSpPr>
              <p:nvPr/>
            </p:nvSpPr>
            <p:spPr bwMode="auto">
              <a:xfrm>
                <a:off x="7247676" y="3936805"/>
                <a:ext cx="90488" cy="123825"/>
              </a:xfrm>
              <a:custGeom>
                <a:avLst/>
                <a:gdLst>
                  <a:gd name="T0" fmla="*/ 0 w 57"/>
                  <a:gd name="T1" fmla="*/ 0 h 78"/>
                  <a:gd name="T2" fmla="*/ 57 w 57"/>
                  <a:gd name="T3" fmla="*/ 0 h 78"/>
                  <a:gd name="T4" fmla="*/ 29 w 57"/>
                  <a:gd name="T5" fmla="*/ 78 h 78"/>
                  <a:gd name="T6" fmla="*/ 0 w 57"/>
                  <a:gd name="T7" fmla="*/ 0 h 78"/>
                  <a:gd name="T8" fmla="*/ 0 60000 65536"/>
                  <a:gd name="T9" fmla="*/ 0 60000 65536"/>
                  <a:gd name="T10" fmla="*/ 0 60000 65536"/>
                  <a:gd name="T11" fmla="*/ 0 60000 65536"/>
                  <a:gd name="T12" fmla="*/ 0 w 57"/>
                  <a:gd name="T13" fmla="*/ 0 h 78"/>
                  <a:gd name="T14" fmla="*/ 57 w 57"/>
                  <a:gd name="T15" fmla="*/ 78 h 78"/>
                </a:gdLst>
                <a:ahLst/>
                <a:cxnLst>
                  <a:cxn ang="T8">
                    <a:pos x="T0" y="T1"/>
                  </a:cxn>
                  <a:cxn ang="T9">
                    <a:pos x="T2" y="T3"/>
                  </a:cxn>
                  <a:cxn ang="T10">
                    <a:pos x="T4" y="T5"/>
                  </a:cxn>
                  <a:cxn ang="T11">
                    <a:pos x="T6" y="T7"/>
                  </a:cxn>
                </a:cxnLst>
                <a:rect l="T12" t="T13" r="T14" b="T15"/>
                <a:pathLst>
                  <a:path w="57" h="78">
                    <a:moveTo>
                      <a:pt x="0" y="0"/>
                    </a:moveTo>
                    <a:lnTo>
                      <a:pt x="57" y="0"/>
                    </a:lnTo>
                    <a:lnTo>
                      <a:pt x="29" y="78"/>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67" name="Line 1044"/>
              <p:cNvSpPr>
                <a:spLocks noChangeShapeType="1"/>
              </p:cNvSpPr>
              <p:nvPr/>
            </p:nvSpPr>
            <p:spPr bwMode="auto">
              <a:xfrm>
                <a:off x="7971579" y="2793805"/>
                <a:ext cx="1588" cy="1143000"/>
              </a:xfrm>
              <a:prstGeom prst="line">
                <a:avLst/>
              </a:prstGeom>
              <a:noFill/>
              <a:ln w="11113">
                <a:solidFill>
                  <a:srgbClr val="000000"/>
                </a:solidFill>
                <a:round/>
                <a:headEnd/>
                <a:tailEnd/>
              </a:ln>
            </p:spPr>
            <p:txBody>
              <a:bodyPr>
                <a:prstTxWarp prst="textNoShape">
                  <a:avLst/>
                </a:prstTxWarp>
              </a:bodyPr>
              <a:lstStyle/>
              <a:p>
                <a:endParaRPr lang="en-US"/>
              </a:p>
            </p:txBody>
          </p:sp>
          <p:sp>
            <p:nvSpPr>
              <p:cNvPr id="68" name="Freeform 1045"/>
              <p:cNvSpPr>
                <a:spLocks/>
              </p:cNvSpPr>
              <p:nvPr/>
            </p:nvSpPr>
            <p:spPr bwMode="auto">
              <a:xfrm>
                <a:off x="7925542" y="3936805"/>
                <a:ext cx="90488" cy="123825"/>
              </a:xfrm>
              <a:custGeom>
                <a:avLst/>
                <a:gdLst>
                  <a:gd name="T0" fmla="*/ 0 w 57"/>
                  <a:gd name="T1" fmla="*/ 0 h 78"/>
                  <a:gd name="T2" fmla="*/ 57 w 57"/>
                  <a:gd name="T3" fmla="*/ 0 h 78"/>
                  <a:gd name="T4" fmla="*/ 29 w 57"/>
                  <a:gd name="T5" fmla="*/ 78 h 78"/>
                  <a:gd name="T6" fmla="*/ 0 w 57"/>
                  <a:gd name="T7" fmla="*/ 0 h 78"/>
                  <a:gd name="T8" fmla="*/ 0 60000 65536"/>
                  <a:gd name="T9" fmla="*/ 0 60000 65536"/>
                  <a:gd name="T10" fmla="*/ 0 60000 65536"/>
                  <a:gd name="T11" fmla="*/ 0 60000 65536"/>
                  <a:gd name="T12" fmla="*/ 0 w 57"/>
                  <a:gd name="T13" fmla="*/ 0 h 78"/>
                  <a:gd name="T14" fmla="*/ 57 w 57"/>
                  <a:gd name="T15" fmla="*/ 78 h 78"/>
                </a:gdLst>
                <a:ahLst/>
                <a:cxnLst>
                  <a:cxn ang="T8">
                    <a:pos x="T0" y="T1"/>
                  </a:cxn>
                  <a:cxn ang="T9">
                    <a:pos x="T2" y="T3"/>
                  </a:cxn>
                  <a:cxn ang="T10">
                    <a:pos x="T4" y="T5"/>
                  </a:cxn>
                  <a:cxn ang="T11">
                    <a:pos x="T6" y="T7"/>
                  </a:cxn>
                </a:cxnLst>
                <a:rect l="T12" t="T13" r="T14" b="T15"/>
                <a:pathLst>
                  <a:path w="57" h="78">
                    <a:moveTo>
                      <a:pt x="0" y="0"/>
                    </a:moveTo>
                    <a:lnTo>
                      <a:pt x="57" y="0"/>
                    </a:lnTo>
                    <a:lnTo>
                      <a:pt x="29" y="78"/>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69" name="Line 1046"/>
              <p:cNvSpPr>
                <a:spLocks noChangeShapeType="1"/>
              </p:cNvSpPr>
              <p:nvPr/>
            </p:nvSpPr>
            <p:spPr bwMode="auto">
              <a:xfrm flipH="1">
                <a:off x="8141443" y="3608193"/>
                <a:ext cx="349252" cy="361950"/>
              </a:xfrm>
              <a:prstGeom prst="line">
                <a:avLst/>
              </a:prstGeom>
              <a:noFill/>
              <a:ln w="11113">
                <a:solidFill>
                  <a:srgbClr val="000000"/>
                </a:solidFill>
                <a:round/>
                <a:headEnd/>
                <a:tailEnd/>
              </a:ln>
            </p:spPr>
            <p:txBody>
              <a:bodyPr>
                <a:prstTxWarp prst="textNoShape">
                  <a:avLst/>
                </a:prstTxWarp>
              </a:bodyPr>
              <a:lstStyle/>
              <a:p>
                <a:endParaRPr lang="en-US"/>
              </a:p>
            </p:txBody>
          </p:sp>
          <p:sp>
            <p:nvSpPr>
              <p:cNvPr id="70" name="Freeform 1047"/>
              <p:cNvSpPr>
                <a:spLocks/>
              </p:cNvSpPr>
              <p:nvPr/>
            </p:nvSpPr>
            <p:spPr bwMode="auto">
              <a:xfrm>
                <a:off x="8062067" y="3947918"/>
                <a:ext cx="101600" cy="112713"/>
              </a:xfrm>
              <a:custGeom>
                <a:avLst/>
                <a:gdLst>
                  <a:gd name="T0" fmla="*/ 35 w 64"/>
                  <a:gd name="T1" fmla="*/ 0 h 71"/>
                  <a:gd name="T2" fmla="*/ 64 w 64"/>
                  <a:gd name="T3" fmla="*/ 29 h 71"/>
                  <a:gd name="T4" fmla="*/ 0 w 64"/>
                  <a:gd name="T5" fmla="*/ 71 h 71"/>
                  <a:gd name="T6" fmla="*/ 35 w 64"/>
                  <a:gd name="T7" fmla="*/ 0 h 71"/>
                  <a:gd name="T8" fmla="*/ 0 60000 65536"/>
                  <a:gd name="T9" fmla="*/ 0 60000 65536"/>
                  <a:gd name="T10" fmla="*/ 0 60000 65536"/>
                  <a:gd name="T11" fmla="*/ 0 60000 65536"/>
                  <a:gd name="T12" fmla="*/ 0 w 64"/>
                  <a:gd name="T13" fmla="*/ 0 h 71"/>
                  <a:gd name="T14" fmla="*/ 64 w 64"/>
                  <a:gd name="T15" fmla="*/ 71 h 71"/>
                </a:gdLst>
                <a:ahLst/>
                <a:cxnLst>
                  <a:cxn ang="T8">
                    <a:pos x="T0" y="T1"/>
                  </a:cxn>
                  <a:cxn ang="T9">
                    <a:pos x="T2" y="T3"/>
                  </a:cxn>
                  <a:cxn ang="T10">
                    <a:pos x="T4" y="T5"/>
                  </a:cxn>
                  <a:cxn ang="T11">
                    <a:pos x="T6" y="T7"/>
                  </a:cxn>
                </a:cxnLst>
                <a:rect l="T12" t="T13" r="T14" b="T15"/>
                <a:pathLst>
                  <a:path w="64" h="71">
                    <a:moveTo>
                      <a:pt x="35" y="0"/>
                    </a:moveTo>
                    <a:lnTo>
                      <a:pt x="64" y="29"/>
                    </a:lnTo>
                    <a:lnTo>
                      <a:pt x="0" y="71"/>
                    </a:lnTo>
                    <a:lnTo>
                      <a:pt x="35"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71" name="Line 1050"/>
              <p:cNvSpPr>
                <a:spLocks noChangeShapeType="1"/>
              </p:cNvSpPr>
              <p:nvPr/>
            </p:nvSpPr>
            <p:spPr bwMode="auto">
              <a:xfrm flipH="1">
                <a:off x="7552477" y="1831780"/>
                <a:ext cx="893767" cy="293688"/>
              </a:xfrm>
              <a:prstGeom prst="line">
                <a:avLst/>
              </a:prstGeom>
              <a:noFill/>
              <a:ln w="11113">
                <a:solidFill>
                  <a:srgbClr val="000000"/>
                </a:solidFill>
                <a:round/>
                <a:headEnd/>
                <a:tailEnd/>
              </a:ln>
            </p:spPr>
            <p:txBody>
              <a:bodyPr>
                <a:prstTxWarp prst="textNoShape">
                  <a:avLst/>
                </a:prstTxWarp>
              </a:bodyPr>
              <a:lstStyle/>
              <a:p>
                <a:endParaRPr lang="en-US"/>
              </a:p>
            </p:txBody>
          </p:sp>
          <p:sp>
            <p:nvSpPr>
              <p:cNvPr id="72" name="Freeform 1051"/>
              <p:cNvSpPr>
                <a:spLocks/>
              </p:cNvSpPr>
              <p:nvPr/>
            </p:nvSpPr>
            <p:spPr bwMode="auto">
              <a:xfrm>
                <a:off x="7439764" y="2092130"/>
                <a:ext cx="123826" cy="66675"/>
              </a:xfrm>
              <a:custGeom>
                <a:avLst/>
                <a:gdLst>
                  <a:gd name="T0" fmla="*/ 64 w 78"/>
                  <a:gd name="T1" fmla="*/ 0 h 42"/>
                  <a:gd name="T2" fmla="*/ 78 w 78"/>
                  <a:gd name="T3" fmla="*/ 42 h 42"/>
                  <a:gd name="T4" fmla="*/ 0 w 78"/>
                  <a:gd name="T5" fmla="*/ 42 h 42"/>
                  <a:gd name="T6" fmla="*/ 64 w 78"/>
                  <a:gd name="T7" fmla="*/ 0 h 42"/>
                  <a:gd name="T8" fmla="*/ 0 60000 65536"/>
                  <a:gd name="T9" fmla="*/ 0 60000 65536"/>
                  <a:gd name="T10" fmla="*/ 0 60000 65536"/>
                  <a:gd name="T11" fmla="*/ 0 60000 65536"/>
                  <a:gd name="T12" fmla="*/ 0 w 78"/>
                  <a:gd name="T13" fmla="*/ 0 h 42"/>
                  <a:gd name="T14" fmla="*/ 78 w 78"/>
                  <a:gd name="T15" fmla="*/ 42 h 42"/>
                </a:gdLst>
                <a:ahLst/>
                <a:cxnLst>
                  <a:cxn ang="T8">
                    <a:pos x="T0" y="T1"/>
                  </a:cxn>
                  <a:cxn ang="T9">
                    <a:pos x="T2" y="T3"/>
                  </a:cxn>
                  <a:cxn ang="T10">
                    <a:pos x="T4" y="T5"/>
                  </a:cxn>
                  <a:cxn ang="T11">
                    <a:pos x="T6" y="T7"/>
                  </a:cxn>
                </a:cxnLst>
                <a:rect l="T12" t="T13" r="T14" b="T15"/>
                <a:pathLst>
                  <a:path w="78" h="42">
                    <a:moveTo>
                      <a:pt x="64" y="0"/>
                    </a:moveTo>
                    <a:lnTo>
                      <a:pt x="78" y="42"/>
                    </a:lnTo>
                    <a:lnTo>
                      <a:pt x="0" y="42"/>
                    </a:lnTo>
                    <a:lnTo>
                      <a:pt x="64"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73" name="Line 1052"/>
              <p:cNvSpPr>
                <a:spLocks noChangeShapeType="1"/>
              </p:cNvSpPr>
              <p:nvPr/>
            </p:nvSpPr>
            <p:spPr bwMode="auto">
              <a:xfrm flipH="1">
                <a:off x="7077813" y="4287643"/>
                <a:ext cx="158751" cy="227013"/>
              </a:xfrm>
              <a:prstGeom prst="line">
                <a:avLst/>
              </a:prstGeom>
              <a:noFill/>
              <a:ln w="11113">
                <a:solidFill>
                  <a:srgbClr val="000000"/>
                </a:solidFill>
                <a:round/>
                <a:headEnd/>
                <a:tailEnd/>
              </a:ln>
            </p:spPr>
            <p:txBody>
              <a:bodyPr>
                <a:prstTxWarp prst="textNoShape">
                  <a:avLst/>
                </a:prstTxWarp>
              </a:bodyPr>
              <a:lstStyle/>
              <a:p>
                <a:endParaRPr lang="en-US"/>
              </a:p>
            </p:txBody>
          </p:sp>
          <p:sp>
            <p:nvSpPr>
              <p:cNvPr id="74" name="Freeform 1053"/>
              <p:cNvSpPr>
                <a:spLocks/>
              </p:cNvSpPr>
              <p:nvPr/>
            </p:nvSpPr>
            <p:spPr bwMode="auto">
              <a:xfrm>
                <a:off x="7011137" y="4490843"/>
                <a:ext cx="101600" cy="114300"/>
              </a:xfrm>
              <a:custGeom>
                <a:avLst/>
                <a:gdLst>
                  <a:gd name="T0" fmla="*/ 21 w 64"/>
                  <a:gd name="T1" fmla="*/ 0 h 72"/>
                  <a:gd name="T2" fmla="*/ 64 w 64"/>
                  <a:gd name="T3" fmla="*/ 29 h 72"/>
                  <a:gd name="T4" fmla="*/ 0 w 64"/>
                  <a:gd name="T5" fmla="*/ 72 h 72"/>
                  <a:gd name="T6" fmla="*/ 21 w 64"/>
                  <a:gd name="T7" fmla="*/ 0 h 72"/>
                  <a:gd name="T8" fmla="*/ 0 60000 65536"/>
                  <a:gd name="T9" fmla="*/ 0 60000 65536"/>
                  <a:gd name="T10" fmla="*/ 0 60000 65536"/>
                  <a:gd name="T11" fmla="*/ 0 60000 65536"/>
                  <a:gd name="T12" fmla="*/ 0 w 64"/>
                  <a:gd name="T13" fmla="*/ 0 h 72"/>
                  <a:gd name="T14" fmla="*/ 64 w 64"/>
                  <a:gd name="T15" fmla="*/ 72 h 72"/>
                </a:gdLst>
                <a:ahLst/>
                <a:cxnLst>
                  <a:cxn ang="T8">
                    <a:pos x="T0" y="T1"/>
                  </a:cxn>
                  <a:cxn ang="T9">
                    <a:pos x="T2" y="T3"/>
                  </a:cxn>
                  <a:cxn ang="T10">
                    <a:pos x="T4" y="T5"/>
                  </a:cxn>
                  <a:cxn ang="T11">
                    <a:pos x="T6" y="T7"/>
                  </a:cxn>
                </a:cxnLst>
                <a:rect l="T12" t="T13" r="T14" b="T15"/>
                <a:pathLst>
                  <a:path w="64" h="72">
                    <a:moveTo>
                      <a:pt x="21" y="0"/>
                    </a:moveTo>
                    <a:lnTo>
                      <a:pt x="64" y="29"/>
                    </a:lnTo>
                    <a:lnTo>
                      <a:pt x="0" y="72"/>
                    </a:lnTo>
                    <a:lnTo>
                      <a:pt x="21"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75" name="Line 1054"/>
              <p:cNvSpPr>
                <a:spLocks noChangeShapeType="1"/>
              </p:cNvSpPr>
              <p:nvPr/>
            </p:nvSpPr>
            <p:spPr bwMode="auto">
              <a:xfrm>
                <a:off x="7406427" y="4287643"/>
                <a:ext cx="282576" cy="238125"/>
              </a:xfrm>
              <a:prstGeom prst="line">
                <a:avLst/>
              </a:prstGeom>
              <a:noFill/>
              <a:ln w="11113">
                <a:solidFill>
                  <a:srgbClr val="000000"/>
                </a:solidFill>
                <a:round/>
                <a:headEnd/>
                <a:tailEnd/>
              </a:ln>
            </p:spPr>
            <p:txBody>
              <a:bodyPr>
                <a:prstTxWarp prst="textNoShape">
                  <a:avLst/>
                </a:prstTxWarp>
              </a:bodyPr>
              <a:lstStyle/>
              <a:p>
                <a:endParaRPr lang="en-US"/>
              </a:p>
            </p:txBody>
          </p:sp>
          <p:sp>
            <p:nvSpPr>
              <p:cNvPr id="76" name="Freeform 1055"/>
              <p:cNvSpPr>
                <a:spLocks/>
              </p:cNvSpPr>
              <p:nvPr/>
            </p:nvSpPr>
            <p:spPr bwMode="auto">
              <a:xfrm>
                <a:off x="7666778" y="4490843"/>
                <a:ext cx="112713" cy="114300"/>
              </a:xfrm>
              <a:custGeom>
                <a:avLst/>
                <a:gdLst>
                  <a:gd name="T0" fmla="*/ 0 w 71"/>
                  <a:gd name="T1" fmla="*/ 43 h 72"/>
                  <a:gd name="T2" fmla="*/ 28 w 71"/>
                  <a:gd name="T3" fmla="*/ 0 h 72"/>
                  <a:gd name="T4" fmla="*/ 71 w 71"/>
                  <a:gd name="T5" fmla="*/ 72 h 72"/>
                  <a:gd name="T6" fmla="*/ 0 w 71"/>
                  <a:gd name="T7" fmla="*/ 43 h 72"/>
                  <a:gd name="T8" fmla="*/ 0 60000 65536"/>
                  <a:gd name="T9" fmla="*/ 0 60000 65536"/>
                  <a:gd name="T10" fmla="*/ 0 60000 65536"/>
                  <a:gd name="T11" fmla="*/ 0 60000 65536"/>
                  <a:gd name="T12" fmla="*/ 0 w 71"/>
                  <a:gd name="T13" fmla="*/ 0 h 72"/>
                  <a:gd name="T14" fmla="*/ 71 w 71"/>
                  <a:gd name="T15" fmla="*/ 72 h 72"/>
                </a:gdLst>
                <a:ahLst/>
                <a:cxnLst>
                  <a:cxn ang="T8">
                    <a:pos x="T0" y="T1"/>
                  </a:cxn>
                  <a:cxn ang="T9">
                    <a:pos x="T2" y="T3"/>
                  </a:cxn>
                  <a:cxn ang="T10">
                    <a:pos x="T4" y="T5"/>
                  </a:cxn>
                  <a:cxn ang="T11">
                    <a:pos x="T6" y="T7"/>
                  </a:cxn>
                </a:cxnLst>
                <a:rect l="T12" t="T13" r="T14" b="T15"/>
                <a:pathLst>
                  <a:path w="71" h="72">
                    <a:moveTo>
                      <a:pt x="0" y="43"/>
                    </a:moveTo>
                    <a:lnTo>
                      <a:pt x="28" y="0"/>
                    </a:lnTo>
                    <a:lnTo>
                      <a:pt x="71" y="72"/>
                    </a:lnTo>
                    <a:lnTo>
                      <a:pt x="0" y="43"/>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77" name="Line 1056"/>
              <p:cNvSpPr>
                <a:spLocks noChangeShapeType="1"/>
              </p:cNvSpPr>
              <p:nvPr/>
            </p:nvSpPr>
            <p:spPr bwMode="auto">
              <a:xfrm>
                <a:off x="6276122" y="2182618"/>
                <a:ext cx="192088" cy="282575"/>
              </a:xfrm>
              <a:prstGeom prst="line">
                <a:avLst/>
              </a:prstGeom>
              <a:noFill/>
              <a:ln w="11113">
                <a:solidFill>
                  <a:srgbClr val="000000"/>
                </a:solidFill>
                <a:round/>
                <a:headEnd/>
                <a:tailEnd/>
              </a:ln>
            </p:spPr>
            <p:txBody>
              <a:bodyPr>
                <a:prstTxWarp prst="textNoShape">
                  <a:avLst/>
                </a:prstTxWarp>
              </a:bodyPr>
              <a:lstStyle/>
              <a:p>
                <a:endParaRPr lang="en-US"/>
              </a:p>
            </p:txBody>
          </p:sp>
          <p:sp>
            <p:nvSpPr>
              <p:cNvPr id="78" name="Freeform 1057"/>
              <p:cNvSpPr>
                <a:spLocks/>
              </p:cNvSpPr>
              <p:nvPr/>
            </p:nvSpPr>
            <p:spPr bwMode="auto">
              <a:xfrm>
                <a:off x="6434872" y="2442968"/>
                <a:ext cx="101600" cy="123825"/>
              </a:xfrm>
              <a:custGeom>
                <a:avLst/>
                <a:gdLst>
                  <a:gd name="T0" fmla="*/ 0 w 64"/>
                  <a:gd name="T1" fmla="*/ 28 h 78"/>
                  <a:gd name="T2" fmla="*/ 42 w 64"/>
                  <a:gd name="T3" fmla="*/ 0 h 78"/>
                  <a:gd name="T4" fmla="*/ 64 w 64"/>
                  <a:gd name="T5" fmla="*/ 78 h 78"/>
                  <a:gd name="T6" fmla="*/ 0 w 64"/>
                  <a:gd name="T7" fmla="*/ 28 h 78"/>
                  <a:gd name="T8" fmla="*/ 0 60000 65536"/>
                  <a:gd name="T9" fmla="*/ 0 60000 65536"/>
                  <a:gd name="T10" fmla="*/ 0 60000 65536"/>
                  <a:gd name="T11" fmla="*/ 0 60000 65536"/>
                  <a:gd name="T12" fmla="*/ 0 w 64"/>
                  <a:gd name="T13" fmla="*/ 0 h 78"/>
                  <a:gd name="T14" fmla="*/ 64 w 64"/>
                  <a:gd name="T15" fmla="*/ 78 h 78"/>
                </a:gdLst>
                <a:ahLst/>
                <a:cxnLst>
                  <a:cxn ang="T8">
                    <a:pos x="T0" y="T1"/>
                  </a:cxn>
                  <a:cxn ang="T9">
                    <a:pos x="T2" y="T3"/>
                  </a:cxn>
                  <a:cxn ang="T10">
                    <a:pos x="T4" y="T5"/>
                  </a:cxn>
                  <a:cxn ang="T11">
                    <a:pos x="T6" y="T7"/>
                  </a:cxn>
                </a:cxnLst>
                <a:rect l="T12" t="T13" r="T14" b="T15"/>
                <a:pathLst>
                  <a:path w="64" h="78">
                    <a:moveTo>
                      <a:pt x="0" y="28"/>
                    </a:moveTo>
                    <a:lnTo>
                      <a:pt x="42" y="0"/>
                    </a:lnTo>
                    <a:lnTo>
                      <a:pt x="64" y="78"/>
                    </a:lnTo>
                    <a:lnTo>
                      <a:pt x="0" y="28"/>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79" name="Line 1058"/>
              <p:cNvSpPr>
                <a:spLocks noChangeShapeType="1"/>
              </p:cNvSpPr>
              <p:nvPr/>
            </p:nvSpPr>
            <p:spPr bwMode="auto">
              <a:xfrm flipH="1">
                <a:off x="6852387" y="2317555"/>
                <a:ext cx="304801" cy="192088"/>
              </a:xfrm>
              <a:prstGeom prst="line">
                <a:avLst/>
              </a:prstGeom>
              <a:noFill/>
              <a:ln w="11113">
                <a:solidFill>
                  <a:srgbClr val="000000"/>
                </a:solidFill>
                <a:round/>
                <a:headEnd/>
                <a:tailEnd/>
              </a:ln>
            </p:spPr>
            <p:txBody>
              <a:bodyPr>
                <a:prstTxWarp prst="textNoShape">
                  <a:avLst/>
                </a:prstTxWarp>
              </a:bodyPr>
              <a:lstStyle/>
              <a:p>
                <a:endParaRPr lang="en-US"/>
              </a:p>
            </p:txBody>
          </p:sp>
          <p:sp>
            <p:nvSpPr>
              <p:cNvPr id="80" name="Freeform 1059"/>
              <p:cNvSpPr>
                <a:spLocks/>
              </p:cNvSpPr>
              <p:nvPr/>
            </p:nvSpPr>
            <p:spPr bwMode="auto">
              <a:xfrm>
                <a:off x="6750786" y="2476305"/>
                <a:ext cx="123826" cy="90488"/>
              </a:xfrm>
              <a:custGeom>
                <a:avLst/>
                <a:gdLst>
                  <a:gd name="T0" fmla="*/ 50 w 78"/>
                  <a:gd name="T1" fmla="*/ 0 h 57"/>
                  <a:gd name="T2" fmla="*/ 78 w 78"/>
                  <a:gd name="T3" fmla="*/ 43 h 57"/>
                  <a:gd name="T4" fmla="*/ 0 w 78"/>
                  <a:gd name="T5" fmla="*/ 57 h 57"/>
                  <a:gd name="T6" fmla="*/ 50 w 78"/>
                  <a:gd name="T7" fmla="*/ 0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50" y="0"/>
                    </a:moveTo>
                    <a:lnTo>
                      <a:pt x="78" y="43"/>
                    </a:lnTo>
                    <a:lnTo>
                      <a:pt x="0" y="57"/>
                    </a:lnTo>
                    <a:lnTo>
                      <a:pt x="5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81" name="Line 1060"/>
              <p:cNvSpPr>
                <a:spLocks noChangeShapeType="1"/>
              </p:cNvSpPr>
              <p:nvPr/>
            </p:nvSpPr>
            <p:spPr bwMode="auto">
              <a:xfrm flipH="1">
                <a:off x="6377722" y="2793805"/>
                <a:ext cx="192088" cy="350838"/>
              </a:xfrm>
              <a:prstGeom prst="line">
                <a:avLst/>
              </a:prstGeom>
              <a:noFill/>
              <a:ln w="11113">
                <a:solidFill>
                  <a:srgbClr val="000000"/>
                </a:solidFill>
                <a:round/>
                <a:headEnd/>
                <a:tailEnd/>
              </a:ln>
            </p:spPr>
            <p:txBody>
              <a:bodyPr>
                <a:prstTxWarp prst="textNoShape">
                  <a:avLst/>
                </a:prstTxWarp>
              </a:bodyPr>
              <a:lstStyle/>
              <a:p>
                <a:endParaRPr lang="en-US"/>
              </a:p>
            </p:txBody>
          </p:sp>
          <p:sp>
            <p:nvSpPr>
              <p:cNvPr id="82" name="Freeform 1061"/>
              <p:cNvSpPr>
                <a:spLocks/>
              </p:cNvSpPr>
              <p:nvPr/>
            </p:nvSpPr>
            <p:spPr bwMode="auto">
              <a:xfrm>
                <a:off x="6320572" y="3133530"/>
                <a:ext cx="90488" cy="112713"/>
              </a:xfrm>
              <a:custGeom>
                <a:avLst/>
                <a:gdLst>
                  <a:gd name="T0" fmla="*/ 15 w 57"/>
                  <a:gd name="T1" fmla="*/ 0 h 71"/>
                  <a:gd name="T2" fmla="*/ 57 w 57"/>
                  <a:gd name="T3" fmla="*/ 14 h 71"/>
                  <a:gd name="T4" fmla="*/ 0 w 57"/>
                  <a:gd name="T5" fmla="*/ 71 h 71"/>
                  <a:gd name="T6" fmla="*/ 15 w 57"/>
                  <a:gd name="T7" fmla="*/ 0 h 71"/>
                  <a:gd name="T8" fmla="*/ 0 60000 65536"/>
                  <a:gd name="T9" fmla="*/ 0 60000 65536"/>
                  <a:gd name="T10" fmla="*/ 0 60000 65536"/>
                  <a:gd name="T11" fmla="*/ 0 60000 65536"/>
                  <a:gd name="T12" fmla="*/ 0 w 57"/>
                  <a:gd name="T13" fmla="*/ 0 h 71"/>
                  <a:gd name="T14" fmla="*/ 57 w 57"/>
                  <a:gd name="T15" fmla="*/ 71 h 71"/>
                </a:gdLst>
                <a:ahLst/>
                <a:cxnLst>
                  <a:cxn ang="T8">
                    <a:pos x="T0" y="T1"/>
                  </a:cxn>
                  <a:cxn ang="T9">
                    <a:pos x="T2" y="T3"/>
                  </a:cxn>
                  <a:cxn ang="T10">
                    <a:pos x="T4" y="T5"/>
                  </a:cxn>
                  <a:cxn ang="T11">
                    <a:pos x="T6" y="T7"/>
                  </a:cxn>
                </a:cxnLst>
                <a:rect l="T12" t="T13" r="T14" b="T15"/>
                <a:pathLst>
                  <a:path w="57" h="71">
                    <a:moveTo>
                      <a:pt x="15" y="0"/>
                    </a:moveTo>
                    <a:lnTo>
                      <a:pt x="57" y="14"/>
                    </a:lnTo>
                    <a:lnTo>
                      <a:pt x="0" y="71"/>
                    </a:lnTo>
                    <a:lnTo>
                      <a:pt x="15"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83" name="Line 1062"/>
              <p:cNvSpPr>
                <a:spLocks noChangeShapeType="1"/>
              </p:cNvSpPr>
              <p:nvPr/>
            </p:nvSpPr>
            <p:spPr bwMode="auto">
              <a:xfrm>
                <a:off x="6276122" y="3473255"/>
                <a:ext cx="1588" cy="463550"/>
              </a:xfrm>
              <a:prstGeom prst="line">
                <a:avLst/>
              </a:prstGeom>
              <a:noFill/>
              <a:ln w="11113">
                <a:solidFill>
                  <a:srgbClr val="000000"/>
                </a:solidFill>
                <a:round/>
                <a:headEnd/>
                <a:tailEnd/>
              </a:ln>
            </p:spPr>
            <p:txBody>
              <a:bodyPr>
                <a:prstTxWarp prst="textNoShape">
                  <a:avLst/>
                </a:prstTxWarp>
              </a:bodyPr>
              <a:lstStyle/>
              <a:p>
                <a:endParaRPr lang="en-US"/>
              </a:p>
            </p:txBody>
          </p:sp>
          <p:sp>
            <p:nvSpPr>
              <p:cNvPr id="84" name="Freeform 1063"/>
              <p:cNvSpPr>
                <a:spLocks/>
              </p:cNvSpPr>
              <p:nvPr/>
            </p:nvSpPr>
            <p:spPr bwMode="auto">
              <a:xfrm>
                <a:off x="6230084" y="3936805"/>
                <a:ext cx="90488" cy="123825"/>
              </a:xfrm>
              <a:custGeom>
                <a:avLst/>
                <a:gdLst>
                  <a:gd name="T0" fmla="*/ 0 w 57"/>
                  <a:gd name="T1" fmla="*/ 0 h 78"/>
                  <a:gd name="T2" fmla="*/ 57 w 57"/>
                  <a:gd name="T3" fmla="*/ 0 h 78"/>
                  <a:gd name="T4" fmla="*/ 29 w 57"/>
                  <a:gd name="T5" fmla="*/ 78 h 78"/>
                  <a:gd name="T6" fmla="*/ 0 w 57"/>
                  <a:gd name="T7" fmla="*/ 0 h 78"/>
                  <a:gd name="T8" fmla="*/ 0 60000 65536"/>
                  <a:gd name="T9" fmla="*/ 0 60000 65536"/>
                  <a:gd name="T10" fmla="*/ 0 60000 65536"/>
                  <a:gd name="T11" fmla="*/ 0 60000 65536"/>
                  <a:gd name="T12" fmla="*/ 0 w 57"/>
                  <a:gd name="T13" fmla="*/ 0 h 78"/>
                  <a:gd name="T14" fmla="*/ 57 w 57"/>
                  <a:gd name="T15" fmla="*/ 78 h 78"/>
                </a:gdLst>
                <a:ahLst/>
                <a:cxnLst>
                  <a:cxn ang="T8">
                    <a:pos x="T0" y="T1"/>
                  </a:cxn>
                  <a:cxn ang="T9">
                    <a:pos x="T2" y="T3"/>
                  </a:cxn>
                  <a:cxn ang="T10">
                    <a:pos x="T4" y="T5"/>
                  </a:cxn>
                  <a:cxn ang="T11">
                    <a:pos x="T6" y="T7"/>
                  </a:cxn>
                </a:cxnLst>
                <a:rect l="T12" t="T13" r="T14" b="T15"/>
                <a:pathLst>
                  <a:path w="57" h="78">
                    <a:moveTo>
                      <a:pt x="0" y="0"/>
                    </a:moveTo>
                    <a:lnTo>
                      <a:pt x="57" y="0"/>
                    </a:lnTo>
                    <a:lnTo>
                      <a:pt x="29" y="78"/>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85" name="Line 1064"/>
              <p:cNvSpPr>
                <a:spLocks noChangeShapeType="1"/>
              </p:cNvSpPr>
              <p:nvPr/>
            </p:nvSpPr>
            <p:spPr bwMode="auto">
              <a:xfrm flipH="1">
                <a:off x="6490435" y="3563743"/>
                <a:ext cx="565153" cy="430213"/>
              </a:xfrm>
              <a:prstGeom prst="line">
                <a:avLst/>
              </a:prstGeom>
              <a:noFill/>
              <a:ln w="11113">
                <a:solidFill>
                  <a:srgbClr val="000000"/>
                </a:solidFill>
                <a:round/>
                <a:headEnd/>
                <a:tailEnd/>
              </a:ln>
            </p:spPr>
            <p:txBody>
              <a:bodyPr>
                <a:prstTxWarp prst="textNoShape">
                  <a:avLst/>
                </a:prstTxWarp>
              </a:bodyPr>
              <a:lstStyle/>
              <a:p>
                <a:endParaRPr lang="en-US"/>
              </a:p>
            </p:txBody>
          </p:sp>
          <p:sp>
            <p:nvSpPr>
              <p:cNvPr id="86" name="Freeform 1065"/>
              <p:cNvSpPr>
                <a:spLocks/>
              </p:cNvSpPr>
              <p:nvPr/>
            </p:nvSpPr>
            <p:spPr bwMode="auto">
              <a:xfrm>
                <a:off x="6399947" y="3959030"/>
                <a:ext cx="112713" cy="101600"/>
              </a:xfrm>
              <a:custGeom>
                <a:avLst/>
                <a:gdLst>
                  <a:gd name="T0" fmla="*/ 43 w 71"/>
                  <a:gd name="T1" fmla="*/ 0 h 64"/>
                  <a:gd name="T2" fmla="*/ 71 w 71"/>
                  <a:gd name="T3" fmla="*/ 43 h 64"/>
                  <a:gd name="T4" fmla="*/ 0 w 71"/>
                  <a:gd name="T5" fmla="*/ 64 h 64"/>
                  <a:gd name="T6" fmla="*/ 43 w 71"/>
                  <a:gd name="T7" fmla="*/ 0 h 64"/>
                  <a:gd name="T8" fmla="*/ 0 60000 65536"/>
                  <a:gd name="T9" fmla="*/ 0 60000 65536"/>
                  <a:gd name="T10" fmla="*/ 0 60000 65536"/>
                  <a:gd name="T11" fmla="*/ 0 60000 65536"/>
                  <a:gd name="T12" fmla="*/ 0 w 71"/>
                  <a:gd name="T13" fmla="*/ 0 h 64"/>
                  <a:gd name="T14" fmla="*/ 71 w 71"/>
                  <a:gd name="T15" fmla="*/ 64 h 64"/>
                </a:gdLst>
                <a:ahLst/>
                <a:cxnLst>
                  <a:cxn ang="T8">
                    <a:pos x="T0" y="T1"/>
                  </a:cxn>
                  <a:cxn ang="T9">
                    <a:pos x="T2" y="T3"/>
                  </a:cxn>
                  <a:cxn ang="T10">
                    <a:pos x="T4" y="T5"/>
                  </a:cxn>
                  <a:cxn ang="T11">
                    <a:pos x="T6" y="T7"/>
                  </a:cxn>
                </a:cxnLst>
                <a:rect l="T12" t="T13" r="T14" b="T15"/>
                <a:pathLst>
                  <a:path w="71" h="64">
                    <a:moveTo>
                      <a:pt x="43" y="0"/>
                    </a:moveTo>
                    <a:lnTo>
                      <a:pt x="71" y="43"/>
                    </a:lnTo>
                    <a:lnTo>
                      <a:pt x="0" y="64"/>
                    </a:lnTo>
                    <a:lnTo>
                      <a:pt x="43"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87" name="AutoShape 1069"/>
              <p:cNvSpPr>
                <a:spLocks noChangeArrowheads="1"/>
              </p:cNvSpPr>
              <p:nvPr/>
            </p:nvSpPr>
            <p:spPr bwMode="auto">
              <a:xfrm>
                <a:off x="6909537" y="3177980"/>
                <a:ext cx="801691" cy="396875"/>
              </a:xfrm>
              <a:prstGeom prst="roundRect">
                <a:avLst>
                  <a:gd name="adj" fmla="val 24287"/>
                </a:avLst>
              </a:prstGeom>
              <a:solidFill>
                <a:srgbClr val="FF99CC"/>
              </a:solidFill>
              <a:ln w="0">
                <a:solidFill>
                  <a:srgbClr val="FFFBF0"/>
                </a:solidFill>
                <a:round/>
                <a:headEnd/>
                <a:tailEnd/>
              </a:ln>
            </p:spPr>
            <p:txBody>
              <a:bodyPr>
                <a:prstTxWarp prst="textNoShape">
                  <a:avLst/>
                </a:prstTxWarp>
              </a:bodyPr>
              <a:lstStyle/>
              <a:p>
                <a:endParaRPr lang="en-US"/>
              </a:p>
            </p:txBody>
          </p:sp>
          <p:sp>
            <p:nvSpPr>
              <p:cNvPr id="88" name="AutoShape 1070"/>
              <p:cNvSpPr>
                <a:spLocks noChangeArrowheads="1"/>
              </p:cNvSpPr>
              <p:nvPr/>
            </p:nvSpPr>
            <p:spPr bwMode="auto">
              <a:xfrm>
                <a:off x="6914300" y="3182743"/>
                <a:ext cx="792166" cy="387350"/>
              </a:xfrm>
              <a:prstGeom prst="roundRect">
                <a:avLst>
                  <a:gd name="adj" fmla="val 24287"/>
                </a:avLst>
              </a:prstGeom>
              <a:noFill/>
              <a:ln w="11113">
                <a:solidFill>
                  <a:srgbClr val="000000"/>
                </a:solidFill>
                <a:round/>
                <a:headEnd/>
                <a:tailEnd/>
              </a:ln>
            </p:spPr>
            <p:txBody>
              <a:bodyPr>
                <a:prstTxWarp prst="textNoShape">
                  <a:avLst/>
                </a:prstTxWarp>
              </a:bodyPr>
              <a:lstStyle/>
              <a:p>
                <a:endParaRPr lang="en-US"/>
              </a:p>
            </p:txBody>
          </p:sp>
          <p:sp>
            <p:nvSpPr>
              <p:cNvPr id="90" name="Rectangle 1071"/>
              <p:cNvSpPr>
                <a:spLocks noChangeArrowheads="1"/>
              </p:cNvSpPr>
              <p:nvPr/>
            </p:nvSpPr>
            <p:spPr bwMode="auto">
              <a:xfrm>
                <a:off x="6996850" y="3177980"/>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93" name="Rectangle 1072"/>
              <p:cNvSpPr>
                <a:spLocks noChangeArrowheads="1"/>
              </p:cNvSpPr>
              <p:nvPr/>
            </p:nvSpPr>
            <p:spPr bwMode="auto">
              <a:xfrm>
                <a:off x="6982562" y="3347843"/>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94" name="AutoShape 1073"/>
              <p:cNvSpPr>
                <a:spLocks noChangeArrowheads="1"/>
              </p:cNvSpPr>
              <p:nvPr/>
            </p:nvSpPr>
            <p:spPr bwMode="auto">
              <a:xfrm>
                <a:off x="7689003" y="2589018"/>
                <a:ext cx="587378" cy="215900"/>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a:p>
            </p:txBody>
          </p:sp>
          <p:sp>
            <p:nvSpPr>
              <p:cNvPr id="95" name="AutoShape 1074"/>
              <p:cNvSpPr>
                <a:spLocks noChangeArrowheads="1"/>
              </p:cNvSpPr>
              <p:nvPr/>
            </p:nvSpPr>
            <p:spPr bwMode="auto">
              <a:xfrm>
                <a:off x="7693766" y="2593780"/>
                <a:ext cx="577853"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a:p>
            </p:txBody>
          </p:sp>
          <p:sp>
            <p:nvSpPr>
              <p:cNvPr id="96" name="Rectangle 1075"/>
              <p:cNvSpPr>
                <a:spLocks noChangeArrowheads="1"/>
              </p:cNvSpPr>
              <p:nvPr/>
            </p:nvSpPr>
            <p:spPr bwMode="auto">
              <a:xfrm>
                <a:off x="7779491" y="258901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97" name="AutoShape 1076"/>
              <p:cNvSpPr>
                <a:spLocks noChangeArrowheads="1"/>
              </p:cNvSpPr>
              <p:nvPr/>
            </p:nvSpPr>
            <p:spPr bwMode="auto">
              <a:xfrm>
                <a:off x="8468469" y="3404993"/>
                <a:ext cx="260351"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01" name="AutoShape 1077"/>
              <p:cNvSpPr>
                <a:spLocks noChangeArrowheads="1"/>
              </p:cNvSpPr>
              <p:nvPr/>
            </p:nvSpPr>
            <p:spPr bwMode="auto">
              <a:xfrm>
                <a:off x="8473232" y="3409755"/>
                <a:ext cx="250826"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a:p>
            </p:txBody>
          </p:sp>
          <p:sp>
            <p:nvSpPr>
              <p:cNvPr id="102" name="AutoShape 1079"/>
              <p:cNvSpPr>
                <a:spLocks noChangeArrowheads="1"/>
              </p:cNvSpPr>
              <p:nvPr/>
            </p:nvSpPr>
            <p:spPr bwMode="auto">
              <a:xfrm>
                <a:off x="6841274" y="4084443"/>
                <a:ext cx="938217" cy="214313"/>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a:p>
            </p:txBody>
          </p:sp>
          <p:sp>
            <p:nvSpPr>
              <p:cNvPr id="103" name="AutoShape 1080"/>
              <p:cNvSpPr>
                <a:spLocks noChangeArrowheads="1"/>
              </p:cNvSpPr>
              <p:nvPr/>
            </p:nvSpPr>
            <p:spPr bwMode="auto">
              <a:xfrm>
                <a:off x="6846037" y="4089205"/>
                <a:ext cx="928692" cy="204788"/>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a:p>
            </p:txBody>
          </p:sp>
          <p:sp>
            <p:nvSpPr>
              <p:cNvPr id="104" name="Rectangle 1081"/>
              <p:cNvSpPr>
                <a:spLocks noChangeArrowheads="1"/>
              </p:cNvSpPr>
              <p:nvPr/>
            </p:nvSpPr>
            <p:spPr bwMode="auto">
              <a:xfrm>
                <a:off x="6928587" y="4082855"/>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05" name="AutoShape 1082"/>
              <p:cNvSpPr>
                <a:spLocks noChangeArrowheads="1"/>
              </p:cNvSpPr>
              <p:nvPr/>
            </p:nvSpPr>
            <p:spPr bwMode="auto">
              <a:xfrm>
                <a:off x="8457357" y="1706368"/>
                <a:ext cx="271464" cy="215900"/>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09" name="AutoShape 1083"/>
              <p:cNvSpPr>
                <a:spLocks noChangeArrowheads="1"/>
              </p:cNvSpPr>
              <p:nvPr/>
            </p:nvSpPr>
            <p:spPr bwMode="auto">
              <a:xfrm>
                <a:off x="8462119" y="1711130"/>
                <a:ext cx="261939" cy="206375"/>
              </a:xfrm>
              <a:prstGeom prst="roundRect">
                <a:avLst>
                  <a:gd name="adj" fmla="val 50000"/>
                </a:avLst>
              </a:prstGeom>
              <a:solidFill>
                <a:schemeClr val="accent1"/>
              </a:solidFill>
              <a:ln w="11176">
                <a:solidFill>
                  <a:srgbClr val="000000"/>
                </a:solidFill>
                <a:round/>
                <a:headEnd/>
                <a:tailEnd/>
              </a:ln>
            </p:spPr>
            <p:txBody>
              <a:bodyPr>
                <a:prstTxWarp prst="textNoShape">
                  <a:avLst/>
                </a:prstTxWarp>
              </a:bodyPr>
              <a:lstStyle/>
              <a:p>
                <a:endParaRPr lang="en-US"/>
              </a:p>
            </p:txBody>
          </p:sp>
          <p:sp>
            <p:nvSpPr>
              <p:cNvPr id="111" name="AutoShape 1085"/>
              <p:cNvSpPr>
                <a:spLocks noChangeArrowheads="1"/>
              </p:cNvSpPr>
              <p:nvPr/>
            </p:nvSpPr>
            <p:spPr bwMode="auto">
              <a:xfrm>
                <a:off x="7858866" y="4084443"/>
                <a:ext cx="258764"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13" name="AutoShape 1086"/>
              <p:cNvSpPr>
                <a:spLocks noChangeArrowheads="1"/>
              </p:cNvSpPr>
              <p:nvPr/>
            </p:nvSpPr>
            <p:spPr bwMode="auto">
              <a:xfrm>
                <a:off x="7863629" y="4089205"/>
                <a:ext cx="249239"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a:p>
            </p:txBody>
          </p:sp>
          <p:sp>
            <p:nvSpPr>
              <p:cNvPr id="114" name="AutoShape 1088"/>
              <p:cNvSpPr>
                <a:spLocks noChangeArrowheads="1"/>
              </p:cNvSpPr>
              <p:nvPr/>
            </p:nvSpPr>
            <p:spPr bwMode="auto">
              <a:xfrm>
                <a:off x="7168301" y="2114355"/>
                <a:ext cx="282576"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15" name="Rectangle 1090"/>
              <p:cNvSpPr>
                <a:spLocks noChangeArrowheads="1"/>
              </p:cNvSpPr>
              <p:nvPr/>
            </p:nvSpPr>
            <p:spPr bwMode="auto">
              <a:xfrm>
                <a:off x="7268314" y="2114355"/>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16" name="AutoShape 1091"/>
              <p:cNvSpPr>
                <a:spLocks noChangeArrowheads="1"/>
              </p:cNvSpPr>
              <p:nvPr/>
            </p:nvSpPr>
            <p:spPr bwMode="auto">
              <a:xfrm>
                <a:off x="7179413" y="1571430"/>
                <a:ext cx="260351"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17" name="AutoShape 1094"/>
              <p:cNvSpPr>
                <a:spLocks noChangeArrowheads="1"/>
              </p:cNvSpPr>
              <p:nvPr/>
            </p:nvSpPr>
            <p:spPr bwMode="auto">
              <a:xfrm>
                <a:off x="6501548" y="4627368"/>
                <a:ext cx="938217" cy="215900"/>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18" name="AutoShape 1095"/>
              <p:cNvSpPr>
                <a:spLocks noChangeArrowheads="1"/>
              </p:cNvSpPr>
              <p:nvPr/>
            </p:nvSpPr>
            <p:spPr bwMode="auto">
              <a:xfrm>
                <a:off x="6506310" y="4632130"/>
                <a:ext cx="928692" cy="206375"/>
              </a:xfrm>
              <a:prstGeom prst="roundRect">
                <a:avLst>
                  <a:gd name="adj" fmla="val 50000"/>
                </a:avLst>
              </a:prstGeom>
              <a:solidFill>
                <a:srgbClr val="00CCFF"/>
              </a:solidFill>
              <a:ln w="11176">
                <a:solidFill>
                  <a:srgbClr val="000000"/>
                </a:solidFill>
                <a:round/>
                <a:headEnd/>
                <a:tailEnd/>
              </a:ln>
            </p:spPr>
            <p:txBody>
              <a:bodyPr>
                <a:prstTxWarp prst="textNoShape">
                  <a:avLst/>
                </a:prstTxWarp>
              </a:bodyPr>
              <a:lstStyle/>
              <a:p>
                <a:endParaRPr lang="en-US"/>
              </a:p>
            </p:txBody>
          </p:sp>
          <p:sp>
            <p:nvSpPr>
              <p:cNvPr id="119" name="Rectangle 1096"/>
              <p:cNvSpPr>
                <a:spLocks noChangeArrowheads="1"/>
              </p:cNvSpPr>
              <p:nvPr/>
            </p:nvSpPr>
            <p:spPr bwMode="auto">
              <a:xfrm>
                <a:off x="6588861" y="462736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20" name="AutoShape 1097"/>
              <p:cNvSpPr>
                <a:spLocks noChangeArrowheads="1"/>
              </p:cNvSpPr>
              <p:nvPr/>
            </p:nvSpPr>
            <p:spPr bwMode="auto">
              <a:xfrm>
                <a:off x="7450877" y="4627368"/>
                <a:ext cx="938217" cy="215900"/>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a:p>
            </p:txBody>
          </p:sp>
          <p:sp>
            <p:nvSpPr>
              <p:cNvPr id="121" name="AutoShape 1098"/>
              <p:cNvSpPr>
                <a:spLocks noChangeArrowheads="1"/>
              </p:cNvSpPr>
              <p:nvPr/>
            </p:nvSpPr>
            <p:spPr bwMode="auto">
              <a:xfrm>
                <a:off x="7455640" y="4632130"/>
                <a:ext cx="928692"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a:p>
            </p:txBody>
          </p:sp>
          <p:sp>
            <p:nvSpPr>
              <p:cNvPr id="122" name="Rectangle 1099"/>
              <p:cNvSpPr>
                <a:spLocks noChangeArrowheads="1"/>
              </p:cNvSpPr>
              <p:nvPr/>
            </p:nvSpPr>
            <p:spPr bwMode="auto">
              <a:xfrm>
                <a:off x="7538190" y="462736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23" name="AutoShape 1100"/>
              <p:cNvSpPr>
                <a:spLocks noChangeArrowheads="1"/>
              </p:cNvSpPr>
              <p:nvPr/>
            </p:nvSpPr>
            <p:spPr bwMode="auto">
              <a:xfrm>
                <a:off x="6331684" y="2589018"/>
                <a:ext cx="588965" cy="215900"/>
              </a:xfrm>
              <a:prstGeom prst="roundRect">
                <a:avLst>
                  <a:gd name="adj" fmla="val 50000"/>
                </a:avLst>
              </a:prstGeom>
              <a:solidFill>
                <a:srgbClr val="FF99CC"/>
              </a:solidFill>
              <a:ln w="0">
                <a:solidFill>
                  <a:srgbClr val="FFFBF0"/>
                </a:solidFill>
                <a:round/>
                <a:headEnd/>
                <a:tailEnd/>
              </a:ln>
            </p:spPr>
            <p:txBody>
              <a:bodyPr>
                <a:prstTxWarp prst="textNoShape">
                  <a:avLst/>
                </a:prstTxWarp>
              </a:bodyPr>
              <a:lstStyle/>
              <a:p>
                <a:endParaRPr lang="en-US"/>
              </a:p>
            </p:txBody>
          </p:sp>
          <p:sp>
            <p:nvSpPr>
              <p:cNvPr id="124" name="AutoShape 1101"/>
              <p:cNvSpPr>
                <a:spLocks noChangeArrowheads="1"/>
              </p:cNvSpPr>
              <p:nvPr/>
            </p:nvSpPr>
            <p:spPr bwMode="auto">
              <a:xfrm>
                <a:off x="6336447" y="2593780"/>
                <a:ext cx="579440"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a:p>
            </p:txBody>
          </p:sp>
          <p:sp>
            <p:nvSpPr>
              <p:cNvPr id="125" name="Rectangle 1102"/>
              <p:cNvSpPr>
                <a:spLocks noChangeArrowheads="1"/>
              </p:cNvSpPr>
              <p:nvPr/>
            </p:nvSpPr>
            <p:spPr bwMode="auto">
              <a:xfrm>
                <a:off x="6423760" y="2589018"/>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26" name="AutoShape 1103"/>
              <p:cNvSpPr>
                <a:spLocks noChangeArrowheads="1"/>
              </p:cNvSpPr>
              <p:nvPr/>
            </p:nvSpPr>
            <p:spPr bwMode="auto">
              <a:xfrm>
                <a:off x="6163409" y="3268468"/>
                <a:ext cx="258764" cy="215900"/>
              </a:xfrm>
              <a:prstGeom prst="roundRect">
                <a:avLst>
                  <a:gd name="adj" fmla="val 50000"/>
                </a:avLst>
              </a:prstGeom>
              <a:solidFill>
                <a:srgbClr val="00CCFF"/>
              </a:solidFill>
              <a:ln w="0">
                <a:solidFill>
                  <a:srgbClr val="FFFBF0"/>
                </a:solidFill>
                <a:round/>
                <a:headEnd/>
                <a:tailEnd/>
              </a:ln>
            </p:spPr>
            <p:txBody>
              <a:bodyPr>
                <a:prstTxWarp prst="textNoShape">
                  <a:avLst/>
                </a:prstTxWarp>
              </a:bodyPr>
              <a:lstStyle/>
              <a:p>
                <a:endParaRPr lang="en-US"/>
              </a:p>
            </p:txBody>
          </p:sp>
          <p:sp>
            <p:nvSpPr>
              <p:cNvPr id="127" name="AutoShape 1104"/>
              <p:cNvSpPr>
                <a:spLocks noChangeArrowheads="1"/>
              </p:cNvSpPr>
              <p:nvPr/>
            </p:nvSpPr>
            <p:spPr bwMode="auto">
              <a:xfrm>
                <a:off x="6168171" y="3273230"/>
                <a:ext cx="249239"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a:p>
            </p:txBody>
          </p:sp>
          <p:sp>
            <p:nvSpPr>
              <p:cNvPr id="128" name="AutoShape 1106"/>
              <p:cNvSpPr>
                <a:spLocks noChangeArrowheads="1"/>
              </p:cNvSpPr>
              <p:nvPr/>
            </p:nvSpPr>
            <p:spPr bwMode="auto">
              <a:xfrm>
                <a:off x="5823682" y="4084443"/>
                <a:ext cx="938217" cy="214313"/>
              </a:xfrm>
              <a:prstGeom prst="roundRect">
                <a:avLst>
                  <a:gd name="adj" fmla="val 50000"/>
                </a:avLst>
              </a:prstGeom>
              <a:solidFill>
                <a:srgbClr val="FFFBF0"/>
              </a:solidFill>
              <a:ln w="0">
                <a:solidFill>
                  <a:srgbClr val="FFFBF0"/>
                </a:solidFill>
                <a:round/>
                <a:headEnd/>
                <a:tailEnd/>
              </a:ln>
            </p:spPr>
            <p:txBody>
              <a:bodyPr>
                <a:prstTxWarp prst="textNoShape">
                  <a:avLst/>
                </a:prstTxWarp>
              </a:bodyPr>
              <a:lstStyle/>
              <a:p>
                <a:endParaRPr lang="en-US"/>
              </a:p>
            </p:txBody>
          </p:sp>
          <p:sp>
            <p:nvSpPr>
              <p:cNvPr id="129" name="AutoShape 1107"/>
              <p:cNvSpPr>
                <a:spLocks noChangeArrowheads="1"/>
              </p:cNvSpPr>
              <p:nvPr/>
            </p:nvSpPr>
            <p:spPr bwMode="auto">
              <a:xfrm>
                <a:off x="5828445" y="4089205"/>
                <a:ext cx="928692"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a:p>
            </p:txBody>
          </p:sp>
          <p:sp>
            <p:nvSpPr>
              <p:cNvPr id="130" name="Rectangle 1108"/>
              <p:cNvSpPr>
                <a:spLocks noChangeArrowheads="1"/>
              </p:cNvSpPr>
              <p:nvPr/>
            </p:nvSpPr>
            <p:spPr bwMode="auto">
              <a:xfrm>
                <a:off x="5910995" y="4082855"/>
                <a:ext cx="0" cy="276225"/>
              </a:xfrm>
              <a:prstGeom prst="rect">
                <a:avLst/>
              </a:prstGeom>
              <a:noFill/>
              <a:ln w="9525">
                <a:noFill/>
                <a:miter lim="800000"/>
                <a:headEnd/>
                <a:tailEnd/>
              </a:ln>
            </p:spPr>
            <p:txBody>
              <a:bodyPr wrap="none" lIns="0" tIns="0" rIns="0" bIns="0">
                <a:prstTxWarp prst="textNoShape">
                  <a:avLst/>
                </a:prstTxWarp>
                <a:spAutoFit/>
              </a:bodyPr>
              <a:lstStyle/>
              <a:p>
                <a:endParaRPr lang="en-US" dirty="0"/>
              </a:p>
            </p:txBody>
          </p:sp>
          <p:sp>
            <p:nvSpPr>
              <p:cNvPr id="131" name="AutoShape 1109"/>
              <p:cNvSpPr>
                <a:spLocks noChangeArrowheads="1"/>
              </p:cNvSpPr>
              <p:nvPr/>
            </p:nvSpPr>
            <p:spPr bwMode="auto">
              <a:xfrm>
                <a:off x="6106258" y="1977830"/>
                <a:ext cx="238126" cy="215900"/>
              </a:xfrm>
              <a:prstGeom prst="roundRect">
                <a:avLst>
                  <a:gd name="adj" fmla="val 50000"/>
                </a:avLst>
              </a:prstGeom>
              <a:solidFill>
                <a:schemeClr val="accent1"/>
              </a:solidFill>
              <a:ln w="0">
                <a:solidFill>
                  <a:srgbClr val="FFFBF0"/>
                </a:solidFill>
                <a:round/>
                <a:headEnd/>
                <a:tailEnd/>
              </a:ln>
            </p:spPr>
            <p:txBody>
              <a:bodyPr>
                <a:prstTxWarp prst="textNoShape">
                  <a:avLst/>
                </a:prstTxWarp>
              </a:bodyPr>
              <a:lstStyle/>
              <a:p>
                <a:endParaRPr lang="en-US"/>
              </a:p>
            </p:txBody>
          </p:sp>
          <p:sp>
            <p:nvSpPr>
              <p:cNvPr id="132" name="AutoShape 1110"/>
              <p:cNvSpPr>
                <a:spLocks noChangeArrowheads="1"/>
              </p:cNvSpPr>
              <p:nvPr/>
            </p:nvSpPr>
            <p:spPr bwMode="auto">
              <a:xfrm>
                <a:off x="6111021" y="1982593"/>
                <a:ext cx="228601" cy="206375"/>
              </a:xfrm>
              <a:prstGeom prst="roundRect">
                <a:avLst>
                  <a:gd name="adj" fmla="val 50000"/>
                </a:avLst>
              </a:prstGeom>
              <a:noFill/>
              <a:ln w="11113">
                <a:solidFill>
                  <a:srgbClr val="000000"/>
                </a:solidFill>
                <a:round/>
                <a:headEnd/>
                <a:tailEnd/>
              </a:ln>
            </p:spPr>
            <p:txBody>
              <a:bodyPr>
                <a:prstTxWarp prst="textNoShape">
                  <a:avLst/>
                </a:prstTxWarp>
              </a:bodyPr>
              <a:lstStyle/>
              <a:p>
                <a:endParaRPr lang="en-US"/>
              </a:p>
            </p:txBody>
          </p:sp>
          <p:grpSp>
            <p:nvGrpSpPr>
              <p:cNvPr id="133" name="Group 132"/>
              <p:cNvGrpSpPr/>
              <p:nvPr/>
            </p:nvGrpSpPr>
            <p:grpSpPr>
              <a:xfrm>
                <a:off x="7160348" y="1563493"/>
                <a:ext cx="273051" cy="747713"/>
                <a:chOff x="7173048" y="1576193"/>
                <a:chExt cx="273051" cy="747713"/>
              </a:xfrm>
            </p:grpSpPr>
            <p:sp>
              <p:nvSpPr>
                <p:cNvPr id="134" name="Freeform 1049"/>
                <p:cNvSpPr>
                  <a:spLocks/>
                </p:cNvSpPr>
                <p:nvPr/>
              </p:nvSpPr>
              <p:spPr bwMode="auto">
                <a:xfrm>
                  <a:off x="7247676" y="1966718"/>
                  <a:ext cx="90488" cy="125413"/>
                </a:xfrm>
                <a:custGeom>
                  <a:avLst/>
                  <a:gdLst>
                    <a:gd name="T0" fmla="*/ 0 w 57"/>
                    <a:gd name="T1" fmla="*/ 0 h 79"/>
                    <a:gd name="T2" fmla="*/ 57 w 57"/>
                    <a:gd name="T3" fmla="*/ 0 h 79"/>
                    <a:gd name="T4" fmla="*/ 29 w 57"/>
                    <a:gd name="T5" fmla="*/ 79 h 79"/>
                    <a:gd name="T6" fmla="*/ 0 w 57"/>
                    <a:gd name="T7" fmla="*/ 0 h 79"/>
                    <a:gd name="T8" fmla="*/ 0 60000 65536"/>
                    <a:gd name="T9" fmla="*/ 0 60000 65536"/>
                    <a:gd name="T10" fmla="*/ 0 60000 65536"/>
                    <a:gd name="T11" fmla="*/ 0 60000 65536"/>
                    <a:gd name="T12" fmla="*/ 0 w 57"/>
                    <a:gd name="T13" fmla="*/ 0 h 79"/>
                    <a:gd name="T14" fmla="*/ 57 w 57"/>
                    <a:gd name="T15" fmla="*/ 79 h 79"/>
                  </a:gdLst>
                  <a:ahLst/>
                  <a:cxnLst>
                    <a:cxn ang="T8">
                      <a:pos x="T0" y="T1"/>
                    </a:cxn>
                    <a:cxn ang="T9">
                      <a:pos x="T2" y="T3"/>
                    </a:cxn>
                    <a:cxn ang="T10">
                      <a:pos x="T4" y="T5"/>
                    </a:cxn>
                    <a:cxn ang="T11">
                      <a:pos x="T6" y="T7"/>
                    </a:cxn>
                  </a:cxnLst>
                  <a:rect l="T12" t="T13" r="T14" b="T15"/>
                  <a:pathLst>
                    <a:path w="57" h="79">
                      <a:moveTo>
                        <a:pt x="0" y="0"/>
                      </a:moveTo>
                      <a:lnTo>
                        <a:pt x="57" y="0"/>
                      </a:lnTo>
                      <a:lnTo>
                        <a:pt x="29" y="79"/>
                      </a:lnTo>
                      <a:lnTo>
                        <a:pt x="0" y="0"/>
                      </a:lnTo>
                      <a:close/>
                    </a:path>
                  </a:pathLst>
                </a:custGeom>
                <a:solidFill>
                  <a:srgbClr val="000000"/>
                </a:solidFill>
                <a:ln w="11113">
                  <a:solidFill>
                    <a:srgbClr val="000000"/>
                  </a:solidFill>
                  <a:prstDash val="solid"/>
                  <a:round/>
                  <a:headEnd/>
                  <a:tailEnd/>
                </a:ln>
              </p:spPr>
              <p:txBody>
                <a:bodyPr>
                  <a:prstTxWarp prst="textNoShape">
                    <a:avLst/>
                  </a:prstTxWarp>
                </a:bodyPr>
                <a:lstStyle/>
                <a:p>
                  <a:endParaRPr lang="en-US"/>
                </a:p>
              </p:txBody>
            </p:sp>
            <p:sp>
              <p:nvSpPr>
                <p:cNvPr id="135" name="Line 1048"/>
                <p:cNvSpPr>
                  <a:spLocks noChangeShapeType="1"/>
                </p:cNvSpPr>
                <p:nvPr/>
              </p:nvSpPr>
              <p:spPr bwMode="auto">
                <a:xfrm>
                  <a:off x="7293699" y="1774630"/>
                  <a:ext cx="1588" cy="192088"/>
                </a:xfrm>
                <a:prstGeom prst="line">
                  <a:avLst/>
                </a:prstGeom>
                <a:noFill/>
                <a:ln w="11113">
                  <a:solidFill>
                    <a:srgbClr val="000000"/>
                  </a:solidFill>
                  <a:round/>
                  <a:headEnd/>
                  <a:tailEnd/>
                </a:ln>
              </p:spPr>
              <p:txBody>
                <a:bodyPr>
                  <a:prstTxWarp prst="textNoShape">
                    <a:avLst/>
                  </a:prstTxWarp>
                </a:bodyPr>
                <a:lstStyle/>
                <a:p>
                  <a:endParaRPr lang="en-US"/>
                </a:p>
              </p:txBody>
            </p:sp>
            <p:sp>
              <p:nvSpPr>
                <p:cNvPr id="136" name="AutoShape 1089"/>
                <p:cNvSpPr>
                  <a:spLocks noChangeArrowheads="1"/>
                </p:cNvSpPr>
                <p:nvPr/>
              </p:nvSpPr>
              <p:spPr bwMode="auto">
                <a:xfrm>
                  <a:off x="7173048" y="2119118"/>
                  <a:ext cx="273051" cy="204788"/>
                </a:xfrm>
                <a:prstGeom prst="roundRect">
                  <a:avLst>
                    <a:gd name="adj" fmla="val 50000"/>
                  </a:avLst>
                </a:prstGeom>
                <a:solidFill>
                  <a:srgbClr val="FF99CC"/>
                </a:solidFill>
                <a:ln w="11176">
                  <a:solidFill>
                    <a:srgbClr val="000000"/>
                  </a:solidFill>
                  <a:round/>
                  <a:headEnd/>
                  <a:tailEnd/>
                </a:ln>
              </p:spPr>
              <p:txBody>
                <a:bodyPr>
                  <a:prstTxWarp prst="textNoShape">
                    <a:avLst/>
                  </a:prstTxWarp>
                </a:bodyPr>
                <a:lstStyle/>
                <a:p>
                  <a:endParaRPr lang="en-US"/>
                </a:p>
              </p:txBody>
            </p:sp>
            <p:sp>
              <p:nvSpPr>
                <p:cNvPr id="137" name="AutoShape 1092"/>
                <p:cNvSpPr>
                  <a:spLocks noChangeArrowheads="1"/>
                </p:cNvSpPr>
                <p:nvPr/>
              </p:nvSpPr>
              <p:spPr bwMode="auto">
                <a:xfrm>
                  <a:off x="7184161" y="1576193"/>
                  <a:ext cx="250826" cy="204788"/>
                </a:xfrm>
                <a:prstGeom prst="roundRect">
                  <a:avLst>
                    <a:gd name="adj" fmla="val 50000"/>
                  </a:avLst>
                </a:prstGeom>
                <a:solidFill>
                  <a:schemeClr val="accent1"/>
                </a:solidFill>
                <a:ln w="11176">
                  <a:solidFill>
                    <a:srgbClr val="000000"/>
                  </a:solidFill>
                  <a:round/>
                  <a:headEnd/>
                  <a:tailEnd/>
                </a:ln>
              </p:spPr>
              <p:txBody>
                <a:bodyPr>
                  <a:prstTxWarp prst="textNoShape">
                    <a:avLst/>
                  </a:prstTxWarp>
                </a:bodyPr>
                <a:lstStyle/>
                <a:p>
                  <a:endParaRPr lang="en-US"/>
                </a:p>
              </p:txBody>
            </p:sp>
          </p:grpSp>
        </p:grpSp>
      </p:grpSp>
      <p:sp>
        <p:nvSpPr>
          <p:cNvPr id="89" name="Title 3"/>
          <p:cNvSpPr>
            <a:spLocks noGrp="1"/>
          </p:cNvSpPr>
          <p:nvPr>
            <p:ph type="title"/>
          </p:nvPr>
        </p:nvSpPr>
        <p:spPr>
          <a:xfrm>
            <a:off x="551280" y="44624"/>
            <a:ext cx="8041440" cy="1442674"/>
          </a:xfrm>
        </p:spPr>
        <p:txBody>
          <a:bodyPr>
            <a:normAutofit/>
          </a:bodyPr>
          <a:lstStyle/>
          <a:p>
            <a:r>
              <a:rPr lang="en-US" sz="3200" dirty="0" smtClean="0">
                <a:solidFill>
                  <a:schemeClr val="accent4"/>
                </a:solidFill>
              </a:rPr>
              <a:t>Curse </a:t>
            </a:r>
            <a:r>
              <a:rPr lang="en-US" sz="3200" dirty="0">
                <a:solidFill>
                  <a:schemeClr val="accent4"/>
                </a:solidFill>
              </a:rPr>
              <a:t>of </a:t>
            </a:r>
            <a:r>
              <a:rPr lang="en-US" sz="3200" dirty="0" smtClean="0">
                <a:solidFill>
                  <a:schemeClr val="accent4"/>
                </a:solidFill>
              </a:rPr>
              <a:t>Dimensionality</a:t>
            </a:r>
            <a:r>
              <a:rPr lang="en-US" sz="4400" dirty="0" smtClean="0">
                <a:solidFill>
                  <a:schemeClr val="accent4"/>
                </a:solidFill>
              </a:rPr>
              <a:t/>
            </a:r>
            <a:br>
              <a:rPr lang="en-US" sz="4400" dirty="0" smtClean="0">
                <a:solidFill>
                  <a:schemeClr val="accent4"/>
                </a:solidFill>
              </a:rPr>
            </a:br>
            <a:r>
              <a:rPr lang="en-US" sz="2000" dirty="0">
                <a:solidFill>
                  <a:srgbClr val="404040"/>
                </a:solidFill>
              </a:rPr>
              <a:t>Reason </a:t>
            </a:r>
            <a:r>
              <a:rPr lang="en-US" sz="2000" dirty="0" smtClean="0">
                <a:solidFill>
                  <a:srgbClr val="404040"/>
                </a:solidFill>
              </a:rPr>
              <a:t>#2 </a:t>
            </a:r>
            <a:r>
              <a:rPr lang="en-US" sz="2000" dirty="0">
                <a:solidFill>
                  <a:srgbClr val="404040"/>
                </a:solidFill>
              </a:rPr>
              <a:t>for being happy</a:t>
            </a:r>
            <a:endParaRPr lang="en-US" sz="2000" i="1" dirty="0"/>
          </a:p>
        </p:txBody>
      </p:sp>
    </p:spTree>
    <p:extLst>
      <p:ext uri="{BB962C8B-B14F-4D97-AF65-F5344CB8AC3E}">
        <p14:creationId xmlns:p14="http://schemas.microsoft.com/office/powerpoint/2010/main" val="262709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44624"/>
            <a:ext cx="8041440" cy="1442674"/>
          </a:xfrm>
        </p:spPr>
        <p:txBody>
          <a:bodyPr/>
          <a:lstStyle/>
          <a:p>
            <a:r>
              <a:rPr lang="en-US" sz="3200" dirty="0"/>
              <a:t>Bayesian Belief </a:t>
            </a:r>
            <a:r>
              <a:rPr lang="en-US" sz="3200" dirty="0" smtClean="0">
                <a:solidFill>
                  <a:schemeClr val="accent4"/>
                </a:solidFill>
              </a:rPr>
              <a:t>Network</a:t>
            </a:r>
            <a:endParaRPr lang="en-US" sz="1400" i="1" dirty="0"/>
          </a:p>
        </p:txBody>
      </p:sp>
      <p:sp>
        <p:nvSpPr>
          <p:cNvPr id="33" name="Content Placeholder 4"/>
          <p:cNvSpPr>
            <a:spLocks noGrp="1"/>
          </p:cNvSpPr>
          <p:nvPr>
            <p:ph idx="1"/>
          </p:nvPr>
        </p:nvSpPr>
        <p:spPr>
          <a:xfrm>
            <a:off x="251520" y="1966380"/>
            <a:ext cx="8784976" cy="4486956"/>
          </a:xfrm>
        </p:spPr>
        <p:txBody>
          <a:bodyPr>
            <a:normAutofit/>
          </a:bodyPr>
          <a:lstStyle/>
          <a:p>
            <a:r>
              <a:rPr lang="en-US" dirty="0" smtClean="0"/>
              <a:t>Graphical </a:t>
            </a:r>
            <a:r>
              <a:rPr lang="en-US" dirty="0" smtClean="0"/>
              <a:t>(</a:t>
            </a:r>
            <a:r>
              <a:rPr lang="en-US" dirty="0">
                <a:solidFill>
                  <a:schemeClr val="accent4"/>
                </a:solidFill>
              </a:rPr>
              <a:t>D</a:t>
            </a:r>
            <a:r>
              <a:rPr lang="en-US" dirty="0" smtClean="0"/>
              <a:t>irected </a:t>
            </a:r>
            <a:r>
              <a:rPr lang="en-US" dirty="0">
                <a:solidFill>
                  <a:schemeClr val="accent4"/>
                </a:solidFill>
              </a:rPr>
              <a:t>A</a:t>
            </a:r>
            <a:r>
              <a:rPr lang="en-US" dirty="0" smtClean="0"/>
              <a:t>cyclic </a:t>
            </a:r>
            <a:r>
              <a:rPr lang="en-US" dirty="0">
                <a:solidFill>
                  <a:schemeClr val="accent4"/>
                </a:solidFill>
              </a:rPr>
              <a:t>G</a:t>
            </a:r>
            <a:r>
              <a:rPr lang="en-US" dirty="0" smtClean="0"/>
              <a:t>raph</a:t>
            </a:r>
            <a:r>
              <a:rPr lang="en-US" dirty="0" smtClean="0"/>
              <a:t>) Model</a:t>
            </a:r>
            <a:endParaRPr lang="en-US" dirty="0"/>
          </a:p>
          <a:p>
            <a:r>
              <a:rPr lang="en-US" dirty="0" smtClean="0">
                <a:solidFill>
                  <a:schemeClr val="accent4"/>
                </a:solidFill>
              </a:rPr>
              <a:t>Nodes</a:t>
            </a:r>
            <a:r>
              <a:rPr lang="en-US" dirty="0" smtClean="0"/>
              <a:t> are the features: </a:t>
            </a:r>
          </a:p>
          <a:p>
            <a:pPr lvl="1"/>
            <a:r>
              <a:rPr lang="en-US" dirty="0" smtClean="0"/>
              <a:t>Each has a set of possible </a:t>
            </a:r>
            <a:r>
              <a:rPr lang="en-US" dirty="0" smtClean="0">
                <a:solidFill>
                  <a:schemeClr val="accent4"/>
                </a:solidFill>
              </a:rPr>
              <a:t>parameters</a:t>
            </a:r>
            <a:r>
              <a:rPr lang="en-US" dirty="0" smtClean="0"/>
              <a:t>/values/states:</a:t>
            </a:r>
          </a:p>
          <a:p>
            <a:pPr lvl="2"/>
            <a:r>
              <a:rPr lang="en-US" dirty="0" smtClean="0"/>
              <a:t>Weather = {sunny, cloudy, rainy}; Sprinkler = {off, on}; Lawn = {dry, wet}</a:t>
            </a:r>
          </a:p>
          <a:p>
            <a:pPr lvl="2"/>
            <a:r>
              <a:rPr lang="en-US" dirty="0" smtClean="0"/>
              <a:t>BBN </a:t>
            </a:r>
            <a:r>
              <a:rPr lang="en-US" dirty="0" smtClean="0"/>
              <a:t>sample case</a:t>
            </a:r>
            <a:r>
              <a:rPr lang="en-US" dirty="0" smtClean="0"/>
              <a:t>: {Weather </a:t>
            </a:r>
            <a:r>
              <a:rPr lang="en-US" dirty="0"/>
              <a:t>= </a:t>
            </a:r>
            <a:r>
              <a:rPr lang="en-US" dirty="0" smtClean="0"/>
              <a:t>rainy, Sprinkler </a:t>
            </a:r>
            <a:r>
              <a:rPr lang="en-US" dirty="0"/>
              <a:t>= </a:t>
            </a:r>
            <a:r>
              <a:rPr lang="en-US" dirty="0" smtClean="0"/>
              <a:t>off, </a:t>
            </a:r>
            <a:r>
              <a:rPr lang="en-US" dirty="0"/>
              <a:t>Lawn = </a:t>
            </a:r>
            <a:r>
              <a:rPr lang="en-US" dirty="0" smtClean="0"/>
              <a:t>wet}</a:t>
            </a:r>
          </a:p>
          <a:p>
            <a:r>
              <a:rPr lang="en-US" dirty="0" smtClean="0">
                <a:solidFill>
                  <a:schemeClr val="accent4"/>
                </a:solidFill>
              </a:rPr>
              <a:t>Edges</a:t>
            </a:r>
            <a:r>
              <a:rPr lang="en-US" dirty="0" smtClean="0"/>
              <a:t> / </a:t>
            </a:r>
            <a:r>
              <a:rPr lang="en-US" dirty="0" smtClean="0">
                <a:solidFill>
                  <a:schemeClr val="accent4"/>
                </a:solidFill>
              </a:rPr>
              <a:t>Links</a:t>
            </a:r>
            <a:r>
              <a:rPr lang="en-US" dirty="0" smtClean="0"/>
              <a:t> represent relations between features</a:t>
            </a:r>
          </a:p>
          <a:p>
            <a:pPr lvl="1"/>
            <a:r>
              <a:rPr lang="en-US" dirty="0" smtClean="0"/>
              <a:t>Get used to talking in ‘graph language’:</a:t>
            </a:r>
          </a:p>
          <a:p>
            <a:pPr lvl="2"/>
            <a:r>
              <a:rPr lang="en-US" dirty="0" smtClean="0"/>
              <a:t>Lawn is a </a:t>
            </a:r>
            <a:r>
              <a:rPr lang="en-US" dirty="0" smtClean="0">
                <a:solidFill>
                  <a:schemeClr val="accent4"/>
                </a:solidFill>
              </a:rPr>
              <a:t>child</a:t>
            </a:r>
            <a:r>
              <a:rPr lang="en-US" dirty="0" smtClean="0"/>
              <a:t> of its two </a:t>
            </a:r>
            <a:r>
              <a:rPr lang="en-US" dirty="0" smtClean="0">
                <a:solidFill>
                  <a:schemeClr val="accent4"/>
                </a:solidFill>
              </a:rPr>
              <a:t>parents</a:t>
            </a:r>
            <a:r>
              <a:rPr lang="en-US" dirty="0" smtClean="0"/>
              <a:t>: Weather and Sprinkler</a:t>
            </a:r>
          </a:p>
          <a:p>
            <a:pPr lvl="1"/>
            <a:r>
              <a:rPr lang="en-US" dirty="0" smtClean="0"/>
              <a:t>Direction of edges basically indicates </a:t>
            </a:r>
            <a:r>
              <a:rPr lang="en-US" dirty="0" smtClean="0">
                <a:solidFill>
                  <a:schemeClr val="accent4"/>
                </a:solidFill>
              </a:rPr>
              <a:t>Causality</a:t>
            </a:r>
            <a:r>
              <a:rPr lang="en-US" dirty="0" smtClean="0"/>
              <a:t>:</a:t>
            </a:r>
          </a:p>
          <a:p>
            <a:pPr lvl="2"/>
            <a:r>
              <a:rPr lang="en-US" dirty="0" smtClean="0"/>
              <a:t>Either rainy weather or turning on the sprinkler may cause wet lawn</a:t>
            </a:r>
          </a:p>
          <a:p>
            <a:pPr lvl="2"/>
            <a:r>
              <a:rPr lang="en-US" dirty="0" smtClean="0">
                <a:sym typeface="Wingdings" pitchFamily="2" charset="2"/>
              </a:rPr>
              <a:t> Edges direction from {Weather / Sprinkler} to Lawn</a:t>
            </a:r>
            <a:endParaRPr lang="en-US" dirty="0" smtClean="0"/>
          </a:p>
          <a:p>
            <a:endParaRPr lang="en-US" dirty="0"/>
          </a:p>
        </p:txBody>
      </p:sp>
      <p:grpSp>
        <p:nvGrpSpPr>
          <p:cNvPr id="11" name="Group 10"/>
          <p:cNvGrpSpPr/>
          <p:nvPr/>
        </p:nvGrpSpPr>
        <p:grpSpPr>
          <a:xfrm>
            <a:off x="6516216" y="1163711"/>
            <a:ext cx="2200014" cy="1473201"/>
            <a:chOff x="4335565" y="1671141"/>
            <a:chExt cx="4193626" cy="3563118"/>
          </a:xfrm>
        </p:grpSpPr>
        <p:sp>
          <p:nvSpPr>
            <p:cNvPr id="13" name="Rounded Rectangle 12"/>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16" name="Rounded Rectangle 15"/>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17" name="Rounded Rectangle 16"/>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cxnSp>
          <p:nvCxnSpPr>
            <p:cNvPr id="18" name="Straight Arrow Connector 17"/>
            <p:cNvCxnSpPr>
              <a:stCxn id="13" idx="2"/>
              <a:endCxn id="16"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7" idx="2"/>
              <a:endCxn id="16"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3"/>
              <a:endCxn id="17"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8946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BBN – Modeling Reality with Probabilities </a:t>
            </a:r>
            <a:endParaRPr lang="en-US" sz="3200" dirty="0"/>
          </a:p>
        </p:txBody>
      </p:sp>
      <p:sp>
        <p:nvSpPr>
          <p:cNvPr id="33" name="Content Placeholder 4"/>
          <p:cNvSpPr>
            <a:spLocks noGrp="1"/>
          </p:cNvSpPr>
          <p:nvPr>
            <p:ph idx="1"/>
          </p:nvPr>
        </p:nvSpPr>
        <p:spPr>
          <a:xfrm>
            <a:off x="838200" y="2038388"/>
            <a:ext cx="7910264" cy="3951337"/>
          </a:xfrm>
        </p:spPr>
        <p:txBody>
          <a:bodyPr/>
          <a:lstStyle/>
          <a:p>
            <a:pPr marL="457200" indent="-457200">
              <a:buFont typeface="+mj-lt"/>
              <a:buAutoNum type="arabicPeriod"/>
            </a:pPr>
            <a:r>
              <a:rPr lang="en-US" dirty="0" smtClean="0"/>
              <a:t>Each node / feature is a random variable</a:t>
            </a:r>
          </a:p>
          <a:p>
            <a:pPr lvl="1"/>
            <a:r>
              <a:rPr lang="en-US" dirty="0" smtClean="0"/>
              <a:t>Takes multiple parameters / values / states</a:t>
            </a:r>
          </a:p>
          <a:p>
            <a:pPr lvl="1"/>
            <a:r>
              <a:rPr lang="en-US" dirty="0" smtClean="0"/>
              <a:t>States occur with a certain probability</a:t>
            </a:r>
          </a:p>
          <a:p>
            <a:pPr lvl="1"/>
            <a:r>
              <a:rPr lang="en-US" dirty="0" smtClean="0"/>
              <a:t>Example: a fair coin has two possible values: {heads, tails}, each occurs with 50% probability</a:t>
            </a:r>
          </a:p>
          <a:p>
            <a:endParaRPr lang="en-US" dirty="0" smtClean="0"/>
          </a:p>
          <a:p>
            <a:endParaRPr lang="en-US" dirty="0" smtClean="0"/>
          </a:p>
          <a:p>
            <a:endParaRPr lang="en-US" dirty="0" smtClean="0"/>
          </a:p>
          <a:p>
            <a:endParaRPr lang="en-US" dirty="0" smtClean="0"/>
          </a:p>
          <a:p>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4189806"/>
            <a:ext cx="2047164" cy="2050633"/>
          </a:xfrm>
          <a:prstGeom prst="rect">
            <a:avLst/>
          </a:prstGeom>
        </p:spPr>
      </p:pic>
    </p:spTree>
    <p:extLst>
      <p:ext uri="{BB962C8B-B14F-4D97-AF65-F5344CB8AC3E}">
        <p14:creationId xmlns:p14="http://schemas.microsoft.com/office/powerpoint/2010/main" val="455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fade">
                                      <p:cBhvr>
                                        <p:cTn id="10" dur="500"/>
                                        <p:tgtEl>
                                          <p:spTgt spid="3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fade">
                                      <p:cBhvr>
                                        <p:cTn id="13" dur="500"/>
                                        <p:tgtEl>
                                          <p:spTgt spid="3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xEl>
                                              <p:pRg st="3" end="3"/>
                                            </p:txEl>
                                          </p:spTgt>
                                        </p:tgtEl>
                                        <p:attrNameLst>
                                          <p:attrName>style.visibility</p:attrName>
                                        </p:attrNameLst>
                                      </p:cBhvr>
                                      <p:to>
                                        <p:strVal val="visible"/>
                                      </p:to>
                                    </p:set>
                                    <p:animEffect transition="in" filter="fade">
                                      <p:cBhvr>
                                        <p:cTn id="16"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BBN – Modeling Reality with </a:t>
            </a:r>
            <a:r>
              <a:rPr lang="en-US" sz="3600" dirty="0" smtClean="0"/>
              <a:t>Probabilities – </a:t>
            </a:r>
            <a:r>
              <a:rPr lang="en-US" sz="3200" dirty="0" smtClean="0"/>
              <a:t>cont.</a:t>
            </a:r>
            <a:r>
              <a:rPr lang="en-US" sz="3600" dirty="0" smtClean="0"/>
              <a:t> </a:t>
            </a:r>
            <a:endParaRPr lang="en-US" sz="3200" i="1" dirty="0"/>
          </a:p>
        </p:txBody>
      </p:sp>
      <p:sp>
        <p:nvSpPr>
          <p:cNvPr id="33" name="Content Placeholder 4"/>
          <p:cNvSpPr>
            <a:spLocks noGrp="1"/>
          </p:cNvSpPr>
          <p:nvPr>
            <p:ph idx="1"/>
          </p:nvPr>
        </p:nvSpPr>
        <p:spPr>
          <a:xfrm>
            <a:off x="611560" y="2038388"/>
            <a:ext cx="7992888" cy="3951337"/>
          </a:xfrm>
        </p:spPr>
        <p:txBody>
          <a:bodyPr/>
          <a:lstStyle/>
          <a:p>
            <a:pPr marL="457200" indent="-457200">
              <a:buFont typeface="+mj-lt"/>
              <a:buAutoNum type="arabicPeriod" startAt="2"/>
            </a:pPr>
            <a:r>
              <a:rPr lang="en-US" dirty="0" smtClean="0"/>
              <a:t>We call these probabilities of occurring states - </a:t>
            </a:r>
            <a:r>
              <a:rPr lang="en-US" b="1" dirty="0" smtClean="0">
                <a:solidFill>
                  <a:schemeClr val="accent4"/>
                </a:solidFill>
              </a:rPr>
              <a:t>Beliefs</a:t>
            </a:r>
          </a:p>
          <a:p>
            <a:pPr lvl="2"/>
            <a:r>
              <a:rPr lang="en-US" sz="2000" dirty="0" smtClean="0"/>
              <a:t>Example: our belief in the state </a:t>
            </a:r>
            <a:r>
              <a:rPr lang="en-US" sz="2000" i="1" dirty="0" smtClean="0"/>
              <a:t>{coin=‘head’}</a:t>
            </a:r>
            <a:r>
              <a:rPr lang="en-US" sz="2000" dirty="0" smtClean="0"/>
              <a:t> is 50%</a:t>
            </a:r>
          </a:p>
          <a:p>
            <a:pPr lvl="2"/>
            <a:r>
              <a:rPr lang="en-US" sz="2000" dirty="0" smtClean="0"/>
              <a:t>If we thought the coin was not fair, then our belief for the state </a:t>
            </a:r>
            <a:r>
              <a:rPr lang="en-US" sz="2000" i="1" dirty="0" smtClean="0"/>
              <a:t>{coin=‘head’} </a:t>
            </a:r>
            <a:r>
              <a:rPr lang="en-US" sz="2000" dirty="0" smtClean="0"/>
              <a:t>wouldn’t be 50%</a:t>
            </a:r>
          </a:p>
          <a:p>
            <a:pPr lvl="2"/>
            <a:r>
              <a:rPr lang="en-US" sz="2000" dirty="0" smtClean="0">
                <a:sym typeface="Wingdings" pitchFamily="2" charset="2"/>
              </a:rPr>
              <a:t> Bayesian </a:t>
            </a:r>
            <a:r>
              <a:rPr lang="en-US" sz="2000" dirty="0" smtClean="0">
                <a:solidFill>
                  <a:schemeClr val="accent4"/>
                </a:solidFill>
                <a:sym typeface="Wingdings" pitchFamily="2" charset="2"/>
              </a:rPr>
              <a:t>Belief</a:t>
            </a:r>
            <a:r>
              <a:rPr lang="en-US" sz="2000" dirty="0" smtClean="0">
                <a:sym typeface="Wingdings" pitchFamily="2" charset="2"/>
              </a:rPr>
              <a:t> Network</a:t>
            </a:r>
          </a:p>
          <a:p>
            <a:pPr marL="457200" indent="-457200">
              <a:buFont typeface="+mj-lt"/>
              <a:buAutoNum type="arabicPeriod" startAt="2"/>
            </a:pPr>
            <a:r>
              <a:rPr lang="en-US" dirty="0" smtClean="0">
                <a:sym typeface="Wingdings" pitchFamily="2" charset="2"/>
              </a:rPr>
              <a:t>All beliefs of all possible states of a node are gathered in a single </a:t>
            </a:r>
            <a:r>
              <a:rPr lang="en-US" dirty="0" smtClean="0">
                <a:solidFill>
                  <a:schemeClr val="accent4"/>
                </a:solidFill>
              </a:rPr>
              <a:t>CPT - Conditional Probability Table</a:t>
            </a:r>
            <a:endParaRPr lang="en-US" dirty="0" smtClean="0"/>
          </a:p>
          <a:p>
            <a:endParaRPr lang="en-US" sz="2000" b="1" dirty="0" smtClean="0">
              <a:solidFill>
                <a:schemeClr val="accent4"/>
              </a:solidFill>
            </a:endParaRPr>
          </a:p>
          <a:p>
            <a:endParaRPr lang="en-US" sz="2000" dirty="0" smtClean="0"/>
          </a:p>
          <a:p>
            <a:endParaRPr lang="en-US" sz="2000" dirty="0" smtClean="0"/>
          </a:p>
          <a:p>
            <a:endParaRPr lang="en-US" sz="2000" dirty="0" smtClean="0"/>
          </a:p>
          <a:p>
            <a:endParaRPr lang="en-US"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5085184"/>
            <a:ext cx="1365874" cy="1368188"/>
          </a:xfrm>
          <a:prstGeom prst="rect">
            <a:avLst/>
          </a:prstGeom>
        </p:spPr>
      </p:pic>
    </p:spTree>
    <p:extLst>
      <p:ext uri="{BB962C8B-B14F-4D97-AF65-F5344CB8AC3E}">
        <p14:creationId xmlns:p14="http://schemas.microsoft.com/office/powerpoint/2010/main" val="184662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fade">
                                      <p:cBhvr>
                                        <p:cTn id="10" dur="500"/>
                                        <p:tgtEl>
                                          <p:spTgt spid="3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fade">
                                      <p:cBhvr>
                                        <p:cTn id="13" dur="500"/>
                                        <p:tgtEl>
                                          <p:spTgt spid="3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xEl>
                                              <p:pRg st="3" end="3"/>
                                            </p:txEl>
                                          </p:spTgt>
                                        </p:tgtEl>
                                        <p:attrNameLst>
                                          <p:attrName>style.visibility</p:attrName>
                                        </p:attrNameLst>
                                      </p:cBhvr>
                                      <p:to>
                                        <p:strVal val="visible"/>
                                      </p:to>
                                    </p:set>
                                    <p:animEffect transition="in" filter="fade">
                                      <p:cBhvr>
                                        <p:cTn id="16" dur="500"/>
                                        <p:tgtEl>
                                          <p:spTgt spid="3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animEffect transition="in" filter="fade">
                                      <p:cBhvr>
                                        <p:cTn id="21"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27384"/>
            <a:ext cx="8041440" cy="1442674"/>
          </a:xfrm>
        </p:spPr>
        <p:txBody>
          <a:bodyPr/>
          <a:lstStyle/>
          <a:p>
            <a:r>
              <a:rPr lang="en-US" sz="3200" dirty="0" smtClean="0">
                <a:solidFill>
                  <a:schemeClr val="accent4"/>
                </a:solidFill>
              </a:rPr>
              <a:t>CPT - Conditional Probability Table</a:t>
            </a:r>
            <a:endParaRPr lang="en-US" sz="1400" i="1" dirty="0"/>
          </a:p>
        </p:txBody>
      </p:sp>
      <p:sp>
        <p:nvSpPr>
          <p:cNvPr id="33" name="Content Placeholder 4"/>
          <p:cNvSpPr>
            <a:spLocks noGrp="1"/>
          </p:cNvSpPr>
          <p:nvPr>
            <p:ph idx="4294967295"/>
          </p:nvPr>
        </p:nvSpPr>
        <p:spPr>
          <a:xfrm>
            <a:off x="825500" y="1327150"/>
            <a:ext cx="8318500" cy="4802188"/>
          </a:xfrm>
        </p:spPr>
        <p:txBody>
          <a:bodyPr/>
          <a:lstStyle/>
          <a:p>
            <a:endParaRPr lang="en-US" dirty="0" smtClean="0"/>
          </a:p>
          <a:p>
            <a:endParaRPr lang="en-US" dirty="0"/>
          </a:p>
          <a:p>
            <a:endParaRPr lang="en-US" dirty="0" smtClean="0"/>
          </a:p>
          <a:p>
            <a:endParaRPr lang="en-US" dirty="0"/>
          </a:p>
        </p:txBody>
      </p:sp>
      <p:grpSp>
        <p:nvGrpSpPr>
          <p:cNvPr id="5" name="Group 4"/>
          <p:cNvGrpSpPr/>
          <p:nvPr/>
        </p:nvGrpSpPr>
        <p:grpSpPr>
          <a:xfrm>
            <a:off x="2814033" y="1518113"/>
            <a:ext cx="2710468" cy="2063287"/>
            <a:chOff x="4335565" y="1671141"/>
            <a:chExt cx="4193626" cy="3563118"/>
          </a:xfrm>
        </p:grpSpPr>
        <p:sp>
          <p:nvSpPr>
            <p:cNvPr id="6" name="Rounded Rectangle 5"/>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7" name="Rounded Rectangle 6"/>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8" name="Rounded Rectangle 7"/>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cxnSp>
          <p:nvCxnSpPr>
            <p:cNvPr id="9" name="Straight Arrow Connector 8"/>
            <p:cNvCxnSpPr>
              <a:stCxn id="6" idx="2"/>
              <a:endCxn id="7"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24" name="Table 23"/>
          <p:cNvGraphicFramePr>
            <a:graphicFrameLocks noGrp="1"/>
          </p:cNvGraphicFramePr>
          <p:nvPr>
            <p:extLst>
              <p:ext uri="{D42A27DB-BD31-4B8C-83A1-F6EECF244321}">
                <p14:modId xmlns:p14="http://schemas.microsoft.com/office/powerpoint/2010/main" val="1713826926"/>
              </p:ext>
            </p:extLst>
          </p:nvPr>
        </p:nvGraphicFramePr>
        <p:xfrm>
          <a:off x="279779" y="1751022"/>
          <a:ext cx="2171321" cy="1343112"/>
        </p:xfrm>
        <a:graphic>
          <a:graphicData uri="http://schemas.openxmlformats.org/drawingml/2006/table">
            <a:tbl>
              <a:tblPr firstRow="1" bandRow="1">
                <a:tableStyleId>{5C22544A-7EE6-4342-B048-85BDC9FD1C3A}</a:tableStyleId>
              </a:tblPr>
              <a:tblGrid>
                <a:gridCol w="1571262"/>
                <a:gridCol w="600059"/>
              </a:tblGrid>
              <a:tr h="289540">
                <a:tc gridSpan="2">
                  <a:txBody>
                    <a:bodyPr/>
                    <a:lstStyle/>
                    <a:p>
                      <a:pPr algn="ctr"/>
                      <a:r>
                        <a:rPr lang="en-US" sz="1400" dirty="0" smtClean="0"/>
                        <a:t>Weather (London)</a:t>
                      </a:r>
                      <a:endParaRPr lang="en-US" sz="1400" dirty="0"/>
                    </a:p>
                  </a:txBody>
                  <a:tcPr/>
                </a:tc>
                <a:tc hMerge="1">
                  <a:txBody>
                    <a:bodyPr/>
                    <a:lstStyle/>
                    <a:p>
                      <a:endParaRPr lang="en-US" dirty="0"/>
                    </a:p>
                  </a:txBody>
                  <a:tcPr/>
                </a:tc>
              </a:tr>
              <a:tr h="346104">
                <a:tc>
                  <a:txBody>
                    <a:bodyPr/>
                    <a:lstStyle/>
                    <a:p>
                      <a:pPr algn="ctr"/>
                      <a:r>
                        <a:rPr lang="en-US" sz="1400" dirty="0" smtClean="0"/>
                        <a:t>Sunny</a:t>
                      </a:r>
                      <a:endParaRPr lang="en-US" sz="1400" dirty="0"/>
                    </a:p>
                  </a:txBody>
                  <a:tcPr/>
                </a:tc>
                <a:tc>
                  <a:txBody>
                    <a:bodyPr/>
                    <a:lstStyle/>
                    <a:p>
                      <a:pPr algn="ctr"/>
                      <a:r>
                        <a:rPr lang="en-US" sz="1400" dirty="0" smtClean="0"/>
                        <a:t>10%</a:t>
                      </a:r>
                      <a:endParaRPr lang="en-US" sz="1400" dirty="0"/>
                    </a:p>
                  </a:txBody>
                  <a:tcPr/>
                </a:tc>
              </a:tr>
              <a:tr h="346104">
                <a:tc>
                  <a:txBody>
                    <a:bodyPr/>
                    <a:lstStyle/>
                    <a:p>
                      <a:pPr algn="ctr"/>
                      <a:r>
                        <a:rPr lang="en-US" sz="1400" dirty="0" smtClean="0"/>
                        <a:t>Cloudy</a:t>
                      </a:r>
                      <a:endParaRPr lang="en-US" sz="1400" dirty="0"/>
                    </a:p>
                  </a:txBody>
                  <a:tcPr/>
                </a:tc>
                <a:tc>
                  <a:txBody>
                    <a:bodyPr/>
                    <a:lstStyle/>
                    <a:p>
                      <a:pPr algn="ctr"/>
                      <a:r>
                        <a:rPr lang="en-US" sz="1400" dirty="0" smtClean="0"/>
                        <a:t>30%</a:t>
                      </a:r>
                      <a:endParaRPr lang="en-US" sz="1400" dirty="0"/>
                    </a:p>
                  </a:txBody>
                  <a:tcPr/>
                </a:tc>
              </a:tr>
              <a:tr h="346104">
                <a:tc>
                  <a:txBody>
                    <a:bodyPr/>
                    <a:lstStyle/>
                    <a:p>
                      <a:pPr algn="ctr"/>
                      <a:r>
                        <a:rPr lang="en-US" sz="1400" dirty="0" smtClean="0"/>
                        <a:t>Rainy</a:t>
                      </a:r>
                      <a:endParaRPr lang="en-US" sz="1400" dirty="0"/>
                    </a:p>
                  </a:txBody>
                  <a:tcPr/>
                </a:tc>
                <a:tc>
                  <a:txBody>
                    <a:bodyPr/>
                    <a:lstStyle/>
                    <a:p>
                      <a:pPr algn="ctr"/>
                      <a:r>
                        <a:rPr lang="en-US" sz="1400" dirty="0" smtClean="0"/>
                        <a:t>60%</a:t>
                      </a:r>
                      <a:endParaRPr lang="en-US" sz="1400" dirty="0"/>
                    </a:p>
                  </a:txBody>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059897261"/>
              </p:ext>
            </p:extLst>
          </p:nvPr>
        </p:nvGraphicFramePr>
        <p:xfrm>
          <a:off x="5829300" y="1206500"/>
          <a:ext cx="2882899" cy="1524000"/>
        </p:xfrm>
        <a:graphic>
          <a:graphicData uri="http://schemas.openxmlformats.org/drawingml/2006/table">
            <a:tbl>
              <a:tblPr firstRow="1" bandRow="1">
                <a:tableStyleId>{5C22544A-7EE6-4342-B048-85BDC9FD1C3A}</a:tableStyleId>
              </a:tblPr>
              <a:tblGrid>
                <a:gridCol w="960966"/>
                <a:gridCol w="786245"/>
                <a:gridCol w="1135688"/>
              </a:tblGrid>
              <a:tr h="303355">
                <a:tc gridSpan="3">
                  <a:txBody>
                    <a:bodyPr/>
                    <a:lstStyle/>
                    <a:p>
                      <a:pPr algn="ctr"/>
                      <a:r>
                        <a:rPr lang="en-US" sz="1400" dirty="0" smtClean="0"/>
                        <a:t>Sprinkler</a:t>
                      </a:r>
                      <a:endParaRPr lang="en-US" sz="1400" dirty="0"/>
                    </a:p>
                  </a:txBody>
                  <a:tcPr/>
                </a:tc>
                <a:tc hMerge="1">
                  <a:txBody>
                    <a:bodyPr/>
                    <a:lstStyle/>
                    <a:p>
                      <a:endParaRPr lang="en-US"/>
                    </a:p>
                  </a:txBody>
                  <a:tcPr/>
                </a:tc>
                <a:tc hMerge="1">
                  <a:txBody>
                    <a:bodyPr/>
                    <a:lstStyle/>
                    <a:p>
                      <a:endParaRPr lang="en-US" dirty="0"/>
                    </a:p>
                  </a:txBody>
                  <a:tcPr/>
                </a:tc>
              </a:tr>
              <a:tr h="303355">
                <a:tc>
                  <a:txBody>
                    <a:bodyPr/>
                    <a:lstStyle/>
                    <a:p>
                      <a:pPr algn="ctr"/>
                      <a:r>
                        <a:rPr lang="en-US" sz="1400" dirty="0" smtClean="0"/>
                        <a:t>Weather</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t>On</a:t>
                      </a:r>
                      <a:endParaRPr 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dirty="0" smtClean="0"/>
                        <a:t>Off</a:t>
                      </a:r>
                      <a:endParaRPr lang="en-US" sz="1400" dirty="0"/>
                    </a:p>
                  </a:txBody>
                  <a:tcPr>
                    <a:lnB w="12700" cap="flat" cmpd="sng" algn="ctr">
                      <a:solidFill>
                        <a:schemeClr val="tx1"/>
                      </a:solidFill>
                      <a:prstDash val="solid"/>
                      <a:round/>
                      <a:headEnd type="none" w="med" len="med"/>
                      <a:tailEnd type="none" w="med" len="med"/>
                    </a:lnB>
                  </a:tcPr>
                </a:tc>
              </a:tr>
              <a:tr h="303355">
                <a:tc>
                  <a:txBody>
                    <a:bodyPr/>
                    <a:lstStyle/>
                    <a:p>
                      <a:pPr algn="ctr"/>
                      <a:r>
                        <a:rPr lang="en-US" sz="1400" dirty="0" smtClean="0"/>
                        <a:t>Sunny</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smtClean="0"/>
                        <a:t>20%</a:t>
                      </a:r>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80%</a:t>
                      </a:r>
                      <a:endParaRPr lang="en-US" sz="1400" dirty="0"/>
                    </a:p>
                  </a:txBody>
                  <a:tcPr>
                    <a:lnT w="12700" cap="flat" cmpd="sng" algn="ctr">
                      <a:solidFill>
                        <a:schemeClr val="tx1"/>
                      </a:solidFill>
                      <a:prstDash val="solid"/>
                      <a:round/>
                      <a:headEnd type="none" w="med" len="med"/>
                      <a:tailEnd type="none" w="med" len="med"/>
                    </a:lnT>
                  </a:tcPr>
                </a:tc>
              </a:tr>
              <a:tr h="303355">
                <a:tc>
                  <a:txBody>
                    <a:bodyPr/>
                    <a:lstStyle/>
                    <a:p>
                      <a:pPr algn="ctr"/>
                      <a:r>
                        <a:rPr lang="en-US" sz="1400" dirty="0" smtClean="0"/>
                        <a:t>Cloudy</a:t>
                      </a:r>
                      <a:endParaRPr lang="en-US"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10%</a:t>
                      </a:r>
                      <a:endParaRPr 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sz="1400" dirty="0" smtClean="0"/>
                        <a:t>90%</a:t>
                      </a:r>
                      <a:endParaRPr lang="en-US" sz="1400" dirty="0"/>
                    </a:p>
                  </a:txBody>
                  <a:tcPr/>
                </a:tc>
              </a:tr>
              <a:tr h="303355">
                <a:tc>
                  <a:txBody>
                    <a:bodyPr/>
                    <a:lstStyle/>
                    <a:p>
                      <a:pPr algn="ctr"/>
                      <a:r>
                        <a:rPr lang="en-US" sz="1400" dirty="0" smtClean="0"/>
                        <a:t>Rainy</a:t>
                      </a:r>
                      <a:endParaRPr lang="en-US"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sz="1400" dirty="0" smtClean="0"/>
                        <a:t>100%</a:t>
                      </a:r>
                      <a:endParaRPr lang="en-US" sz="14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841369569"/>
              </p:ext>
            </p:extLst>
          </p:nvPr>
        </p:nvGraphicFramePr>
        <p:xfrm>
          <a:off x="2408571" y="3732520"/>
          <a:ext cx="4318000" cy="2468880"/>
        </p:xfrm>
        <a:graphic>
          <a:graphicData uri="http://schemas.openxmlformats.org/drawingml/2006/table">
            <a:tbl>
              <a:tblPr firstRow="1" bandRow="1">
                <a:tableStyleId>{5C22544A-7EE6-4342-B048-85BDC9FD1C3A}</a:tableStyleId>
              </a:tblPr>
              <a:tblGrid>
                <a:gridCol w="1079500"/>
                <a:gridCol w="1079500"/>
                <a:gridCol w="1079500"/>
                <a:gridCol w="1079500"/>
              </a:tblGrid>
              <a:tr h="277581">
                <a:tc gridSpan="4">
                  <a:txBody>
                    <a:bodyPr/>
                    <a:lstStyle/>
                    <a:p>
                      <a:pPr algn="ctr"/>
                      <a:r>
                        <a:rPr lang="en-US" sz="1600" baseline="0" dirty="0" smtClean="0"/>
                        <a:t>Lawn</a:t>
                      </a:r>
                      <a:endParaRPr lang="en-US" sz="1600" baseline="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52346">
                <a:tc>
                  <a:txBody>
                    <a:bodyPr/>
                    <a:lstStyle/>
                    <a:p>
                      <a:pPr algn="ctr"/>
                      <a:r>
                        <a:rPr lang="en-US" sz="1400" baseline="0" dirty="0" smtClean="0"/>
                        <a:t>Weather</a:t>
                      </a:r>
                      <a:endParaRPr lang="en-US" sz="1400" baseline="0" dirty="0"/>
                    </a:p>
                  </a:txBody>
                  <a:tcPr>
                    <a:lnB w="12700" cap="flat" cmpd="sng" algn="ctr">
                      <a:solidFill>
                        <a:schemeClr val="tx1"/>
                      </a:solidFill>
                      <a:prstDash val="solid"/>
                      <a:round/>
                      <a:headEnd type="none" w="med" len="med"/>
                      <a:tailEnd type="none" w="med" len="med"/>
                    </a:lnB>
                  </a:tcPr>
                </a:tc>
                <a:tc>
                  <a:txBody>
                    <a:bodyPr/>
                    <a:lstStyle/>
                    <a:p>
                      <a:pPr algn="ctr"/>
                      <a:r>
                        <a:rPr lang="en-US" sz="1400" baseline="0" dirty="0" smtClean="0"/>
                        <a:t>Sprinkler</a:t>
                      </a:r>
                      <a:endParaRPr lang="en-US" sz="1400" baseline="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aseline="0" dirty="0" smtClean="0"/>
                        <a:t>Wet</a:t>
                      </a:r>
                      <a:endParaRPr lang="en-US" sz="1400" baseline="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t>Dry</a:t>
                      </a:r>
                      <a:endParaRPr lang="en-US" sz="1400" baseline="0" dirty="0"/>
                    </a:p>
                  </a:txBody>
                  <a:tcPr>
                    <a:lnB w="12700" cap="flat" cmpd="sng" algn="ctr">
                      <a:solidFill>
                        <a:schemeClr val="tx1"/>
                      </a:solidFill>
                      <a:prstDash val="solid"/>
                      <a:round/>
                      <a:headEnd type="none" w="med" len="med"/>
                      <a:tailEnd type="none" w="med" len="med"/>
                    </a:lnB>
                  </a:tcPr>
                </a:tc>
              </a:tr>
              <a:tr h="252346">
                <a:tc>
                  <a:txBody>
                    <a:bodyPr/>
                    <a:lstStyle/>
                    <a:p>
                      <a:pPr algn="ctr"/>
                      <a:r>
                        <a:rPr lang="en-US" sz="1400" baseline="0" dirty="0" smtClean="0"/>
                        <a:t>Sunny</a:t>
                      </a:r>
                      <a:endParaRPr lang="en-US" sz="1400" baseline="0" dirty="0"/>
                    </a:p>
                  </a:txBody>
                  <a:tcPr>
                    <a:lnT w="12700" cap="flat" cmpd="sng" algn="ctr">
                      <a:solidFill>
                        <a:schemeClr val="tx1"/>
                      </a:solidFill>
                      <a:prstDash val="solid"/>
                      <a:round/>
                      <a:headEnd type="none" w="med" len="med"/>
                      <a:tailEnd type="none" w="med" len="med"/>
                    </a:lnT>
                  </a:tcPr>
                </a:tc>
                <a:tc>
                  <a:txBody>
                    <a:bodyPr/>
                    <a:lstStyle/>
                    <a:p>
                      <a:pPr algn="ctr"/>
                      <a:r>
                        <a:rPr lang="en-US" sz="1400" baseline="0" dirty="0" smtClean="0"/>
                        <a:t>On</a:t>
                      </a:r>
                      <a:endParaRPr lang="en-US" sz="1400" baseline="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aseline="0" dirty="0" smtClean="0"/>
                        <a:t>20%</a:t>
                      </a:r>
                      <a:endParaRPr lang="en-US" sz="1400"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t>80%</a:t>
                      </a:r>
                      <a:endParaRPr lang="en-US" sz="1400" baseline="0" dirty="0"/>
                    </a:p>
                  </a:txBody>
                  <a:tcPr>
                    <a:lnT w="12700" cap="flat" cmpd="sng" algn="ctr">
                      <a:solidFill>
                        <a:schemeClr val="tx1"/>
                      </a:solidFill>
                      <a:prstDash val="solid"/>
                      <a:round/>
                      <a:headEnd type="none" w="med" len="med"/>
                      <a:tailEnd type="none" w="med" len="med"/>
                    </a:lnT>
                  </a:tcPr>
                </a:tc>
              </a:tr>
              <a:tr h="252346">
                <a:tc>
                  <a:txBody>
                    <a:bodyPr/>
                    <a:lstStyle/>
                    <a:p>
                      <a:pPr algn="ctr"/>
                      <a:r>
                        <a:rPr lang="en-US" sz="1400" baseline="0" dirty="0" smtClean="0"/>
                        <a:t>Cloudy</a:t>
                      </a:r>
                      <a:endParaRPr lang="en-US" sz="1400" baseline="0" dirty="0"/>
                    </a:p>
                  </a:txBody>
                  <a:tcPr/>
                </a:tc>
                <a:tc>
                  <a:txBody>
                    <a:bodyPr/>
                    <a:lstStyle/>
                    <a:p>
                      <a:pPr algn="ctr"/>
                      <a:r>
                        <a:rPr lang="en-US" sz="1400" baseline="0" dirty="0" smtClean="0"/>
                        <a:t>On</a:t>
                      </a:r>
                      <a:endParaRPr lang="en-US" sz="14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400" baseline="0" dirty="0" smtClean="0"/>
                        <a:t>40%</a:t>
                      </a:r>
                      <a:endParaRPr lang="en-US" sz="14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400" baseline="0" dirty="0" smtClean="0"/>
                        <a:t>60%</a:t>
                      </a:r>
                      <a:endParaRPr lang="en-US" sz="1400" baseline="0" dirty="0"/>
                    </a:p>
                  </a:txBody>
                  <a:tcPr/>
                </a:tc>
              </a:tr>
              <a:tr h="252346">
                <a:tc>
                  <a:txBody>
                    <a:bodyPr/>
                    <a:lstStyle/>
                    <a:p>
                      <a:pPr algn="ctr"/>
                      <a:r>
                        <a:rPr lang="en-US" sz="1400" baseline="0" dirty="0" smtClean="0"/>
                        <a:t>Rainy</a:t>
                      </a:r>
                      <a:endParaRPr lang="en-US" sz="1400" baseline="0" dirty="0"/>
                    </a:p>
                  </a:txBody>
                  <a:tcPr/>
                </a:tc>
                <a:tc>
                  <a:txBody>
                    <a:bodyPr/>
                    <a:lstStyle/>
                    <a:p>
                      <a:pPr algn="ctr"/>
                      <a:r>
                        <a:rPr lang="en-US" sz="1400" baseline="0" dirty="0" smtClean="0"/>
                        <a:t>On</a:t>
                      </a:r>
                      <a:endParaRPr lang="en-US" sz="14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400" baseline="0" dirty="0" smtClean="0"/>
                        <a:t>100%</a:t>
                      </a:r>
                      <a:endParaRPr lang="en-US" sz="14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400" baseline="0" dirty="0" smtClean="0"/>
                        <a:t>0%</a:t>
                      </a:r>
                      <a:endParaRPr lang="en-US" sz="1400" baseline="0" dirty="0"/>
                    </a:p>
                  </a:txBody>
                  <a:tcPr/>
                </a:tc>
              </a:tr>
              <a:tr h="252346">
                <a:tc>
                  <a:txBody>
                    <a:bodyPr/>
                    <a:lstStyle/>
                    <a:p>
                      <a:pPr algn="ctr"/>
                      <a:r>
                        <a:rPr lang="en-US" sz="1400" baseline="0" dirty="0" smtClean="0"/>
                        <a:t>Sunny</a:t>
                      </a:r>
                      <a:endParaRPr lang="en-US" sz="1400" baseline="0" dirty="0"/>
                    </a:p>
                  </a:txBody>
                  <a:tcPr/>
                </a:tc>
                <a:tc>
                  <a:txBody>
                    <a:bodyPr/>
                    <a:lstStyle/>
                    <a:p>
                      <a:pPr algn="ctr"/>
                      <a:r>
                        <a:rPr lang="en-US" sz="1400" baseline="0" dirty="0" smtClean="0"/>
                        <a:t>Off</a:t>
                      </a:r>
                      <a:endParaRPr lang="en-US" sz="14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400" baseline="0" dirty="0" smtClean="0"/>
                        <a:t>0%</a:t>
                      </a:r>
                      <a:endParaRPr lang="en-US" sz="14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400" baseline="0" dirty="0" smtClean="0"/>
                        <a:t>100%</a:t>
                      </a:r>
                      <a:endParaRPr lang="en-US" sz="1400" baseline="0" dirty="0"/>
                    </a:p>
                  </a:txBody>
                  <a:tcPr/>
                </a:tc>
              </a:tr>
              <a:tr h="252346">
                <a:tc>
                  <a:txBody>
                    <a:bodyPr/>
                    <a:lstStyle/>
                    <a:p>
                      <a:pPr algn="ctr"/>
                      <a:r>
                        <a:rPr lang="en-US" sz="1400" baseline="0" dirty="0" smtClean="0"/>
                        <a:t>Cloudy</a:t>
                      </a:r>
                      <a:endParaRPr lang="en-US" sz="1400" baseline="0" dirty="0"/>
                    </a:p>
                  </a:txBody>
                  <a:tcPr/>
                </a:tc>
                <a:tc>
                  <a:txBody>
                    <a:bodyPr/>
                    <a:lstStyle/>
                    <a:p>
                      <a:pPr algn="ctr"/>
                      <a:r>
                        <a:rPr lang="en-US" sz="1400" baseline="0" dirty="0" smtClean="0"/>
                        <a:t>Off</a:t>
                      </a:r>
                      <a:endParaRPr lang="en-US" sz="14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400" baseline="0" dirty="0" smtClean="0"/>
                        <a:t>10%</a:t>
                      </a:r>
                      <a:endParaRPr lang="en-US" sz="14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400" baseline="0" dirty="0" smtClean="0"/>
                        <a:t>90%</a:t>
                      </a:r>
                      <a:endParaRPr lang="en-US" sz="1400" baseline="0" dirty="0"/>
                    </a:p>
                  </a:txBody>
                  <a:tcPr/>
                </a:tc>
              </a:tr>
              <a:tr h="252346">
                <a:tc>
                  <a:txBody>
                    <a:bodyPr/>
                    <a:lstStyle/>
                    <a:p>
                      <a:pPr algn="ctr"/>
                      <a:r>
                        <a:rPr lang="en-US" sz="1400" baseline="0" dirty="0" smtClean="0"/>
                        <a:t>Rainy</a:t>
                      </a:r>
                      <a:endParaRPr lang="en-US" sz="1400" baseline="0" dirty="0"/>
                    </a:p>
                  </a:txBody>
                  <a:tcPr/>
                </a:tc>
                <a:tc>
                  <a:txBody>
                    <a:bodyPr/>
                    <a:lstStyle/>
                    <a:p>
                      <a:pPr algn="ctr"/>
                      <a:r>
                        <a:rPr lang="en-US" sz="1400" baseline="0" dirty="0" smtClean="0"/>
                        <a:t>Off</a:t>
                      </a:r>
                      <a:endParaRPr lang="en-US" sz="14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400" baseline="0" dirty="0" smtClean="0"/>
                        <a:t>100%</a:t>
                      </a:r>
                      <a:endParaRPr lang="en-US" sz="14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400" baseline="0" dirty="0" smtClean="0"/>
                        <a:t>0%</a:t>
                      </a:r>
                      <a:endParaRPr lang="en-US" sz="1400" baseline="0" dirty="0"/>
                    </a:p>
                  </a:txBody>
                  <a:tcPr/>
                </a:tc>
              </a:tr>
            </a:tbl>
          </a:graphicData>
        </a:graphic>
      </p:graphicFrame>
      <p:sp>
        <p:nvSpPr>
          <p:cNvPr id="39" name="Rounded Rectangular Callout 38"/>
          <p:cNvSpPr/>
          <p:nvPr/>
        </p:nvSpPr>
        <p:spPr>
          <a:xfrm>
            <a:off x="114300" y="3495802"/>
            <a:ext cx="1676400" cy="1219200"/>
          </a:xfrm>
          <a:prstGeom prst="wedgeRoundRectCallout">
            <a:avLst>
              <a:gd name="adj1" fmla="val -1136"/>
              <a:gd name="adj2" fmla="val -76042"/>
              <a:gd name="adj3" fmla="val 16667"/>
            </a:avLst>
          </a:prstGeom>
          <a:noFill/>
          <a:ln w="28575">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3360112755"/>
              </p:ext>
            </p:extLst>
          </p:nvPr>
        </p:nvGraphicFramePr>
        <p:xfrm>
          <a:off x="158939" y="3626993"/>
          <a:ext cx="1587121" cy="975360"/>
        </p:xfrm>
        <a:graphic>
          <a:graphicData uri="http://schemas.openxmlformats.org/drawingml/2006/table">
            <a:tbl>
              <a:tblPr firstRow="1" bandRow="1">
                <a:tableStyleId>{5C22544A-7EE6-4342-B048-85BDC9FD1C3A}</a:tableStyleId>
              </a:tblPr>
              <a:tblGrid>
                <a:gridCol w="1148510"/>
                <a:gridCol w="438611"/>
              </a:tblGrid>
              <a:tr h="202787">
                <a:tc gridSpan="2">
                  <a:txBody>
                    <a:bodyPr/>
                    <a:lstStyle/>
                    <a:p>
                      <a:pPr algn="ctr"/>
                      <a:r>
                        <a:rPr lang="en-US" sz="1000" dirty="0" smtClean="0"/>
                        <a:t>Weather (Israel)</a:t>
                      </a:r>
                      <a:endParaRPr lang="en-US" sz="1000" dirty="0"/>
                    </a:p>
                  </a:txBody>
                  <a:tcPr/>
                </a:tc>
                <a:tc hMerge="1">
                  <a:txBody>
                    <a:bodyPr/>
                    <a:lstStyle/>
                    <a:p>
                      <a:endParaRPr lang="en-US" dirty="0"/>
                    </a:p>
                  </a:txBody>
                  <a:tcPr/>
                </a:tc>
              </a:tr>
              <a:tr h="202787">
                <a:tc>
                  <a:txBody>
                    <a:bodyPr/>
                    <a:lstStyle/>
                    <a:p>
                      <a:pPr algn="ctr"/>
                      <a:r>
                        <a:rPr lang="en-US" sz="1000" dirty="0" smtClean="0"/>
                        <a:t>Sunny</a:t>
                      </a:r>
                      <a:endParaRPr lang="en-US" sz="1000" dirty="0"/>
                    </a:p>
                  </a:txBody>
                  <a:tcPr/>
                </a:tc>
                <a:tc>
                  <a:txBody>
                    <a:bodyPr/>
                    <a:lstStyle/>
                    <a:p>
                      <a:pPr algn="ctr"/>
                      <a:r>
                        <a:rPr lang="en-US" sz="1000" dirty="0" smtClean="0"/>
                        <a:t>70%</a:t>
                      </a:r>
                      <a:endParaRPr lang="en-US" sz="1000" dirty="0"/>
                    </a:p>
                  </a:txBody>
                  <a:tcPr/>
                </a:tc>
              </a:tr>
              <a:tr h="202787">
                <a:tc>
                  <a:txBody>
                    <a:bodyPr/>
                    <a:lstStyle/>
                    <a:p>
                      <a:pPr algn="ctr"/>
                      <a:r>
                        <a:rPr lang="en-US" sz="1000" dirty="0" smtClean="0"/>
                        <a:t>Cloudy</a:t>
                      </a:r>
                      <a:endParaRPr lang="en-US" sz="1000" dirty="0"/>
                    </a:p>
                  </a:txBody>
                  <a:tcPr/>
                </a:tc>
                <a:tc>
                  <a:txBody>
                    <a:bodyPr/>
                    <a:lstStyle/>
                    <a:p>
                      <a:pPr algn="ctr"/>
                      <a:r>
                        <a:rPr lang="en-US" sz="1000" dirty="0" smtClean="0"/>
                        <a:t>20%</a:t>
                      </a:r>
                      <a:endParaRPr lang="en-US" sz="1000" dirty="0"/>
                    </a:p>
                  </a:txBody>
                  <a:tcPr/>
                </a:tc>
              </a:tr>
              <a:tr h="202787">
                <a:tc>
                  <a:txBody>
                    <a:bodyPr/>
                    <a:lstStyle/>
                    <a:p>
                      <a:pPr algn="ctr"/>
                      <a:r>
                        <a:rPr lang="en-US" sz="1000" dirty="0" smtClean="0"/>
                        <a:t>Rainy</a:t>
                      </a:r>
                      <a:endParaRPr lang="en-US" sz="1000" dirty="0"/>
                    </a:p>
                  </a:txBody>
                  <a:tcPr/>
                </a:tc>
                <a:tc>
                  <a:txBody>
                    <a:bodyPr/>
                    <a:lstStyle/>
                    <a:p>
                      <a:pPr algn="ctr"/>
                      <a:r>
                        <a:rPr lang="en-US" sz="1000" dirty="0" smtClean="0"/>
                        <a:t>10%</a:t>
                      </a:r>
                      <a:endParaRPr lang="en-US" sz="1000" dirty="0"/>
                    </a:p>
                  </a:txBody>
                  <a:tcPr/>
                </a:tc>
              </a:tr>
            </a:tbl>
          </a:graphicData>
        </a:graphic>
      </p:graphicFrame>
      <p:sp>
        <p:nvSpPr>
          <p:cNvPr id="40" name="Rounded Rectangular Callout 39"/>
          <p:cNvSpPr/>
          <p:nvPr/>
        </p:nvSpPr>
        <p:spPr>
          <a:xfrm>
            <a:off x="330200" y="1227664"/>
            <a:ext cx="1549400" cy="352298"/>
          </a:xfrm>
          <a:prstGeom prst="wedgeRoundRectCallout">
            <a:avLst>
              <a:gd name="adj1" fmla="val -10395"/>
              <a:gd name="adj2" fmla="val 78969"/>
              <a:gd name="adj3" fmla="val 16667"/>
            </a:avLst>
          </a:prstGeom>
          <a:noFill/>
          <a:ln w="28575">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Prior</a:t>
            </a:r>
            <a:r>
              <a:rPr lang="en-US" sz="1200" dirty="0">
                <a:solidFill>
                  <a:schemeClr val="tx1"/>
                </a:solidFill>
              </a:rPr>
              <a:t> </a:t>
            </a:r>
            <a:r>
              <a:rPr lang="en-US" sz="1400" dirty="0" smtClean="0">
                <a:solidFill>
                  <a:schemeClr val="tx1"/>
                </a:solidFill>
              </a:rPr>
              <a:t>Probability</a:t>
            </a:r>
            <a:endParaRPr lang="en-US" sz="1400" dirty="0">
              <a:solidFill>
                <a:schemeClr val="tx1"/>
              </a:solidFill>
            </a:endParaRPr>
          </a:p>
        </p:txBody>
      </p:sp>
      <p:grpSp>
        <p:nvGrpSpPr>
          <p:cNvPr id="55" name="Group 54"/>
          <p:cNvGrpSpPr/>
          <p:nvPr/>
        </p:nvGrpSpPr>
        <p:grpSpPr>
          <a:xfrm>
            <a:off x="5176837" y="1855147"/>
            <a:ext cx="3713163" cy="1667389"/>
            <a:chOff x="5176837" y="1855147"/>
            <a:chExt cx="3713163" cy="1667389"/>
          </a:xfrm>
        </p:grpSpPr>
        <p:sp>
          <p:nvSpPr>
            <p:cNvPr id="41" name="Rounded Rectangle 40"/>
            <p:cNvSpPr/>
            <p:nvPr/>
          </p:nvSpPr>
          <p:spPr>
            <a:xfrm>
              <a:off x="6861174" y="1855147"/>
              <a:ext cx="593725" cy="262425"/>
            </a:xfrm>
            <a:prstGeom prst="roundRect">
              <a:avLst/>
            </a:prstGeom>
            <a:noFill/>
            <a:ln w="2857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3" name="Straight Arrow Connector 42"/>
            <p:cNvCxnSpPr/>
            <p:nvPr/>
          </p:nvCxnSpPr>
          <p:spPr>
            <a:xfrm flipH="1">
              <a:off x="6861175" y="2117572"/>
              <a:ext cx="74216" cy="700971"/>
            </a:xfrm>
            <a:prstGeom prst="straightConnector1">
              <a:avLst/>
            </a:prstGeom>
            <a:ln>
              <a:solidFill>
                <a:schemeClr val="accent4"/>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181600" y="3204550"/>
              <a:ext cx="3708400" cy="317986"/>
            </a:xfrm>
            <a:prstGeom prst="rect">
              <a:avLst/>
            </a:prstGeom>
            <a:ln>
              <a:solidFill>
                <a:schemeClr val="accent4"/>
              </a:solidFill>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wrap="square" rtlCol="0">
              <a:spAutoFit/>
            </a:bodyPr>
            <a:lstStyle/>
            <a:p>
              <a:r>
                <a:rPr lang="en-US" sz="1400" dirty="0" smtClean="0"/>
                <a:t>P(Sprinkler = ‘on’ | weather = ‘sunny’) = 20%</a:t>
              </a:r>
              <a:endParaRPr lang="en-US" sz="1400" dirty="0"/>
            </a:p>
          </p:txBody>
        </p:sp>
        <p:sp>
          <p:nvSpPr>
            <p:cNvPr id="51" name="TextBox 50"/>
            <p:cNvSpPr txBox="1"/>
            <p:nvPr/>
          </p:nvSpPr>
          <p:spPr>
            <a:xfrm>
              <a:off x="5176837" y="2881605"/>
              <a:ext cx="3708400" cy="317986"/>
            </a:xfrm>
            <a:prstGeom prst="rect">
              <a:avLst/>
            </a:prstGeom>
            <a:ln>
              <a:solidFill>
                <a:schemeClr val="accent4"/>
              </a:solidFill>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wrap="square" rtlCol="0">
              <a:spAutoFit/>
            </a:bodyPr>
            <a:lstStyle/>
            <a:p>
              <a:pPr algn="ctr"/>
              <a:r>
                <a:rPr lang="en-US" sz="1400" dirty="0" smtClean="0"/>
                <a:t>Conditional Probability</a:t>
              </a:r>
              <a:endParaRPr lang="en-US" sz="1400" dirty="0"/>
            </a:p>
          </p:txBody>
        </p:sp>
      </p:grpSp>
      <p:grpSp>
        <p:nvGrpSpPr>
          <p:cNvPr id="64" name="Group 63"/>
          <p:cNvGrpSpPr/>
          <p:nvPr/>
        </p:nvGrpSpPr>
        <p:grpSpPr>
          <a:xfrm>
            <a:off x="4778374" y="4575716"/>
            <a:ext cx="4251326" cy="738664"/>
            <a:chOff x="4778374" y="4589364"/>
            <a:chExt cx="4251326" cy="738664"/>
          </a:xfrm>
        </p:grpSpPr>
        <p:sp>
          <p:nvSpPr>
            <p:cNvPr id="56" name="Rounded Rectangle 55"/>
            <p:cNvSpPr/>
            <p:nvPr/>
          </p:nvSpPr>
          <p:spPr>
            <a:xfrm>
              <a:off x="4778374" y="4715002"/>
              <a:ext cx="1685926" cy="262425"/>
            </a:xfrm>
            <a:prstGeom prst="roundRect">
              <a:avLst/>
            </a:prstGeom>
            <a:noFill/>
            <a:ln w="28575">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9" name="Straight Arrow Connector 58"/>
            <p:cNvCxnSpPr/>
            <p:nvPr/>
          </p:nvCxnSpPr>
          <p:spPr>
            <a:xfrm>
              <a:off x="6464300" y="4846214"/>
              <a:ext cx="693736" cy="0"/>
            </a:xfrm>
            <a:prstGeom prst="straightConnector1">
              <a:avLst/>
            </a:prstGeom>
            <a:noFill/>
            <a:ln w="28575">
              <a:solidFill>
                <a:srgbClr val="7030A0"/>
              </a:solidFill>
              <a:headEnd type="arrow" w="med" len="med"/>
              <a:tailEnd type="none" w="med" len="med"/>
            </a:ln>
          </p:spPr>
          <p:style>
            <a:lnRef idx="1">
              <a:schemeClr val="accent1"/>
            </a:lnRef>
            <a:fillRef idx="3">
              <a:schemeClr val="accent1"/>
            </a:fillRef>
            <a:effectRef idx="2">
              <a:schemeClr val="accent1"/>
            </a:effectRef>
            <a:fontRef idx="minor">
              <a:schemeClr val="lt1"/>
            </a:fontRef>
          </p:style>
        </p:cxnSp>
        <p:sp>
          <p:nvSpPr>
            <p:cNvPr id="63" name="TextBox 62"/>
            <p:cNvSpPr txBox="1"/>
            <p:nvPr/>
          </p:nvSpPr>
          <p:spPr>
            <a:xfrm>
              <a:off x="7208836" y="4589364"/>
              <a:ext cx="1820864" cy="738664"/>
            </a:xfrm>
            <a:prstGeom prst="rect">
              <a:avLst/>
            </a:prstGeom>
            <a:ln>
              <a:solidFill>
                <a:srgbClr val="7030A0"/>
              </a:solidFill>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wrap="square" rtlCol="0">
              <a:spAutoFit/>
            </a:bodyPr>
            <a:lstStyle/>
            <a:p>
              <a:pPr algn="ctr"/>
              <a:r>
                <a:rPr lang="en-US" sz="1400" dirty="0" smtClean="0"/>
                <a:t>Probability: </a:t>
              </a:r>
            </a:p>
            <a:p>
              <a:r>
                <a:rPr lang="en-US" sz="1400" dirty="0" smtClean="0"/>
                <a:t>all beliefs must sum up to 100%</a:t>
              </a:r>
              <a:endParaRPr lang="en-US" sz="1400" dirty="0"/>
            </a:p>
          </p:txBody>
        </p:sp>
      </p:grpSp>
    </p:spTree>
    <p:extLst>
      <p:ext uri="{BB962C8B-B14F-4D97-AF65-F5344CB8AC3E}">
        <p14:creationId xmlns:p14="http://schemas.microsoft.com/office/powerpoint/2010/main" val="282467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Bayesian Belief Networks </a:t>
            </a:r>
            <a:br>
              <a:rPr lang="en-US" sz="3200" dirty="0" smtClean="0"/>
            </a:br>
            <a:r>
              <a:rPr lang="en-US" sz="3200" dirty="0" smtClean="0"/>
              <a:t>for Dummies</a:t>
            </a:r>
            <a:endParaRPr lang="en-US" sz="3200" dirty="0"/>
          </a:p>
        </p:txBody>
      </p:sp>
      <p:sp>
        <p:nvSpPr>
          <p:cNvPr id="9" name="Content Placeholder 5"/>
          <p:cNvSpPr>
            <a:spLocks noGrp="1"/>
          </p:cNvSpPr>
          <p:nvPr>
            <p:ph idx="1"/>
          </p:nvPr>
        </p:nvSpPr>
        <p:spPr>
          <a:xfrm>
            <a:off x="838200" y="2285975"/>
            <a:ext cx="7467600" cy="3951337"/>
          </a:xfrm>
        </p:spPr>
        <p:txBody>
          <a:bodyPr/>
          <a:lstStyle/>
          <a:p>
            <a:r>
              <a:rPr lang="en-US" dirty="0">
                <a:solidFill>
                  <a:schemeClr val="bg1">
                    <a:lumMod val="85000"/>
                  </a:schemeClr>
                </a:solidFill>
              </a:rPr>
              <a:t>Probabilistic Graphical Model</a:t>
            </a:r>
          </a:p>
          <a:p>
            <a:pPr marL="228600" lvl="1"/>
            <a:r>
              <a:rPr lang="en-US" sz="2400" dirty="0"/>
              <a:t>Bayesian Inference</a:t>
            </a:r>
          </a:p>
          <a:p>
            <a:pPr marL="0" indent="0">
              <a:buNone/>
            </a:pPr>
            <a:endParaRPr lang="en-US" dirty="0"/>
          </a:p>
        </p:txBody>
      </p:sp>
    </p:spTree>
    <p:custDataLst>
      <p:tags r:id="rId1"/>
    </p:custDataLst>
    <p:extLst>
      <p:ext uri="{BB962C8B-B14F-4D97-AF65-F5344CB8AC3E}">
        <p14:creationId xmlns:p14="http://schemas.microsoft.com/office/powerpoint/2010/main" val="155595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4624"/>
            <a:ext cx="8041440" cy="1442674"/>
          </a:xfrm>
        </p:spPr>
        <p:txBody>
          <a:bodyPr>
            <a:normAutofit/>
          </a:bodyPr>
          <a:lstStyle/>
          <a:p>
            <a:r>
              <a:rPr lang="en-US" sz="3200" dirty="0" smtClean="0"/>
              <a:t>BBN</a:t>
            </a:r>
            <a:br>
              <a:rPr lang="en-US" sz="3200" dirty="0" smtClean="0"/>
            </a:br>
            <a:r>
              <a:rPr lang="en-US" sz="3200" dirty="0" smtClean="0"/>
              <a:t>A Probabilistic Graphical Learning Model</a:t>
            </a:r>
            <a:endParaRPr lang="en-US" sz="3200" dirty="0"/>
          </a:p>
        </p:txBody>
      </p:sp>
      <p:sp>
        <p:nvSpPr>
          <p:cNvPr id="33" name="Content Placeholder 4"/>
          <p:cNvSpPr>
            <a:spLocks noGrp="1"/>
          </p:cNvSpPr>
          <p:nvPr>
            <p:ph idx="1"/>
          </p:nvPr>
        </p:nvSpPr>
        <p:spPr>
          <a:xfrm>
            <a:off x="529142" y="1653019"/>
            <a:ext cx="7467600" cy="3951337"/>
          </a:xfrm>
        </p:spPr>
        <p:txBody>
          <a:bodyPr/>
          <a:lstStyle/>
          <a:p>
            <a:r>
              <a:rPr lang="en-US" dirty="0" smtClean="0"/>
              <a:t>BBN is a 2-component model:</a:t>
            </a:r>
          </a:p>
          <a:p>
            <a:pPr lvl="1"/>
            <a:r>
              <a:rPr lang="en-US" dirty="0" smtClean="0"/>
              <a:t>Graph</a:t>
            </a:r>
          </a:p>
          <a:p>
            <a:pPr lvl="1"/>
            <a:r>
              <a:rPr lang="en-US" dirty="0" smtClean="0"/>
              <a:t>CPTs</a:t>
            </a:r>
          </a:p>
          <a:p>
            <a:endParaRPr lang="en-US" dirty="0"/>
          </a:p>
        </p:txBody>
      </p:sp>
      <p:grpSp>
        <p:nvGrpSpPr>
          <p:cNvPr id="5" name="Group 4"/>
          <p:cNvGrpSpPr/>
          <p:nvPr/>
        </p:nvGrpSpPr>
        <p:grpSpPr>
          <a:xfrm>
            <a:off x="4142773" y="2384362"/>
            <a:ext cx="2608867" cy="1844182"/>
            <a:chOff x="4335565" y="1671141"/>
            <a:chExt cx="4193626" cy="3563118"/>
          </a:xfrm>
        </p:grpSpPr>
        <p:sp>
          <p:nvSpPr>
            <p:cNvPr id="6" name="Rounded Rectangle 5"/>
            <p:cNvSpPr/>
            <p:nvPr/>
          </p:nvSpPr>
          <p:spPr>
            <a:xfrm>
              <a:off x="4335565" y="1671141"/>
              <a:ext cx="1749972" cy="75675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Weather</a:t>
              </a:r>
              <a:endParaRPr lang="en-US" sz="1200" b="1" dirty="0"/>
            </a:p>
          </p:txBody>
        </p:sp>
        <p:sp>
          <p:nvSpPr>
            <p:cNvPr id="7" name="Rounded Rectangle 6"/>
            <p:cNvSpPr/>
            <p:nvPr/>
          </p:nvSpPr>
          <p:spPr>
            <a:xfrm>
              <a:off x="4424900" y="4535292"/>
              <a:ext cx="1629107" cy="698967"/>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Lawn</a:t>
              </a:r>
            </a:p>
          </p:txBody>
        </p:sp>
        <p:sp>
          <p:nvSpPr>
            <p:cNvPr id="8" name="Rounded Rectangle 7"/>
            <p:cNvSpPr/>
            <p:nvPr/>
          </p:nvSpPr>
          <p:spPr>
            <a:xfrm>
              <a:off x="6753008" y="2937667"/>
              <a:ext cx="1776183" cy="733108"/>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Sprinkler</a:t>
              </a:r>
            </a:p>
          </p:txBody>
        </p:sp>
        <p:cxnSp>
          <p:nvCxnSpPr>
            <p:cNvPr id="9" name="Straight Arrow Connector 8"/>
            <p:cNvCxnSpPr>
              <a:stCxn id="6" idx="2"/>
              <a:endCxn id="7" idx="0"/>
            </p:cNvCxnSpPr>
            <p:nvPr/>
          </p:nvCxnSpPr>
          <p:spPr>
            <a:xfrm>
              <a:off x="5210551" y="2427891"/>
              <a:ext cx="28903" cy="21074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2"/>
              <a:endCxn id="7" idx="3"/>
            </p:cNvCxnSpPr>
            <p:nvPr/>
          </p:nvCxnSpPr>
          <p:spPr>
            <a:xfrm flipH="1">
              <a:off x="6054007" y="3670775"/>
              <a:ext cx="1587093" cy="12140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8" idx="0"/>
            </p:cNvCxnSpPr>
            <p:nvPr/>
          </p:nvCxnSpPr>
          <p:spPr>
            <a:xfrm>
              <a:off x="6085537" y="2049516"/>
              <a:ext cx="1555563" cy="8881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24" name="Table 23"/>
          <p:cNvGraphicFramePr>
            <a:graphicFrameLocks noGrp="1"/>
          </p:cNvGraphicFramePr>
          <p:nvPr>
            <p:extLst>
              <p:ext uri="{D42A27DB-BD31-4B8C-83A1-F6EECF244321}">
                <p14:modId xmlns:p14="http://schemas.microsoft.com/office/powerpoint/2010/main" val="85340"/>
              </p:ext>
            </p:extLst>
          </p:nvPr>
        </p:nvGraphicFramePr>
        <p:xfrm>
          <a:off x="5508104" y="1794681"/>
          <a:ext cx="1714121" cy="975360"/>
        </p:xfrm>
        <a:graphic>
          <a:graphicData uri="http://schemas.openxmlformats.org/drawingml/2006/table">
            <a:tbl>
              <a:tblPr firstRow="1" bandRow="1">
                <a:tableStyleId>{5C22544A-7EE6-4342-B048-85BDC9FD1C3A}</a:tableStyleId>
              </a:tblPr>
              <a:tblGrid>
                <a:gridCol w="1240413"/>
                <a:gridCol w="473708"/>
              </a:tblGrid>
              <a:tr h="128581">
                <a:tc gridSpan="2">
                  <a:txBody>
                    <a:bodyPr/>
                    <a:lstStyle/>
                    <a:p>
                      <a:pPr algn="ctr"/>
                      <a:r>
                        <a:rPr lang="en-US" sz="1000" dirty="0" smtClean="0"/>
                        <a:t>Weather (London)</a:t>
                      </a:r>
                      <a:endParaRPr lang="en-US" sz="1000" dirty="0"/>
                    </a:p>
                  </a:txBody>
                  <a:tcPr/>
                </a:tc>
                <a:tc hMerge="1">
                  <a:txBody>
                    <a:bodyPr/>
                    <a:lstStyle/>
                    <a:p>
                      <a:endParaRPr lang="en-US" dirty="0"/>
                    </a:p>
                  </a:txBody>
                  <a:tcPr/>
                </a:tc>
              </a:tr>
              <a:tr h="128581">
                <a:tc>
                  <a:txBody>
                    <a:bodyPr/>
                    <a:lstStyle/>
                    <a:p>
                      <a:pPr algn="ctr"/>
                      <a:r>
                        <a:rPr lang="en-US" sz="1000" dirty="0" smtClean="0"/>
                        <a:t>Sunny</a:t>
                      </a:r>
                      <a:endParaRPr lang="en-US" sz="1000" dirty="0"/>
                    </a:p>
                  </a:txBody>
                  <a:tcPr/>
                </a:tc>
                <a:tc>
                  <a:txBody>
                    <a:bodyPr/>
                    <a:lstStyle/>
                    <a:p>
                      <a:pPr algn="ctr"/>
                      <a:r>
                        <a:rPr lang="en-US" sz="1000" dirty="0" smtClean="0"/>
                        <a:t>10%</a:t>
                      </a:r>
                      <a:endParaRPr lang="en-US" sz="1000" dirty="0"/>
                    </a:p>
                  </a:txBody>
                  <a:tcPr/>
                </a:tc>
              </a:tr>
              <a:tr h="128581">
                <a:tc>
                  <a:txBody>
                    <a:bodyPr/>
                    <a:lstStyle/>
                    <a:p>
                      <a:pPr algn="ctr"/>
                      <a:r>
                        <a:rPr lang="en-US" sz="1000" dirty="0" smtClean="0"/>
                        <a:t>Cloudy</a:t>
                      </a:r>
                      <a:endParaRPr lang="en-US" sz="1000" dirty="0"/>
                    </a:p>
                  </a:txBody>
                  <a:tcPr/>
                </a:tc>
                <a:tc>
                  <a:txBody>
                    <a:bodyPr/>
                    <a:lstStyle/>
                    <a:p>
                      <a:pPr algn="ctr"/>
                      <a:r>
                        <a:rPr lang="en-US" sz="1000" dirty="0" smtClean="0"/>
                        <a:t>30%</a:t>
                      </a:r>
                      <a:endParaRPr lang="en-US" sz="1000" dirty="0"/>
                    </a:p>
                  </a:txBody>
                  <a:tcPr/>
                </a:tc>
              </a:tr>
              <a:tr h="128581">
                <a:tc>
                  <a:txBody>
                    <a:bodyPr/>
                    <a:lstStyle/>
                    <a:p>
                      <a:pPr algn="ctr"/>
                      <a:r>
                        <a:rPr lang="en-US" sz="1000" dirty="0" smtClean="0"/>
                        <a:t>Rainy</a:t>
                      </a:r>
                      <a:endParaRPr lang="en-US" sz="1000" dirty="0"/>
                    </a:p>
                  </a:txBody>
                  <a:tcPr/>
                </a:tc>
                <a:tc>
                  <a:txBody>
                    <a:bodyPr/>
                    <a:lstStyle/>
                    <a:p>
                      <a:pPr algn="ctr"/>
                      <a:r>
                        <a:rPr lang="en-US" sz="1000" dirty="0" smtClean="0"/>
                        <a:t>60%</a:t>
                      </a:r>
                      <a:endParaRPr lang="en-US" sz="1000" dirty="0"/>
                    </a:p>
                  </a:txBody>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880885415"/>
              </p:ext>
            </p:extLst>
          </p:nvPr>
        </p:nvGraphicFramePr>
        <p:xfrm>
          <a:off x="6876256" y="3257176"/>
          <a:ext cx="1993900" cy="1219200"/>
        </p:xfrm>
        <a:graphic>
          <a:graphicData uri="http://schemas.openxmlformats.org/drawingml/2006/table">
            <a:tbl>
              <a:tblPr firstRow="1" bandRow="1">
                <a:tableStyleId>{5C22544A-7EE6-4342-B048-85BDC9FD1C3A}</a:tableStyleId>
              </a:tblPr>
              <a:tblGrid>
                <a:gridCol w="664633"/>
                <a:gridCol w="543791"/>
                <a:gridCol w="785476"/>
              </a:tblGrid>
              <a:tr h="190500">
                <a:tc gridSpan="3">
                  <a:txBody>
                    <a:bodyPr/>
                    <a:lstStyle/>
                    <a:p>
                      <a:pPr algn="ctr"/>
                      <a:r>
                        <a:rPr lang="en-US" sz="1000" dirty="0" smtClean="0"/>
                        <a:t>Sprinkler</a:t>
                      </a:r>
                      <a:endParaRPr lang="en-US" sz="1000" dirty="0"/>
                    </a:p>
                  </a:txBody>
                  <a:tcPr/>
                </a:tc>
                <a:tc hMerge="1">
                  <a:txBody>
                    <a:bodyPr/>
                    <a:lstStyle/>
                    <a:p>
                      <a:endParaRPr lang="en-US"/>
                    </a:p>
                  </a:txBody>
                  <a:tcPr/>
                </a:tc>
                <a:tc hMerge="1">
                  <a:txBody>
                    <a:bodyPr/>
                    <a:lstStyle/>
                    <a:p>
                      <a:endParaRPr lang="en-US" dirty="0"/>
                    </a:p>
                  </a:txBody>
                  <a:tcPr/>
                </a:tc>
              </a:tr>
              <a:tr h="190500">
                <a:tc>
                  <a:txBody>
                    <a:bodyPr/>
                    <a:lstStyle/>
                    <a:p>
                      <a:pPr algn="ctr"/>
                      <a:r>
                        <a:rPr lang="en-US" sz="1000" dirty="0" smtClean="0"/>
                        <a:t>Weather</a:t>
                      </a:r>
                      <a:endParaRPr lang="en-US"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dirty="0" smtClean="0"/>
                        <a:t>On</a:t>
                      </a:r>
                      <a:endParaRPr lang="en-US" sz="1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dirty="0" smtClean="0"/>
                        <a:t>Off</a:t>
                      </a:r>
                      <a:endParaRPr lang="en-US" sz="1000" dirty="0"/>
                    </a:p>
                  </a:txBody>
                  <a:tcPr>
                    <a:lnB w="12700" cap="flat" cmpd="sng" algn="ctr">
                      <a:solidFill>
                        <a:schemeClr val="tx1"/>
                      </a:solidFill>
                      <a:prstDash val="solid"/>
                      <a:round/>
                      <a:headEnd type="none" w="med" len="med"/>
                      <a:tailEnd type="none" w="med" len="med"/>
                    </a:lnB>
                  </a:tcPr>
                </a:tc>
              </a:tr>
              <a:tr h="190500">
                <a:tc>
                  <a:txBody>
                    <a:bodyPr/>
                    <a:lstStyle/>
                    <a:p>
                      <a:pPr algn="ctr"/>
                      <a:r>
                        <a:rPr lang="en-US" sz="1000" dirty="0" smtClean="0"/>
                        <a:t>Sunny</a:t>
                      </a:r>
                      <a:endParaRPr lang="en-US"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00" dirty="0" smtClean="0"/>
                        <a:t>20%</a:t>
                      </a:r>
                      <a:endParaRPr lang="en-US" sz="1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000" dirty="0" smtClean="0"/>
                        <a:t>80%</a:t>
                      </a:r>
                      <a:endParaRPr lang="en-US" sz="1000" dirty="0"/>
                    </a:p>
                  </a:txBody>
                  <a:tcPr>
                    <a:lnT w="12700" cap="flat" cmpd="sng" algn="ctr">
                      <a:solidFill>
                        <a:schemeClr val="tx1"/>
                      </a:solidFill>
                      <a:prstDash val="solid"/>
                      <a:round/>
                      <a:headEnd type="none" w="med" len="med"/>
                      <a:tailEnd type="none" w="med" len="med"/>
                    </a:lnT>
                  </a:tcPr>
                </a:tc>
              </a:tr>
              <a:tr h="190500">
                <a:tc>
                  <a:txBody>
                    <a:bodyPr/>
                    <a:lstStyle/>
                    <a:p>
                      <a:pPr algn="ctr"/>
                      <a:r>
                        <a:rPr lang="en-US" sz="1000" dirty="0" smtClean="0"/>
                        <a:t>Cloudy</a:t>
                      </a:r>
                      <a:endParaRPr lang="en-US" sz="1000" dirty="0"/>
                    </a:p>
                  </a:txBody>
                  <a:tcPr>
                    <a:lnR w="12700" cap="flat" cmpd="sng" algn="ctr">
                      <a:solidFill>
                        <a:schemeClr val="tx1"/>
                      </a:solidFill>
                      <a:prstDash val="solid"/>
                      <a:round/>
                      <a:headEnd type="none" w="med" len="med"/>
                      <a:tailEnd type="none" w="med" len="med"/>
                    </a:lnR>
                  </a:tcPr>
                </a:tc>
                <a:tc>
                  <a:txBody>
                    <a:bodyPr/>
                    <a:lstStyle/>
                    <a:p>
                      <a:pPr algn="ctr"/>
                      <a:r>
                        <a:rPr lang="en-US" sz="1000" dirty="0" smtClean="0"/>
                        <a:t>10%</a:t>
                      </a:r>
                      <a:endParaRPr lang="en-US" sz="1000" dirty="0"/>
                    </a:p>
                  </a:txBody>
                  <a:tcPr>
                    <a:lnL w="12700" cap="flat" cmpd="sng" algn="ctr">
                      <a:solidFill>
                        <a:schemeClr val="tx1"/>
                      </a:solidFill>
                      <a:prstDash val="solid"/>
                      <a:round/>
                      <a:headEnd type="none" w="med" len="med"/>
                      <a:tailEnd type="none" w="med" len="med"/>
                    </a:lnL>
                  </a:tcPr>
                </a:tc>
                <a:tc>
                  <a:txBody>
                    <a:bodyPr/>
                    <a:lstStyle/>
                    <a:p>
                      <a:pPr algn="ctr"/>
                      <a:r>
                        <a:rPr lang="en-US" sz="1000" dirty="0" smtClean="0"/>
                        <a:t>90%</a:t>
                      </a:r>
                      <a:endParaRPr lang="en-US" sz="1000" dirty="0"/>
                    </a:p>
                  </a:txBody>
                  <a:tcPr/>
                </a:tc>
              </a:tr>
              <a:tr h="190500">
                <a:tc>
                  <a:txBody>
                    <a:bodyPr/>
                    <a:lstStyle/>
                    <a:p>
                      <a:pPr algn="ctr"/>
                      <a:r>
                        <a:rPr lang="en-US" sz="1000" dirty="0" smtClean="0"/>
                        <a:t>Rainy</a:t>
                      </a:r>
                      <a:endParaRPr lang="en-US" sz="1000" dirty="0"/>
                    </a:p>
                  </a:txBody>
                  <a:tcPr>
                    <a:lnR w="12700" cap="flat" cmpd="sng" algn="ctr">
                      <a:solidFill>
                        <a:schemeClr val="tx1"/>
                      </a:solidFill>
                      <a:prstDash val="solid"/>
                      <a:round/>
                      <a:headEnd type="none" w="med" len="med"/>
                      <a:tailEnd type="none" w="med" len="med"/>
                    </a:lnR>
                  </a:tcPr>
                </a:tc>
                <a:tc>
                  <a:txBody>
                    <a:bodyPr/>
                    <a:lstStyle/>
                    <a:p>
                      <a:pPr algn="ctr"/>
                      <a:r>
                        <a:rPr lang="en-US" sz="1000" dirty="0" smtClean="0"/>
                        <a:t>0%</a:t>
                      </a:r>
                      <a:endParaRPr lang="en-US" sz="1000" dirty="0"/>
                    </a:p>
                  </a:txBody>
                  <a:tcPr>
                    <a:lnL w="12700" cap="flat" cmpd="sng" algn="ctr">
                      <a:solidFill>
                        <a:schemeClr val="tx1"/>
                      </a:solidFill>
                      <a:prstDash val="solid"/>
                      <a:round/>
                      <a:headEnd type="none" w="med" len="med"/>
                      <a:tailEnd type="none" w="med" len="med"/>
                    </a:lnL>
                  </a:tcPr>
                </a:tc>
                <a:tc>
                  <a:txBody>
                    <a:bodyPr/>
                    <a:lstStyle/>
                    <a:p>
                      <a:pPr algn="ctr"/>
                      <a:r>
                        <a:rPr lang="en-US" sz="1000" dirty="0" smtClean="0"/>
                        <a:t>100%</a:t>
                      </a:r>
                      <a:endParaRPr lang="en-US" sz="10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703113197"/>
              </p:ext>
            </p:extLst>
          </p:nvPr>
        </p:nvGraphicFramePr>
        <p:xfrm>
          <a:off x="3635896" y="4437112"/>
          <a:ext cx="2760328" cy="2103120"/>
        </p:xfrm>
        <a:graphic>
          <a:graphicData uri="http://schemas.openxmlformats.org/drawingml/2006/table">
            <a:tbl>
              <a:tblPr firstRow="1" bandRow="1">
                <a:tableStyleId>{5C22544A-7EE6-4342-B048-85BDC9FD1C3A}</a:tableStyleId>
              </a:tblPr>
              <a:tblGrid>
                <a:gridCol w="690082"/>
                <a:gridCol w="690082"/>
                <a:gridCol w="690082"/>
                <a:gridCol w="690082"/>
              </a:tblGrid>
              <a:tr h="157121">
                <a:tc gridSpan="4">
                  <a:txBody>
                    <a:bodyPr/>
                    <a:lstStyle/>
                    <a:p>
                      <a:pPr algn="ctr"/>
                      <a:r>
                        <a:rPr lang="en-US" sz="1000" baseline="0" dirty="0" smtClean="0"/>
                        <a:t>Lawn</a:t>
                      </a:r>
                      <a:endParaRPr lang="en-US" sz="1000" baseline="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142837">
                <a:tc>
                  <a:txBody>
                    <a:bodyPr/>
                    <a:lstStyle/>
                    <a:p>
                      <a:pPr algn="ctr"/>
                      <a:r>
                        <a:rPr lang="en-US" sz="1000" baseline="0" dirty="0" smtClean="0"/>
                        <a:t>Weather</a:t>
                      </a:r>
                      <a:endParaRPr lang="en-US" sz="1000" baseline="0" dirty="0"/>
                    </a:p>
                  </a:txBody>
                  <a:tcPr>
                    <a:lnB w="12700" cap="flat" cmpd="sng" algn="ctr">
                      <a:solidFill>
                        <a:schemeClr val="tx1"/>
                      </a:solidFill>
                      <a:prstDash val="solid"/>
                      <a:round/>
                      <a:headEnd type="none" w="med" len="med"/>
                      <a:tailEnd type="none" w="med" len="med"/>
                    </a:lnB>
                  </a:tcPr>
                </a:tc>
                <a:tc>
                  <a:txBody>
                    <a:bodyPr/>
                    <a:lstStyle/>
                    <a:p>
                      <a:pPr algn="ctr"/>
                      <a:r>
                        <a:rPr lang="en-US" sz="1000" baseline="0" dirty="0" smtClean="0"/>
                        <a:t>Sprinkler</a:t>
                      </a:r>
                      <a:endParaRPr lang="en-US" sz="1000" baseline="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000" baseline="0" dirty="0" smtClean="0"/>
                        <a:t>Wet</a:t>
                      </a:r>
                      <a:endParaRPr lang="en-US" sz="1000" baseline="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baseline="0" dirty="0" smtClean="0"/>
                        <a:t>Dry</a:t>
                      </a:r>
                      <a:endParaRPr lang="en-US" sz="1000" baseline="0" dirty="0"/>
                    </a:p>
                  </a:txBody>
                  <a:tcPr>
                    <a:lnB w="12700" cap="flat" cmpd="sng" algn="ctr">
                      <a:solidFill>
                        <a:schemeClr val="tx1"/>
                      </a:solidFill>
                      <a:prstDash val="solid"/>
                      <a:round/>
                      <a:headEnd type="none" w="med" len="med"/>
                      <a:tailEnd type="none" w="med" len="med"/>
                    </a:lnB>
                  </a:tcPr>
                </a:tc>
              </a:tr>
              <a:tr h="142837">
                <a:tc>
                  <a:txBody>
                    <a:bodyPr/>
                    <a:lstStyle/>
                    <a:p>
                      <a:pPr algn="ctr"/>
                      <a:r>
                        <a:rPr lang="en-US" sz="1000" baseline="0" dirty="0" smtClean="0"/>
                        <a:t>Sunny</a:t>
                      </a:r>
                      <a:endParaRPr lang="en-US" sz="1000" baseline="0" dirty="0"/>
                    </a:p>
                  </a:txBody>
                  <a:tcPr>
                    <a:lnT w="12700" cap="flat" cmpd="sng" algn="ctr">
                      <a:solidFill>
                        <a:schemeClr val="tx1"/>
                      </a:solidFill>
                      <a:prstDash val="solid"/>
                      <a:round/>
                      <a:headEnd type="none" w="med" len="med"/>
                      <a:tailEnd type="none" w="med" len="med"/>
                    </a:lnT>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00" baseline="0" dirty="0" smtClean="0"/>
                        <a:t>20%</a:t>
                      </a:r>
                      <a:endParaRPr lang="en-US" sz="1000"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000" baseline="0" dirty="0" smtClean="0"/>
                        <a:t>80%</a:t>
                      </a:r>
                      <a:endParaRPr lang="en-US" sz="1000" baseline="0" dirty="0"/>
                    </a:p>
                  </a:txBody>
                  <a:tcPr>
                    <a:lnT w="12700" cap="flat" cmpd="sng" algn="ctr">
                      <a:solidFill>
                        <a:schemeClr val="tx1"/>
                      </a:solidFill>
                      <a:prstDash val="solid"/>
                      <a:round/>
                      <a:headEnd type="none" w="med" len="med"/>
                      <a:tailEnd type="none" w="med" len="med"/>
                    </a:lnT>
                  </a:tcPr>
                </a:tc>
              </a:tr>
              <a:tr h="142837">
                <a:tc>
                  <a:txBody>
                    <a:bodyPr/>
                    <a:lstStyle/>
                    <a:p>
                      <a:pPr algn="ctr"/>
                      <a:r>
                        <a:rPr lang="en-US" sz="1000" baseline="0" dirty="0" smtClean="0"/>
                        <a:t>Cloudy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40%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60%</a:t>
                      </a:r>
                      <a:endParaRPr lang="en-US" sz="1000" baseline="0" dirty="0"/>
                    </a:p>
                  </a:txBody>
                  <a:tcPr/>
                </a:tc>
              </a:tr>
              <a:tr h="142837">
                <a:tc>
                  <a:txBody>
                    <a:bodyPr/>
                    <a:lstStyle/>
                    <a:p>
                      <a:pPr algn="ctr"/>
                      <a:r>
                        <a:rPr lang="en-US" sz="1000" baseline="0" dirty="0" smtClean="0"/>
                        <a:t>Rainy</a:t>
                      </a:r>
                      <a:endParaRPr lang="en-US" sz="1000" baseline="0" dirty="0"/>
                    </a:p>
                  </a:txBody>
                  <a:tcPr/>
                </a:tc>
                <a:tc>
                  <a:txBody>
                    <a:bodyPr/>
                    <a:lstStyle/>
                    <a:p>
                      <a:pPr algn="ctr"/>
                      <a:r>
                        <a:rPr lang="en-US" sz="1000" baseline="0" dirty="0" smtClean="0"/>
                        <a:t>On</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0%</a:t>
                      </a:r>
                      <a:endParaRPr lang="en-US" sz="1000" baseline="0" dirty="0"/>
                    </a:p>
                  </a:txBody>
                  <a:tcPr/>
                </a:tc>
              </a:tr>
              <a:tr h="142837">
                <a:tc>
                  <a:txBody>
                    <a:bodyPr/>
                    <a:lstStyle/>
                    <a:p>
                      <a:pPr algn="ctr"/>
                      <a:r>
                        <a:rPr lang="en-US" sz="1000" baseline="0" dirty="0" smtClean="0"/>
                        <a:t>Sunny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100%</a:t>
                      </a:r>
                      <a:endParaRPr lang="en-US" sz="1000" baseline="0" dirty="0"/>
                    </a:p>
                  </a:txBody>
                  <a:tcPr/>
                </a:tc>
              </a:tr>
              <a:tr h="142837">
                <a:tc>
                  <a:txBody>
                    <a:bodyPr/>
                    <a:lstStyle/>
                    <a:p>
                      <a:pPr algn="ctr"/>
                      <a:r>
                        <a:rPr lang="en-US" sz="1000" baseline="0" dirty="0" smtClean="0"/>
                        <a:t>Cloudy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90%</a:t>
                      </a:r>
                      <a:endParaRPr lang="en-US" sz="1000" baseline="0" dirty="0"/>
                    </a:p>
                  </a:txBody>
                  <a:tcPr/>
                </a:tc>
              </a:tr>
              <a:tr h="142837">
                <a:tc>
                  <a:txBody>
                    <a:bodyPr/>
                    <a:lstStyle/>
                    <a:p>
                      <a:pPr algn="ctr"/>
                      <a:r>
                        <a:rPr lang="en-US" sz="1000" baseline="0" dirty="0" smtClean="0"/>
                        <a:t>Rainy</a:t>
                      </a:r>
                      <a:endParaRPr lang="en-US" sz="1000" baseline="0" dirty="0"/>
                    </a:p>
                  </a:txBody>
                  <a:tcPr/>
                </a:tc>
                <a:tc>
                  <a:txBody>
                    <a:bodyPr/>
                    <a:lstStyle/>
                    <a:p>
                      <a:pPr algn="ctr"/>
                      <a:r>
                        <a:rPr lang="en-US" sz="1000" baseline="0" dirty="0" smtClean="0"/>
                        <a:t>Off</a:t>
                      </a:r>
                      <a:endParaRPr lang="en-US" sz="1000" baseline="0" dirty="0"/>
                    </a:p>
                  </a:txBody>
                  <a:tcPr>
                    <a:lnR w="12700" cap="flat" cmpd="sng" algn="ctr">
                      <a:solidFill>
                        <a:schemeClr val="tx1"/>
                      </a:solidFill>
                      <a:prstDash val="solid"/>
                      <a:round/>
                      <a:headEnd type="none" w="med" len="med"/>
                      <a:tailEnd type="none" w="med" len="med"/>
                    </a:lnR>
                  </a:tcPr>
                </a:tc>
                <a:tc>
                  <a:txBody>
                    <a:bodyPr/>
                    <a:lstStyle/>
                    <a:p>
                      <a:pPr algn="ctr"/>
                      <a:r>
                        <a:rPr lang="en-US" sz="1000" baseline="0" dirty="0" smtClean="0"/>
                        <a:t>100%</a:t>
                      </a:r>
                      <a:endParaRPr lang="en-US" sz="1000" baseline="0" dirty="0"/>
                    </a:p>
                  </a:txBody>
                  <a:tcPr>
                    <a:lnL w="12700" cap="flat" cmpd="sng" algn="ctr">
                      <a:solidFill>
                        <a:schemeClr val="tx1"/>
                      </a:solidFill>
                      <a:prstDash val="solid"/>
                      <a:round/>
                      <a:headEnd type="none" w="med" len="med"/>
                      <a:tailEnd type="none" w="med" len="med"/>
                    </a:lnL>
                  </a:tcPr>
                </a:tc>
                <a:tc>
                  <a:txBody>
                    <a:bodyPr/>
                    <a:lstStyle/>
                    <a:p>
                      <a:pPr algn="ctr"/>
                      <a:r>
                        <a:rPr lang="en-US" sz="1000" baseline="0" dirty="0" smtClean="0"/>
                        <a:t>0%</a:t>
                      </a:r>
                      <a:endParaRPr lang="en-US" sz="1000" baseline="0" dirty="0"/>
                    </a:p>
                  </a:txBody>
                  <a:tcPr/>
                </a:tc>
              </a:tr>
            </a:tbl>
          </a:graphicData>
        </a:graphic>
      </p:graphicFrame>
    </p:spTree>
    <p:extLst>
      <p:ext uri="{BB962C8B-B14F-4D97-AF65-F5344CB8AC3E}">
        <p14:creationId xmlns:p14="http://schemas.microsoft.com/office/powerpoint/2010/main" val="15065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63930c0f-c03c-470b-b595-ea3dde3f0cea"/>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63930c0f-c03c-470b-b595-ea3dde3f0cea"/>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Sketchbook</Template>
  <TotalTime>121</TotalTime>
  <Words>3117</Words>
  <Application>Microsoft Office PowerPoint</Application>
  <PresentationFormat>On-screen Show (4:3)</PresentationFormat>
  <Paragraphs>870</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Sketchbook</vt:lpstr>
      <vt:lpstr>Bayesian Belief Networks for Dummies</vt:lpstr>
      <vt:lpstr>Bayesian Belief Networks  for Dummies</vt:lpstr>
      <vt:lpstr>Bayesian Belief Networks (BBN)</vt:lpstr>
      <vt:lpstr>Bayesian Belief Network</vt:lpstr>
      <vt:lpstr>BBN – Modeling Reality with Probabilities </vt:lpstr>
      <vt:lpstr>BBN – Modeling Reality with Probabilities – cont. </vt:lpstr>
      <vt:lpstr>CPT - Conditional Probability Table</vt:lpstr>
      <vt:lpstr>Bayesian Belief Networks  for Dummies</vt:lpstr>
      <vt:lpstr>BBN A Probabilistic Graphical Learning Model</vt:lpstr>
      <vt:lpstr>BBN  Machine Learning Process</vt:lpstr>
      <vt:lpstr>BBN – Predicting (Inferencing)</vt:lpstr>
      <vt:lpstr>Bayesian Inference</vt:lpstr>
      <vt:lpstr>Bayesian Inference</vt:lpstr>
      <vt:lpstr>Bayesian Inference</vt:lpstr>
      <vt:lpstr>Bayesian Inference</vt:lpstr>
      <vt:lpstr>Bayesian Inference – Belief Propagation</vt:lpstr>
      <vt:lpstr>Bayesian Inference – Belief Propagation</vt:lpstr>
      <vt:lpstr>MAP  = Bayes Decision Rule</vt:lpstr>
      <vt:lpstr>Thank You</vt:lpstr>
      <vt:lpstr>Appendix A  BBN – Likelihood Estimation</vt:lpstr>
      <vt:lpstr>BBN – Likelihood Estimation of CPTs</vt:lpstr>
      <vt:lpstr>Appendix B The mathematics behind the scenes</vt:lpstr>
      <vt:lpstr>Probabilities – could be fun</vt:lpstr>
      <vt:lpstr>BBN - Factorization</vt:lpstr>
      <vt:lpstr>BBN - Factorization</vt:lpstr>
      <vt:lpstr>BBN - Factorization</vt:lpstr>
      <vt:lpstr>Curse of Dimensionality Reason #2 for being happy</vt:lpstr>
      <vt:lpstr>Curse of Dimensionality Reason #2 for being happy</vt:lpstr>
      <vt:lpstr>Curse of Dimensionality Reason #2 for being happy</vt:lpstr>
      <vt:lpstr>Curse of Dimensionality Reason #2 for being happy</vt:lpstr>
      <vt:lpstr>Curse of Dimensionality Reason #2 for being happy</vt:lpstr>
      <vt:lpstr>Curse of Dimensionality Reason #2 for being happy</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Belief Networks  for Dummies</dc:title>
  <dc:creator>Gilad Barkan</dc:creator>
  <cp:lastModifiedBy>Gilad Barkan</cp:lastModifiedBy>
  <cp:revision>28</cp:revision>
  <dcterms:created xsi:type="dcterms:W3CDTF">2015-02-04T19:08:35Z</dcterms:created>
  <dcterms:modified xsi:type="dcterms:W3CDTF">2015-02-06T09:18:19Z</dcterms:modified>
</cp:coreProperties>
</file>