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67" r:id="rId5"/>
    <p:sldId id="268" r:id="rId6"/>
    <p:sldId id="269" r:id="rId7"/>
    <p:sldId id="270" r:id="rId8"/>
    <p:sldId id="271" r:id="rId9"/>
    <p:sldId id="273" r:id="rId10"/>
    <p:sldId id="274" r:id="rId11"/>
    <p:sldId id="275" r:id="rId12"/>
    <p:sldId id="276" r:id="rId13"/>
    <p:sldId id="277" r:id="rId14"/>
    <p:sldId id="278" r:id="rId15"/>
    <p:sldId id="279" r:id="rId16"/>
    <p:sldId id="281" r:id="rId17"/>
    <p:sldId id="282" r:id="rId18"/>
    <p:sldId id="283" r:id="rId19"/>
    <p:sldId id="272" r:id="rId20"/>
    <p:sldId id="300" r:id="rId21"/>
    <p:sldId id="284" r:id="rId22"/>
    <p:sldId id="298"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9" r:id="rId36"/>
    <p:sldId id="26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16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797172"/>
          </a:xfrm>
        </p:spPr>
        <p:txBody>
          <a:bodyPr>
            <a:noAutofit/>
          </a:bodyPr>
          <a:lstStyle/>
          <a:p>
            <a:pPr algn="l"/>
            <a:r>
              <a:rPr lang="en-US" altLang="zh-CN" sz="4800" b="1" dirty="0" smtClean="0"/>
              <a:t/>
            </a:r>
            <a:br>
              <a:rPr lang="en-US" altLang="zh-CN" sz="4800" b="1" dirty="0" smtClean="0"/>
            </a:br>
            <a:r>
              <a:rPr lang="en-US" altLang="zh-CN" sz="4800" b="1" dirty="0" smtClean="0"/>
              <a:t>Title:  </a:t>
            </a:r>
            <a:r>
              <a:rPr lang="en-US" sz="4800" b="1" dirty="0" smtClean="0"/>
              <a:t>Study on Application of Bayesian Networks and SEER Database in the Predicting of Non-Small Cell Lung Cancer </a:t>
            </a:r>
            <a:br>
              <a:rPr lang="en-US" sz="4800" b="1" dirty="0" smtClean="0"/>
            </a:br>
            <a:endParaRPr lang="en-US" sz="4800" b="1" dirty="0"/>
          </a:p>
        </p:txBody>
      </p:sp>
      <p:sp>
        <p:nvSpPr>
          <p:cNvPr id="3" name="内容占位符 2"/>
          <p:cNvSpPr>
            <a:spLocks noGrp="1"/>
          </p:cNvSpPr>
          <p:nvPr>
            <p:ph idx="1"/>
          </p:nvPr>
        </p:nvSpPr>
        <p:spPr>
          <a:xfrm>
            <a:off x="428596" y="3500438"/>
            <a:ext cx="8229600" cy="2286016"/>
          </a:xfrm>
        </p:spPr>
        <p:txBody>
          <a:bodyPr>
            <a:noAutofit/>
          </a:bodyPr>
          <a:lstStyle/>
          <a:p>
            <a:pPr algn="ctr">
              <a:lnSpc>
                <a:spcPct val="150000"/>
              </a:lnSpc>
            </a:pPr>
            <a:r>
              <a:rPr lang="en-US" sz="4000" dirty="0" smtClean="0"/>
              <a:t>Team Member:  </a:t>
            </a:r>
            <a:r>
              <a:rPr lang="en-US" sz="4000" dirty="0" smtClean="0"/>
              <a:t>Wei Chen,  </a:t>
            </a:r>
            <a:r>
              <a:rPr lang="en-US" sz="4000" dirty="0" err="1" smtClean="0"/>
              <a:t>Chinedu</a:t>
            </a:r>
            <a:endParaRPr lang="en-US" sz="4000" dirty="0" smtClean="0"/>
          </a:p>
          <a:p>
            <a:pPr algn="ctr">
              <a:lnSpc>
                <a:spcPct val="150000"/>
              </a:lnSpc>
              <a:buNone/>
            </a:pPr>
            <a:r>
              <a:rPr lang="en-US" altLang="zh-CN" sz="4000" dirty="0" smtClean="0"/>
              <a:t>Dec</a:t>
            </a:r>
            <a:r>
              <a:rPr lang="en-US" sz="4000" dirty="0" smtClean="0"/>
              <a:t>. 12, 2017</a:t>
            </a:r>
          </a:p>
          <a:p>
            <a:pPr>
              <a:lnSpc>
                <a:spcPct val="150000"/>
              </a:lnSpc>
            </a:pP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i="1" dirty="0" smtClean="0"/>
              <a:t/>
            </a:r>
            <a:br>
              <a:rPr lang="en-US" b="1" i="1" dirty="0" smtClean="0"/>
            </a:br>
            <a:r>
              <a:rPr lang="en-US" b="1" i="1" dirty="0" smtClean="0"/>
              <a:t>Basis for the selection of variable </a:t>
            </a:r>
            <a:br>
              <a:rPr lang="en-US" b="1" i="1" dirty="0" smtClean="0"/>
            </a:br>
            <a:endParaRPr lang="en-US" dirty="0"/>
          </a:p>
        </p:txBody>
      </p:sp>
      <p:sp>
        <p:nvSpPr>
          <p:cNvPr id="3" name="内容占位符 2"/>
          <p:cNvSpPr>
            <a:spLocks noGrp="1"/>
          </p:cNvSpPr>
          <p:nvPr>
            <p:ph idx="1"/>
          </p:nvPr>
        </p:nvSpPr>
        <p:spPr/>
        <p:txBody>
          <a:bodyPr>
            <a:normAutofit lnSpcReduction="10000"/>
          </a:bodyPr>
          <a:lstStyle/>
          <a:p>
            <a:pPr algn="just"/>
            <a:r>
              <a:rPr lang="x-none" dirty="0" smtClean="0"/>
              <a:t>According what mentioned in the American Joint Committee on Cancer (AJCC), the National Comprehensive Cancer Network (NCCN) , and Collaborative Stage Manual Online Help (CS), related to the patient's prognostic factors, all fields containing the above variables were extracted from SEER*Stat and registered at the time of the first diagnosis. The information was organized to lead in tables.</a:t>
            </a:r>
            <a:endParaRPr lang="en-US" dirty="0" smtClean="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i="1" dirty="0" smtClean="0"/>
              <a:t/>
            </a:r>
            <a:br>
              <a:rPr lang="en-US" b="1" i="1" dirty="0" smtClean="0"/>
            </a:br>
            <a:r>
              <a:rPr lang="en-US" b="1" i="1" dirty="0" smtClean="0"/>
              <a:t>Screening of characteristic variable </a:t>
            </a:r>
            <a:br>
              <a:rPr lang="en-US" b="1" i="1" dirty="0" smtClean="0"/>
            </a:br>
            <a:endParaRPr lang="en-US" dirty="0"/>
          </a:p>
        </p:txBody>
      </p:sp>
      <p:sp>
        <p:nvSpPr>
          <p:cNvPr id="3" name="内容占位符 2"/>
          <p:cNvSpPr>
            <a:spLocks noGrp="1"/>
          </p:cNvSpPr>
          <p:nvPr>
            <p:ph idx="1"/>
          </p:nvPr>
        </p:nvSpPr>
        <p:spPr>
          <a:xfrm>
            <a:off x="214282" y="1600200"/>
            <a:ext cx="8715436" cy="5043510"/>
          </a:xfrm>
        </p:spPr>
        <p:txBody>
          <a:bodyPr>
            <a:normAutofit fontScale="70000" lnSpcReduction="20000"/>
          </a:bodyPr>
          <a:lstStyle/>
          <a:p>
            <a:pPr algn="just">
              <a:lnSpc>
                <a:spcPct val="170000"/>
              </a:lnSpc>
            </a:pPr>
            <a:r>
              <a:rPr lang="x-none" sz="3400" dirty="0" smtClean="0"/>
              <a:t>To determine whether the variables are independent in the patient's survival, SPSS22.0 software was first applied to analyze the training samples with One-Way ANOVA (t test), and then Logistic regression analysis was used to analyze the variables obtained by single factor analysis. Screening NSCLC high correlation prognostic factors, P&lt;0.05 was statistically significant. The adjustment variables are incorporated into the final model in combination with the recommendations of clinicians.</a:t>
            </a:r>
            <a:endParaRPr lang="en-US" sz="3400" dirty="0" smtClean="0"/>
          </a:p>
          <a:p>
            <a:pPr algn="just">
              <a:lnSpc>
                <a:spcPct val="170000"/>
              </a:lnSpc>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6908"/>
          </a:xfrm>
        </p:spPr>
        <p:txBody>
          <a:bodyPr>
            <a:normAutofit fontScale="90000"/>
          </a:bodyPr>
          <a:lstStyle/>
          <a:p>
            <a:r>
              <a:rPr lang="en-US" b="1" i="1" dirty="0" smtClean="0"/>
              <a:t/>
            </a:r>
            <a:br>
              <a:rPr lang="en-US" b="1" i="1" dirty="0" smtClean="0"/>
            </a:br>
            <a:r>
              <a:rPr lang="en-US" sz="4000" b="1" i="1" dirty="0" smtClean="0"/>
              <a:t>Construction of tumor prognostic model </a:t>
            </a:r>
            <a:r>
              <a:rPr lang="en-US" b="1" i="1" dirty="0" smtClean="0"/>
              <a:t/>
            </a:r>
            <a:br>
              <a:rPr lang="en-US" b="1" i="1" dirty="0" smtClean="0"/>
            </a:br>
            <a:endParaRPr lang="en-US" dirty="0"/>
          </a:p>
        </p:txBody>
      </p:sp>
      <p:sp>
        <p:nvSpPr>
          <p:cNvPr id="3" name="内容占位符 2"/>
          <p:cNvSpPr>
            <a:spLocks noGrp="1"/>
          </p:cNvSpPr>
          <p:nvPr>
            <p:ph idx="1"/>
          </p:nvPr>
        </p:nvSpPr>
        <p:spPr/>
        <p:txBody>
          <a:bodyPr>
            <a:normAutofit fontScale="92500"/>
          </a:bodyPr>
          <a:lstStyle/>
          <a:p>
            <a:pPr algn="just">
              <a:lnSpc>
                <a:spcPct val="150000"/>
              </a:lnSpc>
            </a:pPr>
            <a:r>
              <a:rPr lang="en-US" dirty="0" smtClean="0"/>
              <a:t>Supervised learning method in machine learning was selected to the tumor prognosis prediction model. R Studio software was applied to establish </a:t>
            </a:r>
            <a:r>
              <a:rPr lang="en-US" dirty="0" err="1" smtClean="0"/>
              <a:t>bayesian</a:t>
            </a:r>
            <a:r>
              <a:rPr lang="en-US" dirty="0" smtClean="0"/>
              <a:t> survival prediction model and to complete the structure adjustment of BN, as well to construct an effective prognostic model.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b="1" i="1" dirty="0" smtClean="0"/>
              <a:t>Evaluation of model effectiveness </a:t>
            </a:r>
            <a:br>
              <a:rPr lang="en-US" b="1" i="1" dirty="0" smtClean="0"/>
            </a:br>
            <a:endParaRPr lang="en-US" dirty="0"/>
          </a:p>
        </p:txBody>
      </p:sp>
      <p:sp>
        <p:nvSpPr>
          <p:cNvPr id="3" name="内容占位符 2"/>
          <p:cNvSpPr>
            <a:spLocks noGrp="1"/>
          </p:cNvSpPr>
          <p:nvPr>
            <p:ph idx="1"/>
          </p:nvPr>
        </p:nvSpPr>
        <p:spPr>
          <a:xfrm>
            <a:off x="457200" y="1071546"/>
            <a:ext cx="8229600" cy="5054617"/>
          </a:xfrm>
        </p:spPr>
        <p:txBody>
          <a:bodyPr/>
          <a:lstStyle/>
          <a:p>
            <a:pPr algn="just">
              <a:lnSpc>
                <a:spcPct val="150000"/>
              </a:lnSpc>
            </a:pPr>
            <a:r>
              <a:rPr lang="en-US" dirty="0" smtClean="0"/>
              <a:t>The data mining software WEKA was selected to compare the predicting accuracy, accuracy and area under the curve of ROC among models of BN and other three common classified.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PROCESSING</a:t>
            </a:r>
            <a:endParaRPr lang="en-US" dirty="0"/>
          </a:p>
        </p:txBody>
      </p:sp>
      <p:sp>
        <p:nvSpPr>
          <p:cNvPr id="3" name="内容占位符 2"/>
          <p:cNvSpPr>
            <a:spLocks noGrp="1"/>
          </p:cNvSpPr>
          <p:nvPr>
            <p:ph idx="1"/>
          </p:nvPr>
        </p:nvSpPr>
        <p:spPr/>
        <p:txBody>
          <a:bodyPr>
            <a:normAutofit/>
          </a:bodyPr>
          <a:lstStyle/>
          <a:p>
            <a:pPr>
              <a:lnSpc>
                <a:spcPct val="150000"/>
              </a:lnSpc>
            </a:pPr>
            <a:r>
              <a:rPr lang="en-US" sz="4000" dirty="0" smtClean="0"/>
              <a:t>A. </a:t>
            </a:r>
            <a:r>
              <a:rPr lang="en-US" sz="4000" b="1" i="1" dirty="0" smtClean="0"/>
              <a:t>Construction of tumor prognostic model </a:t>
            </a:r>
          </a:p>
          <a:p>
            <a:pPr>
              <a:lnSpc>
                <a:spcPct val="150000"/>
              </a:lnSpc>
            </a:pPr>
            <a:r>
              <a:rPr lang="en-US" sz="4000" dirty="0" smtClean="0"/>
              <a:t>B. </a:t>
            </a:r>
            <a:r>
              <a:rPr lang="en-US" sz="4000" b="1" i="1" dirty="0" smtClean="0"/>
              <a:t>Comparison experiment </a:t>
            </a:r>
          </a:p>
          <a:p>
            <a:pPr>
              <a:lnSpc>
                <a:spcPct val="150000"/>
              </a:lnSpc>
            </a:pPr>
            <a:r>
              <a:rPr lang="en-US" sz="4000" dirty="0" smtClean="0"/>
              <a:t>C. </a:t>
            </a:r>
            <a:r>
              <a:rPr lang="en-US" sz="4000" b="1" i="1" dirty="0" smtClean="0"/>
              <a:t>Experimental analysis </a:t>
            </a:r>
          </a:p>
          <a:p>
            <a:pPr>
              <a:lnSpc>
                <a:spcPct val="150000"/>
              </a:lnSpc>
            </a:pP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sz="4000" dirty="0" smtClean="0"/>
              <a:t>A. </a:t>
            </a:r>
            <a:r>
              <a:rPr lang="en-US" sz="4000" b="1" i="1" dirty="0" smtClean="0"/>
              <a:t>Construction of tumor prognostic model </a:t>
            </a:r>
            <a:r>
              <a:rPr lang="en-US" b="1" i="1" dirty="0" smtClean="0"/>
              <a:t/>
            </a:r>
            <a:br>
              <a:rPr lang="en-US" b="1" i="1" dirty="0" smtClean="0"/>
            </a:br>
            <a:endParaRPr lang="en-US" dirty="0"/>
          </a:p>
        </p:txBody>
      </p:sp>
      <p:sp>
        <p:nvSpPr>
          <p:cNvPr id="3" name="内容占位符 2"/>
          <p:cNvSpPr>
            <a:spLocks noGrp="1"/>
          </p:cNvSpPr>
          <p:nvPr>
            <p:ph idx="1"/>
          </p:nvPr>
        </p:nvSpPr>
        <p:spPr/>
        <p:txBody>
          <a:bodyPr>
            <a:normAutofit/>
          </a:bodyPr>
          <a:lstStyle/>
          <a:p>
            <a:pPr algn="just">
              <a:lnSpc>
                <a:spcPct val="150000"/>
              </a:lnSpc>
            </a:pPr>
            <a:r>
              <a:rPr lang="en-US" b="1" i="1" dirty="0" smtClean="0"/>
              <a:t>Research object: </a:t>
            </a:r>
            <a:r>
              <a:rPr lang="en-US" dirty="0" smtClean="0"/>
              <a:t>Asian patients diagnosed with NSCLC since 2004 were selected as the final study subjects, which included the patient’s death of NSCLC within 5 years, and patients who had been followed up for 5 years and still survived. The total number was 683.</a:t>
            </a:r>
            <a:endParaRPr lang="en-US" i="1" dirty="0" smtClean="0"/>
          </a:p>
          <a:p>
            <a:pPr algn="just">
              <a:lnSpc>
                <a:spcPct val="150000"/>
              </a:lnSpc>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gn="just">
              <a:lnSpc>
                <a:spcPct val="150000"/>
              </a:lnSpc>
            </a:pPr>
            <a:r>
              <a:rPr lang="en-US" b="1" i="1" dirty="0" smtClean="0"/>
              <a:t>Research variables: </a:t>
            </a:r>
            <a:r>
              <a:rPr lang="en-US" dirty="0" smtClean="0"/>
              <a:t>Seventeen prognostic variables were extracted from SEER, as can be seen in Table 1, the last four are continuous variables, and the others are categorical variables.</a:t>
            </a:r>
            <a:endParaRPr lang="en-US" i="1" dirty="0" smtClean="0"/>
          </a:p>
          <a:p>
            <a:pPr algn="just">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25404"/>
          </a:xfrm>
        </p:spPr>
        <p:txBody>
          <a:bodyPr>
            <a:normAutofit fontScale="90000"/>
          </a:bodyPr>
          <a:lstStyle/>
          <a:p>
            <a:endParaRPr lang="en-US" dirty="0"/>
          </a:p>
        </p:txBody>
      </p:sp>
      <p:pic>
        <p:nvPicPr>
          <p:cNvPr id="4" name="内容占位符 3" descr="tab.1.jpg"/>
          <p:cNvPicPr>
            <a:picLocks noGrp="1" noChangeAspect="1"/>
          </p:cNvPicPr>
          <p:nvPr>
            <p:ph idx="1"/>
          </p:nvPr>
        </p:nvPicPr>
        <p:blipFill>
          <a:blip r:embed="rId2"/>
          <a:stretch>
            <a:fillRect/>
          </a:stretch>
        </p:blipFill>
        <p:spPr>
          <a:xfrm>
            <a:off x="857225" y="785794"/>
            <a:ext cx="7817414" cy="542928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fontScale="85000" lnSpcReduction="20000"/>
          </a:bodyPr>
          <a:lstStyle/>
          <a:p>
            <a:pPr algn="just">
              <a:lnSpc>
                <a:spcPct val="150000"/>
              </a:lnSpc>
            </a:pPr>
            <a:r>
              <a:rPr lang="en-US" b="1" i="1" dirty="0" smtClean="0"/>
              <a:t>Outcome variable: </a:t>
            </a:r>
            <a:r>
              <a:rPr lang="en-US" dirty="0" smtClean="0"/>
              <a:t>The five-year survival of NSCLC patients is an important index to evaluate the prognostic effect, and was treated as the dependent variable. One month is made as one survival period unit, and the conversion of the classification variables, Patients who lived for 60 months or more were considered "living" (marked 1), otherwise considered "death" (marked 0).</a:t>
            </a:r>
            <a:endParaRPr lang="en-US" i="1" dirty="0" smtClean="0"/>
          </a:p>
          <a:p>
            <a:pPr algn="just">
              <a:lnSpc>
                <a:spcPct val="15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25404"/>
          </a:xfrm>
        </p:spPr>
        <p:txBody>
          <a:bodyPr>
            <a:normAutofit fontScale="90000"/>
          </a:bodyPr>
          <a:lstStyle/>
          <a:p>
            <a:endParaRPr lang="en-US" dirty="0"/>
          </a:p>
        </p:txBody>
      </p:sp>
      <p:sp>
        <p:nvSpPr>
          <p:cNvPr id="3" name="内容占位符 2"/>
          <p:cNvSpPr>
            <a:spLocks noGrp="1"/>
          </p:cNvSpPr>
          <p:nvPr>
            <p:ph idx="1"/>
          </p:nvPr>
        </p:nvSpPr>
        <p:spPr>
          <a:xfrm>
            <a:off x="214282" y="642918"/>
            <a:ext cx="8715436" cy="6215082"/>
          </a:xfrm>
        </p:spPr>
        <p:txBody>
          <a:bodyPr>
            <a:normAutofit fontScale="92500" lnSpcReduction="20000"/>
          </a:bodyPr>
          <a:lstStyle/>
          <a:p>
            <a:pPr algn="just">
              <a:lnSpc>
                <a:spcPct val="150000"/>
              </a:lnSpc>
            </a:pPr>
            <a:r>
              <a:rPr lang="en-US" i="1" dirty="0" smtClean="0"/>
              <a:t>Feature variables selection: </a:t>
            </a:r>
            <a:r>
              <a:rPr lang="en-US" dirty="0" smtClean="0"/>
              <a:t>In order to reduce the prognostic variables, and improve the prediction accuracy of the model, it is required to carry out high correlation prognostic factors. After One-Way ANOVA analysis, the initial inclusion variables were (P&lt;0.05): age at the time of diagnosis, CS tumor size, histological grade, tumor staging, CS extension , CS lymph nodes, regional nodes positive, marital status, race recode, CS </a:t>
            </a:r>
            <a:r>
              <a:rPr lang="en-US" dirty="0" err="1" smtClean="0"/>
              <a:t>mets</a:t>
            </a:r>
            <a:r>
              <a:rPr lang="en-US" dirty="0" smtClean="0"/>
              <a:t> at </a:t>
            </a:r>
            <a:r>
              <a:rPr lang="en-US" dirty="0" err="1" smtClean="0"/>
              <a:t>dx</a:t>
            </a:r>
            <a:r>
              <a:rPr lang="en-US" dirty="0" smtClean="0"/>
              <a:t>, operation type, and whether radiotherapy. </a:t>
            </a:r>
            <a:endParaRPr lang="en-US" i="1" dirty="0" smtClean="0"/>
          </a:p>
          <a:p>
            <a:pPr algn="just">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9784"/>
          </a:xfrm>
        </p:spPr>
        <p:txBody>
          <a:bodyPr>
            <a:normAutofit fontScale="90000"/>
          </a:bodyPr>
          <a:lstStyle/>
          <a:p>
            <a:r>
              <a:rPr lang="en-US" dirty="0" smtClean="0"/>
              <a:t/>
            </a:r>
            <a:br>
              <a:rPr lang="en-US" dirty="0" smtClean="0"/>
            </a:br>
            <a:r>
              <a:rPr lang="en-US" dirty="0" smtClean="0"/>
              <a:t>Introduction of the study </a:t>
            </a:r>
            <a:br>
              <a:rPr lang="en-US" dirty="0" smtClean="0"/>
            </a:br>
            <a:endParaRPr lang="en-US" dirty="0"/>
          </a:p>
        </p:txBody>
      </p:sp>
      <p:sp>
        <p:nvSpPr>
          <p:cNvPr id="3" name="内容占位符 2"/>
          <p:cNvSpPr>
            <a:spLocks noGrp="1"/>
          </p:cNvSpPr>
          <p:nvPr>
            <p:ph idx="1"/>
          </p:nvPr>
        </p:nvSpPr>
        <p:spPr/>
        <p:txBody>
          <a:bodyPr/>
          <a:lstStyle/>
          <a:p>
            <a:pPr algn="just">
              <a:lnSpc>
                <a:spcPct val="150000"/>
              </a:lnSpc>
            </a:pPr>
            <a:r>
              <a:rPr lang="en-US" dirty="0" smtClean="0"/>
              <a:t>For accurate medical diagnosis and prediction, it is often necessary to model a patient's condition over time. Because there is great uncertainty in clinical medicine, a system for diagnostic or prognostic evaluation must be able to represent and reason with uncertainty.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600200"/>
            <a:ext cx="8329642" cy="4757758"/>
          </a:xfrm>
        </p:spPr>
        <p:txBody>
          <a:bodyPr>
            <a:normAutofit fontScale="92500"/>
          </a:bodyPr>
          <a:lstStyle/>
          <a:p>
            <a:pPr algn="just">
              <a:lnSpc>
                <a:spcPct val="150000"/>
              </a:lnSpc>
            </a:pPr>
            <a:r>
              <a:rPr lang="en-US" dirty="0" smtClean="0"/>
              <a:t>Based on One-Way ANOVA analysis and Logistic regression analysis, the prognostic variables were selected as follow (P&lt;0.05): age at diagnosis, tumor size, histological grade, tumor staging, Regional nodes examined, Regional nodes positive. The results are shown in table 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4" name="内容占位符 3" descr="Tab.2.jpg"/>
          <p:cNvPicPr>
            <a:picLocks noGrp="1" noChangeAspect="1"/>
          </p:cNvPicPr>
          <p:nvPr>
            <p:ph idx="1"/>
          </p:nvPr>
        </p:nvPicPr>
        <p:blipFill>
          <a:blip r:embed="rId2"/>
          <a:stretch>
            <a:fillRect/>
          </a:stretch>
        </p:blipFill>
        <p:spPr>
          <a:xfrm>
            <a:off x="242428" y="1857364"/>
            <a:ext cx="8629978" cy="36433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68280"/>
          </a:xfrm>
        </p:spPr>
        <p:txBody>
          <a:bodyPr>
            <a:normAutofit fontScale="90000"/>
          </a:bodyPr>
          <a:lstStyle/>
          <a:p>
            <a:endParaRPr lang="en-US" dirty="0"/>
          </a:p>
        </p:txBody>
      </p:sp>
      <p:sp>
        <p:nvSpPr>
          <p:cNvPr id="3" name="内容占位符 2"/>
          <p:cNvSpPr>
            <a:spLocks noGrp="1"/>
          </p:cNvSpPr>
          <p:nvPr>
            <p:ph idx="1"/>
          </p:nvPr>
        </p:nvSpPr>
        <p:spPr>
          <a:xfrm>
            <a:off x="457200" y="857232"/>
            <a:ext cx="8401080" cy="5572164"/>
          </a:xfrm>
        </p:spPr>
        <p:txBody>
          <a:bodyPr>
            <a:normAutofit fontScale="85000" lnSpcReduction="10000"/>
          </a:bodyPr>
          <a:lstStyle/>
          <a:p>
            <a:pPr algn="just">
              <a:lnSpc>
                <a:spcPct val="160000"/>
              </a:lnSpc>
            </a:pPr>
            <a:r>
              <a:rPr lang="en-US" i="1" dirty="0" smtClean="0"/>
              <a:t>Data preprocessing</a:t>
            </a:r>
            <a:r>
              <a:rPr lang="en-US" dirty="0" smtClean="0"/>
              <a:t>: Interval method was selected for metric data to </a:t>
            </a:r>
            <a:r>
              <a:rPr lang="en-US" dirty="0" err="1" smtClean="0"/>
              <a:t>discretize</a:t>
            </a:r>
            <a:r>
              <a:rPr lang="en-US" dirty="0" smtClean="0"/>
              <a:t> the serious deleted data, false record, and patient's information of deaths from non-lung cancer. The </a:t>
            </a:r>
            <a:r>
              <a:rPr lang="en-US" dirty="0" err="1" smtClean="0"/>
              <a:t>discretization</a:t>
            </a:r>
            <a:r>
              <a:rPr lang="en-US" dirty="0" smtClean="0"/>
              <a:t> method aimed to divide the interval [X</a:t>
            </a:r>
            <a:r>
              <a:rPr lang="en-US" baseline="-25000" dirty="0" smtClean="0"/>
              <a:t>0</a:t>
            </a:r>
            <a:r>
              <a:rPr lang="en-US" dirty="0" smtClean="0"/>
              <a:t>, X</a:t>
            </a:r>
            <a:r>
              <a:rPr lang="en-US" baseline="-25000" dirty="0" smtClean="0"/>
              <a:t>N- 1</a:t>
            </a:r>
            <a:r>
              <a:rPr lang="en-US" dirty="0" smtClean="0"/>
              <a:t>] into the same subinterval of size D and the suggestion of </a:t>
            </a:r>
            <a:r>
              <a:rPr lang="en-US" dirty="0" err="1" smtClean="0"/>
              <a:t>discretization</a:t>
            </a:r>
            <a:r>
              <a:rPr lang="en-US" dirty="0" smtClean="0"/>
              <a:t> was given according to the sub-interval index, the observation index</a:t>
            </a:r>
            <a:r>
              <a:rPr lang="en-US" i="1" dirty="0" smtClean="0"/>
              <a:t> </a:t>
            </a:r>
            <a:r>
              <a:rPr lang="en-US" i="1" dirty="0" err="1" smtClean="0"/>
              <a:t>i</a:t>
            </a:r>
            <a:r>
              <a:rPr lang="en-US" dirty="0" smtClean="0"/>
              <a:t> and the discrete level </a:t>
            </a:r>
            <a:r>
              <a:rPr lang="en-US" i="1" dirty="0" smtClean="0"/>
              <a:t>j</a:t>
            </a:r>
            <a:r>
              <a:rPr lang="en-US" dirty="0" smtClean="0"/>
              <a:t> satisfy the following conditions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68280"/>
          </a:xfrm>
        </p:spPr>
        <p:txBody>
          <a:bodyPr>
            <a:normAutofit fontScale="90000"/>
          </a:bodyPr>
          <a:lstStyle/>
          <a:p>
            <a:endParaRPr lang="en-US" dirty="0"/>
          </a:p>
        </p:txBody>
      </p:sp>
      <p:sp>
        <p:nvSpPr>
          <p:cNvPr id="5" name="内容占位符 4"/>
          <p:cNvSpPr>
            <a:spLocks noGrp="1"/>
          </p:cNvSpPr>
          <p:nvPr>
            <p:ph idx="1"/>
          </p:nvPr>
        </p:nvSpPr>
        <p:spPr/>
        <p:txBody>
          <a:bodyPr>
            <a:normAutofit lnSpcReduction="10000"/>
          </a:bodyPr>
          <a:lstStyle/>
          <a:p>
            <a:pPr algn="just"/>
            <a:r>
              <a:rPr lang="en-US" dirty="0" smtClean="0"/>
              <a:t>The above data preprocessing step is realized by calling </a:t>
            </a:r>
            <a:r>
              <a:rPr lang="en-US" dirty="0" err="1" smtClean="0"/>
              <a:t>bnlearn's</a:t>
            </a:r>
            <a:r>
              <a:rPr lang="en-US" dirty="0" smtClean="0"/>
              <a:t> function package in software R Studio. Then the data is divided into training set (N1=495) and test set (N2=188) according to the proportion of about 70% and </a:t>
            </a:r>
            <a:r>
              <a:rPr lang="en-US" dirty="0" smtClean="0"/>
              <a:t>30%. </a:t>
            </a:r>
            <a:r>
              <a:rPr lang="en-US" dirty="0" smtClean="0"/>
              <a:t>The training set is used for network learning and adjustment, thus constructing the prognostic model and measuring. The test set is used to evaluate the performance of the model.</a:t>
            </a:r>
            <a:endParaRPr lang="en-US" i="1" dirty="0" smtClean="0"/>
          </a:p>
          <a:p>
            <a:pPr algn="just"/>
            <a:endParaRPr lang="en-US" dirty="0"/>
          </a:p>
        </p:txBody>
      </p:sp>
      <p:pic>
        <p:nvPicPr>
          <p:cNvPr id="1026" name="图片 1"/>
          <p:cNvPicPr>
            <a:picLocks noChangeAspect="1" noChangeArrowheads="1"/>
          </p:cNvPicPr>
          <p:nvPr/>
        </p:nvPicPr>
        <p:blipFill>
          <a:blip r:embed="rId2"/>
          <a:srcRect t="9836"/>
          <a:stretch>
            <a:fillRect/>
          </a:stretch>
        </p:blipFill>
        <p:spPr bwMode="auto">
          <a:xfrm>
            <a:off x="2678893" y="928670"/>
            <a:ext cx="3750495" cy="500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Construction and prediction of the prognostic model</a:t>
            </a:r>
            <a:endParaRPr lang="en-US" dirty="0"/>
          </a:p>
        </p:txBody>
      </p:sp>
      <p:pic>
        <p:nvPicPr>
          <p:cNvPr id="4" name="内容占位符 3" descr="Fig.2.jpg"/>
          <p:cNvPicPr>
            <a:picLocks noGrp="1" noChangeAspect="1"/>
          </p:cNvPicPr>
          <p:nvPr>
            <p:ph idx="1"/>
          </p:nvPr>
        </p:nvPicPr>
        <p:blipFill>
          <a:blip r:embed="rId2"/>
          <a:stretch>
            <a:fillRect/>
          </a:stretch>
        </p:blipFill>
        <p:spPr>
          <a:xfrm>
            <a:off x="928662" y="1785926"/>
            <a:ext cx="7707581" cy="4214842"/>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2528"/>
          </a:xfrm>
        </p:spPr>
        <p:txBody>
          <a:bodyPr>
            <a:normAutofit fontScale="90000"/>
          </a:bodyPr>
          <a:lstStyle/>
          <a:p>
            <a:endParaRPr lang="en-US" dirty="0"/>
          </a:p>
        </p:txBody>
      </p:sp>
      <p:sp>
        <p:nvSpPr>
          <p:cNvPr id="3" name="内容占位符 2"/>
          <p:cNvSpPr>
            <a:spLocks noGrp="1"/>
          </p:cNvSpPr>
          <p:nvPr>
            <p:ph idx="1"/>
          </p:nvPr>
        </p:nvSpPr>
        <p:spPr>
          <a:xfrm>
            <a:off x="457200" y="1071546"/>
            <a:ext cx="8229600" cy="5054617"/>
          </a:xfrm>
        </p:spPr>
        <p:txBody>
          <a:bodyPr>
            <a:normAutofit/>
          </a:bodyPr>
          <a:lstStyle/>
          <a:p>
            <a:pPr algn="just"/>
            <a:r>
              <a:rPr lang="en-US" dirty="0" smtClean="0"/>
              <a:t>Bayesian Network (BN) describes the dependent relation of child nodes and the parent nodes by means of the nodes representing the variables and the lines representing the relationships between variables , known random variable X = {X1, X2,... </a:t>
            </a:r>
            <a:r>
              <a:rPr lang="en-US" dirty="0" err="1" smtClean="0"/>
              <a:t>Xn</a:t>
            </a:r>
            <a:r>
              <a:rPr lang="en-US" dirty="0" smtClean="0"/>
              <a:t>}, the distribution of joint probability is </a:t>
            </a:r>
            <a:r>
              <a:rPr lang="en-US" altLang="zh-CN" dirty="0" smtClean="0"/>
              <a:t>above. </a:t>
            </a:r>
            <a:r>
              <a:rPr lang="en-US" dirty="0" smtClean="0"/>
              <a:t>Among </a:t>
            </a:r>
            <a:r>
              <a:rPr lang="en-US" dirty="0" smtClean="0"/>
              <a:t>them, Pa (Xi) is a subset of Xi parent nodes, and Xi is independent of its non-linear node variables in network graph</a:t>
            </a:r>
            <a:endParaRPr lang="en-US" dirty="0"/>
          </a:p>
        </p:txBody>
      </p:sp>
      <p:pic>
        <p:nvPicPr>
          <p:cNvPr id="2050" name="图片 4"/>
          <p:cNvPicPr>
            <a:picLocks noChangeAspect="1" noChangeArrowheads="1"/>
          </p:cNvPicPr>
          <p:nvPr/>
        </p:nvPicPr>
        <p:blipFill>
          <a:blip r:embed="rId2"/>
          <a:srcRect/>
          <a:stretch>
            <a:fillRect/>
          </a:stretch>
        </p:blipFill>
        <p:spPr bwMode="auto">
          <a:xfrm>
            <a:off x="2786050" y="357166"/>
            <a:ext cx="3467586" cy="571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53966"/>
          </a:xfrm>
        </p:spPr>
        <p:txBody>
          <a:bodyPr>
            <a:normAutofit fontScale="90000"/>
          </a:bodyPr>
          <a:lstStyle/>
          <a:p>
            <a:endParaRPr lang="en-US" dirty="0"/>
          </a:p>
        </p:txBody>
      </p:sp>
      <p:sp>
        <p:nvSpPr>
          <p:cNvPr id="3" name="内容占位符 2"/>
          <p:cNvSpPr>
            <a:spLocks noGrp="1"/>
          </p:cNvSpPr>
          <p:nvPr>
            <p:ph idx="1"/>
          </p:nvPr>
        </p:nvSpPr>
        <p:spPr>
          <a:xfrm>
            <a:off x="214282" y="357166"/>
            <a:ext cx="8715436" cy="6215106"/>
          </a:xfrm>
        </p:spPr>
        <p:txBody>
          <a:bodyPr>
            <a:normAutofit fontScale="92500"/>
          </a:bodyPr>
          <a:lstStyle/>
          <a:p>
            <a:pPr algn="just"/>
            <a:r>
              <a:rPr lang="en-US" dirty="0" smtClean="0"/>
              <a:t>The Bayesian prognostic model constructed by </a:t>
            </a:r>
            <a:r>
              <a:rPr lang="en-US" dirty="0" err="1" smtClean="0"/>
              <a:t>Makond</a:t>
            </a:r>
            <a:r>
              <a:rPr lang="en-US" dirty="0" smtClean="0"/>
              <a:t> et al. </a:t>
            </a:r>
            <a:r>
              <a:rPr lang="en-US" dirty="0" smtClean="0"/>
              <a:t> </a:t>
            </a:r>
            <a:r>
              <a:rPr lang="en-US" dirty="0" smtClean="0"/>
              <a:t>was not studied based on the data obtained, but was established by doctors' opinion. </a:t>
            </a:r>
            <a:endParaRPr lang="en-US" dirty="0" smtClean="0"/>
          </a:p>
          <a:p>
            <a:pPr algn="just"/>
            <a:r>
              <a:rPr lang="en-US" dirty="0" smtClean="0"/>
              <a:t>The </a:t>
            </a:r>
            <a:r>
              <a:rPr lang="en-US" dirty="0" smtClean="0"/>
              <a:t>survival model of patients is actually based on empirical modeling. The present study can overcome the disadvantages of single modeling with practical experience; combine the network learning methods with patient's prognosis, and doctor's advice to set up patient's prognosis model. </a:t>
            </a:r>
            <a:endParaRPr lang="en-US" dirty="0" smtClean="0"/>
          </a:p>
          <a:p>
            <a:pPr algn="just"/>
            <a:r>
              <a:rPr lang="en-US" dirty="0" smtClean="0"/>
              <a:t>This </a:t>
            </a:r>
            <a:r>
              <a:rPr lang="en-US" dirty="0" smtClean="0"/>
              <a:t>BN model will be modified and optimized by the R Studio. The network model is shown in Figure 2.</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gn="just">
              <a:lnSpc>
                <a:spcPct val="150000"/>
              </a:lnSpc>
            </a:pPr>
            <a:r>
              <a:rPr lang="en-US" dirty="0" smtClean="0"/>
              <a:t>In this study, 188 samples were collected, and 137 were correctly predicted. The prediction accuracy reached 72.87</a:t>
            </a:r>
            <a:r>
              <a:rPr lang="en-US" dirty="0" smtClean="0"/>
              <a:t>%, as shown in Table 3 and Table 4</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96842"/>
          </a:xfrm>
        </p:spPr>
        <p:txBody>
          <a:bodyPr>
            <a:normAutofit fontScale="90000"/>
          </a:bodyPr>
          <a:lstStyle/>
          <a:p>
            <a:endParaRPr lang="en-US" dirty="0"/>
          </a:p>
        </p:txBody>
      </p:sp>
      <p:pic>
        <p:nvPicPr>
          <p:cNvPr id="6" name="内容占位符 5" descr="Tab.3.jpg"/>
          <p:cNvPicPr>
            <a:picLocks noGrp="1" noChangeAspect="1"/>
          </p:cNvPicPr>
          <p:nvPr>
            <p:ph idx="1"/>
          </p:nvPr>
        </p:nvPicPr>
        <p:blipFill>
          <a:blip r:embed="rId2"/>
          <a:stretch>
            <a:fillRect/>
          </a:stretch>
        </p:blipFill>
        <p:spPr>
          <a:xfrm>
            <a:off x="296175" y="642918"/>
            <a:ext cx="8690172" cy="2500330"/>
          </a:xfrm>
        </p:spPr>
      </p:pic>
      <p:pic>
        <p:nvPicPr>
          <p:cNvPr id="1026" name="Picture 2" descr="C:\Users\Wei\Desktop\Tab.4.jpg"/>
          <p:cNvPicPr>
            <a:picLocks noChangeAspect="1" noChangeArrowheads="1"/>
          </p:cNvPicPr>
          <p:nvPr/>
        </p:nvPicPr>
        <p:blipFill>
          <a:blip r:embed="rId3"/>
          <a:srcRect/>
          <a:stretch>
            <a:fillRect/>
          </a:stretch>
        </p:blipFill>
        <p:spPr bwMode="auto">
          <a:xfrm>
            <a:off x="214282" y="3286124"/>
            <a:ext cx="8539731" cy="2714644"/>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B</a:t>
            </a:r>
            <a:r>
              <a:rPr lang="en-US" dirty="0" smtClean="0"/>
              <a:t>. </a:t>
            </a:r>
            <a:r>
              <a:rPr lang="en-US" b="1" i="1" dirty="0" smtClean="0"/>
              <a:t>Comparison experiment </a:t>
            </a:r>
            <a:br>
              <a:rPr lang="en-US" b="1" i="1" dirty="0" smtClean="0"/>
            </a:br>
            <a:endParaRPr lang="en-US" dirty="0"/>
          </a:p>
        </p:txBody>
      </p:sp>
      <p:sp>
        <p:nvSpPr>
          <p:cNvPr id="3" name="内容占位符 2"/>
          <p:cNvSpPr>
            <a:spLocks noGrp="1"/>
          </p:cNvSpPr>
          <p:nvPr>
            <p:ph idx="1"/>
          </p:nvPr>
        </p:nvSpPr>
        <p:spPr/>
        <p:txBody>
          <a:bodyPr/>
          <a:lstStyle/>
          <a:p>
            <a:pPr>
              <a:lnSpc>
                <a:spcPct val="150000"/>
              </a:lnSpc>
            </a:pPr>
            <a:r>
              <a:rPr lang="x-none" dirty="0" smtClean="0"/>
              <a:t>The decision tree, support vector machine and artificial neural network method are used to establish the prognostic model, and compared the prediction results with prognostic model, which is set up at this study. </a:t>
            </a:r>
            <a:endParaRPr lang="en-US" dirty="0" smtClean="0"/>
          </a:p>
          <a:p>
            <a:pPr>
              <a:lnSpc>
                <a:spcPct val="15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600200"/>
            <a:ext cx="8401080" cy="4686320"/>
          </a:xfrm>
        </p:spPr>
        <p:txBody>
          <a:bodyPr>
            <a:normAutofit/>
          </a:bodyPr>
          <a:lstStyle/>
          <a:p>
            <a:pPr algn="just"/>
            <a:r>
              <a:rPr lang="en-US" dirty="0" smtClean="0"/>
              <a:t>Bayesian Network (BN) models are a class of machine learning models with some unique characteristics that make them suitable for medical applications.</a:t>
            </a:r>
          </a:p>
          <a:p>
            <a:pPr algn="just"/>
            <a:r>
              <a:rPr lang="en-US" dirty="0" smtClean="0"/>
              <a:t>A Bayesian network has been used as a useful tool to create individualized predictive models due to its several attractive characteristics, which have led to various studies successfully in the field of oncology.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3966"/>
          </a:xfrm>
        </p:spPr>
        <p:txBody>
          <a:bodyPr>
            <a:normAutofit fontScale="90000"/>
          </a:bodyPr>
          <a:lstStyle/>
          <a:p>
            <a:endParaRPr lang="en-US" dirty="0"/>
          </a:p>
        </p:txBody>
      </p:sp>
      <p:sp>
        <p:nvSpPr>
          <p:cNvPr id="3" name="内容占位符 2"/>
          <p:cNvSpPr>
            <a:spLocks noGrp="1"/>
          </p:cNvSpPr>
          <p:nvPr>
            <p:ph idx="1"/>
          </p:nvPr>
        </p:nvSpPr>
        <p:spPr>
          <a:xfrm>
            <a:off x="457200" y="642918"/>
            <a:ext cx="8229600" cy="5483245"/>
          </a:xfrm>
        </p:spPr>
        <p:txBody>
          <a:bodyPr>
            <a:normAutofit/>
          </a:bodyPr>
          <a:lstStyle/>
          <a:p>
            <a:pPr algn="just">
              <a:lnSpc>
                <a:spcPct val="150000"/>
              </a:lnSpc>
            </a:pPr>
            <a:r>
              <a:rPr lang="x-none" dirty="0" smtClean="0"/>
              <a:t>In WEKA, the corresponding method of J48, SMO and Multilayer Perceptron are selected to establish the prognostic model and the parameter acquiescence. </a:t>
            </a:r>
            <a:endParaRPr lang="en-US" dirty="0" smtClean="0"/>
          </a:p>
          <a:p>
            <a:pPr algn="just">
              <a:lnSpc>
                <a:spcPct val="150000"/>
              </a:lnSpc>
            </a:pPr>
            <a:r>
              <a:rPr lang="x-none" dirty="0" smtClean="0"/>
              <a:t>The </a:t>
            </a:r>
            <a:r>
              <a:rPr lang="x-none" dirty="0" smtClean="0"/>
              <a:t>prediction accuracy and model performance evaluation of 4 machine learning algorithms are shown in table 3 and table 4.</a:t>
            </a:r>
            <a:endParaRPr lang="en-US" dirty="0" smtClean="0"/>
          </a:p>
          <a:p>
            <a:pPr algn="just">
              <a:lnSpc>
                <a:spcPct val="15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C</a:t>
            </a:r>
            <a:r>
              <a:rPr lang="en-US" dirty="0" smtClean="0"/>
              <a:t>. </a:t>
            </a:r>
            <a:r>
              <a:rPr lang="en-US" b="1" i="1" dirty="0" smtClean="0"/>
              <a:t>Experimental analysis </a:t>
            </a:r>
            <a:br>
              <a:rPr lang="en-US" b="1" i="1" dirty="0" smtClean="0"/>
            </a:br>
            <a:endParaRPr lang="en-US" dirty="0"/>
          </a:p>
        </p:txBody>
      </p:sp>
      <p:sp>
        <p:nvSpPr>
          <p:cNvPr id="3" name="内容占位符 2"/>
          <p:cNvSpPr>
            <a:spLocks noGrp="1"/>
          </p:cNvSpPr>
          <p:nvPr>
            <p:ph idx="1"/>
          </p:nvPr>
        </p:nvSpPr>
        <p:spPr/>
        <p:txBody>
          <a:bodyPr/>
          <a:lstStyle/>
          <a:p>
            <a:pPr algn="just">
              <a:lnSpc>
                <a:spcPct val="150000"/>
              </a:lnSpc>
            </a:pPr>
            <a:r>
              <a:rPr lang="en-US" dirty="0" smtClean="0"/>
              <a:t>The study found that the NSCLC prognosis model constructed by Bayesian network was optimal.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53966"/>
          </a:xfrm>
        </p:spPr>
        <p:txBody>
          <a:bodyPr>
            <a:normAutofit fontScale="90000"/>
          </a:bodyPr>
          <a:lstStyle/>
          <a:p>
            <a:endParaRPr lang="en-US" dirty="0"/>
          </a:p>
        </p:txBody>
      </p:sp>
      <p:sp>
        <p:nvSpPr>
          <p:cNvPr id="3" name="内容占位符 2"/>
          <p:cNvSpPr>
            <a:spLocks noGrp="1"/>
          </p:cNvSpPr>
          <p:nvPr>
            <p:ph idx="1"/>
          </p:nvPr>
        </p:nvSpPr>
        <p:spPr>
          <a:xfrm>
            <a:off x="0" y="357166"/>
            <a:ext cx="9144000" cy="6215106"/>
          </a:xfrm>
        </p:spPr>
        <p:txBody>
          <a:bodyPr>
            <a:normAutofit fontScale="77500" lnSpcReduction="20000"/>
          </a:bodyPr>
          <a:lstStyle/>
          <a:p>
            <a:pPr algn="just">
              <a:lnSpc>
                <a:spcPct val="170000"/>
              </a:lnSpc>
            </a:pPr>
            <a:r>
              <a:rPr lang="en-US" dirty="0" smtClean="0"/>
              <a:t>Table 3 showed that although the decision tree, support vector machine (SVM), and artificial neural network in the predictive accuracy of the training set was higher than that of Bayesian network, </a:t>
            </a:r>
            <a:endParaRPr lang="en-US" dirty="0" smtClean="0"/>
          </a:p>
          <a:p>
            <a:pPr algn="just">
              <a:lnSpc>
                <a:spcPct val="170000"/>
              </a:lnSpc>
            </a:pPr>
            <a:r>
              <a:rPr lang="en-US" dirty="0" smtClean="0"/>
              <a:t>but </a:t>
            </a:r>
            <a:r>
              <a:rPr lang="en-US" dirty="0" smtClean="0"/>
              <a:t>in the testing set three prediction accuracy were significantly reduced in the value compared to the training set, failed to adapt to the new data very well. </a:t>
            </a:r>
            <a:endParaRPr lang="en-US" dirty="0" smtClean="0"/>
          </a:p>
          <a:p>
            <a:pPr algn="just">
              <a:lnSpc>
                <a:spcPct val="170000"/>
              </a:lnSpc>
            </a:pPr>
            <a:r>
              <a:rPr lang="en-US" dirty="0" smtClean="0"/>
              <a:t>It </a:t>
            </a:r>
            <a:r>
              <a:rPr lang="en-US" dirty="0" smtClean="0"/>
              <a:t>is indicated that they were not suitable for practical application, the model of Bayesian networks is better than the other three models in fitting degree.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gn="just">
              <a:lnSpc>
                <a:spcPct val="150000"/>
              </a:lnSpc>
            </a:pPr>
            <a:r>
              <a:rPr lang="x-none" dirty="0" smtClean="0"/>
              <a:t>Table 4 also showed that the data in predicting accuracy, accuracy and area under ROC curve of Bayesian network model is significantly higher than that of the other three machine learning algorithms.</a:t>
            </a:r>
            <a:endParaRPr lang="en-US" dirty="0" smtClean="0"/>
          </a:p>
          <a:p>
            <a:pPr algn="just">
              <a:lnSpc>
                <a:spcPct val="150000"/>
              </a:lnSpc>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fontScale="90000"/>
          </a:bodyPr>
          <a:lstStyle/>
          <a:p>
            <a:r>
              <a:rPr lang="en-US" dirty="0" smtClean="0"/>
              <a:t>CONCLUSION</a:t>
            </a:r>
            <a:endParaRPr lang="en-US" dirty="0"/>
          </a:p>
        </p:txBody>
      </p:sp>
      <p:sp>
        <p:nvSpPr>
          <p:cNvPr id="3" name="内容占位符 2"/>
          <p:cNvSpPr>
            <a:spLocks noGrp="1"/>
          </p:cNvSpPr>
          <p:nvPr>
            <p:ph idx="1"/>
          </p:nvPr>
        </p:nvSpPr>
        <p:spPr>
          <a:xfrm>
            <a:off x="357158" y="1071546"/>
            <a:ext cx="8572560" cy="5500726"/>
          </a:xfrm>
        </p:spPr>
        <p:txBody>
          <a:bodyPr>
            <a:normAutofit fontScale="85000" lnSpcReduction="20000"/>
          </a:bodyPr>
          <a:lstStyle/>
          <a:p>
            <a:pPr algn="just">
              <a:lnSpc>
                <a:spcPct val="160000"/>
              </a:lnSpc>
            </a:pPr>
            <a:r>
              <a:rPr lang="en-US" dirty="0" smtClean="0"/>
              <a:t>In this study, the survival prognosis model of patients with non-small cell lung cancer patients was established, and the prediction accuracy was 72.87%. </a:t>
            </a:r>
            <a:endParaRPr lang="en-US" dirty="0" smtClean="0"/>
          </a:p>
          <a:p>
            <a:pPr algn="just">
              <a:lnSpc>
                <a:spcPct val="160000"/>
              </a:lnSpc>
            </a:pPr>
            <a:r>
              <a:rPr lang="en-US" dirty="0" smtClean="0"/>
              <a:t>By constructing a Bayesian network to explore the relationship between the prognostic variables and the impact on the survival situation, and on the basis of the internal network structure adjustment combined with clinical expert advice, the relationship between nodes in the model was better explained.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68280"/>
          </a:xfrm>
        </p:spPr>
        <p:txBody>
          <a:bodyPr>
            <a:normAutofit fontScale="90000"/>
          </a:bodyPr>
          <a:lstStyle/>
          <a:p>
            <a:endParaRPr lang="en-US" dirty="0"/>
          </a:p>
        </p:txBody>
      </p:sp>
      <p:sp>
        <p:nvSpPr>
          <p:cNvPr id="3" name="内容占位符 2"/>
          <p:cNvSpPr>
            <a:spLocks noGrp="1"/>
          </p:cNvSpPr>
          <p:nvPr>
            <p:ph idx="1"/>
          </p:nvPr>
        </p:nvSpPr>
        <p:spPr>
          <a:xfrm>
            <a:off x="285720" y="928670"/>
            <a:ext cx="8572560" cy="5197493"/>
          </a:xfrm>
        </p:spPr>
        <p:txBody>
          <a:bodyPr>
            <a:normAutofit/>
          </a:bodyPr>
          <a:lstStyle/>
          <a:p>
            <a:pPr algn="just"/>
            <a:r>
              <a:rPr lang="en-US" dirty="0" smtClean="0"/>
              <a:t>Apply </a:t>
            </a:r>
            <a:r>
              <a:rPr lang="en-US" dirty="0" smtClean="0"/>
              <a:t>the SEER database in Asia cancer </a:t>
            </a:r>
            <a:r>
              <a:rPr lang="en-US" dirty="0" smtClean="0"/>
              <a:t>for first time as </a:t>
            </a:r>
            <a:r>
              <a:rPr lang="en-US" dirty="0" smtClean="0"/>
              <a:t>the main research object to build its prediction model, and playing a supplementary role on the judgment of the prognosis of patients with postoperative five years</a:t>
            </a:r>
            <a:r>
              <a:rPr lang="en-US" dirty="0" smtClean="0"/>
              <a:t>.</a:t>
            </a:r>
          </a:p>
          <a:p>
            <a:pPr algn="just"/>
            <a:r>
              <a:rPr lang="en-US" dirty="0" smtClean="0"/>
              <a:t> </a:t>
            </a:r>
            <a:r>
              <a:rPr lang="en-US" dirty="0" smtClean="0"/>
              <a:t>In future research, the inclusion of external validation of other sources can be considered, and the adaptation degree of prediction model itself can be improved and better serve for clinical treatment and prognostic evaluation.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pPr algn="ctr"/>
            <a:endParaRPr lang="en-US" sz="4400" dirty="0" smtClean="0"/>
          </a:p>
          <a:p>
            <a:pPr algn="ctr"/>
            <a:r>
              <a:rPr lang="en-US" sz="4400" dirty="0" smtClean="0"/>
              <a:t>Thanks for your patience!</a:t>
            </a:r>
            <a:endParaRPr 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357298"/>
            <a:ext cx="8229600" cy="4768865"/>
          </a:xfrm>
        </p:spPr>
        <p:txBody>
          <a:bodyPr>
            <a:normAutofit/>
          </a:bodyPr>
          <a:lstStyle/>
          <a:p>
            <a:pPr algn="just"/>
            <a:r>
              <a:rPr lang="en-US" dirty="0" smtClean="0"/>
              <a:t>Lung cancer is a leading cause of cancer death worldwide. Of all lung cancer cases, non-small cell lung cancer (NSCLC) accounts approximately for 83%. The incidence of NSCLC was 40.60/100,000, and 5-year survival rate was only 22.1%. For treating patients with advanced and inoperable stage, a combination of chemotherapy and radiotherapy is mainly used instead of surgical resection .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gn="just"/>
            <a:r>
              <a:rPr lang="en-US" dirty="0" smtClean="0"/>
              <a:t>However, patients with locally advanced NSCLC following radiotherapy suffer from a high local failure rate. Despite many efforts to improve treatment outcomes, a low two-year local control rate as low as 27% in these patients requires innovative diagnostic and prognostic models to improve early detection of tumor local failure.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nSpc>
                <a:spcPct val="150000"/>
              </a:lnSpc>
            </a:pPr>
            <a:r>
              <a:rPr lang="en-US" dirty="0" smtClean="0"/>
              <a:t>The database of Surveillance, Epidemiology and End Results (SEER) was set up by National Cancer Institute (NCI) in 1973. It is one of the world's recognized data sources following up for cancer patients. Providing reliable data support for clinical research.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algn="just"/>
            <a:r>
              <a:rPr lang="en-US" dirty="0" smtClean="0"/>
              <a:t>The present study will use the SEER database to extract the NSCLC cases of Asian; adopt relationship and applicability of better machine learning methods to build Asian people NSCLC prognosis model and prediction assessment system, and provide decision support for the treatment and prognosis of clinicians.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cap="small" dirty="0" smtClean="0"/>
              <a:t/>
            </a:r>
            <a:br>
              <a:rPr lang="en-US" b="1" cap="small" dirty="0" smtClean="0"/>
            </a:br>
            <a:r>
              <a:rPr lang="en-US" b="1" cap="small" dirty="0" smtClean="0"/>
              <a:t>CONSTRUCTION PLAN OF TUMOR PROGNOSTIC MODEL </a:t>
            </a:r>
            <a:br>
              <a:rPr lang="en-US" b="1" cap="small" dirty="0" smtClean="0"/>
            </a:br>
            <a:endParaRPr lang="en-US" dirty="0"/>
          </a:p>
        </p:txBody>
      </p:sp>
      <p:pic>
        <p:nvPicPr>
          <p:cNvPr id="4" name="内容占位符 3" descr="Fig. 1.jpg"/>
          <p:cNvPicPr>
            <a:picLocks noGrp="1" noChangeAspect="1"/>
          </p:cNvPicPr>
          <p:nvPr>
            <p:ph idx="1"/>
          </p:nvPr>
        </p:nvPicPr>
        <p:blipFill>
          <a:blip r:embed="rId2"/>
          <a:stretch>
            <a:fillRect/>
          </a:stretch>
        </p:blipFill>
        <p:spPr>
          <a:xfrm>
            <a:off x="857224" y="1567419"/>
            <a:ext cx="7858180" cy="46476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i="1" dirty="0" smtClean="0"/>
              <a:t/>
            </a:r>
            <a:br>
              <a:rPr lang="en-US" b="1" i="1" dirty="0" smtClean="0"/>
            </a:br>
            <a:r>
              <a:rPr lang="en-US" b="1" i="1" dirty="0" smtClean="0"/>
              <a:t>Data download </a:t>
            </a:r>
            <a:br>
              <a:rPr lang="en-US" b="1" i="1" dirty="0" smtClean="0"/>
            </a:br>
            <a:endParaRPr lang="en-US" dirty="0"/>
          </a:p>
        </p:txBody>
      </p:sp>
      <p:sp>
        <p:nvSpPr>
          <p:cNvPr id="3" name="内容占位符 2"/>
          <p:cNvSpPr>
            <a:spLocks noGrp="1"/>
          </p:cNvSpPr>
          <p:nvPr>
            <p:ph idx="1"/>
          </p:nvPr>
        </p:nvSpPr>
        <p:spPr/>
        <p:txBody>
          <a:bodyPr/>
          <a:lstStyle/>
          <a:p>
            <a:pPr algn="just"/>
            <a:r>
              <a:rPr lang="x-none" dirty="0" smtClean="0"/>
              <a:t>The data of “Incidence-SEER18 Regs Research Data+Hurricane Katrina Impacted Louisiana Cases, Nov2014” was invoked by the STEER*Stat software. The release date of this version was at the end of 2012; NSCLC patient's data was downloaded based on the morphological coding of ICD-O-3 malignant tumor.</a:t>
            </a:r>
            <a:endParaRPr lang="en-US" dirty="0" smtClean="0"/>
          </a:p>
          <a:p>
            <a:pPr algn="just"/>
            <a:endParaRPr 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1660</Words>
  <PresentationFormat>全屏显示(4:3)</PresentationFormat>
  <Paragraphs>57</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 Title:  Study on Application of Bayesian Networks and SEER Database in the Predicting of Non-Small Cell Lung Cancer  </vt:lpstr>
      <vt:lpstr> Introduction of the study  </vt:lpstr>
      <vt:lpstr>幻灯片 3</vt:lpstr>
      <vt:lpstr>幻灯片 4</vt:lpstr>
      <vt:lpstr>幻灯片 5</vt:lpstr>
      <vt:lpstr>幻灯片 6</vt:lpstr>
      <vt:lpstr>幻灯片 7</vt:lpstr>
      <vt:lpstr> CONSTRUCTION PLAN OF TUMOR PROGNOSTIC MODEL  </vt:lpstr>
      <vt:lpstr> Data download  </vt:lpstr>
      <vt:lpstr> Basis for the selection of variable  </vt:lpstr>
      <vt:lpstr> Screening of characteristic variable  </vt:lpstr>
      <vt:lpstr> Construction of tumor prognostic model  </vt:lpstr>
      <vt:lpstr>Evaluation of model effectiveness  </vt:lpstr>
      <vt:lpstr>PROCESSING</vt:lpstr>
      <vt:lpstr> A. Construction of tumor prognostic model  </vt:lpstr>
      <vt:lpstr>幻灯片 16</vt:lpstr>
      <vt:lpstr>幻灯片 17</vt:lpstr>
      <vt:lpstr>幻灯片 18</vt:lpstr>
      <vt:lpstr>幻灯片 19</vt:lpstr>
      <vt:lpstr>幻灯片 20</vt:lpstr>
      <vt:lpstr>幻灯片 21</vt:lpstr>
      <vt:lpstr>幻灯片 22</vt:lpstr>
      <vt:lpstr>幻灯片 23</vt:lpstr>
      <vt:lpstr>Construction and prediction of the prognostic model</vt:lpstr>
      <vt:lpstr>幻灯片 25</vt:lpstr>
      <vt:lpstr>幻灯片 26</vt:lpstr>
      <vt:lpstr>幻灯片 27</vt:lpstr>
      <vt:lpstr>幻灯片 28</vt:lpstr>
      <vt:lpstr> B. Comparison experiment  </vt:lpstr>
      <vt:lpstr>幻灯片 30</vt:lpstr>
      <vt:lpstr> C. Experimental analysis  </vt:lpstr>
      <vt:lpstr>幻灯片 32</vt:lpstr>
      <vt:lpstr>幻灯片 33</vt:lpstr>
      <vt:lpstr>CONCLUSION</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Wei</cp:lastModifiedBy>
  <cp:revision>26</cp:revision>
  <dcterms:created xsi:type="dcterms:W3CDTF">2017-10-24T14:32:11Z</dcterms:created>
  <dcterms:modified xsi:type="dcterms:W3CDTF">2017-12-11T23:37:50Z</dcterms:modified>
</cp:coreProperties>
</file>